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2"/>
  </p:notesMasterIdLst>
  <p:sldIdLst>
    <p:sldId id="265" r:id="rId2"/>
    <p:sldId id="258" r:id="rId3"/>
    <p:sldId id="267" r:id="rId4"/>
    <p:sldId id="259" r:id="rId5"/>
    <p:sldId id="269" r:id="rId6"/>
    <p:sldId id="261" r:id="rId7"/>
    <p:sldId id="262" r:id="rId8"/>
    <p:sldId id="263" r:id="rId9"/>
    <p:sldId id="264" r:id="rId10"/>
    <p:sldId id="266" r:id="rId11"/>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9" d="100"/>
          <a:sy n="109" d="100"/>
        </p:scale>
        <p:origin x="1674" y="10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0C7A39C-8950-4012-8EB1-ACF2DA5766D6}" type="datetimeFigureOut">
              <a:rPr lang="ru-RU" smtClean="0"/>
              <a:pPr/>
              <a:t>08.04.2019</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AEE57C1-14A2-4B45-9A3D-8B3A4465DB34}" type="slidenum">
              <a:rPr lang="ru-RU" smtClean="0"/>
              <a:pPr/>
              <a:t>‹#›</a:t>
            </a:fld>
            <a:endParaRPr lang="ru-RU"/>
          </a:p>
        </p:txBody>
      </p:sp>
    </p:spTree>
    <p:extLst>
      <p:ext uri="{BB962C8B-B14F-4D97-AF65-F5344CB8AC3E}">
        <p14:creationId xmlns:p14="http://schemas.microsoft.com/office/powerpoint/2010/main" val="54403143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14" name="Заголовок 13"/>
          <p:cNvSpPr>
            <a:spLocks noGrp="1"/>
          </p:cNvSpPr>
          <p:nvPr>
            <p:ph type="ctrTitle"/>
          </p:nvPr>
        </p:nvSpPr>
        <p:spPr>
          <a:xfrm>
            <a:off x="1432560" y="359898"/>
            <a:ext cx="7406640" cy="1472184"/>
          </a:xfrm>
        </p:spPr>
        <p:txBody>
          <a:bodyPr anchor="b"/>
          <a:lstStyle>
            <a:lvl1pPr algn="l">
              <a:defRPr/>
            </a:lvl1pPr>
            <a:extLst/>
          </a:lstStyle>
          <a:p>
            <a:r>
              <a:rPr kumimoji="0" lang="ru-RU" smtClean="0"/>
              <a:t>Образец заголовка</a:t>
            </a:r>
            <a:endParaRPr kumimoji="0" lang="en-US"/>
          </a:p>
        </p:txBody>
      </p:sp>
      <p:sp>
        <p:nvSpPr>
          <p:cNvPr id="22" name="Подзаголовок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ru-RU" smtClean="0"/>
              <a:t>Образец подзаголовка</a:t>
            </a:r>
            <a:endParaRPr kumimoji="0" lang="en-US"/>
          </a:p>
        </p:txBody>
      </p:sp>
      <p:sp>
        <p:nvSpPr>
          <p:cNvPr id="7" name="Дата 6"/>
          <p:cNvSpPr>
            <a:spLocks noGrp="1"/>
          </p:cNvSpPr>
          <p:nvPr>
            <p:ph type="dt" sz="half" idx="10"/>
          </p:nvPr>
        </p:nvSpPr>
        <p:spPr/>
        <p:txBody>
          <a:bodyPr/>
          <a:lstStyle/>
          <a:p>
            <a:fld id="{5B106E36-FD25-4E2D-B0AA-010F637433A0}" type="datetimeFigureOut">
              <a:rPr lang="ru-RU" smtClean="0"/>
              <a:pPr/>
              <a:t>08.04.2019</a:t>
            </a:fld>
            <a:endParaRPr lang="ru-RU"/>
          </a:p>
        </p:txBody>
      </p:sp>
      <p:sp>
        <p:nvSpPr>
          <p:cNvPr id="20" name="Нижний колонтитул 19"/>
          <p:cNvSpPr>
            <a:spLocks noGrp="1"/>
          </p:cNvSpPr>
          <p:nvPr>
            <p:ph type="ftr" sz="quarter" idx="11"/>
          </p:nvPr>
        </p:nvSpPr>
        <p:spPr/>
        <p:txBody>
          <a:bodyPr/>
          <a:lstStyle/>
          <a:p>
            <a:endParaRPr lang="ru-RU"/>
          </a:p>
        </p:txBody>
      </p:sp>
      <p:sp>
        <p:nvSpPr>
          <p:cNvPr id="10" name="Номер слайда 9"/>
          <p:cNvSpPr>
            <a:spLocks noGrp="1"/>
          </p:cNvSpPr>
          <p:nvPr>
            <p:ph type="sldNum" sz="quarter" idx="12"/>
          </p:nvPr>
        </p:nvSpPr>
        <p:spPr/>
        <p:txBody>
          <a:bodyPr/>
          <a:lstStyle/>
          <a:p>
            <a:fld id="{725C68B6-61C2-468F-89AB-4B9F7531AA68}" type="slidenum">
              <a:rPr lang="ru-RU" smtClean="0"/>
              <a:pPr/>
              <a:t>‹#›</a:t>
            </a:fld>
            <a:endParaRPr lang="ru-RU"/>
          </a:p>
        </p:txBody>
      </p:sp>
      <p:sp>
        <p:nvSpPr>
          <p:cNvPr id="8" name="Овал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
        <p:nvSpPr>
          <p:cNvPr id="9" name="Овал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08.04.2019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858000" y="274639"/>
            <a:ext cx="1828800" cy="5851525"/>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1143000" y="274640"/>
            <a:ext cx="5562600" cy="5851525"/>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08.04.2019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Объект 2"/>
          <p:cNvSpPr>
            <a:spLocks noGrp="1"/>
          </p:cNvSpPr>
          <p:nvPr>
            <p:ph idx="1"/>
          </p:nvPr>
        </p:nvSpPr>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08.04.2019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7" name="Прямоугольник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Заголовок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p>
            <a:fld id="{5B106E36-FD25-4E2D-B0AA-010F637433A0}" type="datetimeFigureOut">
              <a:rPr lang="ru-RU" smtClean="0"/>
              <a:pPr/>
              <a:t>08.04.2019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
        <p:nvSpPr>
          <p:cNvPr id="10" name="Прямоугольник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Овал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
        <p:nvSpPr>
          <p:cNvPr id="9" name="Овал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35608" y="274320"/>
            <a:ext cx="7498080" cy="1143000"/>
          </a:xfrm>
        </p:spPr>
        <p:txBody>
          <a:bodyPr/>
          <a:lstStyle/>
          <a:p>
            <a:r>
              <a:rPr kumimoji="0" lang="ru-RU" smtClean="0"/>
              <a:t>Образец заголовка</a:t>
            </a:r>
            <a:endParaRPr kumimoji="0" lang="en-US"/>
          </a:p>
        </p:txBody>
      </p:sp>
      <p:sp>
        <p:nvSpPr>
          <p:cNvPr id="3" name="Объект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Объект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5B106E36-FD25-4E2D-B0AA-010F637433A0}" type="datetimeFigureOut">
              <a:rPr lang="ru-RU" smtClean="0"/>
              <a:pPr/>
              <a:t>08.04.2019</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5" name="Объект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Объект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p>
            <a:fld id="{5B106E36-FD25-4E2D-B0AA-010F637433A0}" type="datetimeFigureOut">
              <a:rPr lang="ru-RU" smtClean="0"/>
              <a:pPr/>
              <a:t>08.04.2019</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35608" y="274320"/>
            <a:ext cx="7498080" cy="1143000"/>
          </a:xfrm>
        </p:spPr>
        <p:txBody>
          <a:bodyPr anchor="ctr"/>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p>
            <a:fld id="{5B106E36-FD25-4E2D-B0AA-010F637433A0}" type="datetimeFigureOut">
              <a:rPr lang="ru-RU" smtClean="0"/>
              <a:pPr/>
              <a:t>08.04.2019</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5" name="Прямоугольник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Дата 1"/>
          <p:cNvSpPr>
            <a:spLocks noGrp="1"/>
          </p:cNvSpPr>
          <p:nvPr>
            <p:ph type="dt" sz="half" idx="10"/>
          </p:nvPr>
        </p:nvSpPr>
        <p:spPr/>
        <p:txBody>
          <a:bodyPr/>
          <a:lstStyle/>
          <a:p>
            <a:fld id="{5B106E36-FD25-4E2D-B0AA-010F637433A0}" type="datetimeFigureOut">
              <a:rPr lang="ru-RU" smtClean="0"/>
              <a:pPr/>
              <a:t>08.04.2019</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25C68B6-61C2-468F-89AB-4B9F7531AA68}" type="slidenum">
              <a:rPr lang="ru-RU" smtClean="0"/>
              <a:pPr/>
              <a:t>‹#›</a:t>
            </a:fld>
            <a:endParaRPr lang="ru-RU"/>
          </a:p>
        </p:txBody>
      </p:sp>
      <p:sp>
        <p:nvSpPr>
          <p:cNvPr id="6" name="Прямоугольник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ru-RU" smtClean="0"/>
              <a:t>Образец заголовка</a:t>
            </a:r>
            <a:endParaRPr kumimoji="0" lang="en-US"/>
          </a:p>
        </p:txBody>
      </p:sp>
      <p:sp>
        <p:nvSpPr>
          <p:cNvPr id="3" name="Текст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ru-RU" smtClean="0"/>
              <a:t>Образец текста</a:t>
            </a:r>
          </a:p>
        </p:txBody>
      </p:sp>
      <p:sp>
        <p:nvSpPr>
          <p:cNvPr id="4" name="Объект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5B106E36-FD25-4E2D-B0AA-010F637433A0}" type="datetimeFigureOut">
              <a:rPr lang="ru-RU" smtClean="0"/>
              <a:pPr/>
              <a:t>08.04.2019</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ru-RU" smtClean="0"/>
              <a:t>Образец заголовка</a:t>
            </a:r>
            <a:endParaRPr kumimoji="0" lang="en-US"/>
          </a:p>
        </p:txBody>
      </p:sp>
      <p:sp>
        <p:nvSpPr>
          <p:cNvPr id="5" name="Дата 4"/>
          <p:cNvSpPr>
            <a:spLocks noGrp="1"/>
          </p:cNvSpPr>
          <p:nvPr>
            <p:ph type="dt" sz="half" idx="10"/>
          </p:nvPr>
        </p:nvSpPr>
        <p:spPr/>
        <p:txBody>
          <a:bodyPr/>
          <a:lstStyle/>
          <a:p>
            <a:fld id="{5B106E36-FD25-4E2D-B0AA-010F637433A0}" type="datetimeFigureOut">
              <a:rPr lang="ru-RU" smtClean="0"/>
              <a:pPr/>
              <a:t>08.04.2019</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
        <p:nvSpPr>
          <p:cNvPr id="8" name="Прямоугольник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Рисунок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ru-RU" smtClean="0"/>
              <a:t>Вставка рисунка</a:t>
            </a:r>
            <a:endParaRPr kumimoji="0" lang="en-US" dirty="0"/>
          </a:p>
        </p:txBody>
      </p:sp>
      <p:sp>
        <p:nvSpPr>
          <p:cNvPr id="9" name="Блок-схема: процесс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Блок-схема: процесс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4" name="Текст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ru-RU" smtClean="0"/>
              <a:t>Образец текста</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Пирог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Овал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Кольцо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Прямоугольник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5" name="Заголовок 4"/>
          <p:cNvSpPr>
            <a:spLocks noGrp="1"/>
          </p:cNvSpPr>
          <p:nvPr>
            <p:ph type="title"/>
          </p:nvPr>
        </p:nvSpPr>
        <p:spPr>
          <a:xfrm>
            <a:off x="1435608" y="274638"/>
            <a:ext cx="7498080" cy="1143000"/>
          </a:xfrm>
          <a:prstGeom prst="rect">
            <a:avLst/>
          </a:prstGeom>
        </p:spPr>
        <p:txBody>
          <a:bodyPr anchor="ctr">
            <a:normAutofit/>
          </a:bodyPr>
          <a:lstStyle/>
          <a:p>
            <a:r>
              <a:rPr kumimoji="0" lang="ru-RU" smtClean="0"/>
              <a:t>Образец заголовка</a:t>
            </a:r>
            <a:endParaRPr kumimoji="0" lang="en-US"/>
          </a:p>
        </p:txBody>
      </p:sp>
      <p:sp>
        <p:nvSpPr>
          <p:cNvPr id="9" name="Текст 8"/>
          <p:cNvSpPr>
            <a:spLocks noGrp="1"/>
          </p:cNvSpPr>
          <p:nvPr>
            <p:ph type="body" idx="1"/>
          </p:nvPr>
        </p:nvSpPr>
        <p:spPr>
          <a:xfrm>
            <a:off x="1435608" y="1447800"/>
            <a:ext cx="7498080" cy="4800600"/>
          </a:xfrm>
          <a:prstGeom prst="rect">
            <a:avLst/>
          </a:prstGeom>
        </p:spPr>
        <p:txBody>
          <a:bodyPr>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24" name="Дата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5B106E36-FD25-4E2D-B0AA-010F637433A0}" type="datetimeFigureOut">
              <a:rPr lang="ru-RU" smtClean="0"/>
              <a:pPr/>
              <a:t>08.04.2019</a:t>
            </a:fld>
            <a:endParaRPr lang="ru-RU"/>
          </a:p>
        </p:txBody>
      </p:sp>
      <p:sp>
        <p:nvSpPr>
          <p:cNvPr id="10" name="Нижний колонтитул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ru-RU"/>
          </a:p>
        </p:txBody>
      </p:sp>
      <p:sp>
        <p:nvSpPr>
          <p:cNvPr id="22" name="Номер слайда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725C68B6-61C2-468F-89AB-4B9F7531AA68}" type="slidenum">
              <a:rPr lang="ru-RU" smtClean="0"/>
              <a:pPr/>
              <a:t>‹#›</a:t>
            </a:fld>
            <a:endParaRPr lang="ru-RU"/>
          </a:p>
        </p:txBody>
      </p:sp>
      <p:sp>
        <p:nvSpPr>
          <p:cNvPr id="15" name="Прямоугольник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7.gi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www.ruhnama.info/ruhnama-tm/kitap-htm/s227.htm"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539552" y="260648"/>
            <a:ext cx="8064896" cy="1785950"/>
          </a:xfrm>
        </p:spPr>
        <p:txBody>
          <a:bodyPr>
            <a:normAutofit fontScale="90000"/>
          </a:bodyPr>
          <a:lstStyle/>
          <a:p>
            <a:pPr algn="ctr"/>
            <a:r>
              <a:rPr lang="tk-TM" dirty="0" smtClean="0">
                <a:latin typeface="Times New Roman" pitchFamily="18" charset="0"/>
                <a:cs typeface="Times New Roman" pitchFamily="18" charset="0"/>
              </a:rPr>
              <a:t>TEMA:</a:t>
            </a:r>
            <a:r>
              <a:rPr lang="sq-AL" sz="3600" b="1" dirty="0" smtClean="0">
                <a:effectLst/>
                <a:latin typeface="Times New Roman" pitchFamily="18" charset="0"/>
                <a:cs typeface="Times New Roman" pitchFamily="18" charset="0"/>
              </a:rPr>
              <a:t>Köneürgenç </a:t>
            </a:r>
            <a:r>
              <a:rPr lang="sq-AL" sz="3600" b="1" dirty="0">
                <a:effectLst/>
                <a:latin typeface="Times New Roman" pitchFamily="18" charset="0"/>
                <a:cs typeface="Times New Roman" pitchFamily="18" charset="0"/>
              </a:rPr>
              <a:t>türkmen döwleti we mongollaryň Türkmenistanyň ýerlerini basyp almagy.</a:t>
            </a:r>
            <a:endParaRPr lang="ru-RU" dirty="0">
              <a:latin typeface="Times New Roman" pitchFamily="18" charset="0"/>
              <a:cs typeface="Times New Roman" pitchFamily="18" charset="0"/>
            </a:endParaRPr>
          </a:p>
        </p:txBody>
      </p:sp>
      <p:sp>
        <p:nvSpPr>
          <p:cNvPr id="3" name="Подзаголовок 2"/>
          <p:cNvSpPr>
            <a:spLocks noGrp="1"/>
          </p:cNvSpPr>
          <p:nvPr>
            <p:ph type="subTitle" idx="1"/>
          </p:nvPr>
        </p:nvSpPr>
        <p:spPr>
          <a:xfrm>
            <a:off x="642910" y="2428868"/>
            <a:ext cx="8177562" cy="3929090"/>
          </a:xfrm>
        </p:spPr>
        <p:txBody>
          <a:bodyPr>
            <a:normAutofit lnSpcReduction="10000"/>
          </a:bodyPr>
          <a:lstStyle/>
          <a:p>
            <a:pPr lvl="0"/>
            <a:r>
              <a:rPr lang="tk-TM" b="1" dirty="0" smtClean="0"/>
              <a:t>1. </a:t>
            </a:r>
            <a:r>
              <a:rPr lang="sq-AL" sz="3200" b="1" dirty="0" smtClean="0">
                <a:solidFill>
                  <a:srgbClr val="0070C0"/>
                </a:solidFill>
                <a:latin typeface="Times New Roman" pitchFamily="18" charset="0"/>
                <a:cs typeface="Times New Roman" pitchFamily="18" charset="0"/>
              </a:rPr>
              <a:t>Köneürgenç </a:t>
            </a:r>
            <a:r>
              <a:rPr lang="sq-AL" sz="3200" b="1" dirty="0">
                <a:solidFill>
                  <a:srgbClr val="0070C0"/>
                </a:solidFill>
                <a:latin typeface="Times New Roman" pitchFamily="18" charset="0"/>
                <a:cs typeface="Times New Roman" pitchFamily="18" charset="0"/>
              </a:rPr>
              <a:t>türkmenleriň döwletiniň </a:t>
            </a:r>
            <a:r>
              <a:rPr lang="ru-RU" sz="3200" b="1" dirty="0" err="1">
                <a:solidFill>
                  <a:srgbClr val="0070C0"/>
                </a:solidFill>
                <a:latin typeface="Times New Roman" pitchFamily="18" charset="0"/>
                <a:cs typeface="Times New Roman" pitchFamily="18" charset="0"/>
              </a:rPr>
              <a:t>döremegi</a:t>
            </a:r>
            <a:r>
              <a:rPr lang="ru-RU" sz="3200" b="1" dirty="0">
                <a:solidFill>
                  <a:srgbClr val="0070C0"/>
                </a:solidFill>
                <a:latin typeface="Times New Roman" pitchFamily="18" charset="0"/>
                <a:cs typeface="Times New Roman" pitchFamily="18" charset="0"/>
              </a:rPr>
              <a:t> </a:t>
            </a:r>
            <a:r>
              <a:rPr lang="ru-RU" sz="3200" b="1" dirty="0" err="1">
                <a:solidFill>
                  <a:srgbClr val="0070C0"/>
                </a:solidFill>
                <a:latin typeface="Times New Roman" pitchFamily="18" charset="0"/>
                <a:cs typeface="Times New Roman" pitchFamily="18" charset="0"/>
              </a:rPr>
              <a:t>we</a:t>
            </a:r>
            <a:r>
              <a:rPr lang="ru-RU" sz="3200" b="1" dirty="0">
                <a:solidFill>
                  <a:srgbClr val="0070C0"/>
                </a:solidFill>
                <a:latin typeface="Times New Roman" pitchFamily="18" charset="0"/>
                <a:cs typeface="Times New Roman" pitchFamily="18" charset="0"/>
              </a:rPr>
              <a:t> </a:t>
            </a:r>
            <a:r>
              <a:rPr lang="ru-RU" sz="3200" b="1" dirty="0" err="1">
                <a:solidFill>
                  <a:srgbClr val="0070C0"/>
                </a:solidFill>
                <a:latin typeface="Times New Roman" pitchFamily="18" charset="0"/>
                <a:cs typeface="Times New Roman" pitchFamily="18" charset="0"/>
              </a:rPr>
              <a:t>gülläp</a:t>
            </a:r>
            <a:r>
              <a:rPr lang="ru-RU" sz="3200" b="1" dirty="0">
                <a:solidFill>
                  <a:srgbClr val="0070C0"/>
                </a:solidFill>
                <a:latin typeface="Times New Roman" pitchFamily="18" charset="0"/>
                <a:cs typeface="Times New Roman" pitchFamily="18" charset="0"/>
              </a:rPr>
              <a:t> </a:t>
            </a:r>
            <a:r>
              <a:rPr lang="ru-RU" sz="3200" b="1" dirty="0" err="1">
                <a:solidFill>
                  <a:srgbClr val="0070C0"/>
                </a:solidFill>
                <a:latin typeface="Times New Roman" pitchFamily="18" charset="0"/>
                <a:cs typeface="Times New Roman" pitchFamily="18" charset="0"/>
              </a:rPr>
              <a:t>ösen</a:t>
            </a:r>
            <a:r>
              <a:rPr lang="ru-RU" sz="3200" b="1" dirty="0">
                <a:solidFill>
                  <a:srgbClr val="0070C0"/>
                </a:solidFill>
                <a:latin typeface="Times New Roman" pitchFamily="18" charset="0"/>
                <a:cs typeface="Times New Roman" pitchFamily="18" charset="0"/>
              </a:rPr>
              <a:t> </a:t>
            </a:r>
            <a:r>
              <a:rPr lang="ru-RU" sz="3200" b="1" dirty="0" err="1">
                <a:solidFill>
                  <a:srgbClr val="0070C0"/>
                </a:solidFill>
                <a:latin typeface="Times New Roman" pitchFamily="18" charset="0"/>
                <a:cs typeface="Times New Roman" pitchFamily="18" charset="0"/>
              </a:rPr>
              <a:t>döwri</a:t>
            </a:r>
            <a:r>
              <a:rPr lang="sq-AL" sz="3200" b="1" dirty="0">
                <a:solidFill>
                  <a:srgbClr val="0070C0"/>
                </a:solidFill>
                <a:latin typeface="Times New Roman" pitchFamily="18" charset="0"/>
                <a:cs typeface="Times New Roman" pitchFamily="18" charset="0"/>
              </a:rPr>
              <a:t>.</a:t>
            </a:r>
            <a:endParaRPr lang="ru-RU" sz="3200" b="1" dirty="0">
              <a:solidFill>
                <a:srgbClr val="0070C0"/>
              </a:solidFill>
              <a:latin typeface="Times New Roman" pitchFamily="18" charset="0"/>
              <a:cs typeface="Times New Roman" pitchFamily="18" charset="0"/>
            </a:endParaRPr>
          </a:p>
          <a:p>
            <a:pPr lvl="0"/>
            <a:r>
              <a:rPr lang="tk-TM" sz="3200" b="1" dirty="0" smtClean="0">
                <a:solidFill>
                  <a:srgbClr val="0070C0"/>
                </a:solidFill>
                <a:latin typeface="Times New Roman" pitchFamily="18" charset="0"/>
                <a:cs typeface="Times New Roman" pitchFamily="18" charset="0"/>
              </a:rPr>
              <a:t>2. </a:t>
            </a:r>
            <a:r>
              <a:rPr lang="sq-AL" sz="3200" b="1" dirty="0" smtClean="0">
                <a:solidFill>
                  <a:srgbClr val="0070C0"/>
                </a:solidFill>
                <a:latin typeface="Times New Roman" pitchFamily="18" charset="0"/>
                <a:cs typeface="Times New Roman" pitchFamily="18" charset="0"/>
              </a:rPr>
              <a:t>Köneürgenç </a:t>
            </a:r>
            <a:r>
              <a:rPr lang="sq-AL" sz="3200" b="1" dirty="0">
                <a:solidFill>
                  <a:srgbClr val="0070C0"/>
                </a:solidFill>
                <a:latin typeface="Times New Roman" pitchFamily="18" charset="0"/>
                <a:cs typeface="Times New Roman" pitchFamily="18" charset="0"/>
              </a:rPr>
              <a:t>türkmen döwletiniň</a:t>
            </a:r>
            <a:r>
              <a:rPr lang="ru-RU" sz="3200" b="1" dirty="0">
                <a:solidFill>
                  <a:srgbClr val="0070C0"/>
                </a:solidFill>
                <a:latin typeface="Times New Roman" pitchFamily="18" charset="0"/>
                <a:cs typeface="Times New Roman" pitchFamily="18" charset="0"/>
              </a:rPr>
              <a:t> </a:t>
            </a:r>
            <a:r>
              <a:rPr lang="ru-RU" sz="3200" b="1" dirty="0" err="1">
                <a:solidFill>
                  <a:srgbClr val="0070C0"/>
                </a:solidFill>
                <a:latin typeface="Times New Roman" pitchFamily="18" charset="0"/>
                <a:cs typeface="Times New Roman" pitchFamily="18" charset="0"/>
              </a:rPr>
              <a:t>mongollar</a:t>
            </a:r>
            <a:r>
              <a:rPr lang="ru-RU" sz="3200" b="1" dirty="0">
                <a:solidFill>
                  <a:srgbClr val="0070C0"/>
                </a:solidFill>
                <a:latin typeface="Times New Roman" pitchFamily="18" charset="0"/>
                <a:cs typeface="Times New Roman" pitchFamily="18" charset="0"/>
              </a:rPr>
              <a:t> </a:t>
            </a:r>
            <a:r>
              <a:rPr lang="ru-RU" sz="3200" b="1" dirty="0" err="1">
                <a:solidFill>
                  <a:srgbClr val="0070C0"/>
                </a:solidFill>
                <a:latin typeface="Times New Roman" pitchFamily="18" charset="0"/>
                <a:cs typeface="Times New Roman" pitchFamily="18" charset="0"/>
              </a:rPr>
              <a:t>bilen</a:t>
            </a:r>
            <a:r>
              <a:rPr lang="ru-RU" sz="3200" b="1" dirty="0">
                <a:solidFill>
                  <a:srgbClr val="0070C0"/>
                </a:solidFill>
                <a:latin typeface="Times New Roman" pitchFamily="18" charset="0"/>
                <a:cs typeface="Times New Roman" pitchFamily="18" charset="0"/>
              </a:rPr>
              <a:t> </a:t>
            </a:r>
            <a:r>
              <a:rPr lang="ru-RU" sz="3200" b="1" dirty="0" err="1">
                <a:solidFill>
                  <a:srgbClr val="0070C0"/>
                </a:solidFill>
                <a:latin typeface="Times New Roman" pitchFamily="18" charset="0"/>
                <a:cs typeface="Times New Roman" pitchFamily="18" charset="0"/>
              </a:rPr>
              <a:t>gatnaşygy</a:t>
            </a:r>
            <a:r>
              <a:rPr lang="sq-AL" sz="3200" b="1" dirty="0">
                <a:solidFill>
                  <a:srgbClr val="0070C0"/>
                </a:solidFill>
                <a:latin typeface="Times New Roman" pitchFamily="18" charset="0"/>
                <a:cs typeface="Times New Roman" pitchFamily="18" charset="0"/>
              </a:rPr>
              <a:t>.</a:t>
            </a:r>
            <a:endParaRPr lang="ru-RU" sz="3200" b="1" dirty="0">
              <a:solidFill>
                <a:srgbClr val="0070C0"/>
              </a:solidFill>
              <a:latin typeface="Times New Roman" pitchFamily="18" charset="0"/>
              <a:cs typeface="Times New Roman" pitchFamily="18" charset="0"/>
            </a:endParaRPr>
          </a:p>
          <a:p>
            <a:pPr lvl="0"/>
            <a:r>
              <a:rPr lang="tk-TM" sz="3200" b="1" dirty="0" smtClean="0">
                <a:solidFill>
                  <a:srgbClr val="0070C0"/>
                </a:solidFill>
                <a:latin typeface="Times New Roman" pitchFamily="18" charset="0"/>
                <a:cs typeface="Times New Roman" pitchFamily="18" charset="0"/>
              </a:rPr>
              <a:t>3. </a:t>
            </a:r>
            <a:r>
              <a:rPr lang="sq-AL" sz="3200" b="1" dirty="0" smtClean="0">
                <a:solidFill>
                  <a:srgbClr val="0070C0"/>
                </a:solidFill>
                <a:latin typeface="Times New Roman" pitchFamily="18" charset="0"/>
                <a:cs typeface="Times New Roman" pitchFamily="18" charset="0"/>
              </a:rPr>
              <a:t>Mongollaryň </a:t>
            </a:r>
            <a:r>
              <a:rPr lang="sq-AL" sz="3200" b="1" dirty="0">
                <a:solidFill>
                  <a:srgbClr val="0070C0"/>
                </a:solidFill>
                <a:latin typeface="Times New Roman" pitchFamily="18" charset="0"/>
                <a:cs typeface="Times New Roman" pitchFamily="18" charset="0"/>
              </a:rPr>
              <a:t>Köneürgenç türkmenleriň döwletini basyp almagy</a:t>
            </a:r>
            <a:r>
              <a:rPr lang="ru-RU" sz="3200" b="1" dirty="0">
                <a:solidFill>
                  <a:srgbClr val="0070C0"/>
                </a:solidFill>
                <a:latin typeface="Times New Roman" pitchFamily="18" charset="0"/>
                <a:cs typeface="Times New Roman" pitchFamily="18" charset="0"/>
              </a:rPr>
              <a:t> </a:t>
            </a:r>
            <a:r>
              <a:rPr lang="ru-RU" sz="3200" b="1" dirty="0" err="1">
                <a:solidFill>
                  <a:srgbClr val="0070C0"/>
                </a:solidFill>
                <a:latin typeface="Times New Roman" pitchFamily="18" charset="0"/>
                <a:cs typeface="Times New Roman" pitchFamily="18" charset="0"/>
              </a:rPr>
              <a:t>we</a:t>
            </a:r>
            <a:r>
              <a:rPr lang="ru-RU" sz="3200" b="1" dirty="0">
                <a:solidFill>
                  <a:srgbClr val="0070C0"/>
                </a:solidFill>
                <a:latin typeface="Times New Roman" pitchFamily="18" charset="0"/>
                <a:cs typeface="Times New Roman" pitchFamily="18" charset="0"/>
              </a:rPr>
              <a:t> </a:t>
            </a:r>
            <a:r>
              <a:rPr lang="ru-RU" sz="3200" b="1" dirty="0" err="1">
                <a:solidFill>
                  <a:srgbClr val="0070C0"/>
                </a:solidFill>
                <a:latin typeface="Times New Roman" pitchFamily="18" charset="0"/>
                <a:cs typeface="Times New Roman" pitchFamily="18" charset="0"/>
              </a:rPr>
              <a:t>onuň</a:t>
            </a:r>
            <a:r>
              <a:rPr lang="ru-RU" sz="3200" b="1" dirty="0">
                <a:solidFill>
                  <a:srgbClr val="0070C0"/>
                </a:solidFill>
                <a:latin typeface="Times New Roman" pitchFamily="18" charset="0"/>
                <a:cs typeface="Times New Roman" pitchFamily="18" charset="0"/>
              </a:rPr>
              <a:t> </a:t>
            </a:r>
            <a:r>
              <a:rPr lang="ru-RU" sz="3200" b="1" dirty="0" err="1">
                <a:solidFill>
                  <a:srgbClr val="0070C0"/>
                </a:solidFill>
                <a:latin typeface="Times New Roman" pitchFamily="18" charset="0"/>
                <a:cs typeface="Times New Roman" pitchFamily="18" charset="0"/>
              </a:rPr>
              <a:t>netijeleri</a:t>
            </a:r>
            <a:r>
              <a:rPr lang="sq-AL" sz="3200" b="1" dirty="0">
                <a:solidFill>
                  <a:srgbClr val="0070C0"/>
                </a:solidFill>
                <a:latin typeface="Times New Roman" pitchFamily="18" charset="0"/>
                <a:cs typeface="Times New Roman" pitchFamily="18" charset="0"/>
              </a:rPr>
              <a:t>.</a:t>
            </a:r>
            <a:endParaRPr lang="ru-RU" sz="3200" b="1" dirty="0">
              <a:solidFill>
                <a:srgbClr val="0070C0"/>
              </a:solidFill>
              <a:latin typeface="Times New Roman" pitchFamily="18" charset="0"/>
              <a:cs typeface="Times New Roman" pitchFamily="18" charset="0"/>
            </a:endParaRPr>
          </a:p>
          <a:p>
            <a:pPr lvl="0"/>
            <a:r>
              <a:rPr lang="ru-RU" sz="3200" b="1" dirty="0" smtClean="0">
                <a:solidFill>
                  <a:srgbClr val="0070C0"/>
                </a:solidFill>
                <a:latin typeface="Times New Roman" pitchFamily="18" charset="0"/>
                <a:cs typeface="Times New Roman" pitchFamily="18" charset="0"/>
              </a:rPr>
              <a:t>4. </a:t>
            </a:r>
            <a:r>
              <a:rPr lang="ru-RU" sz="3200" b="1" dirty="0" err="1" smtClean="0">
                <a:solidFill>
                  <a:srgbClr val="0070C0"/>
                </a:solidFill>
                <a:latin typeface="Times New Roman" pitchFamily="18" charset="0"/>
                <a:cs typeface="Times New Roman" pitchFamily="18" charset="0"/>
              </a:rPr>
              <a:t>Jelaleddin</a:t>
            </a:r>
            <a:r>
              <a:rPr lang="ru-RU" sz="3200" b="1" dirty="0" smtClean="0">
                <a:solidFill>
                  <a:srgbClr val="0070C0"/>
                </a:solidFill>
                <a:latin typeface="Times New Roman" pitchFamily="18" charset="0"/>
                <a:cs typeface="Times New Roman" pitchFamily="18" charset="0"/>
              </a:rPr>
              <a:t> </a:t>
            </a:r>
            <a:r>
              <a:rPr lang="ru-RU" sz="3200" b="1" dirty="0" err="1">
                <a:solidFill>
                  <a:srgbClr val="0070C0"/>
                </a:solidFill>
                <a:latin typeface="Times New Roman" pitchFamily="18" charset="0"/>
                <a:cs typeface="Times New Roman" pitchFamily="18" charset="0"/>
              </a:rPr>
              <a:t>Meňburunyň</a:t>
            </a:r>
            <a:r>
              <a:rPr lang="ru-RU" sz="3200" b="1" dirty="0">
                <a:solidFill>
                  <a:srgbClr val="0070C0"/>
                </a:solidFill>
                <a:latin typeface="Times New Roman" pitchFamily="18" charset="0"/>
                <a:cs typeface="Times New Roman" pitchFamily="18" charset="0"/>
              </a:rPr>
              <a:t> </a:t>
            </a:r>
            <a:r>
              <a:rPr lang="ru-RU" sz="3200" b="1" dirty="0" err="1">
                <a:solidFill>
                  <a:srgbClr val="0070C0"/>
                </a:solidFill>
                <a:latin typeface="Times New Roman" pitchFamily="18" charset="0"/>
                <a:cs typeface="Times New Roman" pitchFamily="18" charset="0"/>
              </a:rPr>
              <a:t>mongollara</a:t>
            </a:r>
            <a:r>
              <a:rPr lang="ru-RU" sz="3200" b="1" dirty="0">
                <a:solidFill>
                  <a:srgbClr val="0070C0"/>
                </a:solidFill>
                <a:latin typeface="Times New Roman" pitchFamily="18" charset="0"/>
                <a:cs typeface="Times New Roman" pitchFamily="18" charset="0"/>
              </a:rPr>
              <a:t> </a:t>
            </a:r>
            <a:r>
              <a:rPr lang="ru-RU" sz="3200" b="1" dirty="0" err="1">
                <a:solidFill>
                  <a:srgbClr val="0070C0"/>
                </a:solidFill>
                <a:latin typeface="Times New Roman" pitchFamily="18" charset="0"/>
                <a:cs typeface="Times New Roman" pitchFamily="18" charset="0"/>
              </a:rPr>
              <a:t>garşy</a:t>
            </a:r>
            <a:r>
              <a:rPr lang="ru-RU" sz="3200" b="1" dirty="0">
                <a:solidFill>
                  <a:srgbClr val="0070C0"/>
                </a:solidFill>
                <a:latin typeface="Times New Roman" pitchFamily="18" charset="0"/>
                <a:cs typeface="Times New Roman" pitchFamily="18" charset="0"/>
              </a:rPr>
              <a:t> </a:t>
            </a:r>
            <a:r>
              <a:rPr lang="ru-RU" sz="3200" b="1" dirty="0" err="1">
                <a:solidFill>
                  <a:srgbClr val="0070C0"/>
                </a:solidFill>
                <a:latin typeface="Times New Roman" pitchFamily="18" charset="0"/>
                <a:cs typeface="Times New Roman" pitchFamily="18" charset="0"/>
              </a:rPr>
              <a:t>söweşleri</a:t>
            </a:r>
            <a:r>
              <a:rPr lang="sq-AL" sz="3200" b="1" dirty="0" smtClean="0">
                <a:solidFill>
                  <a:srgbClr val="0070C0"/>
                </a:solidFill>
                <a:latin typeface="Times New Roman" pitchFamily="18" charset="0"/>
                <a:cs typeface="Times New Roman" pitchFamily="18" charset="0"/>
              </a:rPr>
              <a:t>.</a:t>
            </a:r>
            <a:endParaRPr lang="ru-RU" sz="3200" dirty="0">
              <a:solidFill>
                <a:srgbClr val="0070C0"/>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6154758"/>
          </a:xfrm>
        </p:spPr>
        <p:txBody>
          <a:bodyPr/>
          <a:lstStyle/>
          <a:p>
            <a:endParaRPr lang="ru-RU" dirty="0"/>
          </a:p>
        </p:txBody>
      </p:sp>
      <p:pic>
        <p:nvPicPr>
          <p:cNvPr id="2050" name="Picture 2" descr="C:\Users\TOSHIBA\Desktop\PREZENTASIÝA TARYH\КАРТЫ по истории  СМОТРЕЛА\kartalar TARYH смотрела\mongos13.gif"/>
          <p:cNvPicPr>
            <a:picLocks noChangeAspect="1" noChangeArrowheads="1"/>
          </p:cNvPicPr>
          <p:nvPr/>
        </p:nvPicPr>
        <p:blipFill>
          <a:blip r:embed="rId2"/>
          <a:srcRect/>
          <a:stretch>
            <a:fillRect/>
          </a:stretch>
        </p:blipFill>
        <p:spPr bwMode="auto">
          <a:xfrm>
            <a:off x="428596" y="214290"/>
            <a:ext cx="8286808" cy="6286544"/>
          </a:xfrm>
          <a:prstGeom prst="rect">
            <a:avLst/>
          </a:prstGeom>
          <a:noFill/>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7504" y="116632"/>
            <a:ext cx="8928992" cy="6624736"/>
          </a:xfrm>
        </p:spPr>
        <p:txBody>
          <a:bodyPr>
            <a:normAutofit fontScale="90000"/>
          </a:bodyPr>
          <a:lstStyle/>
          <a:p>
            <a:pPr algn="just"/>
            <a:r>
              <a:rPr lang="ru-RU" sz="2800" b="1" dirty="0" smtClean="0">
                <a:latin typeface="Times New Roman" pitchFamily="18" charset="0"/>
                <a:cs typeface="Times New Roman" pitchFamily="18" charset="0"/>
              </a:rPr>
              <a:t>	</a:t>
            </a:r>
            <a:r>
              <a:rPr lang="ru-RU" sz="2800" b="1" dirty="0" err="1" smtClean="0">
                <a:latin typeface="Times New Roman" pitchFamily="18" charset="0"/>
                <a:cs typeface="Times New Roman" pitchFamily="18" charset="0"/>
              </a:rPr>
              <a:t>Köneürgenç</a:t>
            </a:r>
            <a:r>
              <a:rPr lang="ru-RU" sz="2800" b="1" dirty="0" smtClean="0">
                <a:latin typeface="Times New Roman" pitchFamily="18" charset="0"/>
                <a:cs typeface="Times New Roman" pitchFamily="18" charset="0"/>
              </a:rPr>
              <a:t> </a:t>
            </a:r>
            <a:r>
              <a:rPr lang="ru-RU" sz="2800" b="1" dirty="0" err="1" smtClean="0">
                <a:latin typeface="Times New Roman" pitchFamily="18" charset="0"/>
                <a:cs typeface="Times New Roman" pitchFamily="18" charset="0"/>
              </a:rPr>
              <a:t>gaty</a:t>
            </a:r>
            <a:r>
              <a:rPr lang="ru-RU" sz="2800" b="1" dirty="0" smtClean="0">
                <a:latin typeface="Times New Roman" pitchFamily="18" charset="0"/>
                <a:cs typeface="Times New Roman" pitchFamily="18" charset="0"/>
              </a:rPr>
              <a:t> </a:t>
            </a:r>
            <a:r>
              <a:rPr lang="ru-RU" sz="2800" b="1" dirty="0" err="1" smtClean="0">
                <a:latin typeface="Times New Roman" pitchFamily="18" charset="0"/>
                <a:cs typeface="Times New Roman" pitchFamily="18" charset="0"/>
              </a:rPr>
              <a:t>irki</a:t>
            </a:r>
            <a:r>
              <a:rPr lang="ru-RU" sz="2800" b="1" dirty="0" smtClean="0">
                <a:latin typeface="Times New Roman" pitchFamily="18" charset="0"/>
                <a:cs typeface="Times New Roman" pitchFamily="18" charset="0"/>
              </a:rPr>
              <a:t> </a:t>
            </a:r>
            <a:r>
              <a:rPr lang="ru-RU" sz="2800" b="1" dirty="0" err="1" smtClean="0">
                <a:latin typeface="Times New Roman" pitchFamily="18" charset="0"/>
                <a:cs typeface="Times New Roman" pitchFamily="18" charset="0"/>
              </a:rPr>
              <a:t>döwürlerden</a:t>
            </a:r>
            <a:r>
              <a:rPr lang="ru-RU" sz="2800" b="1" dirty="0" smtClean="0">
                <a:latin typeface="Times New Roman" pitchFamily="18" charset="0"/>
                <a:cs typeface="Times New Roman" pitchFamily="18" charset="0"/>
              </a:rPr>
              <a:t> </a:t>
            </a:r>
            <a:r>
              <a:rPr lang="ru-RU" sz="2800" b="1" dirty="0" err="1" smtClean="0">
                <a:latin typeface="Times New Roman" pitchFamily="18" charset="0"/>
                <a:cs typeface="Times New Roman" pitchFamily="18" charset="0"/>
              </a:rPr>
              <a:t>Oguz</a:t>
            </a:r>
            <a:r>
              <a:rPr lang="ru-RU" sz="2800" b="1" dirty="0" smtClean="0">
                <a:latin typeface="Times New Roman" pitchFamily="18" charset="0"/>
                <a:cs typeface="Times New Roman" pitchFamily="18" charset="0"/>
              </a:rPr>
              <a:t/>
            </a:r>
            <a:br>
              <a:rPr lang="ru-RU" sz="2800" b="1" dirty="0" smtClean="0">
                <a:latin typeface="Times New Roman" pitchFamily="18" charset="0"/>
                <a:cs typeface="Times New Roman" pitchFamily="18" charset="0"/>
              </a:rPr>
            </a:br>
            <a:r>
              <a:rPr lang="ru-RU" sz="2800" b="1" dirty="0" smtClean="0">
                <a:latin typeface="Times New Roman" pitchFamily="18" charset="0"/>
                <a:cs typeface="Times New Roman" pitchFamily="18" charset="0"/>
              </a:rPr>
              <a:t> </a:t>
            </a:r>
            <a:r>
              <a:rPr lang="ru-RU" sz="2800" b="1" dirty="0" err="1" smtClean="0">
                <a:latin typeface="Times New Roman" pitchFamily="18" charset="0"/>
                <a:cs typeface="Times New Roman" pitchFamily="18" charset="0"/>
              </a:rPr>
              <a:t>nesilleriniň</a:t>
            </a:r>
            <a:r>
              <a:rPr lang="ru-RU" sz="2800" b="1" dirty="0" smtClean="0">
                <a:latin typeface="Times New Roman" pitchFamily="18" charset="0"/>
                <a:cs typeface="Times New Roman" pitchFamily="18" charset="0"/>
              </a:rPr>
              <a:t> </a:t>
            </a:r>
            <a:r>
              <a:rPr lang="ru-RU" sz="2800" b="1" dirty="0" err="1" smtClean="0">
                <a:latin typeface="Times New Roman" pitchFamily="18" charset="0"/>
                <a:cs typeface="Times New Roman" pitchFamily="18" charset="0"/>
              </a:rPr>
              <a:t>mesgeni</a:t>
            </a:r>
            <a:r>
              <a:rPr lang="ru-RU" sz="2800" b="1" dirty="0" smtClean="0">
                <a:latin typeface="Times New Roman" pitchFamily="18" charset="0"/>
                <a:cs typeface="Times New Roman" pitchFamily="18" charset="0"/>
              </a:rPr>
              <a:t> </a:t>
            </a:r>
            <a:r>
              <a:rPr lang="ru-RU" sz="2800" b="1" dirty="0" err="1" smtClean="0">
                <a:latin typeface="Times New Roman" pitchFamily="18" charset="0"/>
                <a:cs typeface="Times New Roman" pitchFamily="18" charset="0"/>
              </a:rPr>
              <a:t>hökmünde</a:t>
            </a:r>
            <a:r>
              <a:rPr lang="ru-RU" sz="2800" b="1" dirty="0" smtClean="0">
                <a:latin typeface="Times New Roman" pitchFamily="18" charset="0"/>
                <a:cs typeface="Times New Roman" pitchFamily="18" charset="0"/>
              </a:rPr>
              <a:t> </a:t>
            </a:r>
            <a:r>
              <a:rPr lang="ru-RU" sz="2800" b="1" dirty="0" err="1" smtClean="0">
                <a:latin typeface="Times New Roman" pitchFamily="18" charset="0"/>
                <a:cs typeface="Times New Roman" pitchFamily="18" charset="0"/>
              </a:rPr>
              <a:t>tanalypdyr</a:t>
            </a:r>
            <a:r>
              <a:rPr lang="ru-RU" sz="2800" b="1" dirty="0" smtClean="0">
                <a:latin typeface="Times New Roman" pitchFamily="18" charset="0"/>
                <a:cs typeface="Times New Roman" pitchFamily="18" charset="0"/>
              </a:rPr>
              <a:t>.</a:t>
            </a:r>
            <a:br>
              <a:rPr lang="ru-RU" sz="2800" b="1" dirty="0" smtClean="0">
                <a:latin typeface="Times New Roman" pitchFamily="18" charset="0"/>
                <a:cs typeface="Times New Roman" pitchFamily="18" charset="0"/>
              </a:rPr>
            </a:br>
            <a:r>
              <a:rPr lang="ru-RU" sz="2800" b="1" dirty="0" smtClean="0">
                <a:latin typeface="Times New Roman" pitchFamily="18" charset="0"/>
                <a:cs typeface="Times New Roman" pitchFamily="18" charset="0"/>
              </a:rPr>
              <a:t> </a:t>
            </a:r>
            <a:r>
              <a:rPr lang="ru-RU" sz="2800" b="1" dirty="0" err="1" smtClean="0">
                <a:latin typeface="Times New Roman" pitchFamily="18" charset="0"/>
                <a:cs typeface="Times New Roman" pitchFamily="18" charset="0"/>
                <a:hlinkClick r:id="rId2"/>
              </a:rPr>
              <a:t>Köneürgenjiň</a:t>
            </a:r>
            <a:r>
              <a:rPr lang="ru-RU" sz="2800" b="1" dirty="0" smtClean="0">
                <a:latin typeface="Times New Roman" pitchFamily="18" charset="0"/>
                <a:cs typeface="Times New Roman" pitchFamily="18" charset="0"/>
                <a:hlinkClick r:id="rId2"/>
              </a:rPr>
              <a:t> döwletini</a:t>
            </a:r>
            <a:r>
              <a:rPr lang="ru-RU" sz="2800" b="1" dirty="0" smtClean="0">
                <a:latin typeface="Times New Roman" pitchFamily="18" charset="0"/>
                <a:cs typeface="Times New Roman" pitchFamily="18" charset="0"/>
              </a:rPr>
              <a:t>1093-nji </a:t>
            </a:r>
            <a:r>
              <a:rPr lang="ru-RU" sz="2800" b="1" dirty="0" err="1" smtClean="0">
                <a:latin typeface="Times New Roman" pitchFamily="18" charset="0"/>
                <a:cs typeface="Times New Roman" pitchFamily="18" charset="0"/>
              </a:rPr>
              <a:t>ýylda</a:t>
            </a:r>
            <a:r>
              <a:rPr lang="ru-RU" sz="2800" b="1" dirty="0" smtClean="0">
                <a:latin typeface="Times New Roman" pitchFamily="18" charset="0"/>
                <a:cs typeface="Times New Roman" pitchFamily="18" charset="0"/>
              </a:rPr>
              <a:t> </a:t>
            </a:r>
            <a:r>
              <a:rPr lang="ru-RU" sz="2800" b="1" dirty="0" err="1" smtClean="0">
                <a:latin typeface="Times New Roman" pitchFamily="18" charset="0"/>
                <a:cs typeface="Times New Roman" pitchFamily="18" charset="0"/>
              </a:rPr>
              <a:t>guran</a:t>
            </a:r>
            <a:r>
              <a:rPr lang="ru-RU" sz="2800" b="1" dirty="0" smtClean="0">
                <a:latin typeface="Times New Roman" pitchFamily="18" charset="0"/>
                <a:cs typeface="Times New Roman" pitchFamily="18" charset="0"/>
              </a:rPr>
              <a:t/>
            </a:r>
            <a:br>
              <a:rPr lang="ru-RU" sz="2800" b="1" dirty="0" smtClean="0">
                <a:latin typeface="Times New Roman" pitchFamily="18" charset="0"/>
                <a:cs typeface="Times New Roman" pitchFamily="18" charset="0"/>
              </a:rPr>
            </a:br>
            <a:r>
              <a:rPr lang="ru-RU" sz="2800" b="1" dirty="0" smtClean="0">
                <a:latin typeface="Times New Roman" pitchFamily="18" charset="0"/>
                <a:cs typeface="Times New Roman" pitchFamily="18" charset="0"/>
              </a:rPr>
              <a:t> </a:t>
            </a:r>
            <a:r>
              <a:rPr lang="ru-RU" sz="2800" b="1" dirty="0" err="1" smtClean="0">
                <a:latin typeface="Times New Roman" pitchFamily="18" charset="0"/>
                <a:cs typeface="Times New Roman" pitchFamily="18" charset="0"/>
              </a:rPr>
              <a:t>asly</a:t>
            </a:r>
            <a:r>
              <a:rPr lang="ru-RU" sz="2800" b="1" dirty="0" smtClean="0">
                <a:latin typeface="Times New Roman" pitchFamily="18" charset="0"/>
                <a:cs typeface="Times New Roman" pitchFamily="18" charset="0"/>
              </a:rPr>
              <a:t> </a:t>
            </a:r>
            <a:r>
              <a:rPr lang="ru-RU" sz="2800" b="1" dirty="0" err="1" smtClean="0">
                <a:latin typeface="Times New Roman" pitchFamily="18" charset="0"/>
                <a:cs typeface="Times New Roman" pitchFamily="18" charset="0"/>
              </a:rPr>
              <a:t>türkmen</a:t>
            </a:r>
            <a:r>
              <a:rPr lang="ru-RU" sz="2800" b="1" dirty="0" smtClean="0">
                <a:latin typeface="Times New Roman" pitchFamily="18" charset="0"/>
                <a:cs typeface="Times New Roman" pitchFamily="18" charset="0"/>
              </a:rPr>
              <a:t> </a:t>
            </a:r>
            <a:r>
              <a:rPr lang="ru-RU" sz="2800" b="1" dirty="0" err="1" smtClean="0">
                <a:latin typeface="Times New Roman" pitchFamily="18" charset="0"/>
                <a:cs typeface="Times New Roman" pitchFamily="18" charset="0"/>
              </a:rPr>
              <a:t>bolan</a:t>
            </a:r>
            <a:r>
              <a:rPr lang="ru-RU" sz="2800" b="1" dirty="0" smtClean="0">
                <a:latin typeface="Times New Roman" pitchFamily="18" charset="0"/>
                <a:cs typeface="Times New Roman" pitchFamily="18" charset="0"/>
              </a:rPr>
              <a:t> </a:t>
            </a:r>
            <a:r>
              <a:rPr lang="ru-RU" sz="2800" b="1" dirty="0" err="1" smtClean="0">
                <a:latin typeface="Times New Roman" pitchFamily="18" charset="0"/>
                <a:cs typeface="Times New Roman" pitchFamily="18" charset="0"/>
              </a:rPr>
              <a:t>Begdiliniň</a:t>
            </a:r>
            <a:r>
              <a:rPr lang="ru-RU" sz="2800" b="1" dirty="0" smtClean="0">
                <a:latin typeface="Times New Roman" pitchFamily="18" charset="0"/>
                <a:cs typeface="Times New Roman" pitchFamily="18" charset="0"/>
              </a:rPr>
              <a:t> </a:t>
            </a:r>
            <a:r>
              <a:rPr lang="ru-RU" sz="2800" b="1" dirty="0" err="1" smtClean="0">
                <a:latin typeface="Times New Roman" pitchFamily="18" charset="0"/>
                <a:cs typeface="Times New Roman" pitchFamily="18" charset="0"/>
              </a:rPr>
              <a:t>neberelerinden</a:t>
            </a:r>
            <a:r>
              <a:rPr lang="ru-RU" sz="2800" b="1" dirty="0" smtClean="0">
                <a:latin typeface="Times New Roman" pitchFamily="18" charset="0"/>
                <a:cs typeface="Times New Roman" pitchFamily="18" charset="0"/>
              </a:rPr>
              <a:t/>
            </a:r>
            <a:br>
              <a:rPr lang="ru-RU" sz="2800" b="1" dirty="0" smtClean="0">
                <a:latin typeface="Times New Roman" pitchFamily="18" charset="0"/>
                <a:cs typeface="Times New Roman" pitchFamily="18" charset="0"/>
              </a:rPr>
            </a:br>
            <a:r>
              <a:rPr lang="ru-RU" sz="2800" b="1" dirty="0" smtClean="0">
                <a:latin typeface="Times New Roman" pitchFamily="18" charset="0"/>
                <a:cs typeface="Times New Roman" pitchFamily="18" charset="0"/>
              </a:rPr>
              <a:t> </a:t>
            </a:r>
            <a:r>
              <a:rPr lang="ru-RU" sz="2800" b="1" dirty="0" err="1" smtClean="0">
                <a:latin typeface="Times New Roman" pitchFamily="18" charset="0"/>
                <a:cs typeface="Times New Roman" pitchFamily="18" charset="0"/>
              </a:rPr>
              <a:t>Kutbeddin</a:t>
            </a:r>
            <a:r>
              <a:rPr lang="ru-RU" sz="2800" b="1" dirty="0" smtClean="0">
                <a:latin typeface="Times New Roman" pitchFamily="18" charset="0"/>
                <a:cs typeface="Times New Roman" pitchFamily="18" charset="0"/>
              </a:rPr>
              <a:t> </a:t>
            </a:r>
            <a:r>
              <a:rPr lang="ru-RU" sz="2800" b="1" dirty="0" err="1" smtClean="0">
                <a:latin typeface="Times New Roman" pitchFamily="18" charset="0"/>
                <a:cs typeface="Times New Roman" pitchFamily="18" charset="0"/>
              </a:rPr>
              <a:t>Muhammetdir</a:t>
            </a:r>
            <a:r>
              <a:rPr lang="ru-RU" sz="2800" b="1" dirty="0" smtClean="0">
                <a:latin typeface="Times New Roman" pitchFamily="18" charset="0"/>
                <a:cs typeface="Times New Roman" pitchFamily="18" charset="0"/>
              </a:rPr>
              <a:t>, </a:t>
            </a:r>
            <a:r>
              <a:rPr lang="ru-RU" sz="2800" b="1" dirty="0" err="1" smtClean="0">
                <a:latin typeface="Times New Roman" pitchFamily="18" charset="0"/>
                <a:cs typeface="Times New Roman" pitchFamily="18" charset="0"/>
              </a:rPr>
              <a:t>ol</a:t>
            </a:r>
            <a:r>
              <a:rPr lang="ru-RU" sz="2800" b="1" dirty="0" smtClean="0">
                <a:latin typeface="Times New Roman" pitchFamily="18" charset="0"/>
                <a:cs typeface="Times New Roman" pitchFamily="18" charset="0"/>
              </a:rPr>
              <a:t> </a:t>
            </a:r>
            <a:r>
              <a:rPr lang="ru-RU" sz="2800" b="1" dirty="0" err="1" smtClean="0">
                <a:latin typeface="Times New Roman" pitchFamily="18" charset="0"/>
                <a:cs typeface="Times New Roman" pitchFamily="18" charset="0"/>
              </a:rPr>
              <a:t>Köneürgenç</a:t>
            </a:r>
            <a:r>
              <a:rPr lang="ru-RU" sz="2800" b="1" dirty="0" smtClean="0">
                <a:latin typeface="Times New Roman" pitchFamily="18" charset="0"/>
                <a:cs typeface="Times New Roman" pitchFamily="18" charset="0"/>
              </a:rPr>
              <a:t> </a:t>
            </a:r>
            <a:r>
              <a:rPr lang="ru-RU" sz="2800" b="1" dirty="0" err="1" smtClean="0">
                <a:latin typeface="Times New Roman" pitchFamily="18" charset="0"/>
                <a:cs typeface="Times New Roman" pitchFamily="18" charset="0"/>
              </a:rPr>
              <a:t>häkimi</a:t>
            </a:r>
            <a:r>
              <a:rPr lang="ru-RU" sz="2800" b="1" dirty="0" smtClean="0">
                <a:latin typeface="Times New Roman" pitchFamily="18" charset="0"/>
                <a:cs typeface="Times New Roman" pitchFamily="18" charset="0"/>
              </a:rPr>
              <a:t> </a:t>
            </a:r>
            <a:r>
              <a:rPr lang="ru-RU" sz="2800" b="1" dirty="0" err="1" smtClean="0">
                <a:latin typeface="Times New Roman" pitchFamily="18" charset="0"/>
                <a:cs typeface="Times New Roman" pitchFamily="18" charset="0"/>
              </a:rPr>
              <a:t>Anuş</a:t>
            </a:r>
            <a:r>
              <a:rPr lang="ru-RU" sz="2800" b="1" dirty="0" smtClean="0">
                <a:latin typeface="Times New Roman" pitchFamily="18" charset="0"/>
                <a:cs typeface="Times New Roman" pitchFamily="18" charset="0"/>
              </a:rPr>
              <a:t> </a:t>
            </a:r>
            <a:r>
              <a:rPr lang="ru-RU" sz="2800" b="1" dirty="0" err="1" smtClean="0">
                <a:latin typeface="Times New Roman" pitchFamily="18" charset="0"/>
                <a:cs typeface="Times New Roman" pitchFamily="18" charset="0"/>
              </a:rPr>
              <a:t>hökümdaryň</a:t>
            </a:r>
            <a:r>
              <a:rPr lang="ru-RU" sz="2800" b="1" dirty="0" smtClean="0">
                <a:latin typeface="Times New Roman" pitchFamily="18" charset="0"/>
                <a:cs typeface="Times New Roman" pitchFamily="18" charset="0"/>
              </a:rPr>
              <a:t> </a:t>
            </a:r>
            <a:r>
              <a:rPr lang="ru-RU" sz="2800" b="1" dirty="0" err="1" smtClean="0">
                <a:latin typeface="Times New Roman" pitchFamily="18" charset="0"/>
                <a:cs typeface="Times New Roman" pitchFamily="18" charset="0"/>
              </a:rPr>
              <a:t>ogludyr</a:t>
            </a:r>
            <a:r>
              <a:rPr lang="ru-RU" sz="2800" b="1" dirty="0" smtClean="0">
                <a:latin typeface="Times New Roman" pitchFamily="18" charset="0"/>
                <a:cs typeface="Times New Roman" pitchFamily="18" charset="0"/>
              </a:rPr>
              <a:t>.</a:t>
            </a:r>
            <a:br>
              <a:rPr lang="ru-RU" sz="2800" b="1" dirty="0" smtClean="0">
                <a:latin typeface="Times New Roman" pitchFamily="18" charset="0"/>
                <a:cs typeface="Times New Roman" pitchFamily="18" charset="0"/>
              </a:rPr>
            </a:br>
            <a:r>
              <a:rPr lang="ru-RU" sz="2800" b="1" dirty="0" smtClean="0">
                <a:latin typeface="Times New Roman" pitchFamily="18" charset="0"/>
                <a:cs typeface="Times New Roman" pitchFamily="18" charset="0"/>
              </a:rPr>
              <a:t>    </a:t>
            </a:r>
            <a:r>
              <a:rPr lang="ru-RU" sz="2800" b="1" dirty="0" err="1" smtClean="0">
                <a:latin typeface="Times New Roman" pitchFamily="18" charset="0"/>
                <a:cs typeface="Times New Roman" pitchFamily="18" charset="0"/>
              </a:rPr>
              <a:t>Köneürgenje</a:t>
            </a:r>
            <a:r>
              <a:rPr lang="ru-RU" sz="2800" b="1" dirty="0" smtClean="0">
                <a:latin typeface="Times New Roman" pitchFamily="18" charset="0"/>
                <a:cs typeface="Times New Roman" pitchFamily="18" charset="0"/>
              </a:rPr>
              <a:t> </a:t>
            </a:r>
            <a:r>
              <a:rPr lang="ru-RU" sz="2800" b="1" dirty="0" err="1" smtClean="0">
                <a:latin typeface="Times New Roman" pitchFamily="18" charset="0"/>
                <a:cs typeface="Times New Roman" pitchFamily="18" charset="0"/>
              </a:rPr>
              <a:t>özbaşyna</a:t>
            </a:r>
            <a:r>
              <a:rPr lang="ru-RU" sz="2800" b="1" dirty="0" smtClean="0">
                <a:latin typeface="Times New Roman" pitchFamily="18" charset="0"/>
                <a:cs typeface="Times New Roman" pitchFamily="18" charset="0"/>
              </a:rPr>
              <a:t> </a:t>
            </a:r>
            <a:r>
              <a:rPr lang="ru-RU" sz="2800" b="1" dirty="0" err="1" smtClean="0">
                <a:latin typeface="Times New Roman" pitchFamily="18" charset="0"/>
                <a:cs typeface="Times New Roman" pitchFamily="18" charset="0"/>
              </a:rPr>
              <a:t>döwlet</a:t>
            </a:r>
            <a:r>
              <a:rPr lang="ru-RU" sz="2800" b="1" dirty="0" smtClean="0">
                <a:latin typeface="Times New Roman" pitchFamily="18" charset="0"/>
                <a:cs typeface="Times New Roman" pitchFamily="18" charset="0"/>
              </a:rPr>
              <a:t> </a:t>
            </a:r>
            <a:r>
              <a:rPr lang="ru-RU" sz="2800" b="1" dirty="0" err="1" smtClean="0">
                <a:latin typeface="Times New Roman" pitchFamily="18" charset="0"/>
                <a:cs typeface="Times New Roman" pitchFamily="18" charset="0"/>
              </a:rPr>
              <a:t>gurmak</a:t>
            </a:r>
            <a:r>
              <a:rPr lang="ru-RU" sz="2800" b="1" dirty="0" smtClean="0">
                <a:latin typeface="Times New Roman" pitchFamily="18" charset="0"/>
                <a:cs typeface="Times New Roman" pitchFamily="18" charset="0"/>
              </a:rPr>
              <a:t> </a:t>
            </a:r>
            <a:r>
              <a:rPr lang="ru-RU" sz="2800" b="1" dirty="0" err="1" smtClean="0">
                <a:latin typeface="Times New Roman" pitchFamily="18" charset="0"/>
                <a:cs typeface="Times New Roman" pitchFamily="18" charset="0"/>
              </a:rPr>
              <a:t>diňe</a:t>
            </a:r>
            <a:r>
              <a:rPr lang="ru-RU" sz="2800" b="1" dirty="0" smtClean="0">
                <a:latin typeface="Times New Roman" pitchFamily="18" charset="0"/>
                <a:cs typeface="Times New Roman" pitchFamily="18" charset="0"/>
              </a:rPr>
              <a:t> </a:t>
            </a:r>
            <a:r>
              <a:rPr lang="ru-RU" sz="2800" b="1" dirty="0" err="1" smtClean="0">
                <a:latin typeface="Times New Roman" pitchFamily="18" charset="0"/>
                <a:cs typeface="Times New Roman" pitchFamily="18" charset="0"/>
              </a:rPr>
              <a:t>beýik</a:t>
            </a:r>
            <a:r>
              <a:rPr lang="ru-RU" sz="2800" b="1" dirty="0" smtClean="0">
                <a:latin typeface="Times New Roman" pitchFamily="18" charset="0"/>
                <a:cs typeface="Times New Roman" pitchFamily="18" charset="0"/>
              </a:rPr>
              <a:t> </a:t>
            </a:r>
            <a:r>
              <a:rPr lang="ru-RU" sz="2800" b="1" dirty="0" err="1" smtClean="0">
                <a:latin typeface="Times New Roman" pitchFamily="18" charset="0"/>
                <a:cs typeface="Times New Roman" pitchFamily="18" charset="0"/>
              </a:rPr>
              <a:t>seljuk</a:t>
            </a:r>
            <a:r>
              <a:rPr lang="ru-RU" sz="2800" b="1" dirty="0" smtClean="0">
                <a:latin typeface="Times New Roman" pitchFamily="18" charset="0"/>
                <a:cs typeface="Times New Roman" pitchFamily="18" charset="0"/>
              </a:rPr>
              <a:t> </a:t>
            </a:r>
            <a:r>
              <a:rPr lang="ru-RU" sz="2800" b="1" dirty="0" err="1" smtClean="0">
                <a:latin typeface="Times New Roman" pitchFamily="18" charset="0"/>
                <a:cs typeface="Times New Roman" pitchFamily="18" charset="0"/>
              </a:rPr>
              <a:t>döwleti</a:t>
            </a:r>
            <a:r>
              <a:rPr lang="ru-RU" sz="2800" b="1" dirty="0" smtClean="0">
                <a:latin typeface="Times New Roman" pitchFamily="18" charset="0"/>
                <a:cs typeface="Times New Roman" pitchFamily="18" charset="0"/>
              </a:rPr>
              <a:t> </a:t>
            </a:r>
            <a:r>
              <a:rPr lang="ru-RU" sz="2800" b="1" dirty="0" err="1" smtClean="0">
                <a:latin typeface="Times New Roman" pitchFamily="18" charset="0"/>
                <a:cs typeface="Times New Roman" pitchFamily="18" charset="0"/>
              </a:rPr>
              <a:t>synandan</a:t>
            </a:r>
            <a:r>
              <a:rPr lang="ru-RU" sz="2800" b="1" dirty="0" smtClean="0">
                <a:latin typeface="Times New Roman" pitchFamily="18" charset="0"/>
                <a:cs typeface="Times New Roman" pitchFamily="18" charset="0"/>
              </a:rPr>
              <a:t> </a:t>
            </a:r>
            <a:r>
              <a:rPr lang="ru-RU" sz="2800" b="1" dirty="0" err="1" smtClean="0">
                <a:latin typeface="Times New Roman" pitchFamily="18" charset="0"/>
                <a:cs typeface="Times New Roman" pitchFamily="18" charset="0"/>
              </a:rPr>
              <a:t>soň</a:t>
            </a:r>
            <a:r>
              <a:rPr lang="ru-RU" sz="2800" b="1" dirty="0" smtClean="0">
                <a:latin typeface="Times New Roman" pitchFamily="18" charset="0"/>
                <a:cs typeface="Times New Roman" pitchFamily="18" charset="0"/>
              </a:rPr>
              <a:t> </a:t>
            </a:r>
            <a:r>
              <a:rPr lang="ru-RU" sz="2800" b="1" dirty="0" err="1" smtClean="0">
                <a:latin typeface="Times New Roman" pitchFamily="18" charset="0"/>
                <a:cs typeface="Times New Roman" pitchFamily="18" charset="0"/>
              </a:rPr>
              <a:t>başartdy</a:t>
            </a:r>
            <a:r>
              <a:rPr lang="ru-RU" sz="2800" b="1" dirty="0" smtClean="0">
                <a:latin typeface="Times New Roman" pitchFamily="18" charset="0"/>
                <a:cs typeface="Times New Roman" pitchFamily="18" charset="0"/>
              </a:rPr>
              <a:t>. </a:t>
            </a:r>
            <a:r>
              <a:rPr lang="ru-RU" sz="2800" b="1" dirty="0" err="1" smtClean="0">
                <a:latin typeface="Times New Roman" pitchFamily="18" charset="0"/>
                <a:cs typeface="Times New Roman" pitchFamily="18" charset="0"/>
              </a:rPr>
              <a:t>Köneürgenç</a:t>
            </a:r>
            <a:r>
              <a:rPr lang="ru-RU" sz="2800" b="1" dirty="0" smtClean="0">
                <a:latin typeface="Times New Roman" pitchFamily="18" charset="0"/>
                <a:cs typeface="Times New Roman" pitchFamily="18" charset="0"/>
              </a:rPr>
              <a:t> </a:t>
            </a:r>
            <a:r>
              <a:rPr lang="ru-RU" sz="2800" b="1" dirty="0" err="1" smtClean="0">
                <a:latin typeface="Times New Roman" pitchFamily="18" charset="0"/>
                <a:cs typeface="Times New Roman" pitchFamily="18" charset="0"/>
              </a:rPr>
              <a:t>döwletiniň</a:t>
            </a:r>
            <a:r>
              <a:rPr lang="ru-RU" sz="2800" b="1" dirty="0" smtClean="0">
                <a:latin typeface="Times New Roman" pitchFamily="18" charset="0"/>
                <a:cs typeface="Times New Roman" pitchFamily="18" charset="0"/>
              </a:rPr>
              <a:t> </a:t>
            </a:r>
            <a:r>
              <a:rPr lang="ru-RU" sz="2800" b="1" dirty="0" err="1" smtClean="0">
                <a:latin typeface="Times New Roman" pitchFamily="18" charset="0"/>
                <a:cs typeface="Times New Roman" pitchFamily="18" charset="0"/>
              </a:rPr>
              <a:t>tagtyna</a:t>
            </a:r>
            <a:r>
              <a:rPr lang="ru-RU" sz="2800" b="1" dirty="0" smtClean="0">
                <a:latin typeface="Times New Roman" pitchFamily="18" charset="0"/>
                <a:cs typeface="Times New Roman" pitchFamily="18" charset="0"/>
              </a:rPr>
              <a:t> </a:t>
            </a:r>
            <a:r>
              <a:rPr lang="ru-RU" sz="2800" b="1" dirty="0" err="1" smtClean="0">
                <a:latin typeface="Times New Roman" pitchFamily="18" charset="0"/>
                <a:cs typeface="Times New Roman" pitchFamily="18" charset="0"/>
              </a:rPr>
              <a:t>geçen</a:t>
            </a:r>
            <a:r>
              <a:rPr lang="ru-RU" sz="2800" b="1" dirty="0" smtClean="0">
                <a:latin typeface="Times New Roman" pitchFamily="18" charset="0"/>
                <a:cs typeface="Times New Roman" pitchFamily="18" charset="0"/>
              </a:rPr>
              <a:t> </a:t>
            </a:r>
            <a:r>
              <a:rPr lang="ru-RU" sz="2800" b="1" dirty="0" err="1" smtClean="0">
                <a:latin typeface="Times New Roman" pitchFamily="18" charset="0"/>
                <a:cs typeface="Times New Roman" pitchFamily="18" charset="0"/>
              </a:rPr>
              <a:t>Atsyzyň</a:t>
            </a:r>
            <a:r>
              <a:rPr lang="ru-RU" sz="2800" b="1" dirty="0" smtClean="0">
                <a:latin typeface="Times New Roman" pitchFamily="18" charset="0"/>
                <a:cs typeface="Times New Roman" pitchFamily="18" charset="0"/>
              </a:rPr>
              <a:t> </a:t>
            </a:r>
            <a:r>
              <a:rPr lang="ru-RU" sz="2800" b="1" dirty="0" err="1" smtClean="0">
                <a:latin typeface="Times New Roman" pitchFamily="18" charset="0"/>
                <a:cs typeface="Times New Roman" pitchFamily="18" charset="0"/>
              </a:rPr>
              <a:t>ogly</a:t>
            </a:r>
            <a:r>
              <a:rPr lang="ru-RU" sz="2800" b="1" dirty="0" smtClean="0">
                <a:latin typeface="Times New Roman" pitchFamily="18" charset="0"/>
                <a:cs typeface="Times New Roman" pitchFamily="18" charset="0"/>
              </a:rPr>
              <a:t> </a:t>
            </a:r>
            <a:r>
              <a:rPr lang="ru-RU" sz="2800" b="1" dirty="0" err="1" smtClean="0">
                <a:latin typeface="Times New Roman" pitchFamily="18" charset="0"/>
                <a:cs typeface="Times New Roman" pitchFamily="18" charset="0"/>
              </a:rPr>
              <a:t>Il</a:t>
            </a:r>
            <a:r>
              <a:rPr lang="ru-RU" sz="2800" b="1" dirty="0" smtClean="0">
                <a:latin typeface="Times New Roman" pitchFamily="18" charset="0"/>
                <a:cs typeface="Times New Roman" pitchFamily="18" charset="0"/>
              </a:rPr>
              <a:t> </a:t>
            </a:r>
            <a:r>
              <a:rPr lang="ru-RU" sz="2800" b="1" dirty="0" err="1" smtClean="0">
                <a:latin typeface="Times New Roman" pitchFamily="18" charset="0"/>
                <a:cs typeface="Times New Roman" pitchFamily="18" charset="0"/>
              </a:rPr>
              <a:t>Arslan</a:t>
            </a:r>
            <a:r>
              <a:rPr lang="ru-RU" sz="2800" b="1" dirty="0" smtClean="0">
                <a:latin typeface="Times New Roman" pitchFamily="18" charset="0"/>
                <a:cs typeface="Times New Roman" pitchFamily="18" charset="0"/>
              </a:rPr>
              <a:t> </a:t>
            </a:r>
            <a:r>
              <a:rPr lang="ru-RU" sz="2800" b="1" dirty="0" err="1" smtClean="0">
                <a:latin typeface="Times New Roman" pitchFamily="18" charset="0"/>
                <a:cs typeface="Times New Roman" pitchFamily="18" charset="0"/>
              </a:rPr>
              <a:t>döwleti</a:t>
            </a:r>
            <a:r>
              <a:rPr lang="ru-RU" sz="2800" b="1" dirty="0" smtClean="0">
                <a:latin typeface="Times New Roman" pitchFamily="18" charset="0"/>
                <a:cs typeface="Times New Roman" pitchFamily="18" charset="0"/>
              </a:rPr>
              <a:t> </a:t>
            </a:r>
            <a:r>
              <a:rPr lang="ru-RU" sz="2800" b="1" dirty="0" err="1" smtClean="0">
                <a:latin typeface="Times New Roman" pitchFamily="18" charset="0"/>
                <a:cs typeface="Times New Roman" pitchFamily="18" charset="0"/>
              </a:rPr>
              <a:t>dolandyrdy</a:t>
            </a:r>
            <a:r>
              <a:rPr lang="ru-RU" sz="2800" b="1" dirty="0" smtClean="0">
                <a:latin typeface="Times New Roman" pitchFamily="18" charset="0"/>
                <a:cs typeface="Times New Roman" pitchFamily="18" charset="0"/>
              </a:rPr>
              <a:t>.</a:t>
            </a:r>
            <a:br>
              <a:rPr lang="ru-RU" sz="2800" b="1" dirty="0" smtClean="0">
                <a:latin typeface="Times New Roman" pitchFamily="18" charset="0"/>
                <a:cs typeface="Times New Roman" pitchFamily="18" charset="0"/>
              </a:rPr>
            </a:br>
            <a:r>
              <a:rPr lang="ru-RU" sz="2800" b="1" dirty="0" smtClean="0">
                <a:latin typeface="Times New Roman" pitchFamily="18" charset="0"/>
                <a:cs typeface="Times New Roman" pitchFamily="18" charset="0"/>
              </a:rPr>
              <a:t>    </a:t>
            </a:r>
            <a:r>
              <a:rPr lang="ru-RU" sz="2800" b="1" dirty="0" err="1" smtClean="0">
                <a:latin typeface="Times New Roman" pitchFamily="18" charset="0"/>
                <a:cs typeface="Times New Roman" pitchFamily="18" charset="0"/>
              </a:rPr>
              <a:t>Il</a:t>
            </a:r>
            <a:r>
              <a:rPr lang="ru-RU" sz="2800" b="1" dirty="0" smtClean="0">
                <a:latin typeface="Times New Roman" pitchFamily="18" charset="0"/>
                <a:cs typeface="Times New Roman" pitchFamily="18" charset="0"/>
              </a:rPr>
              <a:t> </a:t>
            </a:r>
            <a:r>
              <a:rPr lang="ru-RU" sz="2800" b="1" dirty="0" err="1" smtClean="0">
                <a:latin typeface="Times New Roman" pitchFamily="18" charset="0"/>
                <a:cs typeface="Times New Roman" pitchFamily="18" charset="0"/>
              </a:rPr>
              <a:t>Arslan</a:t>
            </a:r>
            <a:r>
              <a:rPr lang="ru-RU" sz="2800" b="1" dirty="0" smtClean="0">
                <a:latin typeface="Times New Roman" pitchFamily="18" charset="0"/>
                <a:cs typeface="Times New Roman" pitchFamily="18" charset="0"/>
              </a:rPr>
              <a:t> 1172-nji </a:t>
            </a:r>
            <a:r>
              <a:rPr lang="ru-RU" sz="2800" b="1" dirty="0" err="1" smtClean="0">
                <a:latin typeface="Times New Roman" pitchFamily="18" charset="0"/>
                <a:cs typeface="Times New Roman" pitchFamily="18" charset="0"/>
              </a:rPr>
              <a:t>ýylda</a:t>
            </a:r>
            <a:r>
              <a:rPr lang="ru-RU" sz="2800" b="1" dirty="0" smtClean="0">
                <a:latin typeface="Times New Roman" pitchFamily="18" charset="0"/>
                <a:cs typeface="Times New Roman" pitchFamily="18" charset="0"/>
              </a:rPr>
              <a:t> </a:t>
            </a:r>
            <a:r>
              <a:rPr lang="ru-RU" sz="2800" b="1" dirty="0" err="1" smtClean="0">
                <a:latin typeface="Times New Roman" pitchFamily="18" charset="0"/>
                <a:cs typeface="Times New Roman" pitchFamily="18" charset="0"/>
              </a:rPr>
              <a:t>aradan</a:t>
            </a:r>
            <a:r>
              <a:rPr lang="ru-RU" sz="2800" b="1" dirty="0" smtClean="0">
                <a:latin typeface="Times New Roman" pitchFamily="18" charset="0"/>
                <a:cs typeface="Times New Roman" pitchFamily="18" charset="0"/>
              </a:rPr>
              <a:t> </a:t>
            </a:r>
            <a:r>
              <a:rPr lang="ru-RU" sz="2800" b="1" dirty="0" err="1" smtClean="0">
                <a:latin typeface="Times New Roman" pitchFamily="18" charset="0"/>
                <a:cs typeface="Times New Roman" pitchFamily="18" charset="0"/>
              </a:rPr>
              <a:t>çykansoň</a:t>
            </a:r>
            <a:r>
              <a:rPr lang="ru-RU" sz="2800" b="1" dirty="0" smtClean="0">
                <a:latin typeface="Times New Roman" pitchFamily="18" charset="0"/>
                <a:cs typeface="Times New Roman" pitchFamily="18" charset="0"/>
              </a:rPr>
              <a:t>, </a:t>
            </a:r>
            <a:r>
              <a:rPr lang="ru-RU" sz="2800" b="1" dirty="0" err="1" smtClean="0">
                <a:latin typeface="Times New Roman" pitchFamily="18" charset="0"/>
                <a:cs typeface="Times New Roman" pitchFamily="18" charset="0"/>
              </a:rPr>
              <a:t>tagta</a:t>
            </a:r>
            <a:r>
              <a:rPr lang="ru-RU" sz="2800" b="1" dirty="0" smtClean="0">
                <a:latin typeface="Times New Roman" pitchFamily="18" charset="0"/>
                <a:cs typeface="Times New Roman" pitchFamily="18" charset="0"/>
              </a:rPr>
              <a:t> </a:t>
            </a:r>
            <a:r>
              <a:rPr lang="ru-RU" sz="2800" b="1" dirty="0" err="1" smtClean="0">
                <a:latin typeface="Times New Roman" pitchFamily="18" charset="0"/>
                <a:cs typeface="Times New Roman" pitchFamily="18" charset="0"/>
              </a:rPr>
              <a:t>kiçi</a:t>
            </a:r>
            <a:r>
              <a:rPr lang="ru-RU" sz="2800" b="1" dirty="0" smtClean="0">
                <a:latin typeface="Times New Roman" pitchFamily="18" charset="0"/>
                <a:cs typeface="Times New Roman" pitchFamily="18" charset="0"/>
              </a:rPr>
              <a:t> </a:t>
            </a:r>
            <a:r>
              <a:rPr lang="ru-RU" sz="2800" b="1" dirty="0" err="1" smtClean="0">
                <a:latin typeface="Times New Roman" pitchFamily="18" charset="0"/>
                <a:cs typeface="Times New Roman" pitchFamily="18" charset="0"/>
              </a:rPr>
              <a:t>ogly</a:t>
            </a:r>
            <a:r>
              <a:rPr lang="ru-RU" sz="2800" b="1" dirty="0" smtClean="0">
                <a:latin typeface="Times New Roman" pitchFamily="18" charset="0"/>
                <a:cs typeface="Times New Roman" pitchFamily="18" charset="0"/>
              </a:rPr>
              <a:t> </a:t>
            </a:r>
            <a:r>
              <a:rPr lang="ru-RU" sz="2800" b="1" dirty="0" err="1" smtClean="0">
                <a:latin typeface="Times New Roman" pitchFamily="18" charset="0"/>
                <a:cs typeface="Times New Roman" pitchFamily="18" charset="0"/>
              </a:rPr>
              <a:t>Soltanşa</a:t>
            </a:r>
            <a:r>
              <a:rPr lang="ru-RU" sz="2800" b="1" dirty="0" smtClean="0">
                <a:latin typeface="Times New Roman" pitchFamily="18" charset="0"/>
                <a:cs typeface="Times New Roman" pitchFamily="18" charset="0"/>
              </a:rPr>
              <a:t> </a:t>
            </a:r>
            <a:r>
              <a:rPr lang="ru-RU" sz="2800" b="1" dirty="0" err="1" smtClean="0">
                <a:latin typeface="Times New Roman" pitchFamily="18" charset="0"/>
                <a:cs typeface="Times New Roman" pitchFamily="18" charset="0"/>
              </a:rPr>
              <a:t>geçdi</a:t>
            </a:r>
            <a:r>
              <a:rPr lang="ru-RU" sz="2800" b="1" dirty="0" smtClean="0">
                <a:latin typeface="Times New Roman" pitchFamily="18" charset="0"/>
                <a:cs typeface="Times New Roman" pitchFamily="18" charset="0"/>
              </a:rPr>
              <a:t>, </a:t>
            </a:r>
            <a:r>
              <a:rPr lang="ru-RU" sz="2800" b="1" dirty="0" err="1" smtClean="0">
                <a:latin typeface="Times New Roman" pitchFamily="18" charset="0"/>
                <a:cs typeface="Times New Roman" pitchFamily="18" charset="0"/>
              </a:rPr>
              <a:t>soň</a:t>
            </a:r>
            <a:r>
              <a:rPr lang="ru-RU" sz="2800" b="1" dirty="0" smtClean="0">
                <a:latin typeface="Times New Roman" pitchFamily="18" charset="0"/>
                <a:cs typeface="Times New Roman" pitchFamily="18" charset="0"/>
              </a:rPr>
              <a:t> </a:t>
            </a:r>
            <a:r>
              <a:rPr lang="ru-RU" sz="2800" b="1" dirty="0" err="1" smtClean="0">
                <a:latin typeface="Times New Roman" pitchFamily="18" charset="0"/>
                <a:cs typeface="Times New Roman" pitchFamily="18" charset="0"/>
              </a:rPr>
              <a:t>dogany</a:t>
            </a:r>
            <a:r>
              <a:rPr lang="ru-RU" sz="2800" b="1" dirty="0" smtClean="0">
                <a:latin typeface="Times New Roman" pitchFamily="18" charset="0"/>
                <a:cs typeface="Times New Roman" pitchFamily="18" charset="0"/>
              </a:rPr>
              <a:t> </a:t>
            </a:r>
            <a:r>
              <a:rPr lang="ru-RU" sz="2800" b="1" dirty="0" err="1" smtClean="0">
                <a:latin typeface="Times New Roman" pitchFamily="18" charset="0"/>
                <a:cs typeface="Times New Roman" pitchFamily="18" charset="0"/>
              </a:rPr>
              <a:t>Alaeddin</a:t>
            </a:r>
            <a:r>
              <a:rPr lang="ru-RU" sz="2800" b="1" dirty="0" smtClean="0">
                <a:latin typeface="Times New Roman" pitchFamily="18" charset="0"/>
                <a:cs typeface="Times New Roman" pitchFamily="18" charset="0"/>
              </a:rPr>
              <a:t> </a:t>
            </a:r>
            <a:r>
              <a:rPr lang="ru-RU" sz="2800" b="1" dirty="0" err="1" smtClean="0">
                <a:latin typeface="Times New Roman" pitchFamily="18" charset="0"/>
                <a:cs typeface="Times New Roman" pitchFamily="18" charset="0"/>
              </a:rPr>
              <a:t>Tekeş</a:t>
            </a:r>
            <a:r>
              <a:rPr lang="ru-RU" sz="2800" b="1" dirty="0" smtClean="0">
                <a:latin typeface="Times New Roman" pitchFamily="18" charset="0"/>
                <a:cs typeface="Times New Roman" pitchFamily="18" charset="0"/>
              </a:rPr>
              <a:t> 1174-nji </a:t>
            </a:r>
            <a:r>
              <a:rPr lang="ru-RU" sz="2800" b="1" dirty="0" err="1" smtClean="0">
                <a:latin typeface="Times New Roman" pitchFamily="18" charset="0"/>
                <a:cs typeface="Times New Roman" pitchFamily="18" charset="0"/>
              </a:rPr>
              <a:t>ýylda</a:t>
            </a:r>
            <a:r>
              <a:rPr lang="ru-RU" sz="2800" b="1" dirty="0" smtClean="0">
                <a:latin typeface="Times New Roman" pitchFamily="18" charset="0"/>
                <a:cs typeface="Times New Roman" pitchFamily="18" charset="0"/>
              </a:rPr>
              <a:t> </a:t>
            </a:r>
            <a:r>
              <a:rPr lang="ru-RU" sz="2800" b="1" dirty="0" err="1" smtClean="0">
                <a:latin typeface="Times New Roman" pitchFamily="18" charset="0"/>
                <a:cs typeface="Times New Roman" pitchFamily="18" charset="0"/>
              </a:rPr>
              <a:t>tagta</a:t>
            </a:r>
            <a:r>
              <a:rPr lang="ru-RU" sz="2800" b="1" dirty="0" smtClean="0">
                <a:latin typeface="Times New Roman" pitchFamily="18" charset="0"/>
                <a:cs typeface="Times New Roman" pitchFamily="18" charset="0"/>
              </a:rPr>
              <a:t> </a:t>
            </a:r>
            <a:r>
              <a:rPr lang="ru-RU" sz="2800" b="1" dirty="0" err="1" smtClean="0">
                <a:latin typeface="Times New Roman" pitchFamily="18" charset="0"/>
                <a:cs typeface="Times New Roman" pitchFamily="18" charset="0"/>
              </a:rPr>
              <a:t>geçdi</a:t>
            </a:r>
            <a:r>
              <a:rPr lang="ru-RU" sz="2800" b="1" dirty="0" smtClean="0">
                <a:latin typeface="Times New Roman" pitchFamily="18" charset="0"/>
                <a:cs typeface="Times New Roman" pitchFamily="18" charset="0"/>
              </a:rPr>
              <a:t>. </a:t>
            </a:r>
            <a:r>
              <a:rPr lang="ru-RU" sz="2800" b="1" dirty="0" err="1" smtClean="0">
                <a:latin typeface="Times New Roman" pitchFamily="18" charset="0"/>
                <a:cs typeface="Times New Roman" pitchFamily="18" charset="0"/>
              </a:rPr>
              <a:t>Ol</a:t>
            </a:r>
            <a:r>
              <a:rPr lang="ru-RU" sz="2800" b="1" dirty="0" smtClean="0">
                <a:latin typeface="Times New Roman" pitchFamily="18" charset="0"/>
                <a:cs typeface="Times New Roman" pitchFamily="18" charset="0"/>
              </a:rPr>
              <a:t> </a:t>
            </a:r>
            <a:r>
              <a:rPr lang="ru-RU" sz="2800" b="1" dirty="0" err="1" smtClean="0">
                <a:latin typeface="Times New Roman" pitchFamily="18" charset="0"/>
                <a:cs typeface="Times New Roman" pitchFamily="18" charset="0"/>
              </a:rPr>
              <a:t>Köneürgenç</a:t>
            </a:r>
            <a:r>
              <a:rPr lang="ru-RU" sz="2800" b="1" dirty="0" smtClean="0">
                <a:latin typeface="Times New Roman" pitchFamily="18" charset="0"/>
                <a:cs typeface="Times New Roman" pitchFamily="18" charset="0"/>
              </a:rPr>
              <a:t> </a:t>
            </a:r>
            <a:r>
              <a:rPr lang="ru-RU" sz="2800" b="1" dirty="0" err="1" smtClean="0">
                <a:latin typeface="Times New Roman" pitchFamily="18" charset="0"/>
                <a:cs typeface="Times New Roman" pitchFamily="18" charset="0"/>
              </a:rPr>
              <a:t>döwletini</a:t>
            </a:r>
            <a:r>
              <a:rPr lang="ru-RU" sz="2800" b="1" dirty="0" smtClean="0">
                <a:latin typeface="Times New Roman" pitchFamily="18" charset="0"/>
                <a:cs typeface="Times New Roman" pitchFamily="18" charset="0"/>
              </a:rPr>
              <a:t> </a:t>
            </a:r>
            <a:r>
              <a:rPr lang="ru-RU" sz="2800" b="1" dirty="0" err="1" smtClean="0">
                <a:latin typeface="Times New Roman" pitchFamily="18" charset="0"/>
                <a:cs typeface="Times New Roman" pitchFamily="18" charset="0"/>
              </a:rPr>
              <a:t>iň</a:t>
            </a:r>
            <a:r>
              <a:rPr lang="ru-RU" sz="2800" b="1" dirty="0" smtClean="0">
                <a:latin typeface="Times New Roman" pitchFamily="18" charset="0"/>
                <a:cs typeface="Times New Roman" pitchFamily="18" charset="0"/>
              </a:rPr>
              <a:t> </a:t>
            </a:r>
            <a:r>
              <a:rPr lang="ru-RU" sz="2800" b="1" dirty="0" err="1" smtClean="0">
                <a:latin typeface="Times New Roman" pitchFamily="18" charset="0"/>
                <a:cs typeface="Times New Roman" pitchFamily="18" charset="0"/>
              </a:rPr>
              <a:t>uly</a:t>
            </a:r>
            <a:r>
              <a:rPr lang="ru-RU" sz="2800" b="1" dirty="0" smtClean="0">
                <a:latin typeface="Times New Roman" pitchFamily="18" charset="0"/>
                <a:cs typeface="Times New Roman" pitchFamily="18" charset="0"/>
              </a:rPr>
              <a:t> </a:t>
            </a:r>
            <a:r>
              <a:rPr lang="ru-RU" sz="2800" b="1" dirty="0" err="1" smtClean="0">
                <a:latin typeface="Times New Roman" pitchFamily="18" charset="0"/>
                <a:cs typeface="Times New Roman" pitchFamily="18" charset="0"/>
              </a:rPr>
              <a:t>derejä</a:t>
            </a:r>
            <a:r>
              <a:rPr lang="ru-RU" sz="2800" b="1" dirty="0" smtClean="0">
                <a:latin typeface="Times New Roman" pitchFamily="18" charset="0"/>
                <a:cs typeface="Times New Roman" pitchFamily="18" charset="0"/>
              </a:rPr>
              <a:t> </a:t>
            </a:r>
            <a:r>
              <a:rPr lang="ru-RU" sz="2800" b="1" dirty="0" err="1" smtClean="0">
                <a:latin typeface="Times New Roman" pitchFamily="18" charset="0"/>
                <a:cs typeface="Times New Roman" pitchFamily="18" charset="0"/>
              </a:rPr>
              <a:t>göteren</a:t>
            </a:r>
            <a:r>
              <a:rPr lang="ru-RU" sz="2800" b="1" dirty="0" smtClean="0">
                <a:latin typeface="Times New Roman" pitchFamily="18" charset="0"/>
                <a:cs typeface="Times New Roman" pitchFamily="18" charset="0"/>
              </a:rPr>
              <a:t> </a:t>
            </a:r>
            <a:r>
              <a:rPr lang="ru-RU" sz="2800" b="1" dirty="0" err="1" smtClean="0">
                <a:latin typeface="Times New Roman" pitchFamily="18" charset="0"/>
                <a:cs typeface="Times New Roman" pitchFamily="18" charset="0"/>
              </a:rPr>
              <a:t>hökümdardyr</a:t>
            </a:r>
            <a:r>
              <a:rPr lang="ru-RU" sz="2800" b="1" dirty="0" smtClean="0">
                <a:latin typeface="Times New Roman" pitchFamily="18" charset="0"/>
                <a:cs typeface="Times New Roman" pitchFamily="18" charset="0"/>
              </a:rPr>
              <a:t>. </a:t>
            </a:r>
            <a:r>
              <a:rPr lang="ru-RU" sz="2800" b="1" dirty="0" err="1" smtClean="0">
                <a:latin typeface="Times New Roman" pitchFamily="18" charset="0"/>
                <a:cs typeface="Times New Roman" pitchFamily="18" charset="0"/>
              </a:rPr>
              <a:t>Köneürgenç</a:t>
            </a:r>
            <a:r>
              <a:rPr lang="ru-RU" sz="2800" b="1" dirty="0" smtClean="0">
                <a:latin typeface="Times New Roman" pitchFamily="18" charset="0"/>
                <a:cs typeface="Times New Roman" pitchFamily="18" charset="0"/>
              </a:rPr>
              <a:t> </a:t>
            </a:r>
            <a:r>
              <a:rPr lang="ru-RU" sz="2800" b="1" dirty="0" err="1" smtClean="0">
                <a:latin typeface="Times New Roman" pitchFamily="18" charset="0"/>
                <a:cs typeface="Times New Roman" pitchFamily="18" charset="0"/>
              </a:rPr>
              <a:t>döwleti</a:t>
            </a:r>
            <a:r>
              <a:rPr lang="ru-RU" sz="2800" b="1" dirty="0" smtClean="0">
                <a:latin typeface="Times New Roman" pitchFamily="18" charset="0"/>
                <a:cs typeface="Times New Roman" pitchFamily="18" charset="0"/>
              </a:rPr>
              <a:t> 1219-njy </a:t>
            </a:r>
            <a:r>
              <a:rPr lang="ru-RU" sz="2800" b="1" dirty="0" err="1" smtClean="0">
                <a:latin typeface="Times New Roman" pitchFamily="18" charset="0"/>
                <a:cs typeface="Times New Roman" pitchFamily="18" charset="0"/>
              </a:rPr>
              <a:t>ýyldan</a:t>
            </a:r>
            <a:r>
              <a:rPr lang="ru-RU" sz="2800" b="1" dirty="0" smtClean="0">
                <a:latin typeface="Times New Roman" pitchFamily="18" charset="0"/>
                <a:cs typeface="Times New Roman" pitchFamily="18" charset="0"/>
              </a:rPr>
              <a:t> </a:t>
            </a:r>
            <a:r>
              <a:rPr lang="ru-RU" sz="2800" b="1" dirty="0" err="1" smtClean="0">
                <a:latin typeface="Times New Roman" pitchFamily="18" charset="0"/>
                <a:cs typeface="Times New Roman" pitchFamily="18" charset="0"/>
              </a:rPr>
              <a:t>başlap</a:t>
            </a:r>
            <a:r>
              <a:rPr lang="ru-RU" sz="2800" b="1" dirty="0" smtClean="0">
                <a:latin typeface="Times New Roman" pitchFamily="18" charset="0"/>
                <a:cs typeface="Times New Roman" pitchFamily="18" charset="0"/>
              </a:rPr>
              <a:t>, </a:t>
            </a:r>
            <a:r>
              <a:rPr lang="ru-RU" sz="2800" b="1" dirty="0" err="1" smtClean="0">
                <a:latin typeface="Times New Roman" pitchFamily="18" charset="0"/>
                <a:cs typeface="Times New Roman" pitchFamily="18" charset="0"/>
              </a:rPr>
              <a:t>mongollaryň</a:t>
            </a:r>
            <a:r>
              <a:rPr lang="ru-RU" sz="2800" b="1" dirty="0" smtClean="0">
                <a:latin typeface="Times New Roman" pitchFamily="18" charset="0"/>
                <a:cs typeface="Times New Roman" pitchFamily="18" charset="0"/>
              </a:rPr>
              <a:t> </a:t>
            </a:r>
            <a:r>
              <a:rPr lang="ru-RU" sz="2800" b="1" dirty="0" err="1" smtClean="0">
                <a:latin typeface="Times New Roman" pitchFamily="18" charset="0"/>
                <a:cs typeface="Times New Roman" pitchFamily="18" charset="0"/>
              </a:rPr>
              <a:t>yzygiderli</a:t>
            </a:r>
            <a:r>
              <a:rPr lang="ru-RU" sz="2800" b="1" dirty="0" smtClean="0">
                <a:latin typeface="Times New Roman" pitchFamily="18" charset="0"/>
                <a:cs typeface="Times New Roman" pitchFamily="18" charset="0"/>
              </a:rPr>
              <a:t> </a:t>
            </a:r>
            <a:r>
              <a:rPr lang="ru-RU" sz="2800" b="1" dirty="0" err="1" smtClean="0">
                <a:latin typeface="Times New Roman" pitchFamily="18" charset="0"/>
                <a:cs typeface="Times New Roman" pitchFamily="18" charset="0"/>
              </a:rPr>
              <a:t>çozuşlarynyň</a:t>
            </a:r>
            <a:r>
              <a:rPr lang="ru-RU" sz="2800" b="1" dirty="0" smtClean="0">
                <a:latin typeface="Times New Roman" pitchFamily="18" charset="0"/>
                <a:cs typeface="Times New Roman" pitchFamily="18" charset="0"/>
              </a:rPr>
              <a:t> </a:t>
            </a:r>
            <a:r>
              <a:rPr lang="ru-RU" sz="2800" b="1" dirty="0" err="1" smtClean="0">
                <a:latin typeface="Times New Roman" pitchFamily="18" charset="0"/>
                <a:cs typeface="Times New Roman" pitchFamily="18" charset="0"/>
              </a:rPr>
              <a:t>gurbany</a:t>
            </a:r>
            <a:r>
              <a:rPr lang="ru-RU" sz="2800" b="1" dirty="0" smtClean="0">
                <a:latin typeface="Times New Roman" pitchFamily="18" charset="0"/>
                <a:cs typeface="Times New Roman" pitchFamily="18" charset="0"/>
              </a:rPr>
              <a:t> </a:t>
            </a:r>
            <a:r>
              <a:rPr lang="ru-RU" sz="2800" b="1" dirty="0" err="1" smtClean="0">
                <a:latin typeface="Times New Roman" pitchFamily="18" charset="0"/>
                <a:cs typeface="Times New Roman" pitchFamily="18" charset="0"/>
              </a:rPr>
              <a:t>boldy</a:t>
            </a:r>
            <a:r>
              <a:rPr lang="ru-RU" sz="2800" b="1" dirty="0" smtClean="0">
                <a:latin typeface="Times New Roman" pitchFamily="18" charset="0"/>
                <a:cs typeface="Times New Roman" pitchFamily="18" charset="0"/>
              </a:rPr>
              <a:t>.</a:t>
            </a:r>
            <a:endParaRPr lang="ru-RU" sz="2800" b="1"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5869006"/>
          </a:xfrm>
        </p:spPr>
        <p:txBody>
          <a:bodyPr/>
          <a:lstStyle/>
          <a:p>
            <a:endParaRPr lang="ru-RU" dirty="0"/>
          </a:p>
        </p:txBody>
      </p:sp>
      <p:pic>
        <p:nvPicPr>
          <p:cNvPr id="1026" name="Picture 2" descr="C:\Users\TOSHIBA\Desktop\PREZENTASIÝA TARYH\КАРТЫ по истории  СМОТРЕЛА\kartalar TARYH смотрела\Köneürgenç türkmen döwleti КАРТА.jpg"/>
          <p:cNvPicPr>
            <a:picLocks noChangeAspect="1" noChangeArrowheads="1"/>
          </p:cNvPicPr>
          <p:nvPr/>
        </p:nvPicPr>
        <p:blipFill>
          <a:blip r:embed="rId2"/>
          <a:srcRect/>
          <a:stretch>
            <a:fillRect/>
          </a:stretch>
        </p:blipFill>
        <p:spPr bwMode="auto">
          <a:xfrm>
            <a:off x="0" y="0"/>
            <a:ext cx="9144000" cy="6858000"/>
          </a:xfrm>
          <a:prstGeom prst="rect">
            <a:avLst/>
          </a:prstGeom>
          <a:noFill/>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4450506"/>
          </a:xfrm>
        </p:spPr>
        <p:txBody>
          <a:bodyPr>
            <a:normAutofit/>
          </a:bodyPr>
          <a:lstStyle/>
          <a:p>
            <a:pPr algn="just"/>
            <a:r>
              <a:rPr lang="tk-TM" sz="3200" b="1" dirty="0" smtClean="0">
                <a:latin typeface="Times New Roman" pitchFamily="18" charset="0"/>
                <a:cs typeface="Times New Roman" pitchFamily="18" charset="0"/>
              </a:rPr>
              <a:t>	</a:t>
            </a:r>
            <a:r>
              <a:rPr lang="en-US" sz="3200" b="1" dirty="0" err="1" smtClean="0">
                <a:latin typeface="Times New Roman" pitchFamily="18" charset="0"/>
                <a:cs typeface="Times New Roman" pitchFamily="18" charset="0"/>
              </a:rPr>
              <a:t>Alaeddin</a:t>
            </a:r>
            <a:r>
              <a:rPr lang="en-US" sz="3200" b="1" dirty="0" smtClean="0">
                <a:latin typeface="Times New Roman" pitchFamily="18" charset="0"/>
                <a:cs typeface="Times New Roman" pitchFamily="18" charset="0"/>
              </a:rPr>
              <a:t> </a:t>
            </a:r>
            <a:r>
              <a:rPr lang="en-US" sz="3200" b="1" dirty="0" err="1" smtClean="0">
                <a:latin typeface="Times New Roman" pitchFamily="18" charset="0"/>
                <a:cs typeface="Times New Roman" pitchFamily="18" charset="0"/>
              </a:rPr>
              <a:t>Atsyzyň</a:t>
            </a:r>
            <a:r>
              <a:rPr lang="en-US" sz="3200" b="1" dirty="0" smtClean="0">
                <a:latin typeface="Times New Roman" pitchFamily="18" charset="0"/>
                <a:cs typeface="Times New Roman" pitchFamily="18" charset="0"/>
              </a:rPr>
              <a:t> </a:t>
            </a:r>
            <a:r>
              <a:rPr lang="en-US" sz="3200" b="1" dirty="0" err="1" smtClean="0">
                <a:latin typeface="Times New Roman" pitchFamily="18" charset="0"/>
                <a:cs typeface="Times New Roman" pitchFamily="18" charset="0"/>
              </a:rPr>
              <a:t>döwri</a:t>
            </a:r>
            <a:r>
              <a:rPr lang="tk-TM" sz="3200" b="1" dirty="0" smtClean="0">
                <a:latin typeface="Times New Roman" pitchFamily="18" charset="0"/>
                <a:cs typeface="Times New Roman" pitchFamily="18" charset="0"/>
              </a:rPr>
              <a:t/>
            </a:r>
            <a:br>
              <a:rPr lang="tk-TM" sz="3200" b="1" dirty="0" smtClean="0">
                <a:latin typeface="Times New Roman" pitchFamily="18" charset="0"/>
                <a:cs typeface="Times New Roman" pitchFamily="18" charset="0"/>
              </a:rPr>
            </a:br>
            <a:r>
              <a:rPr lang="en-US" sz="3200" b="1" dirty="0" smtClean="0">
                <a:latin typeface="Times New Roman" pitchFamily="18" charset="0"/>
                <a:cs typeface="Times New Roman" pitchFamily="18" charset="0"/>
              </a:rPr>
              <a:t>1128-1156-njy </a:t>
            </a:r>
            <a:r>
              <a:rPr lang="en-US" sz="3200" b="1" dirty="0" err="1" smtClean="0">
                <a:latin typeface="Times New Roman" pitchFamily="18" charset="0"/>
                <a:cs typeface="Times New Roman" pitchFamily="18" charset="0"/>
              </a:rPr>
              <a:t>ýyllarda</a:t>
            </a:r>
            <a:r>
              <a:rPr lang="en-US" sz="3200" b="1"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hökümdar</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bolan</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Atsyz</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horezmşa</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Atsyz</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ähli</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gujur-gaýratyny</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Horezmi</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özbaşdak</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döwlete</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öwürmäge</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bagş</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edýär</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Ol</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Horezmiň</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özbaşdak</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döwlete</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öwrilmegi</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üçin</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Soltan</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Sanjar</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bilen</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söweşleri</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alyp</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barýa</a:t>
            </a:r>
            <a:r>
              <a:rPr lang="en-US" sz="2700" dirty="0" err="1" smtClean="0">
                <a:latin typeface="Times New Roman" pitchFamily="18" charset="0"/>
                <a:cs typeface="Times New Roman" pitchFamily="18" charset="0"/>
              </a:rPr>
              <a:t>r</a:t>
            </a:r>
            <a:r>
              <a:rPr lang="en-US" sz="2700" dirty="0" smtClean="0">
                <a:latin typeface="Times New Roman" pitchFamily="18" charset="0"/>
                <a:cs typeface="Times New Roman" pitchFamily="18" charset="0"/>
              </a:rPr>
              <a:t>.</a:t>
            </a:r>
            <a:endParaRPr lang="ru-RU"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6297634"/>
          </a:xfrm>
        </p:spPr>
        <p:txBody>
          <a:bodyPr>
            <a:normAutofit fontScale="90000"/>
          </a:bodyPr>
          <a:lstStyle/>
          <a:p>
            <a:pPr algn="ctr"/>
            <a:r>
              <a:rPr lang="en-US" sz="3600" b="1" i="1" dirty="0" smtClean="0">
                <a:latin typeface="Times New Roman" pitchFamily="18" charset="0"/>
                <a:cs typeface="Times New Roman" pitchFamily="18" charset="0"/>
              </a:rPr>
              <a:t>IL ARSLAN</a:t>
            </a:r>
            <a:r>
              <a:rPr lang="tk-TM" sz="3600" b="1" i="1" dirty="0" smtClean="0">
                <a:latin typeface="Times New Roman" pitchFamily="18" charset="0"/>
                <a:cs typeface="Times New Roman" pitchFamily="18" charset="0"/>
              </a:rPr>
              <a:t>  </a:t>
            </a:r>
            <a:r>
              <a:rPr lang="en-US" sz="3600" dirty="0" smtClean="0">
                <a:latin typeface="Times New Roman" pitchFamily="18" charset="0"/>
                <a:cs typeface="Times New Roman" pitchFamily="18" charset="0"/>
              </a:rPr>
              <a:t/>
            </a:r>
            <a:br>
              <a:rPr lang="en-US" sz="3600" dirty="0" smtClean="0">
                <a:latin typeface="Times New Roman" pitchFamily="18" charset="0"/>
                <a:cs typeface="Times New Roman" pitchFamily="18" charset="0"/>
              </a:rPr>
            </a:br>
            <a:r>
              <a:rPr lang="en-US" sz="3600" dirty="0" err="1" smtClean="0">
                <a:latin typeface="Times New Roman" pitchFamily="18" charset="0"/>
                <a:cs typeface="Times New Roman" pitchFamily="18" charset="0"/>
              </a:rPr>
              <a:t>Anuşteginlerden</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öň</a:t>
            </a:r>
            <a:r>
              <a:rPr lang="en-US" sz="3600" dirty="0" smtClean="0">
                <a:latin typeface="Times New Roman" pitchFamily="18" charset="0"/>
                <a:cs typeface="Times New Roman" pitchFamily="18" charset="0"/>
              </a:rPr>
              <a:t> hem 3 </a:t>
            </a:r>
            <a:r>
              <a:rPr lang="en-US" sz="3600" dirty="0" err="1" smtClean="0">
                <a:latin typeface="Times New Roman" pitchFamily="18" charset="0"/>
                <a:cs typeface="Times New Roman" pitchFamily="18" charset="0"/>
              </a:rPr>
              <a:t>sany</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horezişalar</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nesilşalygy</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bolupdyr.Anuşteginler</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nesilşalygynyň</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ilkinji</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özbaşdak</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hökümdary</a:t>
            </a:r>
            <a:r>
              <a:rPr lang="en-US" sz="3600" dirty="0" smtClean="0">
                <a:latin typeface="Times New Roman" pitchFamily="18" charset="0"/>
                <a:cs typeface="Times New Roman" pitchFamily="18" charset="0"/>
              </a:rPr>
              <a:t> Il </a:t>
            </a:r>
            <a:r>
              <a:rPr lang="en-US" sz="3600" dirty="0" err="1" smtClean="0">
                <a:latin typeface="Times New Roman" pitchFamily="18" charset="0"/>
                <a:cs typeface="Times New Roman" pitchFamily="18" charset="0"/>
              </a:rPr>
              <a:t>Arslandyr</a:t>
            </a:r>
            <a:r>
              <a:rPr lang="en-US" sz="3600" dirty="0" smtClean="0">
                <a:latin typeface="Times New Roman" pitchFamily="18" charset="0"/>
                <a:cs typeface="Times New Roman" pitchFamily="18" charset="0"/>
              </a:rPr>
              <a:t>. </a:t>
            </a:r>
            <a:r>
              <a:rPr lang="en-US" sz="3600" b="1" dirty="0" smtClean="0">
                <a:latin typeface="Times New Roman" pitchFamily="18" charset="0"/>
                <a:cs typeface="Times New Roman" pitchFamily="18" charset="0"/>
              </a:rPr>
              <a:t>Il </a:t>
            </a:r>
            <a:r>
              <a:rPr lang="en-US" sz="3600" b="1" dirty="0" err="1" smtClean="0">
                <a:latin typeface="Times New Roman" pitchFamily="18" charset="0"/>
                <a:cs typeface="Times New Roman" pitchFamily="18" charset="0"/>
              </a:rPr>
              <a:t>Arslan</a:t>
            </a:r>
            <a:r>
              <a:rPr lang="en-US" sz="3600" b="1" dirty="0" smtClean="0">
                <a:latin typeface="Times New Roman" pitchFamily="18" charset="0"/>
                <a:cs typeface="Times New Roman" pitchFamily="18" charset="0"/>
              </a:rPr>
              <a:t> 1156-1172-nji </a:t>
            </a:r>
            <a:r>
              <a:rPr lang="en-US" sz="3600" b="1" dirty="0" err="1" smtClean="0">
                <a:latin typeface="Times New Roman" pitchFamily="18" charset="0"/>
                <a:cs typeface="Times New Roman" pitchFamily="18" charset="0"/>
              </a:rPr>
              <a:t>ýyllarda</a:t>
            </a:r>
            <a:r>
              <a:rPr lang="en-US" sz="3600" b="1"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döwleti</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dolandyrýar</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onuň</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çäklerini</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giňeldýär</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kuwwatyny</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artdyrýar</a:t>
            </a:r>
            <a:r>
              <a:rPr lang="en-US" sz="3600" dirty="0" smtClean="0">
                <a:latin typeface="Times New Roman" pitchFamily="18" charset="0"/>
                <a:cs typeface="Times New Roman" pitchFamily="18" charset="0"/>
              </a:rPr>
              <a:t>. Il </a:t>
            </a:r>
            <a:r>
              <a:rPr lang="en-US" sz="3600" dirty="0" err="1" smtClean="0">
                <a:latin typeface="Times New Roman" pitchFamily="18" charset="0"/>
                <a:cs typeface="Times New Roman" pitchFamily="18" charset="0"/>
              </a:rPr>
              <a:t>Arslan</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şol</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zamanyň</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musulman</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gündogarynyň</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iň</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güýçli</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hökümdary</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bolupdyr</a:t>
            </a:r>
            <a:r>
              <a:rPr lang="en-US" sz="3600" dirty="0" smtClean="0">
                <a:latin typeface="Times New Roman" pitchFamily="18" charset="0"/>
                <a:cs typeface="Times New Roman" pitchFamily="18" charset="0"/>
              </a:rPr>
              <a:t>.</a:t>
            </a:r>
            <a:br>
              <a:rPr lang="en-US" sz="3600" dirty="0" smtClean="0">
                <a:latin typeface="Times New Roman" pitchFamily="18" charset="0"/>
                <a:cs typeface="Times New Roman" pitchFamily="18" charset="0"/>
              </a:rPr>
            </a:br>
            <a:r>
              <a:rPr lang="en-US" dirty="0" smtClean="0"/>
              <a:t/>
            </a:r>
            <a:br>
              <a:rPr lang="en-US" dirty="0" smtClean="0"/>
            </a:br>
            <a:endParaRPr lang="ru-RU" dirty="0"/>
          </a:p>
        </p:txBody>
      </p:sp>
    </p:spTree>
    <p:extLst>
      <p:ext uri="{BB962C8B-B14F-4D97-AF65-F5344CB8AC3E}">
        <p14:creationId xmlns:p14="http://schemas.microsoft.com/office/powerpoint/2010/main" val="298483922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6369072"/>
          </a:xfrm>
        </p:spPr>
        <p:txBody>
          <a:bodyPr numCol="1">
            <a:normAutofit/>
          </a:bodyPr>
          <a:lstStyle/>
          <a:p>
            <a:pPr algn="just"/>
            <a:r>
              <a:rPr lang="tk-TM" sz="2400" b="1" i="1" dirty="0" smtClean="0">
                <a:latin typeface="Times New Roman" pitchFamily="18" charset="0"/>
                <a:cs typeface="Times New Roman" pitchFamily="18" charset="0"/>
              </a:rPr>
              <a:t/>
            </a:r>
            <a:br>
              <a:rPr lang="tk-TM" sz="2400" b="1" i="1" dirty="0" smtClean="0">
                <a:latin typeface="Times New Roman" pitchFamily="18" charset="0"/>
                <a:cs typeface="Times New Roman" pitchFamily="18" charset="0"/>
              </a:rPr>
            </a:br>
            <a:r>
              <a:rPr lang="tk-TM" sz="2400" b="1" i="1" dirty="0" smtClean="0">
                <a:latin typeface="Times New Roman" pitchFamily="18" charset="0"/>
                <a:cs typeface="Times New Roman" pitchFamily="18" charset="0"/>
              </a:rPr>
              <a:t/>
            </a:r>
            <a:br>
              <a:rPr lang="tk-TM" sz="2400" b="1" i="1" dirty="0" smtClean="0">
                <a:latin typeface="Times New Roman" pitchFamily="18" charset="0"/>
                <a:cs typeface="Times New Roman" pitchFamily="18" charset="0"/>
              </a:rPr>
            </a:br>
            <a:r>
              <a:rPr lang="tk-TM" sz="2400" b="1" i="1" dirty="0" smtClean="0">
                <a:latin typeface="Times New Roman" pitchFamily="18" charset="0"/>
                <a:cs typeface="Times New Roman" pitchFamily="18" charset="0"/>
              </a:rPr>
              <a:t/>
            </a:r>
            <a:br>
              <a:rPr lang="tk-TM" sz="2400" b="1" i="1" dirty="0" smtClean="0">
                <a:latin typeface="Times New Roman" pitchFamily="18" charset="0"/>
                <a:cs typeface="Times New Roman" pitchFamily="18" charset="0"/>
              </a:rPr>
            </a:br>
            <a:r>
              <a:rPr lang="tk-TM" sz="2400" b="1" i="1" dirty="0" smtClean="0">
                <a:latin typeface="Times New Roman" pitchFamily="18" charset="0"/>
                <a:cs typeface="Times New Roman" pitchFamily="18" charset="0"/>
              </a:rPr>
              <a:t/>
            </a:r>
            <a:br>
              <a:rPr lang="tk-TM" sz="2400" b="1" i="1" dirty="0" smtClean="0">
                <a:latin typeface="Times New Roman" pitchFamily="18" charset="0"/>
                <a:cs typeface="Times New Roman" pitchFamily="18" charset="0"/>
              </a:rPr>
            </a:br>
            <a:r>
              <a:rPr lang="tk-TM" sz="2400" b="1" i="1" dirty="0" smtClean="0">
                <a:latin typeface="Times New Roman" pitchFamily="18" charset="0"/>
                <a:cs typeface="Times New Roman" pitchFamily="18" charset="0"/>
              </a:rPr>
              <a:t/>
            </a:r>
            <a:br>
              <a:rPr lang="tk-TM" sz="2400" b="1" i="1" dirty="0" smtClean="0">
                <a:latin typeface="Times New Roman" pitchFamily="18" charset="0"/>
                <a:cs typeface="Times New Roman" pitchFamily="18" charset="0"/>
              </a:rPr>
            </a:br>
            <a:r>
              <a:rPr lang="tk-TM" sz="2400" b="1" i="1" dirty="0" smtClean="0">
                <a:latin typeface="Times New Roman" pitchFamily="18" charset="0"/>
                <a:cs typeface="Times New Roman" pitchFamily="18" charset="0"/>
              </a:rPr>
              <a:t/>
            </a:r>
            <a:br>
              <a:rPr lang="tk-TM" sz="2400" b="1" i="1" dirty="0" smtClean="0">
                <a:latin typeface="Times New Roman" pitchFamily="18" charset="0"/>
                <a:cs typeface="Times New Roman" pitchFamily="18" charset="0"/>
              </a:rPr>
            </a:br>
            <a:r>
              <a:rPr lang="tk-TM" sz="2400" b="1" i="1" dirty="0" smtClean="0">
                <a:latin typeface="Times New Roman" pitchFamily="18" charset="0"/>
                <a:cs typeface="Times New Roman" pitchFamily="18" charset="0"/>
              </a:rPr>
              <a:t/>
            </a:r>
            <a:br>
              <a:rPr lang="tk-TM" sz="2400" b="1" i="1" dirty="0" smtClean="0">
                <a:latin typeface="Times New Roman" pitchFamily="18" charset="0"/>
                <a:cs typeface="Times New Roman" pitchFamily="18" charset="0"/>
              </a:rPr>
            </a:br>
            <a:r>
              <a:rPr lang="en-US" sz="2400" b="1" i="1" dirty="0" err="1" smtClean="0">
                <a:latin typeface="Times New Roman" pitchFamily="18" charset="0"/>
                <a:cs typeface="Times New Roman" pitchFamily="18" charset="0"/>
              </a:rPr>
              <a:t>Soltan</a:t>
            </a:r>
            <a:r>
              <a:rPr lang="en-US" sz="2400" b="1" i="1" dirty="0" smtClean="0">
                <a:latin typeface="Times New Roman" pitchFamily="18" charset="0"/>
                <a:cs typeface="Times New Roman" pitchFamily="18" charset="0"/>
              </a:rPr>
              <a:t>  </a:t>
            </a:r>
            <a:r>
              <a:rPr lang="en-US" sz="2400" b="1" i="1" dirty="0" err="1" smtClean="0">
                <a:latin typeface="Times New Roman" pitchFamily="18" charset="0"/>
                <a:cs typeface="Times New Roman" pitchFamily="18" charset="0"/>
              </a:rPr>
              <a:t>Tekeş</a:t>
            </a:r>
            <a:r>
              <a:rPr lang="tk-TM" sz="2400" b="1" i="1" dirty="0" smtClean="0">
                <a:latin typeface="Times New Roman" pitchFamily="18" charset="0"/>
                <a:cs typeface="Times New Roman" pitchFamily="18" charset="0"/>
              </a:rPr>
              <a:t/>
            </a:r>
            <a:br>
              <a:rPr lang="tk-TM" sz="2400" b="1" i="1" dirty="0" smtClean="0">
                <a:latin typeface="Times New Roman" pitchFamily="18" charset="0"/>
                <a:cs typeface="Times New Roman" pitchFamily="18" charset="0"/>
              </a:rPr>
            </a:br>
            <a:r>
              <a:rPr lang="tk-TM" sz="2400" b="1" i="1" dirty="0" smtClean="0">
                <a:latin typeface="Times New Roman" pitchFamily="18" charset="0"/>
                <a:cs typeface="Times New Roman" pitchFamily="18" charset="0"/>
              </a:rPr>
              <a:t/>
            </a:r>
            <a:br>
              <a:rPr lang="tk-TM" sz="2400" b="1" i="1" dirty="0" smtClean="0">
                <a:latin typeface="Times New Roman" pitchFamily="18" charset="0"/>
                <a:cs typeface="Times New Roman" pitchFamily="18" charset="0"/>
              </a:rPr>
            </a:br>
            <a:r>
              <a:rPr lang="en-US" sz="2400" dirty="0" err="1" smtClean="0">
                <a:latin typeface="Times New Roman" pitchFamily="18" charset="0"/>
                <a:cs typeface="Times New Roman" pitchFamily="18" charset="0"/>
              </a:rPr>
              <a:t>Soltan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Alaeddin</a:t>
            </a:r>
            <a:r>
              <a:rPr lang="en-US" sz="2400" dirty="0" smtClean="0">
                <a:latin typeface="Times New Roman" pitchFamily="18" charset="0"/>
                <a:cs typeface="Times New Roman" pitchFamily="18" charset="0"/>
              </a:rPr>
              <a:t> </a:t>
            </a:r>
            <a:r>
              <a:rPr lang="en-US" sz="2400" b="1" i="1" dirty="0" err="1" smtClean="0">
                <a:latin typeface="Times New Roman" pitchFamily="18" charset="0"/>
                <a:cs typeface="Times New Roman" pitchFamily="18" charset="0"/>
              </a:rPr>
              <a:t>Tekeşiň</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dolandyran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döwründe</a:t>
            </a:r>
            <a:r>
              <a:rPr lang="en-US" sz="2400" dirty="0" smtClean="0">
                <a:latin typeface="Times New Roman" pitchFamily="18" charset="0"/>
                <a:cs typeface="Times New Roman" pitchFamily="18" charset="0"/>
              </a:rPr>
              <a:t> (1172-1200) </a:t>
            </a:r>
            <a:r>
              <a:rPr lang="en-US" sz="2400" dirty="0" err="1" smtClean="0">
                <a:latin typeface="Times New Roman" pitchFamily="18" charset="0"/>
                <a:cs typeface="Times New Roman" pitchFamily="18" charset="0"/>
              </a:rPr>
              <a:t>bu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döwlet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iň</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ýokary</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derejä</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ýetýär</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Orta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Aziýanyň</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köp</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ýerini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Eýrany</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Iragy</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Horezmşalar</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döwletine</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tabyn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edýär</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Paýtagt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şäher</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Gürgenjiň</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ösdürilmegine</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uly</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üns</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berýär</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Ol</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ylmyň</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hakyky</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howandary</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bolupdyr</a:t>
            </a:r>
            <a:r>
              <a:rPr lang="en-US" sz="2400" dirty="0" smtClean="0">
                <a:latin typeface="Times New Roman" pitchFamily="18" charset="0"/>
                <a:cs typeface="Times New Roman" pitchFamily="18" charset="0"/>
              </a:rPr>
              <a:t>.</a:t>
            </a:r>
            <a:br>
              <a:rPr lang="en-US" sz="2400" dirty="0" smtClean="0">
                <a:latin typeface="Times New Roman" pitchFamily="18" charset="0"/>
                <a:cs typeface="Times New Roman" pitchFamily="18" charset="0"/>
              </a:rPr>
            </a:br>
            <a:endParaRPr lang="ru-RU" sz="2400" dirty="0">
              <a:latin typeface="Times New Roman" pitchFamily="18" charset="0"/>
              <a:cs typeface="Times New Roman" pitchFamily="18" charset="0"/>
            </a:endParaRPr>
          </a:p>
        </p:txBody>
      </p:sp>
      <p:pic>
        <p:nvPicPr>
          <p:cNvPr id="4" name="Рисунок 3" descr="http://img27.imageshack.us/img27/2853/13649590.jpg"/>
          <p:cNvPicPr/>
          <p:nvPr/>
        </p:nvPicPr>
        <p:blipFill>
          <a:blip r:embed="rId2"/>
          <a:srcRect/>
          <a:stretch>
            <a:fillRect/>
          </a:stretch>
        </p:blipFill>
        <p:spPr bwMode="auto">
          <a:xfrm>
            <a:off x="642910" y="357166"/>
            <a:ext cx="8072494" cy="2357454"/>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85804" y="620688"/>
            <a:ext cx="8229600" cy="3600400"/>
          </a:xfrm>
        </p:spPr>
        <p:txBody>
          <a:bodyPr>
            <a:noAutofit/>
          </a:bodyPr>
          <a:lstStyle/>
          <a:p>
            <a:pPr algn="just"/>
            <a:r>
              <a:rPr lang="tk-TM" sz="3200" b="1" i="1" dirty="0" smtClean="0">
                <a:latin typeface="Times New Roman" pitchFamily="18" charset="0"/>
                <a:cs typeface="Times New Roman" pitchFamily="18" charset="0"/>
              </a:rPr>
              <a:t>	</a:t>
            </a:r>
            <a:r>
              <a:rPr lang="en-US" sz="3200" b="1" i="1" dirty="0" err="1" smtClean="0">
                <a:latin typeface="Times New Roman" pitchFamily="18" charset="0"/>
                <a:cs typeface="Times New Roman" pitchFamily="18" charset="0"/>
              </a:rPr>
              <a:t>Alaeddin</a:t>
            </a:r>
            <a:r>
              <a:rPr lang="en-US" sz="3200" b="1" i="1" dirty="0" smtClean="0">
                <a:latin typeface="Times New Roman" pitchFamily="18" charset="0"/>
                <a:cs typeface="Times New Roman" pitchFamily="18" charset="0"/>
              </a:rPr>
              <a:t> </a:t>
            </a:r>
            <a:r>
              <a:rPr lang="en-US" sz="3200" b="1" i="1" dirty="0" err="1" smtClean="0">
                <a:latin typeface="Times New Roman" pitchFamily="18" charset="0"/>
                <a:cs typeface="Times New Roman" pitchFamily="18" charset="0"/>
              </a:rPr>
              <a:t>Muhammet</a:t>
            </a:r>
            <a:r>
              <a:rPr lang="tk-TM" sz="3200" b="1" i="1" dirty="0" smtClean="0">
                <a:latin typeface="Times New Roman" pitchFamily="18" charset="0"/>
                <a:cs typeface="Times New Roman" pitchFamily="18" charset="0"/>
              </a:rPr>
              <a:t/>
            </a:r>
            <a:br>
              <a:rPr lang="tk-TM" sz="3200" b="1" i="1" dirty="0" smtClean="0">
                <a:latin typeface="Times New Roman" pitchFamily="18" charset="0"/>
                <a:cs typeface="Times New Roman" pitchFamily="18" charset="0"/>
              </a:rPr>
            </a:br>
            <a:r>
              <a:rPr lang="en-US" sz="3200" dirty="0" err="1" smtClean="0">
                <a:latin typeface="Times New Roman" pitchFamily="18" charset="0"/>
                <a:cs typeface="Times New Roman" pitchFamily="18" charset="0"/>
              </a:rPr>
              <a:t>Alaeddin</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Muhammet</a:t>
            </a:r>
            <a:r>
              <a:rPr lang="en-US" sz="3200" dirty="0" smtClean="0">
                <a:latin typeface="Times New Roman" pitchFamily="18" charset="0"/>
                <a:cs typeface="Times New Roman" pitchFamily="18" charset="0"/>
              </a:rPr>
              <a:t> II 1200-1220-nji </a:t>
            </a:r>
            <a:r>
              <a:rPr lang="en-US" sz="3200" dirty="0" err="1" smtClean="0">
                <a:latin typeface="Times New Roman" pitchFamily="18" charset="0"/>
                <a:cs typeface="Times New Roman" pitchFamily="18" charset="0"/>
              </a:rPr>
              <a:t>ýyllarda</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döwleti</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dolandyrýar</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Onuň</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döwründe</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döwletiň</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çäkleri</a:t>
            </a:r>
            <a:r>
              <a:rPr lang="en-US" sz="3200" dirty="0" smtClean="0">
                <a:latin typeface="Times New Roman" pitchFamily="18" charset="0"/>
                <a:cs typeface="Times New Roman" pitchFamily="18" charset="0"/>
              </a:rPr>
              <a:t> has-</a:t>
            </a:r>
            <a:r>
              <a:rPr lang="en-US" sz="3200" dirty="0" err="1" smtClean="0">
                <a:latin typeface="Times New Roman" pitchFamily="18" charset="0"/>
                <a:cs typeface="Times New Roman" pitchFamily="18" charset="0"/>
              </a:rPr>
              <a:t>da</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giňelýär</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Mawerannahr</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ýerleri</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Gur</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döwleti</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tabyn</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edilýär</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Muhammet</a:t>
            </a:r>
            <a:r>
              <a:rPr lang="en-US" sz="3200" dirty="0" smtClean="0">
                <a:latin typeface="Times New Roman" pitchFamily="18" charset="0"/>
                <a:cs typeface="Times New Roman" pitchFamily="18" charset="0"/>
              </a:rPr>
              <a:t> II-</a:t>
            </a:r>
            <a:r>
              <a:rPr lang="en-US" sz="3200" dirty="0" err="1" smtClean="0">
                <a:latin typeface="Times New Roman" pitchFamily="18" charset="0"/>
                <a:cs typeface="Times New Roman" pitchFamily="18" charset="0"/>
              </a:rPr>
              <a:t>niň</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döwründe</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döwletiň</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içerden</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gowşamaklygy</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başlanýar</a:t>
            </a:r>
            <a:r>
              <a:rPr lang="en-US" sz="3200" dirty="0" smtClean="0">
                <a:latin typeface="Times New Roman" pitchFamily="18" charset="0"/>
                <a:cs typeface="Times New Roman" pitchFamily="18" charset="0"/>
              </a:rPr>
              <a:t>.</a:t>
            </a:r>
            <a:br>
              <a:rPr lang="en-US" sz="3200" dirty="0" smtClean="0">
                <a:latin typeface="Times New Roman" pitchFamily="18" charset="0"/>
                <a:cs typeface="Times New Roman" pitchFamily="18" charset="0"/>
              </a:rPr>
            </a:br>
            <a:endParaRPr lang="ru-RU" sz="3200" dirty="0">
              <a:latin typeface="Times New Roman" pitchFamily="18" charset="0"/>
              <a:cs typeface="Times New Roman" pitchFamily="18" charset="0"/>
            </a:endParaRPr>
          </a:p>
        </p:txBody>
      </p:sp>
      <p:pic>
        <p:nvPicPr>
          <p:cNvPr id="4" name="Рисунок 3" descr="http://img37.imageshack.us/img37/421/87760958.jpg"/>
          <p:cNvPicPr/>
          <p:nvPr/>
        </p:nvPicPr>
        <p:blipFill>
          <a:blip r:embed="rId2"/>
          <a:srcRect/>
          <a:stretch>
            <a:fillRect/>
          </a:stretch>
        </p:blipFill>
        <p:spPr bwMode="auto">
          <a:xfrm>
            <a:off x="642910" y="4005064"/>
            <a:ext cx="8072494" cy="242433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3946450"/>
          </a:xfrm>
        </p:spPr>
        <p:txBody>
          <a:bodyPr>
            <a:normAutofit fontScale="90000"/>
          </a:bodyPr>
          <a:lstStyle/>
          <a:p>
            <a:r>
              <a:rPr lang="en-US" sz="3100" dirty="0" err="1" smtClean="0">
                <a:latin typeface="Times New Roman" pitchFamily="18" charset="0"/>
                <a:cs typeface="Times New Roman" pitchFamily="18" charset="0"/>
              </a:rPr>
              <a:t>Soltan</a:t>
            </a:r>
            <a:r>
              <a:rPr lang="en-US" sz="3100" dirty="0" smtClean="0">
                <a:latin typeface="Times New Roman" pitchFamily="18" charset="0"/>
                <a:cs typeface="Times New Roman" pitchFamily="18" charset="0"/>
              </a:rPr>
              <a:t> </a:t>
            </a:r>
            <a:r>
              <a:rPr lang="en-US" sz="3100" dirty="0" err="1" smtClean="0">
                <a:latin typeface="Times New Roman" pitchFamily="18" charset="0"/>
                <a:cs typeface="Times New Roman" pitchFamily="18" charset="0"/>
              </a:rPr>
              <a:t>Jelaleddin</a:t>
            </a:r>
            <a:r>
              <a:rPr lang="en-US" sz="3100" dirty="0" smtClean="0">
                <a:latin typeface="Times New Roman" pitchFamily="18" charset="0"/>
                <a:cs typeface="Times New Roman" pitchFamily="18" charset="0"/>
              </a:rPr>
              <a:t> </a:t>
            </a:r>
            <a:r>
              <a:rPr lang="en-US" sz="3100" dirty="0" err="1" smtClean="0">
                <a:latin typeface="Times New Roman" pitchFamily="18" charset="0"/>
                <a:cs typeface="Times New Roman" pitchFamily="18" charset="0"/>
              </a:rPr>
              <a:t>Meňburny</a:t>
            </a:r>
            <a:r>
              <a:rPr lang="en-US" sz="3100" dirty="0" smtClean="0">
                <a:latin typeface="Times New Roman" pitchFamily="18" charset="0"/>
                <a:cs typeface="Times New Roman" pitchFamily="18" charset="0"/>
              </a:rPr>
              <a:t> </a:t>
            </a:r>
            <a:br>
              <a:rPr lang="en-US" sz="3100" dirty="0" smtClean="0">
                <a:latin typeface="Times New Roman" pitchFamily="18" charset="0"/>
                <a:cs typeface="Times New Roman" pitchFamily="18" charset="0"/>
              </a:rPr>
            </a:br>
            <a:r>
              <a:rPr lang="en-US" sz="3100" dirty="0" smtClean="0">
                <a:latin typeface="Times New Roman" pitchFamily="18" charset="0"/>
                <a:cs typeface="Times New Roman" pitchFamily="18" charset="0"/>
              </a:rPr>
              <a:t/>
            </a:r>
            <a:br>
              <a:rPr lang="en-US" sz="3100" dirty="0" smtClean="0">
                <a:latin typeface="Times New Roman" pitchFamily="18" charset="0"/>
                <a:cs typeface="Times New Roman" pitchFamily="18" charset="0"/>
              </a:rPr>
            </a:br>
            <a:r>
              <a:rPr lang="tk-TM" sz="3100" dirty="0" smtClean="0">
                <a:latin typeface="Times New Roman" pitchFamily="18" charset="0"/>
                <a:cs typeface="Times New Roman" pitchFamily="18" charset="0"/>
              </a:rPr>
              <a:t>	</a:t>
            </a:r>
            <a:r>
              <a:rPr lang="en-US" sz="3100" dirty="0" err="1" smtClean="0">
                <a:latin typeface="Times New Roman" pitchFamily="18" charset="0"/>
                <a:cs typeface="Times New Roman" pitchFamily="18" charset="0"/>
              </a:rPr>
              <a:t>Soltan</a:t>
            </a:r>
            <a:r>
              <a:rPr lang="en-US" sz="3100" dirty="0" smtClean="0">
                <a:latin typeface="Times New Roman" pitchFamily="18" charset="0"/>
                <a:cs typeface="Times New Roman" pitchFamily="18" charset="0"/>
              </a:rPr>
              <a:t> </a:t>
            </a:r>
            <a:r>
              <a:rPr lang="en-US" sz="3100" dirty="0" err="1" smtClean="0">
                <a:latin typeface="Times New Roman" pitchFamily="18" charset="0"/>
                <a:cs typeface="Times New Roman" pitchFamily="18" charset="0"/>
              </a:rPr>
              <a:t>Jelaleddin</a:t>
            </a:r>
            <a:r>
              <a:rPr lang="en-US" sz="3100" dirty="0" smtClean="0">
                <a:latin typeface="Times New Roman" pitchFamily="18" charset="0"/>
                <a:cs typeface="Times New Roman" pitchFamily="18" charset="0"/>
              </a:rPr>
              <a:t> </a:t>
            </a:r>
            <a:r>
              <a:rPr lang="en-US" sz="3100" dirty="0" err="1" smtClean="0">
                <a:latin typeface="Times New Roman" pitchFamily="18" charset="0"/>
                <a:cs typeface="Times New Roman" pitchFamily="18" charset="0"/>
              </a:rPr>
              <a:t>Meňburny</a:t>
            </a:r>
            <a:r>
              <a:rPr lang="en-US" sz="3100" dirty="0" smtClean="0">
                <a:latin typeface="Times New Roman" pitchFamily="18" charset="0"/>
                <a:cs typeface="Times New Roman" pitchFamily="18" charset="0"/>
              </a:rPr>
              <a:t> </a:t>
            </a:r>
            <a:r>
              <a:rPr lang="en-US" sz="3100" dirty="0" err="1" smtClean="0">
                <a:latin typeface="Times New Roman" pitchFamily="18" charset="0"/>
                <a:cs typeface="Times New Roman" pitchFamily="18" charset="0"/>
              </a:rPr>
              <a:t>Anuşteginler</a:t>
            </a:r>
            <a:r>
              <a:rPr lang="en-US" sz="3100" dirty="0" smtClean="0">
                <a:latin typeface="Times New Roman" pitchFamily="18" charset="0"/>
                <a:cs typeface="Times New Roman" pitchFamily="18" charset="0"/>
              </a:rPr>
              <a:t> </a:t>
            </a:r>
            <a:r>
              <a:rPr lang="en-US" sz="3100" dirty="0" err="1" smtClean="0">
                <a:latin typeface="Times New Roman" pitchFamily="18" charset="0"/>
                <a:cs typeface="Times New Roman" pitchFamily="18" charset="0"/>
              </a:rPr>
              <a:t>şanesliniň</a:t>
            </a:r>
            <a:r>
              <a:rPr lang="en-US" sz="3100" dirty="0" smtClean="0">
                <a:latin typeface="Times New Roman" pitchFamily="18" charset="0"/>
                <a:cs typeface="Times New Roman" pitchFamily="18" charset="0"/>
              </a:rPr>
              <a:t> </a:t>
            </a:r>
            <a:r>
              <a:rPr lang="en-US" sz="3100" dirty="0" err="1" smtClean="0">
                <a:latin typeface="Times New Roman" pitchFamily="18" charset="0"/>
                <a:cs typeface="Times New Roman" pitchFamily="18" charset="0"/>
              </a:rPr>
              <a:t>soňky</a:t>
            </a:r>
            <a:r>
              <a:rPr lang="en-US" sz="3100" dirty="0" smtClean="0">
                <a:latin typeface="Times New Roman" pitchFamily="18" charset="0"/>
                <a:cs typeface="Times New Roman" pitchFamily="18" charset="0"/>
              </a:rPr>
              <a:t> </a:t>
            </a:r>
            <a:r>
              <a:rPr lang="en-US" sz="3100" dirty="0" err="1" smtClean="0">
                <a:latin typeface="Times New Roman" pitchFamily="18" charset="0"/>
                <a:cs typeface="Times New Roman" pitchFamily="18" charset="0"/>
              </a:rPr>
              <a:t>hökümdarydyr</a:t>
            </a:r>
            <a:r>
              <a:rPr lang="en-US" sz="3100" dirty="0" smtClean="0">
                <a:latin typeface="Times New Roman" pitchFamily="18" charset="0"/>
                <a:cs typeface="Times New Roman" pitchFamily="18" charset="0"/>
              </a:rPr>
              <a:t>. </a:t>
            </a:r>
            <a:r>
              <a:rPr lang="en-US" sz="3100" dirty="0" err="1" smtClean="0">
                <a:latin typeface="Times New Roman" pitchFamily="18" charset="0"/>
                <a:cs typeface="Times New Roman" pitchFamily="18" charset="0"/>
              </a:rPr>
              <a:t>Batyrlygy</a:t>
            </a:r>
            <a:r>
              <a:rPr lang="en-US" sz="3100" dirty="0" smtClean="0">
                <a:latin typeface="Times New Roman" pitchFamily="18" charset="0"/>
                <a:cs typeface="Times New Roman" pitchFamily="18" charset="0"/>
              </a:rPr>
              <a:t>, </a:t>
            </a:r>
            <a:r>
              <a:rPr lang="en-US" sz="3100" dirty="0" err="1" smtClean="0">
                <a:latin typeface="Times New Roman" pitchFamily="18" charset="0"/>
                <a:cs typeface="Times New Roman" pitchFamily="18" charset="0"/>
              </a:rPr>
              <a:t>gaýduwsyzlygy</a:t>
            </a:r>
            <a:r>
              <a:rPr lang="en-US" sz="3100" dirty="0" smtClean="0">
                <a:latin typeface="Times New Roman" pitchFamily="18" charset="0"/>
                <a:cs typeface="Times New Roman" pitchFamily="18" charset="0"/>
              </a:rPr>
              <a:t>, </a:t>
            </a:r>
            <a:r>
              <a:rPr lang="en-US" sz="3100" dirty="0" err="1" smtClean="0">
                <a:latin typeface="Times New Roman" pitchFamily="18" charset="0"/>
                <a:cs typeface="Times New Roman" pitchFamily="18" charset="0"/>
              </a:rPr>
              <a:t>ýanberbezligi</a:t>
            </a:r>
            <a:r>
              <a:rPr lang="en-US" sz="3100" dirty="0" smtClean="0">
                <a:latin typeface="Times New Roman" pitchFamily="18" charset="0"/>
                <a:cs typeface="Times New Roman" pitchFamily="18" charset="0"/>
              </a:rPr>
              <a:t> </a:t>
            </a:r>
            <a:r>
              <a:rPr lang="en-US" sz="3100" dirty="0" err="1" smtClean="0">
                <a:latin typeface="Times New Roman" pitchFamily="18" charset="0"/>
                <a:cs typeface="Times New Roman" pitchFamily="18" charset="0"/>
              </a:rPr>
              <a:t>bilen</a:t>
            </a:r>
            <a:r>
              <a:rPr lang="en-US" sz="3100" dirty="0" smtClean="0">
                <a:latin typeface="Times New Roman" pitchFamily="18" charset="0"/>
                <a:cs typeface="Times New Roman" pitchFamily="18" charset="0"/>
              </a:rPr>
              <a:t> </a:t>
            </a:r>
            <a:r>
              <a:rPr lang="en-US" sz="3100" dirty="0" err="1" smtClean="0">
                <a:latin typeface="Times New Roman" pitchFamily="18" charset="0"/>
                <a:cs typeface="Times New Roman" pitchFamily="18" charset="0"/>
              </a:rPr>
              <a:t>şohrat</a:t>
            </a:r>
            <a:r>
              <a:rPr lang="en-US" sz="3100" dirty="0" smtClean="0">
                <a:latin typeface="Times New Roman" pitchFamily="18" charset="0"/>
                <a:cs typeface="Times New Roman" pitchFamily="18" charset="0"/>
              </a:rPr>
              <a:t> </a:t>
            </a:r>
            <a:r>
              <a:rPr lang="en-US" sz="3100" dirty="0" err="1" smtClean="0">
                <a:latin typeface="Times New Roman" pitchFamily="18" charset="0"/>
                <a:cs typeface="Times New Roman" pitchFamily="18" charset="0"/>
              </a:rPr>
              <a:t>gazanan</a:t>
            </a:r>
            <a:r>
              <a:rPr lang="en-US" sz="3100" dirty="0" smtClean="0">
                <a:latin typeface="Times New Roman" pitchFamily="18" charset="0"/>
                <a:cs typeface="Times New Roman" pitchFamily="18" charset="0"/>
              </a:rPr>
              <a:t> </a:t>
            </a:r>
            <a:r>
              <a:rPr lang="en-US" sz="3100" dirty="0" err="1" smtClean="0">
                <a:latin typeface="Times New Roman" pitchFamily="18" charset="0"/>
                <a:cs typeface="Times New Roman" pitchFamily="18" charset="0"/>
              </a:rPr>
              <a:t>Jelaleddin</a:t>
            </a:r>
            <a:r>
              <a:rPr lang="en-US" sz="3100" dirty="0" smtClean="0">
                <a:latin typeface="Times New Roman" pitchFamily="18" charset="0"/>
                <a:cs typeface="Times New Roman" pitchFamily="18" charset="0"/>
              </a:rPr>
              <a:t> </a:t>
            </a:r>
            <a:r>
              <a:rPr lang="en-US" sz="3100" dirty="0" err="1" smtClean="0">
                <a:latin typeface="Times New Roman" pitchFamily="18" charset="0"/>
                <a:cs typeface="Times New Roman" pitchFamily="18" charset="0"/>
              </a:rPr>
              <a:t>mangollara</a:t>
            </a:r>
            <a:r>
              <a:rPr lang="en-US" sz="3100" dirty="0" smtClean="0">
                <a:latin typeface="Times New Roman" pitchFamily="18" charset="0"/>
                <a:cs typeface="Times New Roman" pitchFamily="18" charset="0"/>
              </a:rPr>
              <a:t> </a:t>
            </a:r>
            <a:r>
              <a:rPr lang="en-US" sz="3100" dirty="0" err="1" smtClean="0">
                <a:latin typeface="Times New Roman" pitchFamily="18" charset="0"/>
                <a:cs typeface="Times New Roman" pitchFamily="18" charset="0"/>
              </a:rPr>
              <a:t>garşy</a:t>
            </a:r>
            <a:r>
              <a:rPr lang="en-US" sz="3100" dirty="0" smtClean="0">
                <a:latin typeface="Times New Roman" pitchFamily="18" charset="0"/>
                <a:cs typeface="Times New Roman" pitchFamily="18" charset="0"/>
              </a:rPr>
              <a:t> </a:t>
            </a:r>
            <a:r>
              <a:rPr lang="en-US" sz="3100" dirty="0" err="1" smtClean="0">
                <a:latin typeface="Times New Roman" pitchFamily="18" charset="0"/>
                <a:cs typeface="Times New Roman" pitchFamily="18" charset="0"/>
              </a:rPr>
              <a:t>tutan</a:t>
            </a:r>
            <a:r>
              <a:rPr lang="en-US" sz="3100" dirty="0" smtClean="0">
                <a:latin typeface="Times New Roman" pitchFamily="18" charset="0"/>
                <a:cs typeface="Times New Roman" pitchFamily="18" charset="0"/>
              </a:rPr>
              <a:t> </a:t>
            </a:r>
            <a:r>
              <a:rPr lang="en-US" sz="3100" dirty="0" err="1" smtClean="0">
                <a:latin typeface="Times New Roman" pitchFamily="18" charset="0"/>
                <a:cs typeface="Times New Roman" pitchFamily="18" charset="0"/>
              </a:rPr>
              <a:t>ýerli</a:t>
            </a:r>
            <a:r>
              <a:rPr lang="en-US" sz="3100" dirty="0" smtClean="0">
                <a:latin typeface="Times New Roman" pitchFamily="18" charset="0"/>
                <a:cs typeface="Times New Roman" pitchFamily="18" charset="0"/>
              </a:rPr>
              <a:t> </a:t>
            </a:r>
            <a:r>
              <a:rPr lang="en-US" sz="3100" dirty="0" err="1" smtClean="0">
                <a:latin typeface="Times New Roman" pitchFamily="18" charset="0"/>
                <a:cs typeface="Times New Roman" pitchFamily="18" charset="0"/>
              </a:rPr>
              <a:t>göreşýär</a:t>
            </a:r>
            <a:r>
              <a:rPr lang="en-US" sz="3100" dirty="0" smtClean="0">
                <a:latin typeface="Times New Roman" pitchFamily="18" charset="0"/>
                <a:cs typeface="Times New Roman" pitchFamily="18" charset="0"/>
              </a:rPr>
              <a:t>. </a:t>
            </a:r>
            <a:r>
              <a:rPr lang="en-US" sz="3100" dirty="0" err="1" smtClean="0">
                <a:latin typeface="Times New Roman" pitchFamily="18" charset="0"/>
                <a:cs typeface="Times New Roman" pitchFamily="18" charset="0"/>
              </a:rPr>
              <a:t>Eýranyň</a:t>
            </a:r>
            <a:r>
              <a:rPr lang="en-US" sz="3100" dirty="0" smtClean="0">
                <a:latin typeface="Times New Roman" pitchFamily="18" charset="0"/>
                <a:cs typeface="Times New Roman" pitchFamily="18" charset="0"/>
              </a:rPr>
              <a:t>, </a:t>
            </a:r>
            <a:r>
              <a:rPr lang="en-US" sz="3100" dirty="0" err="1" smtClean="0">
                <a:latin typeface="Times New Roman" pitchFamily="18" charset="0"/>
                <a:cs typeface="Times New Roman" pitchFamily="18" charset="0"/>
              </a:rPr>
              <a:t>Kawkazyň</a:t>
            </a:r>
            <a:r>
              <a:rPr lang="en-US" sz="3100" dirty="0" smtClean="0">
                <a:latin typeface="Times New Roman" pitchFamily="18" charset="0"/>
                <a:cs typeface="Times New Roman" pitchFamily="18" charset="0"/>
              </a:rPr>
              <a:t> </a:t>
            </a:r>
            <a:r>
              <a:rPr lang="en-US" sz="3100" dirty="0" err="1" smtClean="0">
                <a:latin typeface="Times New Roman" pitchFamily="18" charset="0"/>
                <a:cs typeface="Times New Roman" pitchFamily="18" charset="0"/>
              </a:rPr>
              <a:t>ýerlerinide</a:t>
            </a:r>
            <a:r>
              <a:rPr lang="en-US" sz="3100" dirty="0" smtClean="0">
                <a:latin typeface="Times New Roman" pitchFamily="18" charset="0"/>
                <a:cs typeface="Times New Roman" pitchFamily="18" charset="0"/>
              </a:rPr>
              <a:t> </a:t>
            </a:r>
            <a:r>
              <a:rPr lang="en-US" sz="3100" dirty="0" err="1" smtClean="0">
                <a:latin typeface="Times New Roman" pitchFamily="18" charset="0"/>
                <a:cs typeface="Times New Roman" pitchFamily="18" charset="0"/>
              </a:rPr>
              <a:t>döwlet</a:t>
            </a:r>
            <a:r>
              <a:rPr lang="en-US" sz="3100" dirty="0" smtClean="0">
                <a:latin typeface="Times New Roman" pitchFamily="18" charset="0"/>
                <a:cs typeface="Times New Roman" pitchFamily="18" charset="0"/>
              </a:rPr>
              <a:t> </a:t>
            </a:r>
            <a:r>
              <a:rPr lang="en-US" sz="3100" dirty="0" err="1" smtClean="0">
                <a:latin typeface="Times New Roman" pitchFamily="18" charset="0"/>
                <a:cs typeface="Times New Roman" pitchFamily="18" charset="0"/>
              </a:rPr>
              <a:t>döretmäge</a:t>
            </a:r>
            <a:r>
              <a:rPr lang="en-US" sz="3100" dirty="0" smtClean="0">
                <a:latin typeface="Times New Roman" pitchFamily="18" charset="0"/>
                <a:cs typeface="Times New Roman" pitchFamily="18" charset="0"/>
              </a:rPr>
              <a:t> </a:t>
            </a:r>
            <a:r>
              <a:rPr lang="en-US" sz="3100" dirty="0" err="1" smtClean="0">
                <a:latin typeface="Times New Roman" pitchFamily="18" charset="0"/>
                <a:cs typeface="Times New Roman" pitchFamily="18" charset="0"/>
              </a:rPr>
              <a:t>synanyşýar</a:t>
            </a:r>
            <a:r>
              <a:rPr lang="en-US" sz="3100" dirty="0" smtClean="0">
                <a:latin typeface="Times New Roman" pitchFamily="18" charset="0"/>
                <a:cs typeface="Times New Roman" pitchFamily="18" charset="0"/>
              </a:rPr>
              <a:t>. </a:t>
            </a:r>
            <a:r>
              <a:rPr lang="en-US" sz="3100" dirty="0" err="1" smtClean="0">
                <a:latin typeface="Times New Roman" pitchFamily="18" charset="0"/>
                <a:cs typeface="Times New Roman" pitchFamily="18" charset="0"/>
              </a:rPr>
              <a:t>Jelaleddiniň</a:t>
            </a:r>
            <a:r>
              <a:rPr lang="en-US" sz="3100" dirty="0" smtClean="0">
                <a:latin typeface="Times New Roman" pitchFamily="18" charset="0"/>
                <a:cs typeface="Times New Roman" pitchFamily="18" charset="0"/>
              </a:rPr>
              <a:t> </a:t>
            </a:r>
            <a:r>
              <a:rPr lang="en-US" sz="3100" dirty="0" err="1" smtClean="0">
                <a:latin typeface="Times New Roman" pitchFamily="18" charset="0"/>
                <a:cs typeface="Times New Roman" pitchFamily="18" charset="0"/>
              </a:rPr>
              <a:t>wepat</a:t>
            </a:r>
            <a:r>
              <a:rPr lang="en-US" sz="3100" dirty="0" smtClean="0">
                <a:latin typeface="Times New Roman" pitchFamily="18" charset="0"/>
                <a:cs typeface="Times New Roman" pitchFamily="18" charset="0"/>
              </a:rPr>
              <a:t> </a:t>
            </a:r>
            <a:r>
              <a:rPr lang="en-US" sz="3100" dirty="0" err="1" smtClean="0">
                <a:latin typeface="Times New Roman" pitchFamily="18" charset="0"/>
                <a:cs typeface="Times New Roman" pitchFamily="18" charset="0"/>
              </a:rPr>
              <a:t>bolmagy</a:t>
            </a:r>
            <a:r>
              <a:rPr lang="en-US" sz="3100" dirty="0" smtClean="0">
                <a:latin typeface="Times New Roman" pitchFamily="18" charset="0"/>
                <a:cs typeface="Times New Roman" pitchFamily="18" charset="0"/>
              </a:rPr>
              <a:t> </a:t>
            </a:r>
            <a:r>
              <a:rPr lang="en-US" sz="3100" dirty="0" err="1" smtClean="0">
                <a:latin typeface="Times New Roman" pitchFamily="18" charset="0"/>
                <a:cs typeface="Times New Roman" pitchFamily="18" charset="0"/>
              </a:rPr>
              <a:t>bilen</a:t>
            </a:r>
            <a:r>
              <a:rPr lang="en-US" sz="3100" dirty="0" smtClean="0">
                <a:latin typeface="Times New Roman" pitchFamily="18" charset="0"/>
                <a:cs typeface="Times New Roman" pitchFamily="18" charset="0"/>
              </a:rPr>
              <a:t> 1231-nji </a:t>
            </a:r>
            <a:r>
              <a:rPr lang="en-US" sz="3100" dirty="0" err="1" smtClean="0">
                <a:latin typeface="Times New Roman" pitchFamily="18" charset="0"/>
                <a:cs typeface="Times New Roman" pitchFamily="18" charset="0"/>
              </a:rPr>
              <a:t>ýylda</a:t>
            </a:r>
            <a:r>
              <a:rPr lang="en-US" sz="3100" dirty="0" smtClean="0">
                <a:latin typeface="Times New Roman" pitchFamily="18" charset="0"/>
                <a:cs typeface="Times New Roman" pitchFamily="18" charset="0"/>
              </a:rPr>
              <a:t> </a:t>
            </a:r>
            <a:r>
              <a:rPr lang="en-US" sz="3100" dirty="0" err="1" smtClean="0">
                <a:latin typeface="Times New Roman" pitchFamily="18" charset="0"/>
                <a:cs typeface="Times New Roman" pitchFamily="18" charset="0"/>
              </a:rPr>
              <a:t>Horezmşalar</a:t>
            </a:r>
            <a:r>
              <a:rPr lang="en-US" sz="3100" dirty="0" smtClean="0">
                <a:latin typeface="Times New Roman" pitchFamily="18" charset="0"/>
                <a:cs typeface="Times New Roman" pitchFamily="18" charset="0"/>
              </a:rPr>
              <a:t> –</a:t>
            </a:r>
            <a:r>
              <a:rPr lang="en-US" sz="3100" dirty="0" err="1" smtClean="0">
                <a:latin typeface="Times New Roman" pitchFamily="18" charset="0"/>
                <a:cs typeface="Times New Roman" pitchFamily="18" charset="0"/>
              </a:rPr>
              <a:t>Anuşteginler</a:t>
            </a:r>
            <a:r>
              <a:rPr lang="en-US" sz="3100" dirty="0" smtClean="0">
                <a:latin typeface="Times New Roman" pitchFamily="18" charset="0"/>
                <a:cs typeface="Times New Roman" pitchFamily="18" charset="0"/>
              </a:rPr>
              <a:t> </a:t>
            </a:r>
            <a:r>
              <a:rPr lang="en-US" sz="3100" dirty="0" err="1" smtClean="0">
                <a:latin typeface="Times New Roman" pitchFamily="18" charset="0"/>
                <a:cs typeface="Times New Roman" pitchFamily="18" charset="0"/>
              </a:rPr>
              <a:t>şanesliniň</a:t>
            </a:r>
            <a:r>
              <a:rPr lang="en-US" sz="3100" dirty="0" smtClean="0">
                <a:latin typeface="Times New Roman" pitchFamily="18" charset="0"/>
                <a:cs typeface="Times New Roman" pitchFamily="18" charset="0"/>
              </a:rPr>
              <a:t> </a:t>
            </a:r>
            <a:r>
              <a:rPr lang="en-US" sz="3100" dirty="0" err="1" smtClean="0">
                <a:latin typeface="Times New Roman" pitchFamily="18" charset="0"/>
                <a:cs typeface="Times New Roman" pitchFamily="18" charset="0"/>
              </a:rPr>
              <a:t>hökümdarlygy</a:t>
            </a:r>
            <a:r>
              <a:rPr lang="en-US" sz="3100" dirty="0" smtClean="0">
                <a:latin typeface="Times New Roman" pitchFamily="18" charset="0"/>
                <a:cs typeface="Times New Roman" pitchFamily="18" charset="0"/>
              </a:rPr>
              <a:t> </a:t>
            </a:r>
            <a:r>
              <a:rPr lang="en-US" sz="3100" dirty="0" err="1" smtClean="0">
                <a:latin typeface="Times New Roman" pitchFamily="18" charset="0"/>
                <a:cs typeface="Times New Roman" pitchFamily="18" charset="0"/>
              </a:rPr>
              <a:t>tamamlanýar</a:t>
            </a:r>
            <a:r>
              <a:rPr lang="en-US" sz="3100" dirty="0" smtClean="0">
                <a:latin typeface="Times New Roman" pitchFamily="18" charset="0"/>
                <a:cs typeface="Times New Roman" pitchFamily="18" charset="0"/>
              </a:rPr>
              <a:t>.    </a:t>
            </a:r>
            <a:br>
              <a:rPr lang="en-US" sz="3100" dirty="0" smtClean="0">
                <a:latin typeface="Times New Roman" pitchFamily="18" charset="0"/>
                <a:cs typeface="Times New Roman" pitchFamily="18" charset="0"/>
              </a:rPr>
            </a:br>
            <a:r>
              <a:rPr lang="en-US" dirty="0" smtClean="0"/>
              <a:t/>
            </a:r>
            <a:br>
              <a:rPr lang="en-US" dirty="0" smtClean="0"/>
            </a:br>
            <a:endParaRPr lang="ru-RU" dirty="0"/>
          </a:p>
        </p:txBody>
      </p:sp>
      <p:pic>
        <p:nvPicPr>
          <p:cNvPr id="4" name="Рисунок 3" descr="http://img829.imageshack.us/img829/5688/61311779.jpg"/>
          <p:cNvPicPr/>
          <p:nvPr/>
        </p:nvPicPr>
        <p:blipFill>
          <a:blip r:embed="rId2"/>
          <a:srcRect/>
          <a:stretch>
            <a:fillRect/>
          </a:stretch>
        </p:blipFill>
        <p:spPr bwMode="auto">
          <a:xfrm>
            <a:off x="1285852" y="3861048"/>
            <a:ext cx="7000924" cy="299695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0034" y="285728"/>
            <a:ext cx="8229600" cy="6215106"/>
          </a:xfrm>
        </p:spPr>
        <p:txBody>
          <a:bodyPr>
            <a:normAutofit fontScale="90000"/>
          </a:bodyPr>
          <a:lstStyle/>
          <a:p>
            <a:r>
              <a:rPr lang="tk-TM" sz="2000" dirty="0" smtClean="0">
                <a:latin typeface="Times New Roman" pitchFamily="18" charset="0"/>
                <a:cs typeface="Times New Roman" pitchFamily="18" charset="0"/>
              </a:rPr>
              <a:t/>
            </a:r>
            <a:br>
              <a:rPr lang="tk-TM" sz="2000" dirty="0" smtClean="0">
                <a:latin typeface="Times New Roman" pitchFamily="18" charset="0"/>
                <a:cs typeface="Times New Roman" pitchFamily="18" charset="0"/>
              </a:rPr>
            </a:br>
            <a:r>
              <a:rPr lang="tk-TM" sz="2000" dirty="0" smtClean="0">
                <a:latin typeface="Times New Roman" pitchFamily="18" charset="0"/>
                <a:cs typeface="Times New Roman" pitchFamily="18" charset="0"/>
              </a:rPr>
              <a:t/>
            </a:r>
            <a:br>
              <a:rPr lang="tk-TM" sz="2000" dirty="0" smtClean="0">
                <a:latin typeface="Times New Roman" pitchFamily="18" charset="0"/>
                <a:cs typeface="Times New Roman" pitchFamily="18" charset="0"/>
              </a:rPr>
            </a:br>
            <a:r>
              <a:rPr lang="tk-TM" sz="2000" dirty="0" smtClean="0">
                <a:latin typeface="Times New Roman" pitchFamily="18" charset="0"/>
                <a:cs typeface="Times New Roman" pitchFamily="18" charset="0"/>
              </a:rPr>
              <a:t/>
            </a:r>
            <a:br>
              <a:rPr lang="tk-TM" sz="2000" dirty="0" smtClean="0">
                <a:latin typeface="Times New Roman" pitchFamily="18" charset="0"/>
                <a:cs typeface="Times New Roman" pitchFamily="18" charset="0"/>
              </a:rPr>
            </a:br>
            <a:r>
              <a:rPr lang="tk-TM" sz="2000" dirty="0" smtClean="0">
                <a:latin typeface="Times New Roman" pitchFamily="18" charset="0"/>
                <a:cs typeface="Times New Roman" pitchFamily="18" charset="0"/>
              </a:rPr>
              <a:t/>
            </a:r>
            <a:br>
              <a:rPr lang="tk-TM" sz="2000" dirty="0" smtClean="0">
                <a:latin typeface="Times New Roman" pitchFamily="18" charset="0"/>
                <a:cs typeface="Times New Roman" pitchFamily="18" charset="0"/>
              </a:rPr>
            </a:br>
            <a:r>
              <a:rPr lang="tk-TM" sz="2000" dirty="0" smtClean="0">
                <a:latin typeface="Times New Roman" pitchFamily="18" charset="0"/>
                <a:cs typeface="Times New Roman" pitchFamily="18" charset="0"/>
              </a:rPr>
              <a:t/>
            </a:r>
            <a:br>
              <a:rPr lang="tk-TM" sz="2000" dirty="0" smtClean="0">
                <a:latin typeface="Times New Roman" pitchFamily="18" charset="0"/>
                <a:cs typeface="Times New Roman" pitchFamily="18" charset="0"/>
              </a:rPr>
            </a:br>
            <a:r>
              <a:rPr lang="tk-TM" sz="2000" dirty="0" smtClean="0">
                <a:latin typeface="Times New Roman" pitchFamily="18" charset="0"/>
                <a:cs typeface="Times New Roman" pitchFamily="18" charset="0"/>
              </a:rPr>
              <a:t/>
            </a:r>
            <a:br>
              <a:rPr lang="tk-TM" sz="2000" dirty="0" smtClean="0">
                <a:latin typeface="Times New Roman" pitchFamily="18" charset="0"/>
                <a:cs typeface="Times New Roman" pitchFamily="18" charset="0"/>
              </a:rPr>
            </a:br>
            <a:r>
              <a:rPr lang="tk-TM" sz="2000" dirty="0" smtClean="0">
                <a:latin typeface="Times New Roman" pitchFamily="18" charset="0"/>
                <a:cs typeface="Times New Roman" pitchFamily="18" charset="0"/>
              </a:rPr>
              <a:t/>
            </a:r>
            <a:br>
              <a:rPr lang="tk-TM" sz="2000" dirty="0" smtClean="0">
                <a:latin typeface="Times New Roman" pitchFamily="18" charset="0"/>
                <a:cs typeface="Times New Roman" pitchFamily="18" charset="0"/>
              </a:rPr>
            </a:br>
            <a:r>
              <a:rPr lang="tk-TM" sz="2000" dirty="0" smtClean="0">
                <a:latin typeface="Times New Roman" pitchFamily="18" charset="0"/>
                <a:cs typeface="Times New Roman" pitchFamily="18" charset="0"/>
              </a:rPr>
              <a:t/>
            </a:r>
            <a:br>
              <a:rPr lang="tk-TM" sz="2000" dirty="0" smtClean="0">
                <a:latin typeface="Times New Roman" pitchFamily="18" charset="0"/>
                <a:cs typeface="Times New Roman" pitchFamily="18" charset="0"/>
              </a:rPr>
            </a:br>
            <a:r>
              <a:rPr lang="en-US" sz="2800" b="1" i="1" dirty="0" err="1" smtClean="0">
                <a:latin typeface="Times New Roman" pitchFamily="18" charset="0"/>
                <a:cs typeface="Times New Roman" pitchFamily="18" charset="0"/>
              </a:rPr>
              <a:t>Medenýeti</a:t>
            </a:r>
            <a:r>
              <a:rPr lang="en-US" sz="2800" dirty="0" smtClean="0">
                <a:latin typeface="Times New Roman" pitchFamily="18" charset="0"/>
                <a:cs typeface="Times New Roman" pitchFamily="18" charset="0"/>
              </a:rPr>
              <a:t/>
            </a:r>
            <a:br>
              <a:rPr lang="en-US" sz="2800" dirty="0" smtClean="0">
                <a:latin typeface="Times New Roman" pitchFamily="18" charset="0"/>
                <a:cs typeface="Times New Roman" pitchFamily="18" charset="0"/>
              </a:rPr>
            </a:br>
            <a:r>
              <a:rPr lang="en-US" sz="2800" dirty="0" smtClean="0">
                <a:latin typeface="Times New Roman" pitchFamily="18" charset="0"/>
                <a:cs typeface="Times New Roman" pitchFamily="18" charset="0"/>
              </a:rPr>
              <a:t/>
            </a:r>
            <a:br>
              <a:rPr lang="en-US" sz="2800" dirty="0" smtClean="0">
                <a:latin typeface="Times New Roman" pitchFamily="18" charset="0"/>
                <a:cs typeface="Times New Roman" pitchFamily="18" charset="0"/>
              </a:rPr>
            </a:br>
            <a:r>
              <a:rPr lang="en-US" sz="2800" dirty="0" err="1" smtClean="0">
                <a:latin typeface="Times New Roman" pitchFamily="18" charset="0"/>
                <a:cs typeface="Times New Roman" pitchFamily="18" charset="0"/>
              </a:rPr>
              <a:t>Horezmşalar</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Anuşteginler</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döwletiniň</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paýtagty</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Gürgenç</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ösen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ylmy</a:t>
            </a:r>
            <a:r>
              <a:rPr lang="en-US" sz="2800" dirty="0" smtClean="0">
                <a:latin typeface="Times New Roman" pitchFamily="18" charset="0"/>
                <a:cs typeface="Times New Roman" pitchFamily="18" charset="0"/>
              </a:rPr>
              <a:t> we </a:t>
            </a:r>
            <a:r>
              <a:rPr lang="en-US" sz="2800" dirty="0" err="1" smtClean="0">
                <a:latin typeface="Times New Roman" pitchFamily="18" charset="0"/>
                <a:cs typeface="Times New Roman" pitchFamily="18" charset="0"/>
              </a:rPr>
              <a:t>medeni</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merkezleriň</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biri</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bolýar</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Mangol</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çozuşlaryndan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başlap</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bu</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şäher</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birnäçe</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gezek</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weýran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edilýär</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Muňa</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garamazdan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Gürgençde</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saklanyp</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galan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ajaýyp</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ymaratlar</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bu</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beýik</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şäheriň</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birwagtky</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şöhratynyň</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subutnamalarydyr</a:t>
            </a:r>
            <a:r>
              <a:rPr lang="en-US" sz="2800" dirty="0" smtClean="0">
                <a:latin typeface="Times New Roman" pitchFamily="18" charset="0"/>
                <a:cs typeface="Times New Roman" pitchFamily="18" charset="0"/>
              </a:rPr>
              <a:t>. </a:t>
            </a:r>
            <a:br>
              <a:rPr lang="en-US" sz="2800" dirty="0" smtClean="0">
                <a:latin typeface="Times New Roman" pitchFamily="18" charset="0"/>
                <a:cs typeface="Times New Roman" pitchFamily="18" charset="0"/>
              </a:rPr>
            </a:br>
            <a:endParaRPr lang="ru-RU" sz="2800" dirty="0">
              <a:latin typeface="Times New Roman" pitchFamily="18" charset="0"/>
              <a:cs typeface="Times New Roman" pitchFamily="18" charset="0"/>
            </a:endParaRPr>
          </a:p>
        </p:txBody>
      </p:sp>
      <p:pic>
        <p:nvPicPr>
          <p:cNvPr id="4" name="Рисунок 3" descr="http://img819.imageshack.us/img819/2300/97157208.jpg"/>
          <p:cNvPicPr/>
          <p:nvPr/>
        </p:nvPicPr>
        <p:blipFill>
          <a:blip r:embed="rId2"/>
          <a:srcRect/>
          <a:stretch>
            <a:fillRect/>
          </a:stretch>
        </p:blipFill>
        <p:spPr bwMode="auto">
          <a:xfrm>
            <a:off x="571472" y="714356"/>
            <a:ext cx="8072494" cy="2000264"/>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Солнцестояние">
  <a:themeElements>
    <a:clrScheme name="Солнцестояние">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Солнцестояние">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Солнцестояние">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187</TotalTime>
  <Words>56</Words>
  <Application>Microsoft Office PowerPoint</Application>
  <PresentationFormat>Экран (4:3)</PresentationFormat>
  <Paragraphs>12</Paragraphs>
  <Slides>10</Slides>
  <Notes>0</Notes>
  <HiddenSlides>0</HiddenSlides>
  <MMClips>0</MMClips>
  <ScaleCrop>false</ScaleCrop>
  <HeadingPairs>
    <vt:vector size="6" baseType="variant">
      <vt:variant>
        <vt:lpstr>Использованные шрифты</vt:lpstr>
      </vt:variant>
      <vt:variant>
        <vt:i4>6</vt:i4>
      </vt:variant>
      <vt:variant>
        <vt:lpstr>Тема</vt:lpstr>
      </vt:variant>
      <vt:variant>
        <vt:i4>1</vt:i4>
      </vt:variant>
      <vt:variant>
        <vt:lpstr>Заголовки слайдов</vt:lpstr>
      </vt:variant>
      <vt:variant>
        <vt:i4>10</vt:i4>
      </vt:variant>
    </vt:vector>
  </HeadingPairs>
  <TitlesOfParts>
    <vt:vector size="17" baseType="lpstr">
      <vt:lpstr>Calibri</vt:lpstr>
      <vt:lpstr>Corbel</vt:lpstr>
      <vt:lpstr>Gill Sans MT</vt:lpstr>
      <vt:lpstr>Times New Roman</vt:lpstr>
      <vt:lpstr>Verdana</vt:lpstr>
      <vt:lpstr>Wingdings 2</vt:lpstr>
      <vt:lpstr>Солнцестояние</vt:lpstr>
      <vt:lpstr>TEMA:Köneürgenç türkmen döwleti we mongollaryň Türkmenistanyň ýerlerini basyp almagy.</vt:lpstr>
      <vt:lpstr> Köneürgenç gaty irki döwürlerden Oguz  nesilleriniň mesgeni hökmünde tanalypdyr.  Köneürgenjiň döwletini1093-nji ýylda guran  asly türkmen bolan Begdiliniň neberelerinden  Kutbeddin Muhammetdir, ol Köneürgenç häkimi Anuş hökümdaryň ogludyr.     Köneürgenje özbaşyna döwlet gurmak diňe beýik seljuk döwleti synandan soň başartdy. Köneürgenç döwletiniň tagtyna geçen Atsyzyň ogly Il Arslan döwleti dolandyrdy.     Il Arslan 1172-nji ýylda aradan çykansoň, tagta kiçi ogly Soltanşa geçdi, soň dogany Alaeddin Tekeş 1174-nji ýylda tagta geçdi. Ol Köneürgenç döwletini iň uly derejä göteren hökümdardyr. Köneürgenç döwleti 1219-njy ýyldan başlap, mongollaryň yzygiderli çozuşlarynyň gurbany boldy.</vt:lpstr>
      <vt:lpstr>Презентация PowerPoint</vt:lpstr>
      <vt:lpstr> Alaeddin Atsyzyň döwri 1128-1156-njy ýyllarda hökümdar bolan Atsyz horezmşa Atsyz ähli gujur-gaýratyny Horezmi özbaşdak döwlete öwürmäge bagş edýär. Ol Horezmiň özbaşdak döwlete öwrilmegi üçin Soltan Sanjar bilen söweşleri alyp barýar.</vt:lpstr>
      <vt:lpstr>IL ARSLAN   Anuşteginlerden öň hem 3 sany horezişalar nesilşalygy bolupdyr.Anuşteginler nesilşalygynyň  ilkinji özbaşdak hökümdary Il Arslandyr. Il Arslan 1156-1172-nji ýyllarda döwleti dolandyrýar, onuň çäklerini giňeldýär, kuwwatyny artdyrýar. Il Arslan şol zamanyň musulman gündogarynyň iň güýçli hökümdary bolupdyr.  </vt:lpstr>
      <vt:lpstr>       Soltan  Tekeş  Soltan Alaeddin Tekeşiň dolandyran döwründe (1172-1200) bu döwlet iň ýokary derejä ýetýär. Orta Aziýanyň köp ýerini, Eýrany, Iragy Horezmşalar döwletine tabyn edýär. Paýtagt şäher Gürgenjiň ösdürilmegine uly üns berýär. Ol ylmyň hakyky howandary bolupdyr. </vt:lpstr>
      <vt:lpstr> Alaeddin Muhammet Alaeddin Muhammet II 1200-1220-nji ýyllarda döwleti dolandyrýar. Onuň döwründe döwletiň çäkleri has-da giňelýär. Mawerannahr ýerleri, Gur döwleti tabyn edilýär. Muhammet II-niň döwründe döwletiň içerden gowşamaklygy başlanýar. </vt:lpstr>
      <vt:lpstr>Soltan Jelaleddin Meňburny    Soltan Jelaleddin Meňburny Anuşteginler şanesliniň soňky hökümdarydyr. Batyrlygy, gaýduwsyzlygy, ýanberbezligi bilen şohrat gazanan Jelaleddin mangollara garşy tutan ýerli göreşýär. Eýranyň, Kawkazyň ýerlerinide döwlet döretmäge synanyşýar. Jelaleddiniň wepat bolmagy bilen 1231-nji ýylda Horezmşalar –Anuşteginler şanesliniň hökümdarlygy tamamlanýar.      </vt:lpstr>
      <vt:lpstr>        Medenýeti  Horezmşalar –Anuşteginler döwletiniň paýtagty Gürgenç ösen ylmy we medeni merkezleriň biri bolýar. Mangol çozuşlaryndan başlap bu şäher birnäçe gezek weýran edilýär. Muňa garamazdan Gürgençde saklanyp galan ajaýyp ymaratlar bu beýik şäheriň birwagtky şöhratynyň subutnamalarydyr.  </vt:lpstr>
      <vt:lpstr>Презентация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cp:lastModifiedBy>Lenovo</cp:lastModifiedBy>
  <cp:revision>29</cp:revision>
  <dcterms:modified xsi:type="dcterms:W3CDTF">2019-04-08T04:55:44Z</dcterms:modified>
</cp:coreProperties>
</file>