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2" r:id="rId6"/>
    <p:sldId id="263" r:id="rId7"/>
    <p:sldId id="264" r:id="rId8"/>
    <p:sldId id="265" r:id="rId9"/>
    <p:sldId id="267" r:id="rId10"/>
    <p:sldId id="266"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28768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CEA894C-E967-4D1F-9D32-C04BDC87EE5F}" type="datetimeFigureOut">
              <a:rPr lang="ru-RU" smtClean="0"/>
              <a:t>21.12.2020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400299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1715717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DA7CA2-C666-46FB-91CA-A190F8360043}"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95159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2060354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CEA894C-E967-4D1F-9D32-C04BDC87EE5F}" type="datetimeFigureOut">
              <a:rPr lang="ru-RU" smtClean="0"/>
              <a:t>21.12.2020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2332614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CEA894C-E967-4D1F-9D32-C04BDC87EE5F}" type="datetimeFigureOut">
              <a:rPr lang="ru-RU" smtClean="0"/>
              <a:t>21.12.2020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2736727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43432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3956668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203563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1791001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CEA894C-E967-4D1F-9D32-C04BDC87EE5F}" type="datetimeFigureOut">
              <a:rPr lang="ru-RU" smtClean="0"/>
              <a:t>21.12.2020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317640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CEA894C-E967-4D1F-9D32-C04BDC87EE5F}" type="datetimeFigureOut">
              <a:rPr lang="ru-RU" smtClean="0"/>
              <a:t>21.12.2020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1531915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1585460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401566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CCEA894C-E967-4D1F-9D32-C04BDC87EE5F}" type="datetimeFigureOut">
              <a:rPr lang="ru-RU" smtClean="0"/>
              <a:t>21.12.2020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3827314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CEA894C-E967-4D1F-9D32-C04BDC87EE5F}" type="datetimeFigureOut">
              <a:rPr lang="ru-RU" smtClean="0"/>
              <a:t>21.12.2020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3DA7CA2-C666-46FB-91CA-A190F8360043}" type="slidenum">
              <a:rPr lang="ru-RU" smtClean="0"/>
              <a:t>‹#›</a:t>
            </a:fld>
            <a:endParaRPr lang="ru-RU"/>
          </a:p>
        </p:txBody>
      </p:sp>
    </p:spTree>
    <p:extLst>
      <p:ext uri="{BB962C8B-B14F-4D97-AF65-F5344CB8AC3E}">
        <p14:creationId xmlns:p14="http://schemas.microsoft.com/office/powerpoint/2010/main" val="2491216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CEA894C-E967-4D1F-9D32-C04BDC87EE5F}" type="datetimeFigureOut">
              <a:rPr lang="ru-RU" smtClean="0"/>
              <a:t>21.12.2020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3DA7CA2-C666-46FB-91CA-A190F8360043}" type="slidenum">
              <a:rPr lang="ru-RU" smtClean="0"/>
              <a:t>‹#›</a:t>
            </a:fld>
            <a:endParaRPr lang="ru-RU"/>
          </a:p>
        </p:txBody>
      </p:sp>
    </p:spTree>
    <p:extLst>
      <p:ext uri="{BB962C8B-B14F-4D97-AF65-F5344CB8AC3E}">
        <p14:creationId xmlns:p14="http://schemas.microsoft.com/office/powerpoint/2010/main" val="38038387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1447800"/>
            <a:ext cx="8825658" cy="2482755"/>
          </a:xfrm>
        </p:spPr>
        <p:txBody>
          <a:bodyPr>
            <a:normAutofit/>
          </a:bodyPr>
          <a:lstStyle/>
          <a:p>
            <a:pPr algn="ctr"/>
            <a:r>
              <a:rPr lang="tk-TM" sz="4800" b="1" dirty="0" smtClean="0"/>
              <a:t>DEMOKRATIÝA. SYÝASY PARTIÝALAR WE SYÝASY HEREKETLER</a:t>
            </a:r>
            <a:endParaRPr lang="ru-RU" sz="4800" b="1" dirty="0"/>
          </a:p>
        </p:txBody>
      </p:sp>
      <p:sp>
        <p:nvSpPr>
          <p:cNvPr id="3" name="Подзаголовок 2"/>
          <p:cNvSpPr>
            <a:spLocks noGrp="1"/>
          </p:cNvSpPr>
          <p:nvPr>
            <p:ph type="subTitle" idx="1"/>
          </p:nvPr>
        </p:nvSpPr>
        <p:spPr/>
        <p:txBody>
          <a:bodyPr>
            <a:normAutofit/>
          </a:bodyPr>
          <a:lstStyle/>
          <a:p>
            <a:pPr algn="ctr"/>
            <a:r>
              <a:rPr lang="tk-TM" sz="3200" b="1" dirty="0" smtClean="0"/>
              <a:t>6-njy umumy okuw </a:t>
            </a:r>
            <a:endParaRPr lang="ru-RU" sz="3200" b="1" dirty="0"/>
          </a:p>
        </p:txBody>
      </p:sp>
    </p:spTree>
    <p:extLst>
      <p:ext uri="{BB962C8B-B14F-4D97-AF65-F5344CB8AC3E}">
        <p14:creationId xmlns:p14="http://schemas.microsoft.com/office/powerpoint/2010/main" val="600041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7179" y="193410"/>
            <a:ext cx="9404723" cy="720989"/>
          </a:xfrm>
        </p:spPr>
        <p:txBody>
          <a:bodyPr/>
          <a:lstStyle/>
          <a:p>
            <a:pPr algn="ctr"/>
            <a:r>
              <a:rPr lang="tk-TM" sz="4000" b="1" dirty="0" smtClean="0"/>
              <a:t>Demokratiýanyň alamatlary</a:t>
            </a:r>
            <a:endParaRPr lang="ru-RU" dirty="0"/>
          </a:p>
        </p:txBody>
      </p:sp>
      <p:sp>
        <p:nvSpPr>
          <p:cNvPr id="3" name="Объект 2"/>
          <p:cNvSpPr>
            <a:spLocks noGrp="1"/>
          </p:cNvSpPr>
          <p:nvPr>
            <p:ph idx="1"/>
          </p:nvPr>
        </p:nvSpPr>
        <p:spPr>
          <a:xfrm>
            <a:off x="341194" y="1173707"/>
            <a:ext cx="11300347" cy="5131559"/>
          </a:xfrm>
        </p:spPr>
        <p:txBody>
          <a:bodyPr>
            <a:noAutofit/>
          </a:bodyPr>
          <a:lstStyle/>
          <a:p>
            <a:pPr marL="0" indent="0" algn="just">
              <a:buNone/>
            </a:pPr>
            <a:r>
              <a:rPr lang="tk-TM" sz="4000" dirty="0" smtClean="0"/>
              <a:t>4. Çözgüdiň köpçülik tarapyndan kabul edilmegi, azlygyň köpçülige boýun egmekligi-de demokratiýanyň esasy alamatlarynyň biridir.</a:t>
            </a:r>
            <a:endParaRPr lang="ru-RU" sz="4000" dirty="0"/>
          </a:p>
        </p:txBody>
      </p:sp>
    </p:spTree>
    <p:extLst>
      <p:ext uri="{BB962C8B-B14F-4D97-AF65-F5344CB8AC3E}">
        <p14:creationId xmlns:p14="http://schemas.microsoft.com/office/powerpoint/2010/main" val="1659405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tk-TM" sz="4000" b="1" dirty="0"/>
              <a:t>DEMOKRATIÝA. SYÝASY PARTIÝALAR WE SYÝASY HEREKETLER</a:t>
            </a:r>
            <a:endParaRPr lang="ru-RU" sz="4000" dirty="0"/>
          </a:p>
        </p:txBody>
      </p:sp>
      <p:sp>
        <p:nvSpPr>
          <p:cNvPr id="3" name="Объект 2"/>
          <p:cNvSpPr>
            <a:spLocks noGrp="1"/>
          </p:cNvSpPr>
          <p:nvPr>
            <p:ph idx="1"/>
          </p:nvPr>
        </p:nvSpPr>
        <p:spPr>
          <a:xfrm>
            <a:off x="436728" y="2052918"/>
            <a:ext cx="11245756" cy="4195481"/>
          </a:xfrm>
        </p:spPr>
        <p:txBody>
          <a:bodyPr>
            <a:normAutofit/>
          </a:bodyPr>
          <a:lstStyle/>
          <a:p>
            <a:pPr marL="0" indent="0" algn="ctr">
              <a:buNone/>
            </a:pPr>
            <a:r>
              <a:rPr lang="tk-TM" sz="3600" b="1" dirty="0" smtClean="0"/>
              <a:t>SORAGLAR:</a:t>
            </a:r>
            <a:endParaRPr lang="ru-RU" sz="3600" b="1" dirty="0" smtClean="0"/>
          </a:p>
          <a:p>
            <a:pPr marL="742950" indent="-742950">
              <a:buAutoNum type="arabicPeriod"/>
            </a:pPr>
            <a:r>
              <a:rPr lang="tk-TM" sz="3600" dirty="0" smtClean="0"/>
              <a:t>Demokratiýa – halkyň häkimiýeti</a:t>
            </a:r>
          </a:p>
          <a:p>
            <a:pPr marL="742950" indent="-742950">
              <a:buAutoNum type="arabicPeriod"/>
            </a:pPr>
            <a:r>
              <a:rPr lang="tk-TM" sz="3600" dirty="0" smtClean="0"/>
              <a:t>Demokratiýanyň alamatlary</a:t>
            </a:r>
          </a:p>
          <a:p>
            <a:pPr marL="742950" indent="-742950">
              <a:buAutoNum type="arabicPeriod"/>
            </a:pPr>
            <a:r>
              <a:rPr lang="tk-TM" sz="3600" dirty="0" smtClean="0"/>
              <a:t>Syýasy partiýa düşünjesi</a:t>
            </a:r>
          </a:p>
          <a:p>
            <a:pPr marL="742950" indent="-742950">
              <a:buAutoNum type="arabicPeriod"/>
            </a:pPr>
            <a:r>
              <a:rPr lang="tk-TM" sz="3600" dirty="0" smtClean="0"/>
              <a:t>Partiýanyň görnüşlere bölünişi</a:t>
            </a:r>
          </a:p>
          <a:p>
            <a:pPr marL="742950" indent="-742950">
              <a:buAutoNum type="arabicPeriod"/>
            </a:pPr>
            <a:r>
              <a:rPr lang="tk-TM" sz="3600" dirty="0" smtClean="0"/>
              <a:t>Syýasy hereketler </a:t>
            </a:r>
          </a:p>
        </p:txBody>
      </p:sp>
    </p:spTree>
    <p:extLst>
      <p:ext uri="{BB962C8B-B14F-4D97-AF65-F5344CB8AC3E}">
        <p14:creationId xmlns:p14="http://schemas.microsoft.com/office/powerpoint/2010/main" val="403258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953001"/>
          </a:xfrm>
        </p:spPr>
        <p:txBody>
          <a:bodyPr/>
          <a:lstStyle/>
          <a:p>
            <a:pPr marL="742950" indent="-742950" algn="ctr"/>
            <a:r>
              <a:rPr lang="tk-TM" sz="4400" b="1" dirty="0"/>
              <a:t>Demokratiýa – halkyň häkimiýeti</a:t>
            </a:r>
          </a:p>
        </p:txBody>
      </p:sp>
      <p:sp>
        <p:nvSpPr>
          <p:cNvPr id="3" name="Объект 2"/>
          <p:cNvSpPr>
            <a:spLocks noGrp="1"/>
          </p:cNvSpPr>
          <p:nvPr>
            <p:ph idx="1"/>
          </p:nvPr>
        </p:nvSpPr>
        <p:spPr>
          <a:xfrm>
            <a:off x="887104" y="1665028"/>
            <a:ext cx="10044753" cy="4583372"/>
          </a:xfrm>
        </p:spPr>
        <p:txBody>
          <a:bodyPr>
            <a:normAutofit/>
          </a:bodyPr>
          <a:lstStyle/>
          <a:p>
            <a:pPr algn="just"/>
            <a:r>
              <a:rPr lang="tk-TM" sz="2800" dirty="0" smtClean="0"/>
              <a:t>Demokratiýa döwlet dolandyryşynyň formasydyr;</a:t>
            </a:r>
          </a:p>
          <a:p>
            <a:pPr algn="just"/>
            <a:r>
              <a:rPr lang="tk-TM" sz="2800" dirty="0" smtClean="0"/>
              <a:t>Dolandyryşyň bu görnüşinde häkimiýet ähli halka degişli bolýar; </a:t>
            </a:r>
          </a:p>
          <a:p>
            <a:pPr algn="just"/>
            <a:r>
              <a:rPr lang="tk-TM" sz="2800" dirty="0" smtClean="0"/>
              <a:t>Halk hämikiýetliligini ýokary kanun çykaryjy we ýerli häkimiýet edaralaryndaky wekilleriň üsti bilen amala aşyrylýar!!!</a:t>
            </a:r>
          </a:p>
          <a:p>
            <a:pPr algn="just"/>
            <a:r>
              <a:rPr lang="tk-TM" sz="2800" dirty="0" smtClean="0"/>
              <a:t>Demokratiýa: </a:t>
            </a:r>
            <a:r>
              <a:rPr lang="en-US" sz="2800" dirty="0" smtClean="0"/>
              <a:t>XXI </a:t>
            </a:r>
            <a:r>
              <a:rPr lang="tk-TM" sz="2800" dirty="0" smtClean="0"/>
              <a:t>asyrda iň köp ulanylýan syýasy söz!!!</a:t>
            </a:r>
          </a:p>
        </p:txBody>
      </p:sp>
    </p:spTree>
    <p:extLst>
      <p:ext uri="{BB962C8B-B14F-4D97-AF65-F5344CB8AC3E}">
        <p14:creationId xmlns:p14="http://schemas.microsoft.com/office/powerpoint/2010/main" val="3238001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953001"/>
          </a:xfrm>
        </p:spPr>
        <p:txBody>
          <a:bodyPr/>
          <a:lstStyle/>
          <a:p>
            <a:pPr marL="742950" indent="-742950" algn="ctr"/>
            <a:r>
              <a:rPr lang="tk-TM" sz="4400" b="1" dirty="0"/>
              <a:t>Demokratiýa – halkyň häkimiýeti</a:t>
            </a:r>
          </a:p>
        </p:txBody>
      </p:sp>
      <p:sp>
        <p:nvSpPr>
          <p:cNvPr id="3" name="Объект 2"/>
          <p:cNvSpPr>
            <a:spLocks noGrp="1"/>
          </p:cNvSpPr>
          <p:nvPr>
            <p:ph idx="1"/>
          </p:nvPr>
        </p:nvSpPr>
        <p:spPr>
          <a:xfrm>
            <a:off x="887104" y="1665028"/>
            <a:ext cx="10044753" cy="4583372"/>
          </a:xfrm>
        </p:spPr>
        <p:txBody>
          <a:bodyPr>
            <a:normAutofit/>
          </a:bodyPr>
          <a:lstStyle/>
          <a:p>
            <a:pPr algn="just"/>
            <a:r>
              <a:rPr lang="tk-TM" sz="2800" b="1" dirty="0" smtClean="0"/>
              <a:t>Demokratiýanyň tipleri:</a:t>
            </a:r>
          </a:p>
          <a:p>
            <a:pPr marL="0" indent="0" algn="just">
              <a:buNone/>
            </a:pPr>
            <a:endParaRPr lang="tk-TM" sz="2800" dirty="0" smtClean="0"/>
          </a:p>
        </p:txBody>
      </p:sp>
      <p:graphicFrame>
        <p:nvGraphicFramePr>
          <p:cNvPr id="4" name="Таблица 3"/>
          <p:cNvGraphicFramePr>
            <a:graphicFrameLocks noGrp="1"/>
          </p:cNvGraphicFramePr>
          <p:nvPr>
            <p:extLst>
              <p:ext uri="{D42A27DB-BD31-4B8C-83A1-F6EECF244321}">
                <p14:modId xmlns:p14="http://schemas.microsoft.com/office/powerpoint/2010/main" val="633703759"/>
              </p:ext>
            </p:extLst>
          </p:nvPr>
        </p:nvGraphicFramePr>
        <p:xfrm>
          <a:off x="982639" y="2603057"/>
          <a:ext cx="9212238" cy="3333720"/>
        </p:xfrm>
        <a:graphic>
          <a:graphicData uri="http://schemas.openxmlformats.org/drawingml/2006/table">
            <a:tbl>
              <a:tblPr firstRow="1" bandRow="1">
                <a:tableStyleId>{D27102A9-8310-4765-A935-A1911B00CA55}</a:tableStyleId>
              </a:tblPr>
              <a:tblGrid>
                <a:gridCol w="4606119">
                  <a:extLst>
                    <a:ext uri="{9D8B030D-6E8A-4147-A177-3AD203B41FA5}">
                      <a16:colId xmlns:a16="http://schemas.microsoft.com/office/drawing/2014/main" val="20000"/>
                    </a:ext>
                  </a:extLst>
                </a:gridCol>
                <a:gridCol w="4606119">
                  <a:extLst>
                    <a:ext uri="{9D8B030D-6E8A-4147-A177-3AD203B41FA5}">
                      <a16:colId xmlns:a16="http://schemas.microsoft.com/office/drawing/2014/main" val="20001"/>
                    </a:ext>
                  </a:extLst>
                </a:gridCol>
              </a:tblGrid>
              <a:tr h="893262">
                <a:tc>
                  <a:txBody>
                    <a:bodyPr/>
                    <a:lstStyle/>
                    <a:p>
                      <a:r>
                        <a:rPr lang="tk-TM" dirty="0" smtClean="0"/>
                        <a:t>Gadymy döwrüň we orta asyrlaryň</a:t>
                      </a:r>
                      <a:r>
                        <a:rPr lang="tk-TM" baseline="0" dirty="0" smtClean="0"/>
                        <a:t> demokratiýasy </a:t>
                      </a:r>
                      <a:endParaRPr lang="ru-RU" dirty="0"/>
                    </a:p>
                  </a:txBody>
                  <a:tcPr/>
                </a:tc>
                <a:tc>
                  <a:txBody>
                    <a:bodyPr/>
                    <a:lstStyle/>
                    <a:p>
                      <a:r>
                        <a:rPr lang="tk-TM" dirty="0" smtClean="0"/>
                        <a:t>Wekilçilikli demokratiýa </a:t>
                      </a:r>
                      <a:endParaRPr lang="ru-RU" dirty="0"/>
                    </a:p>
                  </a:txBody>
                  <a:tcPr/>
                </a:tc>
                <a:extLst>
                  <a:ext uri="{0D108BD9-81ED-4DB2-BD59-A6C34878D82A}">
                    <a16:rowId xmlns:a16="http://schemas.microsoft.com/office/drawing/2014/main" val="10000"/>
                  </a:ext>
                </a:extLst>
              </a:tr>
              <a:tr h="813486">
                <a:tc>
                  <a:txBody>
                    <a:bodyPr/>
                    <a:lstStyle/>
                    <a:p>
                      <a:r>
                        <a:rPr lang="tk-TM" dirty="0" smtClean="0"/>
                        <a:t>Liberal demokratiýa</a:t>
                      </a:r>
                      <a:endParaRPr lang="ru-RU" dirty="0"/>
                    </a:p>
                  </a:txBody>
                  <a:tcPr/>
                </a:tc>
                <a:tc>
                  <a:txBody>
                    <a:bodyPr/>
                    <a:lstStyle/>
                    <a:p>
                      <a:r>
                        <a:rPr lang="tk-TM" dirty="0" smtClean="0"/>
                        <a:t>Partisipator demokratiýa </a:t>
                      </a:r>
                      <a:endParaRPr lang="ru-RU" dirty="0"/>
                    </a:p>
                  </a:txBody>
                  <a:tcPr/>
                </a:tc>
                <a:extLst>
                  <a:ext uri="{0D108BD9-81ED-4DB2-BD59-A6C34878D82A}">
                    <a16:rowId xmlns:a16="http://schemas.microsoft.com/office/drawing/2014/main" val="10001"/>
                  </a:ext>
                </a:extLst>
              </a:tr>
              <a:tr h="813486">
                <a:tc>
                  <a:txBody>
                    <a:bodyPr/>
                    <a:lstStyle/>
                    <a:p>
                      <a:r>
                        <a:rPr lang="tk-TM" dirty="0" smtClean="0"/>
                        <a:t>Toparlaýyn demokratiýa </a:t>
                      </a:r>
                      <a:endParaRPr lang="ru-RU" dirty="0"/>
                    </a:p>
                  </a:txBody>
                  <a:tcPr/>
                </a:tc>
                <a:tc>
                  <a:txBody>
                    <a:bodyPr/>
                    <a:lstStyle/>
                    <a:p>
                      <a:r>
                        <a:rPr lang="tk-TM" dirty="0" smtClean="0"/>
                        <a:t>Liniýalaýyn</a:t>
                      </a:r>
                      <a:r>
                        <a:rPr lang="tk-TM" baseline="0" dirty="0" smtClean="0"/>
                        <a:t> demokratiýa </a:t>
                      </a:r>
                      <a:endParaRPr lang="ru-RU" dirty="0"/>
                    </a:p>
                  </a:txBody>
                  <a:tcPr/>
                </a:tc>
                <a:extLst>
                  <a:ext uri="{0D108BD9-81ED-4DB2-BD59-A6C34878D82A}">
                    <a16:rowId xmlns:a16="http://schemas.microsoft.com/office/drawing/2014/main" val="10002"/>
                  </a:ext>
                </a:extLst>
              </a:tr>
              <a:tr h="813486">
                <a:tc>
                  <a:txBody>
                    <a:bodyPr/>
                    <a:lstStyle/>
                    <a:p>
                      <a:r>
                        <a:rPr lang="tk-TM" dirty="0" smtClean="0"/>
                        <a:t>Plýuralistik</a:t>
                      </a:r>
                      <a:r>
                        <a:rPr lang="tk-TM" baseline="0" dirty="0" smtClean="0"/>
                        <a:t> demokratiýa </a:t>
                      </a:r>
                      <a:endParaRPr lang="ru-RU" dirty="0"/>
                    </a:p>
                  </a:txBody>
                  <a:tcPr/>
                </a:tc>
                <a:tc>
                  <a:txBody>
                    <a:bodyPr/>
                    <a:lstStyle/>
                    <a:p>
                      <a:r>
                        <a:rPr lang="tk-TM" dirty="0" smtClean="0"/>
                        <a:t>Siklleýin demokratiýa </a:t>
                      </a:r>
                      <a:endParaRPr lang="ru-RU"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96358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953001"/>
          </a:xfrm>
        </p:spPr>
        <p:txBody>
          <a:bodyPr/>
          <a:lstStyle/>
          <a:p>
            <a:pPr marL="742950" indent="-742950" algn="ctr"/>
            <a:r>
              <a:rPr lang="tk-TM" sz="4400" b="1" dirty="0"/>
              <a:t>Demokratiýa – halkyň häkimiýeti</a:t>
            </a:r>
          </a:p>
        </p:txBody>
      </p:sp>
      <p:sp>
        <p:nvSpPr>
          <p:cNvPr id="3" name="Объект 2"/>
          <p:cNvSpPr>
            <a:spLocks noGrp="1"/>
          </p:cNvSpPr>
          <p:nvPr>
            <p:ph idx="1"/>
          </p:nvPr>
        </p:nvSpPr>
        <p:spPr>
          <a:xfrm>
            <a:off x="887104" y="1665028"/>
            <a:ext cx="10044753" cy="4583372"/>
          </a:xfrm>
        </p:spPr>
        <p:txBody>
          <a:bodyPr>
            <a:normAutofit/>
          </a:bodyPr>
          <a:lstStyle/>
          <a:p>
            <a:pPr marL="0" indent="0" algn="just">
              <a:buNone/>
            </a:pPr>
            <a:r>
              <a:rPr lang="tk-TM" sz="4000" b="1" dirty="0" smtClean="0"/>
              <a:t>Demokratiýa:</a:t>
            </a:r>
          </a:p>
          <a:p>
            <a:pPr marL="0" indent="0" algn="just">
              <a:buNone/>
            </a:pPr>
            <a:r>
              <a:rPr lang="tk-TM" sz="2800" dirty="0" smtClean="0"/>
              <a:t>Demos (halk, halk ýygnagy) we kratos (häkimiýet)</a:t>
            </a:r>
          </a:p>
          <a:p>
            <a:pPr marL="0" indent="0" algn="just">
              <a:buNone/>
            </a:pPr>
            <a:r>
              <a:rPr lang="tk-TM" sz="2800" dirty="0" smtClean="0"/>
              <a:t>HALK HÄKIMIÝETI!!!  </a:t>
            </a:r>
          </a:p>
          <a:p>
            <a:pPr marL="0" indent="0" algn="just">
              <a:buNone/>
            </a:pPr>
            <a:r>
              <a:rPr lang="tk-TM" sz="2800" dirty="0" smtClean="0"/>
              <a:t>ABŞ-niň Prezidenti A. Linkoln: </a:t>
            </a:r>
          </a:p>
          <a:p>
            <a:pPr marL="0" indent="0" algn="just">
              <a:buNone/>
            </a:pPr>
            <a:r>
              <a:rPr lang="tk-TM" sz="3200" b="1" dirty="0" smtClean="0"/>
              <a:t>Demokratiýa – bu halk tarapyndan saýlanan, halk üçin saýlanan halkyň dolandyrmasydyr!!! </a:t>
            </a:r>
            <a:endParaRPr lang="tk-TM" sz="3200" b="1" dirty="0"/>
          </a:p>
        </p:txBody>
      </p:sp>
    </p:spTree>
    <p:extLst>
      <p:ext uri="{BB962C8B-B14F-4D97-AF65-F5344CB8AC3E}">
        <p14:creationId xmlns:p14="http://schemas.microsoft.com/office/powerpoint/2010/main" val="4048120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tk-TM" sz="4000" b="1" dirty="0"/>
              <a:t>Demokratiýa – halkyň häkimiýeti</a:t>
            </a:r>
            <a:endParaRPr lang="ru-RU" dirty="0"/>
          </a:p>
        </p:txBody>
      </p:sp>
      <p:sp>
        <p:nvSpPr>
          <p:cNvPr id="3" name="Объект 2"/>
          <p:cNvSpPr>
            <a:spLocks noGrp="1"/>
          </p:cNvSpPr>
          <p:nvPr>
            <p:ph idx="1"/>
          </p:nvPr>
        </p:nvSpPr>
        <p:spPr>
          <a:xfrm>
            <a:off x="1021425" y="1692322"/>
            <a:ext cx="10620115" cy="4612944"/>
          </a:xfrm>
        </p:spPr>
        <p:txBody>
          <a:bodyPr>
            <a:noAutofit/>
          </a:bodyPr>
          <a:lstStyle/>
          <a:p>
            <a:pPr algn="just"/>
            <a:r>
              <a:rPr lang="tk-TM" sz="3200" dirty="0" smtClean="0"/>
              <a:t>Demokratiýa adalgasynyň etimologiýasyndan gelip çykýan düşündiriş:</a:t>
            </a:r>
          </a:p>
          <a:p>
            <a:pPr algn="just"/>
            <a:r>
              <a:rPr lang="tk-TM" sz="3200" dirty="0" smtClean="0"/>
              <a:t>Dolandyrmaga we karar kabul etmäge jemgyýetiň ähli agzalarynyň deňhukukly gatnaşýan guramasydyr! </a:t>
            </a:r>
          </a:p>
          <a:p>
            <a:pPr algn="just"/>
            <a:r>
              <a:rPr lang="tk-TM" sz="3200" dirty="0" smtClean="0"/>
              <a:t>Partiýanyň, kärdeşler arkalaşyklarynyň demokratiýasy, önümçilikdäki demokratiýa, maşgala demokratiýasy!!!</a:t>
            </a:r>
            <a:endParaRPr lang="ru-RU" sz="3200" dirty="0"/>
          </a:p>
        </p:txBody>
      </p:sp>
    </p:spTree>
    <p:extLst>
      <p:ext uri="{BB962C8B-B14F-4D97-AF65-F5344CB8AC3E}">
        <p14:creationId xmlns:p14="http://schemas.microsoft.com/office/powerpoint/2010/main" val="1480955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tk-TM" sz="4000" b="1" dirty="0" smtClean="0"/>
              <a:t>Demokratiýanyň alamatlary</a:t>
            </a:r>
            <a:endParaRPr lang="ru-RU" dirty="0"/>
          </a:p>
        </p:txBody>
      </p:sp>
      <p:sp>
        <p:nvSpPr>
          <p:cNvPr id="3" name="Объект 2"/>
          <p:cNvSpPr>
            <a:spLocks noGrp="1"/>
          </p:cNvSpPr>
          <p:nvPr>
            <p:ph idx="1"/>
          </p:nvPr>
        </p:nvSpPr>
        <p:spPr>
          <a:xfrm>
            <a:off x="545911" y="1692322"/>
            <a:ext cx="11095630" cy="4612944"/>
          </a:xfrm>
        </p:spPr>
        <p:txBody>
          <a:bodyPr>
            <a:noAutofit/>
          </a:bodyPr>
          <a:lstStyle/>
          <a:p>
            <a:pPr marL="0" indent="0" algn="just">
              <a:buNone/>
            </a:pPr>
            <a:r>
              <a:rPr lang="tk-TM" sz="3600" dirty="0" smtClean="0"/>
              <a:t>1. Jemgyýetde halkyň häkimiýeti ykrar edilýär. Halk häkimiýetiň çeşmesi bolup hyzmat edýär. Halkyň häkimligiň häkimligi ýokarylyk häkimiýetine eýe bolýar. Onuň döwlet edaralaryny döretmek, saýlamak, yzygider täzälep durmak, kanunlaryň işlenip düzülmegine gatnaşmak mümkinçiligi bolýar!  </a:t>
            </a:r>
            <a:endParaRPr lang="ru-RU" sz="3600" dirty="0"/>
          </a:p>
        </p:txBody>
      </p:sp>
    </p:spTree>
    <p:extLst>
      <p:ext uri="{BB962C8B-B14F-4D97-AF65-F5344CB8AC3E}">
        <p14:creationId xmlns:p14="http://schemas.microsoft.com/office/powerpoint/2010/main" val="3902997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7179" y="193410"/>
            <a:ext cx="9404723" cy="720989"/>
          </a:xfrm>
        </p:spPr>
        <p:txBody>
          <a:bodyPr/>
          <a:lstStyle/>
          <a:p>
            <a:pPr algn="ctr"/>
            <a:r>
              <a:rPr lang="tk-TM" sz="4000" b="1" dirty="0" smtClean="0"/>
              <a:t>Demokratiýanyň alamatlary</a:t>
            </a:r>
            <a:endParaRPr lang="ru-RU" dirty="0"/>
          </a:p>
        </p:txBody>
      </p:sp>
      <p:sp>
        <p:nvSpPr>
          <p:cNvPr id="3" name="Объект 2"/>
          <p:cNvSpPr>
            <a:spLocks noGrp="1"/>
          </p:cNvSpPr>
          <p:nvPr>
            <p:ph idx="1"/>
          </p:nvPr>
        </p:nvSpPr>
        <p:spPr>
          <a:xfrm>
            <a:off x="341194" y="1173707"/>
            <a:ext cx="11300347" cy="5131559"/>
          </a:xfrm>
        </p:spPr>
        <p:txBody>
          <a:bodyPr>
            <a:noAutofit/>
          </a:bodyPr>
          <a:lstStyle/>
          <a:p>
            <a:pPr marL="0" indent="0" algn="just">
              <a:buNone/>
            </a:pPr>
            <a:r>
              <a:rPr lang="tk-TM" sz="4400" dirty="0" smtClean="0"/>
              <a:t>2. Döwletiň esasy edaralary saýlawlydyr. Döwletiň ýokary wezipelerine bellibir möhlete saýlanylýar. </a:t>
            </a:r>
          </a:p>
        </p:txBody>
      </p:sp>
    </p:spTree>
    <p:extLst>
      <p:ext uri="{BB962C8B-B14F-4D97-AF65-F5344CB8AC3E}">
        <p14:creationId xmlns:p14="http://schemas.microsoft.com/office/powerpoint/2010/main" val="4150802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7179" y="166115"/>
            <a:ext cx="9404723" cy="720989"/>
          </a:xfrm>
        </p:spPr>
        <p:txBody>
          <a:bodyPr/>
          <a:lstStyle/>
          <a:p>
            <a:pPr algn="ctr"/>
            <a:r>
              <a:rPr lang="tk-TM" sz="4000" b="1" dirty="0" smtClean="0"/>
              <a:t>Demokratiýanyň alamatlary</a:t>
            </a:r>
            <a:endParaRPr lang="ru-RU" dirty="0"/>
          </a:p>
        </p:txBody>
      </p:sp>
      <p:sp>
        <p:nvSpPr>
          <p:cNvPr id="3" name="Объект 2"/>
          <p:cNvSpPr>
            <a:spLocks noGrp="1"/>
          </p:cNvSpPr>
          <p:nvPr>
            <p:ph idx="1"/>
          </p:nvPr>
        </p:nvSpPr>
        <p:spPr>
          <a:xfrm>
            <a:off x="341194" y="1201003"/>
            <a:ext cx="11300347" cy="5131559"/>
          </a:xfrm>
        </p:spPr>
        <p:txBody>
          <a:bodyPr>
            <a:noAutofit/>
          </a:bodyPr>
          <a:lstStyle/>
          <a:p>
            <a:pPr marL="0" indent="0" algn="just">
              <a:buNone/>
            </a:pPr>
            <a:r>
              <a:rPr lang="tk-TM" sz="3600" dirty="0" smtClean="0"/>
              <a:t>3. Döwleti dolandyrmakda adamlar deň hukuklara eýedirler. Bu ýörelge ilkinji nobatda saýlaw hukuklarynyň deňligini talap edýär. Mundan başga-da demokratiýa syýasy partiýalary we başga guramalary döretmek, öz pikiriňi erkin aýtmak, maglumatlary almak, döwletdäki wezipeleri eýelemek ugrundaky bäsleşige gatnaşmak, ýörişleri, ýygnaklary geçirme, dine ynanmak         </a:t>
            </a:r>
            <a:endParaRPr lang="ru-RU" sz="3600" dirty="0"/>
          </a:p>
        </p:txBody>
      </p:sp>
    </p:spTree>
    <p:extLst>
      <p:ext uri="{BB962C8B-B14F-4D97-AF65-F5344CB8AC3E}">
        <p14:creationId xmlns:p14="http://schemas.microsoft.com/office/powerpoint/2010/main" val="22432498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58</TotalTime>
  <Words>309</Words>
  <Application>Microsoft Office PowerPoint</Application>
  <PresentationFormat>Широкоэкранный</PresentationFormat>
  <Paragraphs>42</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Century Gothic</vt:lpstr>
      <vt:lpstr>Wingdings 3</vt:lpstr>
      <vt:lpstr>Ион</vt:lpstr>
      <vt:lpstr>DEMOKRATIÝA. SYÝASY PARTIÝALAR WE SYÝASY HEREKETLER</vt:lpstr>
      <vt:lpstr>DEMOKRATIÝA. SYÝASY PARTIÝALAR WE SYÝASY HEREKETLER</vt:lpstr>
      <vt:lpstr>Demokratiýa – halkyň häkimiýeti</vt:lpstr>
      <vt:lpstr>Demokratiýa – halkyň häkimiýeti</vt:lpstr>
      <vt:lpstr>Demokratiýa – halkyň häkimiýeti</vt:lpstr>
      <vt:lpstr>Demokratiýa – halkyň häkimiýeti</vt:lpstr>
      <vt:lpstr>Demokratiýanyň alamatlary</vt:lpstr>
      <vt:lpstr>Demokratiýanyň alamatlary</vt:lpstr>
      <vt:lpstr>Demokratiýanyň alamatlary</vt:lpstr>
      <vt:lpstr>Demokratiýanyň alamatlary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DEMOKRATIÝA. SYÝASY PARTIÝALAR WE SYÝASY HEREKETLER</dc:title>
  <dc:creator>Пользователь Windows</dc:creator>
  <cp:lastModifiedBy>Lenovo</cp:lastModifiedBy>
  <cp:revision>20</cp:revision>
  <dcterms:created xsi:type="dcterms:W3CDTF">2020-11-20T18:13:01Z</dcterms:created>
  <dcterms:modified xsi:type="dcterms:W3CDTF">2020-12-21T13:10:23Z</dcterms:modified>
</cp:coreProperties>
</file>