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2"/>
  </p:notesMasterIdLst>
  <p:sldIdLst>
    <p:sldId id="257" r:id="rId2"/>
    <p:sldId id="272" r:id="rId3"/>
    <p:sldId id="259" r:id="rId4"/>
    <p:sldId id="260" r:id="rId5"/>
    <p:sldId id="262" r:id="rId6"/>
    <p:sldId id="261" r:id="rId7"/>
    <p:sldId id="263" r:id="rId8"/>
    <p:sldId id="264" r:id="rId9"/>
    <p:sldId id="265" r:id="rId10"/>
    <p:sldId id="267" r:id="rId11"/>
    <p:sldId id="268" r:id="rId12"/>
    <p:sldId id="270" r:id="rId13"/>
    <p:sldId id="266" r:id="rId14"/>
    <p:sldId id="269" r:id="rId15"/>
    <p:sldId id="279" r:id="rId16"/>
    <p:sldId id="278" r:id="rId17"/>
    <p:sldId id="280" r:id="rId18"/>
    <p:sldId id="281" r:id="rId19"/>
    <p:sldId id="277" r:id="rId20"/>
    <p:sldId id="271"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19FA45-8FE5-4FCE-9C6B-E0F0D396D808}" type="datetimeFigureOut">
              <a:rPr lang="ru-RU" smtClean="0"/>
              <a:pPr/>
              <a:t>28.10.2021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E3BBD0-9595-4C7B-9A26-930E166DAC85}"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43000" y="685800"/>
            <a:ext cx="4572000" cy="3429000"/>
          </a:xfrm>
        </p:spPr>
      </p:sp>
      <p:sp>
        <p:nvSpPr>
          <p:cNvPr id="3" name="Заметки 2"/>
          <p:cNvSpPr>
            <a:spLocks noGrp="1"/>
          </p:cNvSpPr>
          <p:nvPr>
            <p:ph type="body" idx="1"/>
          </p:nvPr>
        </p:nvSpPr>
        <p:spPr/>
        <p:txBody>
          <a:bodyPr>
            <a:normAutofit fontScale="62500" lnSpcReduction="20000"/>
          </a:bodyPr>
          <a:lstStyle/>
          <a:p>
            <a:pPr algn="l"/>
            <a:endParaRPr lang="tk-TM" sz="5000" b="0" baseline="0" dirty="0" smtClean="0">
              <a:effectLst>
                <a:outerShdw blurRad="38100" dist="38100" dir="2700000" algn="tl">
                  <a:srgbClr val="000000">
                    <a:alpha val="43137"/>
                  </a:srgbClr>
                </a:outerShdw>
              </a:effectLst>
              <a:latin typeface="Miriam" pitchFamily="34" charset="-79"/>
            </a:endParaRPr>
          </a:p>
        </p:txBody>
      </p:sp>
      <p:sp>
        <p:nvSpPr>
          <p:cNvPr id="4" name="Номер слайда 3"/>
          <p:cNvSpPr>
            <a:spLocks noGrp="1"/>
          </p:cNvSpPr>
          <p:nvPr>
            <p:ph type="sldNum" sz="quarter" idx="10"/>
          </p:nvPr>
        </p:nvSpPr>
        <p:spPr/>
        <p:txBody>
          <a:bodyPr/>
          <a:lstStyle/>
          <a:p>
            <a:fld id="{3FAB1614-2EAB-4F7A-815A-EDAED07223F6}" type="slidenum">
              <a:rPr lang="ru-RU" smtClean="0"/>
              <a:pPr/>
              <a:t>3</a:t>
            </a:fld>
            <a:endParaRPr lang="ru-RU"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FAB1614-2EAB-4F7A-815A-EDAED07223F6}" type="slidenum">
              <a:rPr lang="ru-RU" smtClean="0"/>
              <a:pPr/>
              <a:t>4</a:t>
            </a:fld>
            <a:endParaRPr lang="ru-RU"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FAB1614-2EAB-4F7A-815A-EDAED07223F6}" type="slidenum">
              <a:rPr lang="ru-RU" smtClean="0"/>
              <a:pPr/>
              <a:t>5</a:t>
            </a:fld>
            <a:endParaRPr lang="ru-RU"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FAB1614-2EAB-4F7A-815A-EDAED07223F6}" type="slidenum">
              <a:rPr lang="ru-RU" smtClean="0"/>
              <a:pPr/>
              <a:t>6</a:t>
            </a:fld>
            <a:endParaRPr lang="ru-RU"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FAB1614-2EAB-4F7A-815A-EDAED07223F6}" type="slidenum">
              <a:rPr lang="ru-RU" smtClean="0"/>
              <a:pPr/>
              <a:t>8</a:t>
            </a:fld>
            <a:endParaRPr lang="ru-RU"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FAB1614-2EAB-4F7A-815A-EDAED07223F6}" type="slidenum">
              <a:rPr lang="ru-RU" smtClean="0"/>
              <a:pPr/>
              <a:t>9</a:t>
            </a:fld>
            <a:endParaRPr lang="ru-RU"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FAB1614-2EAB-4F7A-815A-EDAED07223F6}" type="slidenum">
              <a:rPr lang="ru-RU" smtClean="0"/>
              <a:pPr/>
              <a:t>10</a:t>
            </a:fld>
            <a:endParaRPr lang="ru-RU"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FAB1614-2EAB-4F7A-815A-EDAED07223F6}" type="slidenum">
              <a:rPr lang="ru-RU" smtClean="0"/>
              <a:pPr/>
              <a:t>11</a:t>
            </a:fld>
            <a:endParaRPr lang="ru-RU"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FAB1614-2EAB-4F7A-815A-EDAED07223F6}" type="slidenum">
              <a:rPr lang="ru-RU" smtClean="0"/>
              <a:pPr/>
              <a:t>16</a:t>
            </a:fld>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28.10.2021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28.10.2021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28.10.2021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28.10.2021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28.10.2021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28.10.2021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28.10.2021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28.10.2021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28.10.2021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28.10.2021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28.10.2021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28.10.2021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tk-TM" dirty="0" smtClean="0"/>
              <a:t>Türkmenistanyň inzener tehniki we ulag kommunikasiýalar inistituty</a:t>
            </a:r>
            <a:endParaRPr lang="ru-RU" dirty="0"/>
          </a:p>
        </p:txBody>
      </p:sp>
      <p:pic>
        <p:nvPicPr>
          <p:cNvPr id="4" name="Содержимое 3" descr="2-13.jpg"/>
          <p:cNvPicPr>
            <a:picLocks noGrp="1" noChangeAspect="1"/>
          </p:cNvPicPr>
          <p:nvPr>
            <p:ph idx="1"/>
          </p:nvPr>
        </p:nvPicPr>
        <p:blipFill>
          <a:blip r:embed="rId2"/>
          <a:stretch>
            <a:fillRect/>
          </a:stretch>
        </p:blipFill>
        <p:spPr>
          <a:xfrm>
            <a:off x="1371600" y="2455005"/>
            <a:ext cx="6400800" cy="2816352"/>
          </a:xfrm>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7" name="Содержимое 6" descr="images-43-1.jpg"/>
          <p:cNvPicPr>
            <a:picLocks noGrp="1" noChangeAspect="1"/>
          </p:cNvPicPr>
          <p:nvPr>
            <p:ph idx="1"/>
          </p:nvPr>
        </p:nvPicPr>
        <p:blipFill>
          <a:blip r:embed="rId3"/>
          <a:stretch>
            <a:fillRect/>
          </a:stretch>
        </p:blipFill>
        <p:spPr>
          <a:xfrm>
            <a:off x="3714745" y="428604"/>
            <a:ext cx="4857784" cy="5715039"/>
          </a:xfrm>
        </p:spPr>
      </p:pic>
      <p:sp>
        <p:nvSpPr>
          <p:cNvPr id="4" name="Текст 3"/>
          <p:cNvSpPr>
            <a:spLocks noGrp="1"/>
          </p:cNvSpPr>
          <p:nvPr>
            <p:ph type="body" sz="half" idx="2"/>
          </p:nvPr>
        </p:nvSpPr>
        <p:spPr/>
        <p:txBody>
          <a:bodyPr>
            <a:noAutofit/>
          </a:bodyPr>
          <a:lstStyle/>
          <a:p>
            <a:pPr marL="0" lvl="1">
              <a:spcBef>
                <a:spcPts val="0"/>
              </a:spcBef>
              <a:defRPr/>
            </a:pPr>
            <a:r>
              <a:rPr lang="tk-TM" sz="1800" dirty="0" smtClean="0"/>
              <a:t>Howa gämilerine gadagan edilen enjamlar üçin gözegçilik nokady göz öňünde tutulan.</a:t>
            </a:r>
            <a:endParaRPr lang="en-US" sz="1800" dirty="0" smtClean="0"/>
          </a:p>
          <a:p>
            <a:pPr marL="0" lvl="1">
              <a:spcBef>
                <a:spcPts val="0"/>
              </a:spcBef>
              <a:defRPr/>
            </a:pPr>
            <a:r>
              <a:rPr lang="en-US" sz="1800" dirty="0"/>
              <a:t> </a:t>
            </a:r>
            <a:r>
              <a:rPr lang="en-US" sz="1800" dirty="0" smtClean="0"/>
              <a:t>  VIP,CIP we </a:t>
            </a:r>
            <a:r>
              <a:rPr lang="en-US" sz="1800" dirty="0" err="1" smtClean="0"/>
              <a:t>resmi</a:t>
            </a:r>
            <a:r>
              <a:rPr lang="en-US" sz="1800" dirty="0" smtClean="0"/>
              <a:t> </a:t>
            </a:r>
            <a:r>
              <a:rPr lang="en-US" sz="1800" dirty="0" err="1" smtClean="0"/>
              <a:t>delegatlar</a:t>
            </a:r>
            <a:r>
              <a:rPr lang="tk-TM" sz="1800" dirty="0" smtClean="0"/>
              <a:t>y</a:t>
            </a:r>
            <a:r>
              <a:rPr lang="en-US" sz="1800" dirty="0" smtClean="0"/>
              <a:t> gar</a:t>
            </a:r>
            <a:r>
              <a:rPr lang="tk-TM" sz="1800" dirty="0" smtClean="0"/>
              <a:t>şy almak we ugratmak üçin ähli wajyp enjamlar bilen enjamlaşdyrylan aýratyn zatlar hem göz öňünde tutulýar.Seplenen gatnowlaryň ekipazlary üçin 20 orunlyk myhmanhana hem bar.Bu halkara howa menzilinde 4 sany uçar duralgasy,4 sany dikuçar duralgasy bar. </a:t>
            </a:r>
          </a:p>
          <a:p>
            <a:pPr marL="0" lvl="1">
              <a:spcBef>
                <a:spcPts val="0"/>
              </a:spcBef>
              <a:defRPr/>
            </a:pPr>
            <a:r>
              <a:rPr lang="tk-TM" sz="1800" dirty="0"/>
              <a:t> </a:t>
            </a:r>
            <a:r>
              <a:rPr lang="tk-TM" sz="1800" dirty="0" smtClean="0"/>
              <a:t> </a:t>
            </a:r>
            <a:endParaRPr lang="ru-RU" sz="180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785794"/>
            <a:ext cx="3008313" cy="5143536"/>
          </a:xfrm>
        </p:spPr>
        <p:txBody>
          <a:bodyPr/>
          <a:lstStyle/>
          <a:p>
            <a:r>
              <a:rPr lang="tk-TM" dirty="0" smtClean="0"/>
              <a:t>Potratçy bäsleşik  esasynda kesgitlenjek bu halkara  toplumyň gurluşygy  ýurdumyzyň hökümeti  bilen  Abu-Dabiniň ösüş gaznasynyň arasynda baglaşylan Karz ylalaşygyna  laýyklykda  meýilleşdirýär.</a:t>
            </a:r>
            <a:br>
              <a:rPr lang="tk-TM" dirty="0" smtClean="0"/>
            </a:br>
            <a:r>
              <a:rPr lang="tk-TM" dirty="0"/>
              <a:t> </a:t>
            </a:r>
            <a:r>
              <a:rPr lang="tk-TM" dirty="0" smtClean="0"/>
              <a:t>  200-e golaý işgär işlejek täze Halkara howa menziliniň umumy meýdany 275 gektara barabar bolar.Taslamanyň düzümünde  birnäçe binalardyr  desgalar bar. </a:t>
            </a:r>
            <a:endParaRPr lang="ru-RU" dirty="0"/>
          </a:p>
        </p:txBody>
      </p:sp>
      <p:pic>
        <p:nvPicPr>
          <p:cNvPr id="7" name="Содержимое 6" descr="7020849f137f560b4641bf15cb31dd8f-4049938-300x335-2.jpg"/>
          <p:cNvPicPr>
            <a:picLocks noGrp="1" noChangeAspect="1"/>
          </p:cNvPicPr>
          <p:nvPr>
            <p:ph idx="1"/>
          </p:nvPr>
        </p:nvPicPr>
        <p:blipFill>
          <a:blip r:embed="rId3"/>
          <a:stretch>
            <a:fillRect/>
          </a:stretch>
        </p:blipFill>
        <p:spPr>
          <a:xfrm>
            <a:off x="3643306" y="857232"/>
            <a:ext cx="4143404" cy="5357850"/>
          </a:xfrm>
        </p:spPr>
      </p:pic>
      <p:sp>
        <p:nvSpPr>
          <p:cNvPr id="4" name="Текст 3"/>
          <p:cNvSpPr>
            <a:spLocks noGrp="1"/>
          </p:cNvSpPr>
          <p:nvPr>
            <p:ph type="body" sz="half" idx="2"/>
          </p:nvPr>
        </p:nvSpPr>
        <p:spPr>
          <a:xfrm>
            <a:off x="571472" y="6143644"/>
            <a:ext cx="3008313" cy="47593"/>
          </a:xfrm>
        </p:spPr>
        <p:txBody>
          <a:bodyPr>
            <a:normAutofit fontScale="25000" lnSpcReduction="20000"/>
          </a:bodyPr>
          <a:lstStyle/>
          <a:p>
            <a:pPr marL="0" lvl="1">
              <a:spcBef>
                <a:spcPts val="0"/>
              </a:spcBef>
              <a:defRPr/>
            </a:pPr>
            <a:endParaRPr lang="ru-RU" sz="1800"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lstStyle/>
          <a:p>
            <a:r>
              <a:rPr lang="tk-TM" dirty="0" smtClean="0"/>
              <a:t> </a:t>
            </a:r>
            <a:br>
              <a:rPr lang="tk-TM" dirty="0" smtClean="0"/>
            </a:br>
            <a:endParaRPr lang="ru-RU" dirty="0"/>
          </a:p>
        </p:txBody>
      </p:sp>
      <p:pic>
        <p:nvPicPr>
          <p:cNvPr id="9" name="Содержимое 8" descr="download-7.jpg"/>
          <p:cNvPicPr>
            <a:picLocks noGrp="1" noChangeAspect="1"/>
          </p:cNvPicPr>
          <p:nvPr>
            <p:ph idx="1"/>
          </p:nvPr>
        </p:nvPicPr>
        <p:blipFill>
          <a:blip r:embed="rId2"/>
          <a:stretch>
            <a:fillRect/>
          </a:stretch>
        </p:blipFill>
        <p:spPr>
          <a:xfrm>
            <a:off x="3571868" y="714356"/>
            <a:ext cx="5429288" cy="5572164"/>
          </a:xfrm>
        </p:spPr>
      </p:pic>
      <p:sp>
        <p:nvSpPr>
          <p:cNvPr id="8" name="Текст 7"/>
          <p:cNvSpPr>
            <a:spLocks noGrp="1"/>
          </p:cNvSpPr>
          <p:nvPr>
            <p:ph type="body" sz="half" idx="2"/>
          </p:nvPr>
        </p:nvSpPr>
        <p:spPr>
          <a:xfrm>
            <a:off x="285720" y="1142984"/>
            <a:ext cx="3008313" cy="5500726"/>
          </a:xfrm>
        </p:spPr>
        <p:style>
          <a:lnRef idx="2">
            <a:schemeClr val="dk1"/>
          </a:lnRef>
          <a:fillRef idx="1">
            <a:schemeClr val="lt1"/>
          </a:fillRef>
          <a:effectRef idx="0">
            <a:schemeClr val="dk1"/>
          </a:effectRef>
          <a:fontRef idx="minor">
            <a:schemeClr val="dk1"/>
          </a:fontRef>
        </p:style>
        <p:txBody>
          <a:bodyPr/>
          <a:lstStyle/>
          <a:p>
            <a:r>
              <a:rPr lang="tk-TM" i="1" dirty="0" smtClean="0">
                <a:latin typeface="+mj-lt"/>
                <a:cs typeface="Aharoni" pitchFamily="2" charset="-79"/>
              </a:rPr>
              <a:t>Olaryň hatartynda ýolagçy we ýük terminallaryny ,howa hereketini dolandyryş diňini, halas ediş hem-de ýangyna garşy göreş gulluklarynyň binasyny görkezmek bolar .Bu ýerde uzynlygy 3müň 200 metr bolan döwrebap  uçuş-gonuş zolagy ,iki öwrüm ýollary,atly howa gämisine hem-de dört dikuçar niýetlenen meýdança hem guruldy.Ýöriteleşdirilen aerodrom we howa gämilerine ýerüsti hyzmat ediş gulluklarynyň binalary,jemi15 sany esasy desga bina edildi .Uçarlar ýerüsti hyzmatlary ýerine ýetirmek üçin täze Halkara howa menzilini dürli görnüşli 45 sany ýöriteleşdirilen ýerüsti tehnikalar bilen üpjün etmek hem göz öňünde tutulypdyr.</a:t>
            </a:r>
            <a:endParaRPr lang="ru-RU" i="1" dirty="0">
              <a:latin typeface="+mj-lt"/>
              <a:cs typeface="Aharoni" pitchFamily="2" charset="-79"/>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tk-TM" dirty="0" smtClean="0"/>
              <a:t>Türkmenistana täze &lt;&lt;Boeing 777-200lr&gt;&gt;ýolagçy uçary gelip gowuşdy</a:t>
            </a:r>
            <a:endParaRPr lang="ru-RU" dirty="0"/>
          </a:p>
        </p:txBody>
      </p:sp>
      <p:pic>
        <p:nvPicPr>
          <p:cNvPr id="4" name="Содержимое 3" descr="images-41.jpg"/>
          <p:cNvPicPr>
            <a:picLocks noGrp="1" noChangeAspect="1"/>
          </p:cNvPicPr>
          <p:nvPr>
            <p:ph idx="1"/>
          </p:nvPr>
        </p:nvPicPr>
        <p:blipFill>
          <a:blip r:embed="rId2"/>
          <a:stretch>
            <a:fillRect/>
          </a:stretch>
        </p:blipFill>
        <p:spPr>
          <a:xfrm>
            <a:off x="1047335" y="1643050"/>
            <a:ext cx="6977892" cy="4643470"/>
          </a:xfrm>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3008313" cy="6000792"/>
          </a:xfrm>
        </p:spPr>
        <p:txBody>
          <a:bodyPr>
            <a:normAutofit/>
          </a:bodyPr>
          <a:lstStyle/>
          <a:p>
            <a:r>
              <a:rPr lang="tk-TM" dirty="0" smtClean="0"/>
              <a:t>&lt;&lt;Türkmen howa ýollary&gt;&gt;agentligi bilen Amerikanyň Birleşen Ştatlarynyň &lt;&lt;Boing&gt;&gt;kompaniýasynyň  arasynda ozal baglaşylan Ylalaşygy we Türkmenistanyň Prezidentiniň  2019-njy ýylyň 21-nji iýunynda gol çeken resminamasyna laýyklykda,şu ýylyň 23-nji iýunynda türkmen howa ýollarynyňuçar parkyna täze &lt;&lt;Boeing 777-200LR&gt;&gt;uçary gelip goşuldy.</a:t>
            </a:r>
            <a:endParaRPr lang="ru-RU" dirty="0"/>
          </a:p>
        </p:txBody>
      </p:sp>
      <p:pic>
        <p:nvPicPr>
          <p:cNvPr id="7" name="Содержимое 6" descr="download-8.jpg"/>
          <p:cNvPicPr>
            <a:picLocks noGrp="1" noChangeAspect="1"/>
          </p:cNvPicPr>
          <p:nvPr>
            <p:ph idx="1"/>
          </p:nvPr>
        </p:nvPicPr>
        <p:blipFill>
          <a:blip r:embed="rId2"/>
          <a:stretch>
            <a:fillRect/>
          </a:stretch>
        </p:blipFill>
        <p:spPr>
          <a:xfrm>
            <a:off x="4000496" y="642918"/>
            <a:ext cx="4857784" cy="5643602"/>
          </a:xfrm>
        </p:spPr>
      </p:pic>
      <p:sp>
        <p:nvSpPr>
          <p:cNvPr id="4" name="Текст 3"/>
          <p:cNvSpPr>
            <a:spLocks noGrp="1"/>
          </p:cNvSpPr>
          <p:nvPr>
            <p:ph type="body" sz="half" idx="2"/>
          </p:nvPr>
        </p:nvSpPr>
        <p:spPr>
          <a:xfrm>
            <a:off x="428596" y="6072206"/>
            <a:ext cx="3008313" cy="47593"/>
          </a:xfrm>
        </p:spPr>
        <p:txBody>
          <a:bodyPr>
            <a:normAutofit fontScale="25000" lnSpcReduction="20000"/>
          </a:bodyPr>
          <a:lstStyle/>
          <a:p>
            <a:endParaRPr lang="ru-RU" sz="2400"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err="1" smtClean="0"/>
              <a:t>Kerki</a:t>
            </a:r>
            <a:r>
              <a:rPr lang="en-US" dirty="0" smtClean="0"/>
              <a:t> </a:t>
            </a:r>
            <a:r>
              <a:rPr lang="en-US" dirty="0" err="1" smtClean="0"/>
              <a:t>howa</a:t>
            </a:r>
            <a:r>
              <a:rPr lang="en-US" dirty="0" smtClean="0"/>
              <a:t> </a:t>
            </a:r>
            <a:r>
              <a:rPr lang="en-US" dirty="0" err="1" smtClean="0"/>
              <a:t>menzili:I</a:t>
            </a:r>
            <a:r>
              <a:rPr lang="tk-TM" dirty="0" smtClean="0"/>
              <a:t>şler gyzgalaňly barýar .</a:t>
            </a:r>
            <a:endParaRPr lang="ru-RU" dirty="0"/>
          </a:p>
        </p:txBody>
      </p:sp>
      <p:pic>
        <p:nvPicPr>
          <p:cNvPr id="4" name="Содержимое 3" descr="images-41.jpg"/>
          <p:cNvPicPr>
            <a:picLocks noGrp="1" noChangeAspect="1"/>
          </p:cNvPicPr>
          <p:nvPr>
            <p:ph idx="1"/>
          </p:nvPr>
        </p:nvPicPr>
        <p:blipFill>
          <a:blip r:embed="rId2"/>
          <a:stretch>
            <a:fillRect/>
          </a:stretch>
        </p:blipFill>
        <p:spPr>
          <a:xfrm>
            <a:off x="571472" y="1714489"/>
            <a:ext cx="7929618" cy="4572032"/>
          </a:xfrm>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 name="Содержимое 4" descr="images-43-1.jpg"/>
          <p:cNvPicPr>
            <a:picLocks noGrp="1" noChangeAspect="1"/>
          </p:cNvPicPr>
          <p:nvPr>
            <p:ph idx="1"/>
          </p:nvPr>
        </p:nvPicPr>
        <p:blipFill>
          <a:blip r:embed="rId3"/>
          <a:stretch>
            <a:fillRect/>
          </a:stretch>
        </p:blipFill>
        <p:spPr>
          <a:xfrm>
            <a:off x="3714745" y="142852"/>
            <a:ext cx="5286411" cy="6429420"/>
          </a:xfrm>
        </p:spPr>
      </p:pic>
      <p:sp>
        <p:nvSpPr>
          <p:cNvPr id="4" name="Текст 3"/>
          <p:cNvSpPr>
            <a:spLocks noGrp="1"/>
          </p:cNvSpPr>
          <p:nvPr>
            <p:ph type="body" sz="half" idx="2"/>
          </p:nvPr>
        </p:nvSpPr>
        <p:spPr/>
        <p:txBody>
          <a:bodyPr>
            <a:normAutofit fontScale="32500" lnSpcReduction="20000"/>
          </a:bodyPr>
          <a:lstStyle/>
          <a:p>
            <a:pPr marL="0" lvl="1">
              <a:spcBef>
                <a:spcPts val="0"/>
              </a:spcBef>
              <a:defRPr/>
            </a:pPr>
            <a:r>
              <a:rPr lang="tk-TM" sz="5000" dirty="0" smtClean="0">
                <a:latin typeface="Miriam" pitchFamily="34" charset="-79"/>
              </a:rPr>
              <a:t> Täze halkara howa menzili toplumynyň taslamasy bu ugurda iň täze tehnologiýalary  we öňdebryjy gazananlary göz öňünde tutmak bilen , tehniki innowasiýalary we özboluşly dizaýner çözgütlerini birleşdirýär.</a:t>
            </a:r>
          </a:p>
          <a:p>
            <a:pPr marL="0" lvl="1">
              <a:spcBef>
                <a:spcPts val="0"/>
              </a:spcBef>
              <a:defRPr/>
            </a:pPr>
            <a:r>
              <a:rPr lang="tk-TM" sz="5000" dirty="0" smtClean="0">
                <a:latin typeface="Miriam" pitchFamily="34" charset="-79"/>
              </a:rPr>
              <a:t>         Umumy meýdany 2 müň 221 inedördül metr bolan ýolagçy terminalynyň 3 gatly                                                                                                          binasy we beýikligi 31,7 metre ýetýän dolandyryş diňi  akgynly radial geçişleri we birleşdirmeleri bilen çylşyrymly dinamiki görnüşe eýe bolup , awiýasiýa we howa temasynyň elementleri bilen ýokary tehnologiýaly şekil bilen ýokary tehnologiýaly şekil bilen doldurulýar.</a:t>
            </a:r>
            <a:endParaRPr lang="ru-RU"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5" name="Содержимое 4" descr="images-43.jpg"/>
          <p:cNvPicPr>
            <a:picLocks noGrp="1" noChangeAspect="1"/>
          </p:cNvPicPr>
          <p:nvPr>
            <p:ph idx="1"/>
          </p:nvPr>
        </p:nvPicPr>
        <p:blipFill>
          <a:blip r:embed="rId2"/>
          <a:stretch>
            <a:fillRect/>
          </a:stretch>
        </p:blipFill>
        <p:spPr>
          <a:xfrm>
            <a:off x="3714745" y="357166"/>
            <a:ext cx="5143536" cy="6000792"/>
          </a:xfrm>
        </p:spPr>
      </p:pic>
      <p:sp>
        <p:nvSpPr>
          <p:cNvPr id="4" name="Текст 3"/>
          <p:cNvSpPr>
            <a:spLocks noGrp="1"/>
          </p:cNvSpPr>
          <p:nvPr>
            <p:ph type="body" sz="half" idx="2"/>
          </p:nvPr>
        </p:nvSpPr>
        <p:spPr/>
        <p:txBody>
          <a:bodyPr>
            <a:normAutofit fontScale="25000" lnSpcReduction="20000"/>
          </a:bodyPr>
          <a:lstStyle/>
          <a:p>
            <a:r>
              <a:rPr lang="tk-TM" sz="5000" b="0" baseline="0" dirty="0" smtClean="0">
                <a:effectLst>
                  <a:outerShdw blurRad="38100" dist="38100" dir="2700000" algn="tl">
                    <a:srgbClr val="000000">
                      <a:alpha val="43137"/>
                    </a:srgbClr>
                  </a:outerShdw>
                </a:effectLst>
                <a:latin typeface="Miriam" pitchFamily="34" charset="-79"/>
              </a:rPr>
              <a:t>Türkmenistan diňe Beýik ýüpek ýoluny täze keşbinde dikeltmek bilen çäklenmän ,eýsem iri halkara logistika merkezine öwrülip , sebitdäki iň möhüm ulag çatrygyna öwrülýär . Bu niýetler ýurduň amatly geografiki ýerleşişi  we wajyp başlangyçlary öňe sürýän we olary ilerletmek üçin amaly çäreleri görýän Türkmenistanyň Prezidenti  Gurbanguly Berdimuhamedowyň ýokarlanýan ulag syýasaty sebäpli yzygiderli durmuşa geçirilýär.</a:t>
            </a:r>
          </a:p>
          <a:p>
            <a:r>
              <a:rPr lang="tk-TM" sz="5000" b="0" baseline="0" dirty="0" smtClean="0">
                <a:effectLst>
                  <a:outerShdw blurRad="38100" dist="38100" dir="2700000" algn="tl">
                    <a:srgbClr val="000000">
                      <a:alpha val="43137"/>
                    </a:srgbClr>
                  </a:outerShdw>
                </a:effectLst>
                <a:latin typeface="Miriam" pitchFamily="34" charset="-79"/>
              </a:rPr>
              <a:t>       Munuň üçin häzirki zaman halkara standartlaryna laýyk gelýän ulag infrakturasy döredilýär,awtoulag ýollary gurulýar ,transmilli demir ýollar,wokzallar ,Türkmenbaşy şäherinde täze deňiz porty gurulýar ,häzirki zaman gämileri satyn alynýar ,diňe ýurduň içindäki sebitleri däl-de ,eýsem goňşy döwletleri hem birleşdirýän demir ýol we awtoýol köprüleri gurulýar.</a:t>
            </a:r>
          </a:p>
          <a:p>
            <a:pPr marL="0" lvl="1">
              <a:spcBef>
                <a:spcPts val="0"/>
              </a:spcBef>
              <a:defRPr/>
            </a:pPr>
            <a:r>
              <a:rPr lang="tk-TM" sz="5000" dirty="0">
                <a:effectLst>
                  <a:outerShdw blurRad="38100" dist="38100" dir="2700000" algn="tl">
                    <a:srgbClr val="000000">
                      <a:alpha val="43137"/>
                    </a:srgbClr>
                  </a:outerShdw>
                </a:effectLst>
                <a:latin typeface="Miriam" pitchFamily="34" charset="-79"/>
              </a:rPr>
              <a:t>      Ulag hyzmatlarynyň ösmeginde raýat awiýasiýasy möhüm orun eýeleýär.Döwlet baştutanynyň tabşyrygy </a:t>
            </a:r>
            <a:r>
              <a:rPr lang="tk-TM" sz="5000" dirty="0">
                <a:latin typeface="Miriam" pitchFamily="34" charset="-79"/>
              </a:rPr>
              <a:t>boýunça iň täze uçarlar satyn alynýar , ýokary hünärli uçarmanlar we tehniki işgärler taýýarlanylýar , bar bolan howa menzilleri döwrebaplaşdyrylýar we täzeleri gurulýar.</a:t>
            </a:r>
          </a:p>
          <a:p>
            <a:pPr marL="0" lvl="1">
              <a:spcBef>
                <a:spcPts val="0"/>
              </a:spcBef>
              <a:defRPr/>
            </a:pPr>
            <a:r>
              <a:rPr lang="tk-TM" sz="5000" dirty="0" smtClean="0">
                <a:latin typeface="Miriam" pitchFamily="34" charset="-79"/>
              </a:rPr>
              <a:t>.</a:t>
            </a:r>
            <a:endParaRPr lang="ru-RU" dirty="0"/>
          </a:p>
          <a:p>
            <a:endParaRPr lang="ru-RU"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5" name="Содержимое 4" descr="images-39.jpg"/>
          <p:cNvPicPr>
            <a:picLocks noGrp="1" noChangeAspect="1"/>
          </p:cNvPicPr>
          <p:nvPr>
            <p:ph idx="1"/>
          </p:nvPr>
        </p:nvPicPr>
        <p:blipFill>
          <a:blip r:embed="rId2"/>
          <a:stretch>
            <a:fillRect/>
          </a:stretch>
        </p:blipFill>
        <p:spPr>
          <a:xfrm>
            <a:off x="3643306" y="214290"/>
            <a:ext cx="5072098" cy="5929354"/>
          </a:xfrm>
        </p:spPr>
      </p:pic>
      <p:sp>
        <p:nvSpPr>
          <p:cNvPr id="4" name="Текст 3"/>
          <p:cNvSpPr>
            <a:spLocks noGrp="1"/>
          </p:cNvSpPr>
          <p:nvPr>
            <p:ph type="body" sz="half" idx="2"/>
          </p:nvPr>
        </p:nvSpPr>
        <p:spPr/>
        <p:txBody>
          <a:bodyPr>
            <a:noAutofit/>
          </a:bodyPr>
          <a:lstStyle/>
          <a:p>
            <a:pPr marL="0" lvl="1">
              <a:spcBef>
                <a:spcPts val="0"/>
              </a:spcBef>
              <a:defRPr/>
            </a:pPr>
            <a:r>
              <a:rPr lang="tk-TM" dirty="0">
                <a:latin typeface="Miriam" pitchFamily="34" charset="-79"/>
              </a:rPr>
              <a:t>2018-nji ýylyň 26-njy fewralynda Lebap welaýatynyň adminastratiw merkezi – Türkmenabat şäherinde halkara howa menziliişe girizildi. 2010-njy ýylyň aprel aýynda Hazarýaka şäher – Türkmenbaşy şäherinde halkara howa menzili açyldy. Aşgabat halkara howa menziliniň  täze toplumy 2016-njy ýylyň sentýabr aýynda ulanylmaga beridi.</a:t>
            </a:r>
          </a:p>
          <a:p>
            <a:pPr marL="0" lvl="1">
              <a:spcBef>
                <a:spcPts val="0"/>
              </a:spcBef>
              <a:defRPr/>
            </a:pPr>
            <a:r>
              <a:rPr lang="tk-TM" dirty="0">
                <a:latin typeface="Miriam" pitchFamily="34" charset="-79"/>
              </a:rPr>
              <a:t>       Ynha indi Kerki şäherinde ýene bir halkara howa menzili guruldy , ol içerki raýat awiýasiýanyň mümkinçiliklerini giňeldip , howa ýük daşamalarynyň we ýolagçy gatnowlarynyň işjeňleşdirilmegini üpjün eder.</a:t>
            </a:r>
          </a:p>
          <a:p>
            <a:pPr marL="0" lvl="1">
              <a:spcBef>
                <a:spcPts val="0"/>
              </a:spcBef>
              <a:defRPr/>
            </a:pPr>
            <a:r>
              <a:rPr lang="tk-TM" dirty="0">
                <a:latin typeface="Miriam" pitchFamily="34" charset="-79"/>
              </a:rPr>
              <a:t>       Demirgazyk tarapdan Özbegistanyň hem-de Günorta tarapdan Owganystanyň aralygyndaky şäheriň ýerleşişini nazara almak bilen , esasan hem ykdysadyýetiň ösüşiniň  milli meýilnamalaryny hem-de olaryňulag ulgamy bilen utgaşykly nazara alnanda , Merkezi we Günorta Aziýada täze halkara howa menziliniň geostrategiki ähmiýeti has-da artýar.</a:t>
            </a:r>
          </a:p>
          <a:p>
            <a:endParaRPr lang="ru-RU"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 name="Содержимое 4" descr="e37d2adde1843f27d5e87c03298fc224-950x08.jpg"/>
          <p:cNvPicPr>
            <a:picLocks noGrp="1" noChangeAspect="1"/>
          </p:cNvPicPr>
          <p:nvPr>
            <p:ph idx="1"/>
          </p:nvPr>
        </p:nvPicPr>
        <p:blipFill>
          <a:blip r:embed="rId2"/>
          <a:stretch>
            <a:fillRect/>
          </a:stretch>
        </p:blipFill>
        <p:spPr>
          <a:xfrm>
            <a:off x="3575050" y="285728"/>
            <a:ext cx="5111750" cy="6072230"/>
          </a:xfrm>
        </p:spPr>
      </p:pic>
      <p:sp>
        <p:nvSpPr>
          <p:cNvPr id="4" name="Текст 3"/>
          <p:cNvSpPr>
            <a:spLocks noGrp="1"/>
          </p:cNvSpPr>
          <p:nvPr>
            <p:ph type="body" sz="half" idx="2"/>
          </p:nvPr>
        </p:nvSpPr>
        <p:spPr>
          <a:xfrm>
            <a:off x="428596" y="1428736"/>
            <a:ext cx="3008313" cy="4691063"/>
          </a:xfrm>
        </p:spPr>
        <p:txBody>
          <a:bodyPr>
            <a:normAutofit fontScale="92500" lnSpcReduction="20000"/>
          </a:bodyPr>
          <a:lstStyle/>
          <a:p>
            <a:r>
              <a:rPr lang="tk-TM" sz="1600" dirty="0" smtClean="0"/>
              <a:t>Kerki howa menzili 1947-nji ýylda açylyp ,tä 2004-nji ýylyň dekabr aýyna çenli hereket edipdi.Aşgabat Kerki aralygyna gatnaýan şol wagtky  “Ýak -40”uçarlarynyň uçuş möhleti  tamamlanandan soňra ,bu gatnow togtadylýar we uçar menziliniň işi-de bes edilýär .Sebäbi Kerkiniň şol döwürdäki uçar menziliniň uçuş-gonuş zolagynyň uzynlygy-da ini-de häzirki zaman uçarlaryna niýetlenmändir.</a:t>
            </a:r>
          </a:p>
          <a:p>
            <a:r>
              <a:rPr lang="tk-TM" sz="1600" dirty="0" smtClean="0"/>
              <a:t>              Täze howa menziliniň uçuş-gonuş zolagy ähli görnüşdäki uçarlary kabul edip we ugradyp bilýär .Sagatda 100 ýolagça hyzmat etjek howa menzilinde ýolagçylar üçin-de , işgärler üçinde ähli amatlyklar döredilipdir .Umumy meýdany 1730 inedördül metr bolan ýolagçylar terminalynda garbanyşhana ,ýük bölümi ,gazet-zurnal we sowgatlyk  </a:t>
            </a:r>
            <a:r>
              <a:rPr lang="en-US" sz="1600" dirty="0" smtClean="0"/>
              <a:t>bar.</a:t>
            </a:r>
            <a:endParaRPr lang="ru-RU" sz="1600" dirty="0" smtClean="0"/>
          </a:p>
          <a:p>
            <a:endParaRPr lang="ru-RU"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643182"/>
            <a:ext cx="8229600" cy="71438"/>
          </a:xfrm>
        </p:spPr>
        <p:txBody>
          <a:bodyPr>
            <a:normAutofit fontScale="90000"/>
          </a:bodyPr>
          <a:lstStyle/>
          <a:p>
            <a:r>
              <a:rPr lang="tk-TM"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tk-TM"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tk-TM"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tk-TM"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en-US" sz="16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en-US" sz="16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en-US" sz="16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en-US" sz="16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tk-TM" sz="14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TÜRKMENISTANYŇ BILIM   MINISTRLIGI :</a:t>
            </a:r>
            <a:r>
              <a:rPr lang="ru-RU" sz="14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ru-RU" sz="14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tk-TM" sz="14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TÜRKMENISTANYŇ INZENER-TEHNIKI WE ULAG KOMMUNIKASIÝALARY INISTITU</a:t>
            </a:r>
            <a:r>
              <a:rPr lang="en-US" sz="140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ty</a:t>
            </a:r>
            <a:r>
              <a:rPr lang="tk-TM" sz="14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tk-TM" sz="14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tk-TM" sz="14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tk-TM" sz="14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en-US" sz="16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en-US" sz="16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en-US" sz="16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en-US" sz="16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en-US" sz="16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en-US" sz="16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tk-TM"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Dersiň ady:Ulagyň umumy kursy </a:t>
            </a:r>
            <a:br>
              <a:rPr lang="tk-TM"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tk-TM"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tk-TM"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tk-TM"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Hünäri:1 D.Ý.H.E.D</a:t>
            </a:r>
            <a:br>
              <a:rPr lang="tk-TM"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tk-TM"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tk-TM"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tk-TM"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FAKULTEDI:demir ýol </a:t>
            </a:r>
            <a:br>
              <a:rPr lang="tk-TM"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tk-TM"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tk-TM"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tk-TM"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Ýasan:Agalyýewa  Amangül</a:t>
            </a:r>
            <a:br>
              <a:rPr lang="tk-TM"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tk-TM"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tk-TM"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tk-TM"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KABUL EDEN:Aýnazarowa Oguljan</a:t>
            </a:r>
            <a:br>
              <a:rPr lang="tk-TM"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tk-TM"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tk-TM"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tk-TM"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tk-TM"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tk-TM"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tk-TM"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tk-TM"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Tema:türkmenbaşy welaýatynyň jebel şäherinde açylan halkara howa menzili.</a:t>
            </a:r>
            <a:br>
              <a:rPr lang="tk-TM"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tk-TM" sz="1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tk-TM" sz="1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tk-TM" sz="1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tk-TM" dirty="0" smtClean="0"/>
              <a:t>Peýdalanylan edebiýatlar:</a:t>
            </a:r>
            <a:br>
              <a:rPr lang="tk-TM" dirty="0" smtClean="0"/>
            </a:br>
            <a:r>
              <a:rPr lang="tk-TM" dirty="0" smtClean="0"/>
              <a:t/>
            </a:r>
            <a:br>
              <a:rPr lang="tk-TM" dirty="0" smtClean="0"/>
            </a:br>
            <a:endParaRPr lang="ru-RU" dirty="0"/>
          </a:p>
        </p:txBody>
      </p:sp>
      <p:sp>
        <p:nvSpPr>
          <p:cNvPr id="3" name="Прямоугольник 2"/>
          <p:cNvSpPr/>
          <p:nvPr/>
        </p:nvSpPr>
        <p:spPr>
          <a:xfrm>
            <a:off x="357158" y="714356"/>
            <a:ext cx="8072494" cy="167934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tk-TM" dirty="0" smtClean="0"/>
              <a:t>Çeşme:Metbugat.go</a:t>
            </a:r>
            <a:r>
              <a:rPr lang="en-US" dirty="0" smtClean="0"/>
              <a:t>v</a:t>
            </a:r>
            <a:r>
              <a:rPr lang="tk-TM" dirty="0" smtClean="0"/>
              <a:t>.tm</a:t>
            </a:r>
          </a:p>
          <a:p>
            <a:r>
              <a:rPr lang="tk-TM" dirty="0" smtClean="0"/>
              <a:t>Türkmenistan we Dünýä habarlary</a:t>
            </a:r>
          </a:p>
          <a:p>
            <a:r>
              <a:rPr lang="tk-TM" dirty="0" smtClean="0"/>
              <a:t>Türkmenportal.</a:t>
            </a:r>
            <a:r>
              <a:rPr lang="en-US" dirty="0" smtClean="0"/>
              <a:t>com</a:t>
            </a:r>
          </a:p>
          <a:p>
            <a:r>
              <a:rPr lang="en-US" dirty="0" smtClean="0"/>
              <a:t>“T</a:t>
            </a:r>
            <a:r>
              <a:rPr lang="tk-TM" dirty="0" smtClean="0"/>
              <a:t>ü</a:t>
            </a:r>
            <a:r>
              <a:rPr lang="en-US" dirty="0" err="1" smtClean="0"/>
              <a:t>rkmen</a:t>
            </a:r>
            <a:r>
              <a:rPr lang="tk-TM" dirty="0" smtClean="0"/>
              <a:t>howaýollary” agentligi.</a:t>
            </a:r>
          </a:p>
          <a:p>
            <a:endParaRPr lang="tk-TM" dirty="0" smtClean="0"/>
          </a:p>
          <a:p>
            <a:endParaRPr lang="ru-RU"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5" y="285728"/>
            <a:ext cx="8229600" cy="1143000"/>
          </a:xfrm>
        </p:spPr>
        <p:txBody>
          <a:bodyPr>
            <a:noAutofit/>
          </a:bodyPr>
          <a:lstStyle/>
          <a:p>
            <a:r>
              <a:rPr lang="tk-TM" sz="2000" dirty="0" smtClean="0"/>
              <a:t>Jebel şäherçesinde täze halkara howa menziliniň düýbi tutulyş dabarasy.</a:t>
            </a:r>
            <a:endParaRPr lang="ru-RU" sz="2000" dirty="0"/>
          </a:p>
        </p:txBody>
      </p:sp>
      <p:pic>
        <p:nvPicPr>
          <p:cNvPr id="4" name="Содержимое 3" descr="e37d2adde1843f27d5e87c03298fc224-950x08.jpg"/>
          <p:cNvPicPr>
            <a:picLocks noGrp="1" noChangeAspect="1"/>
          </p:cNvPicPr>
          <p:nvPr>
            <p:ph idx="1"/>
          </p:nvPr>
        </p:nvPicPr>
        <p:blipFill>
          <a:blip r:embed="rId3"/>
          <a:stretch>
            <a:fillRect/>
          </a:stretch>
        </p:blipFill>
        <p:spPr>
          <a:xfrm>
            <a:off x="2906358" y="2417632"/>
            <a:ext cx="4128993" cy="283392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5" name="Содержимое 4" descr="images-41-1.jpg"/>
          <p:cNvPicPr>
            <a:picLocks noGrp="1" noChangeAspect="1"/>
          </p:cNvPicPr>
          <p:nvPr>
            <p:ph idx="1"/>
          </p:nvPr>
        </p:nvPicPr>
        <p:blipFill>
          <a:blip r:embed="rId3"/>
          <a:stretch>
            <a:fillRect/>
          </a:stretch>
        </p:blipFill>
        <p:spPr>
          <a:xfrm>
            <a:off x="3643306" y="1317888"/>
            <a:ext cx="5214974" cy="4254252"/>
          </a:xfrm>
        </p:spPr>
      </p:pic>
      <p:sp>
        <p:nvSpPr>
          <p:cNvPr id="3" name="Текст 2"/>
          <p:cNvSpPr>
            <a:spLocks noGrp="1"/>
          </p:cNvSpPr>
          <p:nvPr>
            <p:ph type="body" sz="half" idx="2"/>
          </p:nvPr>
        </p:nvSpPr>
        <p:spPr>
          <a:xfrm>
            <a:off x="214282" y="1571612"/>
            <a:ext cx="3357586" cy="4643470"/>
          </a:xfrm>
        </p:spPr>
        <p:txBody>
          <a:bodyPr>
            <a:normAutofit/>
          </a:bodyPr>
          <a:lstStyle/>
          <a:p>
            <a:r>
              <a:rPr lang="tk-TM" sz="2000" baseline="0" dirty="0" smtClean="0">
                <a:latin typeface="Miriam" pitchFamily="34" charset="-79"/>
              </a:rPr>
              <a:t>Bu</a:t>
            </a:r>
            <a:r>
              <a:rPr lang="tk-TM" sz="2000" dirty="0" smtClean="0">
                <a:latin typeface="Miriam" pitchFamily="34" charset="-79"/>
              </a:rPr>
              <a:t> halkara howa menzili sagatda 100 ýolagça hyzmat etmek üçin niýetlenen.Sebit we dünýä ähmiýwtli bu taslamanyň gurluşygy üç ýylyň dowamynda amala aşyryldy.</a:t>
            </a:r>
          </a:p>
          <a:p>
            <a:r>
              <a:rPr lang="tk-TM" sz="2000" dirty="0">
                <a:latin typeface="Miriam" pitchFamily="34" charset="-79"/>
              </a:rPr>
              <a:t> </a:t>
            </a:r>
            <a:r>
              <a:rPr lang="tk-TM" sz="2000" dirty="0" smtClean="0">
                <a:latin typeface="Miriam" pitchFamily="34" charset="-79"/>
              </a:rPr>
              <a:t>  Täze Halkara howa menziliniň  uçuş- gonuş zolagynyň uzynlygy 3200 metr,ini 60 metrdir.</a:t>
            </a:r>
          </a:p>
          <a:p>
            <a:endParaRPr lang="tk-TM" sz="2000" baseline="0" dirty="0" smtClean="0">
              <a:latin typeface="Miriam" pitchFamily="34" charset="-79"/>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tk-TM" dirty="0" smtClean="0"/>
              <a:t>Jebel Şäherçesindäki howa menzili </a:t>
            </a:r>
            <a:endParaRPr lang="ru-RU" dirty="0"/>
          </a:p>
        </p:txBody>
      </p:sp>
      <p:pic>
        <p:nvPicPr>
          <p:cNvPr id="4" name="Содержимое 3" descr="images-40.jpg"/>
          <p:cNvPicPr>
            <a:picLocks noGrp="1" noChangeAspect="1"/>
          </p:cNvPicPr>
          <p:nvPr>
            <p:ph idx="1"/>
          </p:nvPr>
        </p:nvPicPr>
        <p:blipFill>
          <a:blip r:embed="rId3"/>
          <a:stretch>
            <a:fillRect/>
          </a:stretch>
        </p:blipFill>
        <p:spPr>
          <a:xfrm>
            <a:off x="1571604" y="1714488"/>
            <a:ext cx="6215106" cy="4500594"/>
          </a:xfrm>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5" name="Содержимое 4" descr="images-43.jpg"/>
          <p:cNvPicPr>
            <a:picLocks noGrp="1" noChangeAspect="1"/>
          </p:cNvPicPr>
          <p:nvPr>
            <p:ph idx="1"/>
          </p:nvPr>
        </p:nvPicPr>
        <p:blipFill>
          <a:blip r:embed="rId3"/>
          <a:stretch>
            <a:fillRect/>
          </a:stretch>
        </p:blipFill>
        <p:spPr>
          <a:xfrm>
            <a:off x="4071934" y="785794"/>
            <a:ext cx="3786214" cy="5429288"/>
          </a:xfrm>
        </p:spPr>
      </p:pic>
      <p:sp>
        <p:nvSpPr>
          <p:cNvPr id="4" name="Текст 3"/>
          <p:cNvSpPr>
            <a:spLocks noGrp="1"/>
          </p:cNvSpPr>
          <p:nvPr>
            <p:ph type="body" sz="half" idx="2"/>
          </p:nvPr>
        </p:nvSpPr>
        <p:spPr>
          <a:xfrm>
            <a:off x="571472" y="1500174"/>
            <a:ext cx="3008313" cy="4691063"/>
          </a:xfrm>
        </p:spPr>
        <p:txBody>
          <a:bodyPr>
            <a:normAutofit/>
          </a:bodyPr>
          <a:lstStyle/>
          <a:p>
            <a:r>
              <a:rPr lang="tk-TM" sz="2000" dirty="0" smtClean="0"/>
              <a:t>Sgatda 100 ýolagça hyzmat etmek ukyby bolan ýolagçy terminalynyň 3 gatly jaýy bolup, 1-nji gaty-garaşylýan jaýy  ,ýerli we halkara gatnowlarynyň ýolagçylaryny,el-goşlaryny resmileşdirýän jaýy öz içine alar. Ýerli we halkara gatnowlaryň resmileşdirilýän jaýlary öz aralarynda aýnaly diwar bilen bölünen.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5" name="Содержимое 4" descr="images-39.jpg"/>
          <p:cNvPicPr>
            <a:picLocks noGrp="1" noChangeAspect="1"/>
          </p:cNvPicPr>
          <p:nvPr>
            <p:ph idx="1"/>
          </p:nvPr>
        </p:nvPicPr>
        <p:blipFill>
          <a:blip r:embed="rId2"/>
          <a:stretch>
            <a:fillRect/>
          </a:stretch>
        </p:blipFill>
        <p:spPr>
          <a:xfrm>
            <a:off x="3643306" y="571480"/>
            <a:ext cx="5072098" cy="5786478"/>
          </a:xfrm>
        </p:spPr>
      </p:pic>
      <p:sp>
        <p:nvSpPr>
          <p:cNvPr id="4" name="Текст 3"/>
          <p:cNvSpPr>
            <a:spLocks noGrp="1"/>
          </p:cNvSpPr>
          <p:nvPr>
            <p:ph type="body" sz="half" idx="2"/>
          </p:nvPr>
        </p:nvSpPr>
        <p:spPr>
          <a:xfrm>
            <a:off x="500034" y="1857364"/>
            <a:ext cx="3008313" cy="4208478"/>
          </a:xfrm>
        </p:spPr>
        <p:txBody>
          <a:bodyPr>
            <a:noAutofit/>
          </a:bodyPr>
          <a:lstStyle/>
          <a:p>
            <a:r>
              <a:rPr lang="tk-TM" sz="1800" dirty="0" smtClean="0"/>
              <a:t>Halkara gatnowlaryň ýolagçylarynyň resmileşdirilýän jaýy –immigrasion,serhet,sanitarepidemiologiki we gümrük gulluklarynyň işlerini guramak üçin niýetlenen ähli zerur bolan enjamlary bilen enjamlaşdyrylan.Garaşylýan jaýynda ýolagçylar üçin ähli amatlylyklary bolan şertler döredildi.</a:t>
            </a:r>
            <a:endParaRPr lang="ru-RU" sz="180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457200"/>
            <a:ext cx="8686800" cy="971536"/>
          </a:xfrm>
        </p:spPr>
        <p:txBody>
          <a:bodyPr>
            <a:normAutofit/>
          </a:bodyPr>
          <a:lstStyle/>
          <a:p>
            <a:r>
              <a:rPr lang="tk-TM" dirty="0" smtClean="0"/>
              <a:t>Jebeldäki täze howa menzili</a:t>
            </a:r>
            <a:endParaRPr lang="ru-RU" dirty="0"/>
          </a:p>
        </p:txBody>
      </p:sp>
      <p:pic>
        <p:nvPicPr>
          <p:cNvPr id="4" name="Содержимое 3" descr="images-35.jpg"/>
          <p:cNvPicPr>
            <a:picLocks noGrp="1" noChangeAspect="1"/>
          </p:cNvPicPr>
          <p:nvPr>
            <p:ph idx="1"/>
          </p:nvPr>
        </p:nvPicPr>
        <p:blipFill>
          <a:blip r:embed="rId3"/>
          <a:stretch>
            <a:fillRect/>
          </a:stretch>
        </p:blipFill>
        <p:spPr>
          <a:xfrm>
            <a:off x="500034" y="1714488"/>
            <a:ext cx="6690333" cy="4643469"/>
          </a:xfrm>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5" name="Содержимое 4" descr="images-36.jpg"/>
          <p:cNvPicPr>
            <a:picLocks noGrp="1" noChangeAspect="1"/>
          </p:cNvPicPr>
          <p:nvPr>
            <p:ph idx="1"/>
          </p:nvPr>
        </p:nvPicPr>
        <p:blipFill>
          <a:blip r:embed="rId3"/>
          <a:stretch>
            <a:fillRect/>
          </a:stretch>
        </p:blipFill>
        <p:spPr>
          <a:xfrm>
            <a:off x="3714744" y="1357298"/>
            <a:ext cx="4143404" cy="4857784"/>
          </a:xfrm>
        </p:spPr>
      </p:pic>
      <p:sp>
        <p:nvSpPr>
          <p:cNvPr id="4" name="Текст 3"/>
          <p:cNvSpPr>
            <a:spLocks noGrp="1"/>
          </p:cNvSpPr>
          <p:nvPr>
            <p:ph type="body" sz="half" idx="2"/>
          </p:nvPr>
        </p:nvSpPr>
        <p:spPr>
          <a:xfrm>
            <a:off x="428596" y="1500174"/>
            <a:ext cx="3008313" cy="4691063"/>
          </a:xfrm>
        </p:spPr>
        <p:txBody>
          <a:bodyPr>
            <a:normAutofit/>
          </a:bodyPr>
          <a:lstStyle/>
          <a:p>
            <a:r>
              <a:rPr lang="tk-TM" sz="1800" dirty="0" smtClean="0"/>
              <a:t>Ýük terminalynyň ýyldaky ýük geçirijiligi ýylda 200 tonna barabar bolar.Bu ýerde 2 bölekden ybarat bolan germewli we wideo gözegçiligi alnyp barylýan ýük ammary göz öňünde tutlan.</a:t>
            </a:r>
          </a:p>
          <a:p>
            <a:r>
              <a:rPr lang="tk-TM" sz="1800" dirty="0"/>
              <a:t> </a:t>
            </a:r>
            <a:r>
              <a:rPr lang="tk-TM" sz="1800" dirty="0" smtClean="0"/>
              <a:t> Ýolagçy terminaly 3 gatdan ybarat bolup, 1-nji gatynda hasaba alyş bölümi ýerleşer. Ol 60 orundan az bolmadyk möçbere niýetlenen .Uçuşlar üçin  garaşylýan zal 330 orunlyk bolar</a:t>
            </a:r>
            <a:endParaRPr lang="ru-RU" sz="180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284</TotalTime>
  <Words>880</Words>
  <PresentationFormat>Экран (4:3)</PresentationFormat>
  <Paragraphs>45</Paragraphs>
  <Slides>20</Slides>
  <Notes>9</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Тема Office</vt:lpstr>
      <vt:lpstr>Türkmenistanyň inzener tehniki we ulag kommunikasiýalar inistituty</vt:lpstr>
      <vt:lpstr>    TÜRKMENISTANYŇ BILIM   MINISTRLIGI : TÜRKMENISTANYŇ INZENER-TEHNIKI WE ULAG KOMMUNIKASIÝALARY INISTITUty     Dersiň ady:Ulagyň umumy kursy   Hünäri:1 D.Ý.H.E.D  FAKULTEDI:demir ýol   Ýasan:Agalyýewa  Amangül  KABUL EDEN:Aýnazarowa Oguljan    Tema:türkmenbaşy welaýatynyň jebel şäherinde açylan halkara howa menzili.  </vt:lpstr>
      <vt:lpstr>Jebel şäherçesinde täze halkara howa menziliniň düýbi tutulyş dabarasy.</vt:lpstr>
      <vt:lpstr>Слайд 4</vt:lpstr>
      <vt:lpstr>Jebel Şäherçesindäki howa menzili </vt:lpstr>
      <vt:lpstr>Слайд 6</vt:lpstr>
      <vt:lpstr>Слайд 7</vt:lpstr>
      <vt:lpstr>Jebeldäki täze howa menzili</vt:lpstr>
      <vt:lpstr>Слайд 9</vt:lpstr>
      <vt:lpstr>Слайд 10</vt:lpstr>
      <vt:lpstr>Potratçy bäsleşik  esasynda kesgitlenjek bu halkara  toplumyň gurluşygy  ýurdumyzyň hökümeti  bilen  Abu-Dabiniň ösüş gaznasynyň arasynda baglaşylan Karz ylalaşygyna  laýyklykda  meýilleşdirýär.    200-e golaý işgär işlejek täze Halkara howa menziliniň umumy meýdany 275 gektara barabar bolar.Taslamanyň düzümünde  birnäçe binalardyr  desgalar bar. </vt:lpstr>
      <vt:lpstr>  </vt:lpstr>
      <vt:lpstr>Türkmenistana täze &lt;&lt;Boeing 777-200lr&gt;&gt;ýolagçy uçary gelip gowuşdy</vt:lpstr>
      <vt:lpstr>&lt;&lt;Türkmen howa ýollary&gt;&gt;agentligi bilen Amerikanyň Birleşen Ştatlarynyň &lt;&lt;Boing&gt;&gt;kompaniýasynyň  arasynda ozal baglaşylan Ylalaşygy we Türkmenistanyň Prezidentiniň  2019-njy ýylyň 21-nji iýunynda gol çeken resminamasyna laýyklykda,şu ýylyň 23-nji iýunynda türkmen howa ýollarynyňuçar parkyna täze &lt;&lt;Boeing 777-200LR&gt;&gt;uçary gelip goşuldy.</vt:lpstr>
      <vt:lpstr>Kerki howa menzili:Işler gyzgalaňly barýar .</vt:lpstr>
      <vt:lpstr>Слайд 16</vt:lpstr>
      <vt:lpstr>Слайд 17</vt:lpstr>
      <vt:lpstr>Слайд 18</vt:lpstr>
      <vt:lpstr>Слайд 19</vt:lpstr>
      <vt:lpstr>Peýdalanylan edebiýatlar: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Türkmenistanyň inzener tehniki we ulag kommunikasiýalar inistituty</dc:title>
  <dc:creator>user</dc:creator>
  <cp:lastModifiedBy>user</cp:lastModifiedBy>
  <cp:revision>33</cp:revision>
  <dcterms:created xsi:type="dcterms:W3CDTF">2021-10-07T16:46:45Z</dcterms:created>
  <dcterms:modified xsi:type="dcterms:W3CDTF">2021-10-28T14:43:13Z</dcterms:modified>
</cp:coreProperties>
</file>