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sldIdLst>
    <p:sldId id="256" r:id="rId2"/>
    <p:sldId id="273" r:id="rId3"/>
    <p:sldId id="257" r:id="rId4"/>
    <p:sldId id="274" r:id="rId5"/>
    <p:sldId id="258" r:id="rId6"/>
    <p:sldId id="275" r:id="rId7"/>
    <p:sldId id="259" r:id="rId8"/>
    <p:sldId id="276" r:id="rId9"/>
    <p:sldId id="266" r:id="rId10"/>
    <p:sldId id="277" r:id="rId11"/>
    <p:sldId id="260" r:id="rId12"/>
    <p:sldId id="278" r:id="rId13"/>
    <p:sldId id="267" r:id="rId14"/>
    <p:sldId id="279" r:id="rId15"/>
    <p:sldId id="261" r:id="rId16"/>
    <p:sldId id="280" r:id="rId17"/>
    <p:sldId id="262" r:id="rId18"/>
    <p:sldId id="263" r:id="rId19"/>
    <p:sldId id="281" r:id="rId20"/>
    <p:sldId id="264" r:id="rId21"/>
    <p:sldId id="282" r:id="rId22"/>
    <p:sldId id="268" r:id="rId23"/>
    <p:sldId id="283" r:id="rId24"/>
    <p:sldId id="269" r:id="rId25"/>
    <p:sldId id="284" r:id="rId26"/>
    <p:sldId id="271" r:id="rId27"/>
    <p:sldId id="285" r:id="rId28"/>
    <p:sldId id="272" r:id="rId29"/>
    <p:sldId id="286" r:id="rId30"/>
    <p:sldId id="270" r:id="rId31"/>
    <p:sldId id="265" r:id="rId3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ru-RU" smtClean="0"/>
              <a:t>Образец заголовка</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28.08.2021</a:t>
            </a:fld>
            <a:endParaRPr lang="ru-RU"/>
          </a:p>
        </p:txBody>
      </p:sp>
      <p:sp>
        <p:nvSpPr>
          <p:cNvPr id="8" name="Slide Number Placeholder 7"/>
          <p:cNvSpPr>
            <a:spLocks noGrp="1"/>
          </p:cNvSpPr>
          <p:nvPr>
            <p:ph type="sldNum" sz="quarter" idx="11"/>
          </p:nvPr>
        </p:nvSpPr>
        <p:spPr/>
        <p:txBody>
          <a:bodyPr/>
          <a:lstStyle/>
          <a:p>
            <a:fld id="{B19B0651-EE4F-4900-A07F-96A6BFA9D0F0}" type="slidenum">
              <a:rPr lang="ru-RU" smtClean="0"/>
              <a:t>‹#›</a:t>
            </a:fld>
            <a:endParaRPr lang="ru-RU"/>
          </a:p>
        </p:txBody>
      </p:sp>
      <p:sp>
        <p:nvSpPr>
          <p:cNvPr id="9" name="Footer Placeholder 8"/>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28.08.2021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28.08.2021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10"/>
          </p:nvPr>
        </p:nvSpPr>
        <p:spPr/>
        <p:txBody>
          <a:bodyPr/>
          <a:lstStyle/>
          <a:p>
            <a:fld id="{B4C71EC6-210F-42DE-9C53-41977AD35B3D}" type="datetimeFigureOut">
              <a:rPr lang="ru-RU" smtClean="0"/>
              <a:t>28.08.2021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ru-RU" smtClean="0"/>
              <a:t>Образец заголовка</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28.08.2021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5" name="Date Placeholder 4"/>
          <p:cNvSpPr>
            <a:spLocks noGrp="1"/>
          </p:cNvSpPr>
          <p:nvPr>
            <p:ph type="dt" sz="half" idx="10"/>
          </p:nvPr>
        </p:nvSpPr>
        <p:spPr/>
        <p:txBody>
          <a:bodyPr/>
          <a:lstStyle/>
          <a:p>
            <a:fld id="{B4C71EC6-210F-42DE-9C53-41977AD35B3D}" type="datetimeFigureOut">
              <a:rPr lang="ru-RU" smtClean="0"/>
              <a:t>28.08.2021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9" name="Content Placeholder 8"/>
          <p:cNvSpPr>
            <a:spLocks noGrp="1"/>
          </p:cNvSpPr>
          <p:nvPr>
            <p:ph sz="quarter" idx="13"/>
          </p:nvPr>
        </p:nvSpPr>
        <p:spPr>
          <a:xfrm>
            <a:off x="365760" y="1600200"/>
            <a:ext cx="4041648" cy="452628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B4C71EC6-210F-42DE-9C53-41977AD35B3D}" type="datetimeFigureOut">
              <a:rPr lang="ru-RU" smtClean="0"/>
              <a:t>28.08.2021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
        <p:nvSpPr>
          <p:cNvPr id="11" name="Content Placeholder 10"/>
          <p:cNvSpPr>
            <a:spLocks noGrp="1"/>
          </p:cNvSpPr>
          <p:nvPr>
            <p:ph sz="quarter" idx="13"/>
          </p:nvPr>
        </p:nvSpPr>
        <p:spPr>
          <a:xfrm>
            <a:off x="457200" y="2212848"/>
            <a:ext cx="4041648" cy="391363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28.08.2021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28.08.2021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28.08.2021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ru-RU" smtClean="0"/>
              <a:t>Образец заголовка</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28.08.2021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extLst>
              <a:ext uri="{BEBA8EAE-BF5A-486C-A8C5-ECC9F3942E4B}">
                <a14:imgProps xmlns:a14="http://schemas.microsoft.com/office/drawing/2010/main">
                  <a14:imgLayer r:embed="rId14">
                    <a14:imgEffect>
                      <a14:sharpenSoften amount="-50000"/>
                    </a14:imgEffect>
                    <a14:imgEffect>
                      <a14:colorTemperature colorTemp="4700"/>
                    </a14:imgEffect>
                  </a14:imgLayer>
                </a14:imgProps>
              </a:ext>
            </a:extLst>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B4C71EC6-210F-42DE-9C53-41977AD35B3D}" type="datetimeFigureOut">
              <a:rPr lang="ru-RU" smtClean="0"/>
              <a:t>28.08.2021</a:t>
            </a:fld>
            <a:endParaRPr lang="ru-RU"/>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ru-RU"/>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19B0651-EE4F-4900-A07F-96A6BFA9D0F0}" type="slidenum">
              <a:rPr lang="ru-RU" smtClean="0"/>
              <a:t>‹#›</a:t>
            </a:fld>
            <a:endParaRPr lang="ru-RU"/>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Прямоугольник 1"/>
          <p:cNvSpPr/>
          <p:nvPr/>
        </p:nvSpPr>
        <p:spPr>
          <a:xfrm>
            <a:off x="0" y="548680"/>
            <a:ext cx="9159684" cy="6740307"/>
          </a:xfrm>
          <a:prstGeom prst="rect">
            <a:avLst/>
          </a:prstGeom>
        </p:spPr>
        <p:txBody>
          <a:bodyPr wrap="square">
            <a:spAutoFit/>
          </a:bodyPr>
          <a:lstStyle/>
          <a:p>
            <a:pPr algn="ctr">
              <a:lnSpc>
                <a:spcPct val="150000"/>
              </a:lnSpc>
            </a:pPr>
            <a:r>
              <a:rPr lang="tk-TM" sz="3600" b="1" dirty="0" smtClean="0">
                <a:solidFill>
                  <a:schemeClr val="bg1"/>
                </a:solidFill>
                <a:latin typeface="Times New Roman" pitchFamily="18" charset="0"/>
                <a:cs typeface="Times New Roman" pitchFamily="18" charset="0"/>
              </a:rPr>
              <a:t>TEMA: </a:t>
            </a:r>
            <a:r>
              <a:rPr lang="ru-RU" sz="3600" b="1" dirty="0" smtClean="0">
                <a:solidFill>
                  <a:schemeClr val="bg1"/>
                </a:solidFill>
                <a:latin typeface="Times New Roman" pitchFamily="18" charset="0"/>
                <a:cs typeface="Times New Roman" pitchFamily="18" charset="0"/>
              </a:rPr>
              <a:t>BAZARYŇ GURLUŞY WE BAHA.</a:t>
            </a:r>
            <a:endParaRPr lang="ru-RU" sz="3600" dirty="0" smtClean="0">
              <a:solidFill>
                <a:schemeClr val="bg1"/>
              </a:solidFill>
              <a:latin typeface="Times New Roman" pitchFamily="18" charset="0"/>
              <a:cs typeface="Times New Roman" pitchFamily="18" charset="0"/>
            </a:endParaRPr>
          </a:p>
          <a:p>
            <a:pPr>
              <a:lnSpc>
                <a:spcPct val="150000"/>
              </a:lnSpc>
            </a:pPr>
            <a:r>
              <a:rPr lang="ru-RU" sz="3600" dirty="0" smtClean="0">
                <a:solidFill>
                  <a:schemeClr val="bg1"/>
                </a:solidFill>
                <a:latin typeface="Times New Roman" pitchFamily="18" charset="0"/>
                <a:cs typeface="Times New Roman" pitchFamily="18" charset="0"/>
              </a:rPr>
              <a:t>1.Bazaryň </a:t>
            </a:r>
            <a:r>
              <a:rPr lang="ru-RU" sz="3600" dirty="0" err="1">
                <a:solidFill>
                  <a:schemeClr val="bg1"/>
                </a:solidFill>
                <a:latin typeface="Times New Roman" pitchFamily="18" charset="0"/>
                <a:cs typeface="Times New Roman" pitchFamily="18" charset="0"/>
              </a:rPr>
              <a:t>gurluşynyň</a:t>
            </a:r>
            <a:r>
              <a:rPr lang="ru-RU" sz="3600" dirty="0">
                <a:solidFill>
                  <a:schemeClr val="bg1"/>
                </a:solidFill>
                <a:latin typeface="Times New Roman" pitchFamily="18" charset="0"/>
                <a:cs typeface="Times New Roman" pitchFamily="18" charset="0"/>
              </a:rPr>
              <a:t> </a:t>
            </a:r>
            <a:r>
              <a:rPr lang="ru-RU" sz="3600" dirty="0" err="1" smtClean="0">
                <a:solidFill>
                  <a:schemeClr val="bg1"/>
                </a:solidFill>
                <a:latin typeface="Times New Roman" pitchFamily="18" charset="0"/>
                <a:cs typeface="Times New Roman" pitchFamily="18" charset="0"/>
              </a:rPr>
              <a:t>klasiffikasion</a:t>
            </a:r>
            <a:r>
              <a:rPr lang="ru-RU" sz="3600" dirty="0">
                <a:solidFill>
                  <a:schemeClr val="bg1"/>
                </a:solidFill>
                <a:latin typeface="Times New Roman" pitchFamily="18" charset="0"/>
                <a:cs typeface="Times New Roman" pitchFamily="18" charset="0"/>
              </a:rPr>
              <a:t> </a:t>
            </a:r>
            <a:r>
              <a:rPr lang="ru-RU" sz="3600" dirty="0" err="1" smtClean="0">
                <a:solidFill>
                  <a:schemeClr val="bg1"/>
                </a:solidFill>
                <a:latin typeface="Times New Roman" pitchFamily="18" charset="0"/>
                <a:cs typeface="Times New Roman" pitchFamily="18" charset="0"/>
              </a:rPr>
              <a:t>alamatlary</a:t>
            </a:r>
            <a:r>
              <a:rPr lang="ru-RU" sz="3600" dirty="0">
                <a:solidFill>
                  <a:schemeClr val="bg1"/>
                </a:solidFill>
                <a:latin typeface="Times New Roman" pitchFamily="18" charset="0"/>
                <a:cs typeface="Times New Roman" pitchFamily="18" charset="0"/>
              </a:rPr>
              <a:t>.</a:t>
            </a:r>
          </a:p>
          <a:p>
            <a:pPr>
              <a:lnSpc>
                <a:spcPct val="150000"/>
              </a:lnSpc>
            </a:pPr>
            <a:r>
              <a:rPr lang="ru-RU" sz="3600" dirty="0">
                <a:solidFill>
                  <a:schemeClr val="bg1"/>
                </a:solidFill>
                <a:latin typeface="Times New Roman" pitchFamily="18" charset="0"/>
                <a:cs typeface="Times New Roman" pitchFamily="18" charset="0"/>
              </a:rPr>
              <a:t>2.Bäsdeşligiň </a:t>
            </a:r>
            <a:r>
              <a:rPr lang="ru-RU" sz="3600" dirty="0" err="1">
                <a:solidFill>
                  <a:schemeClr val="bg1"/>
                </a:solidFill>
                <a:latin typeface="Times New Roman" pitchFamily="18" charset="0"/>
                <a:cs typeface="Times New Roman" pitchFamily="18" charset="0"/>
              </a:rPr>
              <a:t>ýokary</a:t>
            </a:r>
            <a:r>
              <a:rPr lang="ru-RU" sz="3600" dirty="0">
                <a:solidFill>
                  <a:schemeClr val="bg1"/>
                </a:solidFill>
                <a:latin typeface="Times New Roman" pitchFamily="18" charset="0"/>
                <a:cs typeface="Times New Roman" pitchFamily="18" charset="0"/>
              </a:rPr>
              <a:t> </a:t>
            </a:r>
            <a:r>
              <a:rPr lang="ru-RU" sz="3600" dirty="0" err="1">
                <a:solidFill>
                  <a:schemeClr val="bg1"/>
                </a:solidFill>
                <a:latin typeface="Times New Roman" pitchFamily="18" charset="0"/>
                <a:cs typeface="Times New Roman" pitchFamily="18" charset="0"/>
              </a:rPr>
              <a:t>dereje</a:t>
            </a:r>
            <a:r>
              <a:rPr lang="ru-RU" sz="3600" dirty="0">
                <a:solidFill>
                  <a:schemeClr val="bg1"/>
                </a:solidFill>
                <a:latin typeface="Times New Roman" pitchFamily="18" charset="0"/>
                <a:cs typeface="Times New Roman" pitchFamily="18" charset="0"/>
              </a:rPr>
              <a:t> </a:t>
            </a:r>
            <a:r>
              <a:rPr lang="ru-RU" sz="3600" dirty="0" err="1">
                <a:solidFill>
                  <a:schemeClr val="bg1"/>
                </a:solidFill>
                <a:latin typeface="Times New Roman" pitchFamily="18" charset="0"/>
                <a:cs typeface="Times New Roman" pitchFamily="18" charset="0"/>
              </a:rPr>
              <a:t>şertlerinde</a:t>
            </a:r>
            <a:r>
              <a:rPr lang="ru-RU" sz="3600" dirty="0">
                <a:solidFill>
                  <a:schemeClr val="bg1"/>
                </a:solidFill>
                <a:latin typeface="Times New Roman" pitchFamily="18" charset="0"/>
                <a:cs typeface="Times New Roman" pitchFamily="18" charset="0"/>
              </a:rPr>
              <a:t> </a:t>
            </a:r>
            <a:r>
              <a:rPr lang="ru-RU" sz="3600" dirty="0" err="1">
                <a:solidFill>
                  <a:schemeClr val="bg1"/>
                </a:solidFill>
                <a:latin typeface="Times New Roman" pitchFamily="18" charset="0"/>
                <a:cs typeface="Times New Roman" pitchFamily="18" charset="0"/>
              </a:rPr>
              <a:t>bahanyň</a:t>
            </a:r>
            <a:r>
              <a:rPr lang="ru-RU" sz="3600" dirty="0">
                <a:solidFill>
                  <a:schemeClr val="bg1"/>
                </a:solidFill>
                <a:latin typeface="Times New Roman" pitchFamily="18" charset="0"/>
                <a:cs typeface="Times New Roman" pitchFamily="18" charset="0"/>
              </a:rPr>
              <a:t> </a:t>
            </a:r>
            <a:r>
              <a:rPr lang="ru-RU" sz="3600" dirty="0" err="1">
                <a:solidFill>
                  <a:schemeClr val="bg1"/>
                </a:solidFill>
                <a:latin typeface="Times New Roman" pitchFamily="18" charset="0"/>
                <a:cs typeface="Times New Roman" pitchFamily="18" charset="0"/>
              </a:rPr>
              <a:t>emele</a:t>
            </a:r>
            <a:r>
              <a:rPr lang="ru-RU" sz="3600" dirty="0">
                <a:solidFill>
                  <a:schemeClr val="bg1"/>
                </a:solidFill>
                <a:latin typeface="Times New Roman" pitchFamily="18" charset="0"/>
                <a:cs typeface="Times New Roman" pitchFamily="18" charset="0"/>
              </a:rPr>
              <a:t> </a:t>
            </a:r>
            <a:r>
              <a:rPr lang="ru-RU" sz="3600" dirty="0" err="1">
                <a:solidFill>
                  <a:schemeClr val="bg1"/>
                </a:solidFill>
                <a:latin typeface="Times New Roman" pitchFamily="18" charset="0"/>
                <a:cs typeface="Times New Roman" pitchFamily="18" charset="0"/>
              </a:rPr>
              <a:t>gelşi</a:t>
            </a:r>
            <a:r>
              <a:rPr lang="ru-RU" sz="3600" dirty="0">
                <a:solidFill>
                  <a:schemeClr val="bg1"/>
                </a:solidFill>
                <a:latin typeface="Times New Roman" pitchFamily="18" charset="0"/>
                <a:cs typeface="Times New Roman" pitchFamily="18" charset="0"/>
              </a:rPr>
              <a:t>.</a:t>
            </a:r>
          </a:p>
          <a:p>
            <a:pPr>
              <a:lnSpc>
                <a:spcPct val="150000"/>
              </a:lnSpc>
            </a:pPr>
            <a:r>
              <a:rPr lang="ru-RU" sz="3600" dirty="0">
                <a:solidFill>
                  <a:schemeClr val="bg1"/>
                </a:solidFill>
                <a:latin typeface="Times New Roman" pitchFamily="18" charset="0"/>
                <a:cs typeface="Times New Roman" pitchFamily="18" charset="0"/>
              </a:rPr>
              <a:t>3.Monopol </a:t>
            </a:r>
            <a:r>
              <a:rPr lang="ru-RU" sz="3600" dirty="0" err="1">
                <a:solidFill>
                  <a:schemeClr val="bg1"/>
                </a:solidFill>
                <a:latin typeface="Times New Roman" pitchFamily="18" charset="0"/>
                <a:cs typeface="Times New Roman" pitchFamily="18" charset="0"/>
              </a:rPr>
              <a:t>bazar</a:t>
            </a:r>
            <a:r>
              <a:rPr lang="ru-RU" sz="3600" dirty="0">
                <a:solidFill>
                  <a:schemeClr val="bg1"/>
                </a:solidFill>
                <a:latin typeface="Times New Roman" pitchFamily="18" charset="0"/>
                <a:cs typeface="Times New Roman" pitchFamily="18" charset="0"/>
              </a:rPr>
              <a:t> </a:t>
            </a:r>
            <a:r>
              <a:rPr lang="ru-RU" sz="3600" dirty="0" err="1">
                <a:solidFill>
                  <a:schemeClr val="bg1"/>
                </a:solidFill>
                <a:latin typeface="Times New Roman" pitchFamily="18" charset="0"/>
                <a:cs typeface="Times New Roman" pitchFamily="18" charset="0"/>
              </a:rPr>
              <a:t>şertlerinde</a:t>
            </a:r>
            <a:r>
              <a:rPr lang="ru-RU" sz="3600" dirty="0">
                <a:solidFill>
                  <a:schemeClr val="bg1"/>
                </a:solidFill>
                <a:latin typeface="Times New Roman" pitchFamily="18" charset="0"/>
                <a:cs typeface="Times New Roman" pitchFamily="18" charset="0"/>
              </a:rPr>
              <a:t> </a:t>
            </a:r>
            <a:r>
              <a:rPr lang="en-US" sz="3600" dirty="0" smtClean="0">
                <a:solidFill>
                  <a:schemeClr val="bg1"/>
                </a:solidFill>
                <a:latin typeface="Times New Roman" pitchFamily="18" charset="0"/>
                <a:cs typeface="Times New Roman" pitchFamily="18" charset="0"/>
              </a:rPr>
              <a:t>Baha</a:t>
            </a:r>
            <a:r>
              <a:rPr lang="ru-RU" sz="3600" dirty="0" err="1" smtClean="0">
                <a:solidFill>
                  <a:schemeClr val="bg1"/>
                </a:solidFill>
                <a:latin typeface="Times New Roman" pitchFamily="18" charset="0"/>
                <a:cs typeface="Times New Roman" pitchFamily="18" charset="0"/>
              </a:rPr>
              <a:t>yň</a:t>
            </a:r>
            <a:r>
              <a:rPr lang="ru-RU" sz="3600" dirty="0" smtClean="0">
                <a:solidFill>
                  <a:schemeClr val="bg1"/>
                </a:solidFill>
                <a:latin typeface="Times New Roman" pitchFamily="18" charset="0"/>
                <a:cs typeface="Times New Roman" pitchFamily="18" charset="0"/>
              </a:rPr>
              <a:t> </a:t>
            </a:r>
            <a:r>
              <a:rPr lang="ru-RU" sz="3600" dirty="0" err="1">
                <a:solidFill>
                  <a:schemeClr val="bg1"/>
                </a:solidFill>
                <a:latin typeface="Times New Roman" pitchFamily="18" charset="0"/>
                <a:cs typeface="Times New Roman" pitchFamily="18" charset="0"/>
              </a:rPr>
              <a:t>emele</a:t>
            </a:r>
            <a:r>
              <a:rPr lang="ru-RU" sz="3600" dirty="0">
                <a:solidFill>
                  <a:schemeClr val="bg1"/>
                </a:solidFill>
                <a:latin typeface="Times New Roman" pitchFamily="18" charset="0"/>
                <a:cs typeface="Times New Roman" pitchFamily="18" charset="0"/>
              </a:rPr>
              <a:t> </a:t>
            </a:r>
            <a:r>
              <a:rPr lang="ru-RU" sz="3600" dirty="0" err="1">
                <a:solidFill>
                  <a:schemeClr val="bg1"/>
                </a:solidFill>
                <a:latin typeface="Times New Roman" pitchFamily="18" charset="0"/>
                <a:cs typeface="Times New Roman" pitchFamily="18" charset="0"/>
              </a:rPr>
              <a:t>gelşi</a:t>
            </a:r>
            <a:r>
              <a:rPr lang="ru-RU" sz="3600" dirty="0">
                <a:solidFill>
                  <a:schemeClr val="bg1"/>
                </a:solidFill>
                <a:latin typeface="Times New Roman" pitchFamily="18" charset="0"/>
                <a:cs typeface="Times New Roman" pitchFamily="18" charset="0"/>
              </a:rPr>
              <a:t>.</a:t>
            </a:r>
          </a:p>
          <a:p>
            <a:pPr>
              <a:lnSpc>
                <a:spcPct val="150000"/>
              </a:lnSpc>
            </a:pPr>
            <a:r>
              <a:rPr lang="ru-RU" sz="3600" dirty="0">
                <a:solidFill>
                  <a:schemeClr val="bg1"/>
                </a:solidFill>
                <a:latin typeface="Times New Roman" pitchFamily="18" charset="0"/>
                <a:cs typeface="Times New Roman" pitchFamily="18" charset="0"/>
              </a:rPr>
              <a:t>4.Oligopol </a:t>
            </a:r>
            <a:r>
              <a:rPr lang="ru-RU" sz="3600" dirty="0" err="1">
                <a:solidFill>
                  <a:schemeClr val="bg1"/>
                </a:solidFill>
                <a:latin typeface="Times New Roman" pitchFamily="18" charset="0"/>
                <a:cs typeface="Times New Roman" pitchFamily="18" charset="0"/>
              </a:rPr>
              <a:t>şertlerde</a:t>
            </a:r>
            <a:r>
              <a:rPr lang="ru-RU" sz="3600" dirty="0">
                <a:solidFill>
                  <a:schemeClr val="bg1"/>
                </a:solidFill>
                <a:latin typeface="Times New Roman" pitchFamily="18" charset="0"/>
                <a:cs typeface="Times New Roman" pitchFamily="18" charset="0"/>
              </a:rPr>
              <a:t> </a:t>
            </a:r>
            <a:r>
              <a:rPr lang="ru-RU" sz="3600" dirty="0" err="1">
                <a:solidFill>
                  <a:schemeClr val="bg1"/>
                </a:solidFill>
                <a:latin typeface="Times New Roman" pitchFamily="18" charset="0"/>
                <a:cs typeface="Times New Roman" pitchFamily="18" charset="0"/>
              </a:rPr>
              <a:t>bahanyň</a:t>
            </a:r>
            <a:r>
              <a:rPr lang="ru-RU" sz="3600" dirty="0">
                <a:solidFill>
                  <a:schemeClr val="bg1"/>
                </a:solidFill>
                <a:latin typeface="Times New Roman" pitchFamily="18" charset="0"/>
                <a:cs typeface="Times New Roman" pitchFamily="18" charset="0"/>
              </a:rPr>
              <a:t> </a:t>
            </a:r>
            <a:r>
              <a:rPr lang="ru-RU" sz="3600" dirty="0" err="1">
                <a:solidFill>
                  <a:schemeClr val="bg1"/>
                </a:solidFill>
                <a:latin typeface="Times New Roman" pitchFamily="18" charset="0"/>
                <a:cs typeface="Times New Roman" pitchFamily="18" charset="0"/>
              </a:rPr>
              <a:t>emele</a:t>
            </a:r>
            <a:r>
              <a:rPr lang="ru-RU" sz="3600" dirty="0">
                <a:solidFill>
                  <a:schemeClr val="bg1"/>
                </a:solidFill>
                <a:latin typeface="Times New Roman" pitchFamily="18" charset="0"/>
                <a:cs typeface="Times New Roman" pitchFamily="18" charset="0"/>
              </a:rPr>
              <a:t> </a:t>
            </a:r>
            <a:r>
              <a:rPr lang="ru-RU" sz="3600" dirty="0" err="1" smtClean="0">
                <a:solidFill>
                  <a:schemeClr val="bg1"/>
                </a:solidFill>
                <a:latin typeface="Times New Roman" pitchFamily="18" charset="0"/>
                <a:cs typeface="Times New Roman" pitchFamily="18" charset="0"/>
              </a:rPr>
              <a:t>gelşi</a:t>
            </a:r>
            <a:endParaRPr lang="en-US" sz="3600" dirty="0" smtClean="0">
              <a:solidFill>
                <a:schemeClr val="bg1"/>
              </a:solidFill>
              <a:latin typeface="Times New Roman" pitchFamily="18" charset="0"/>
              <a:cs typeface="Times New Roman" pitchFamily="18" charset="0"/>
            </a:endParaRPr>
          </a:p>
          <a:p>
            <a:pPr>
              <a:lnSpc>
                <a:spcPct val="150000"/>
              </a:lnSpc>
            </a:pPr>
            <a:r>
              <a:rPr lang="ru-RU" sz="3600" dirty="0" smtClean="0">
                <a:solidFill>
                  <a:schemeClr val="bg1"/>
                </a:solidFill>
                <a:latin typeface="Times New Roman" pitchFamily="18" charset="0"/>
                <a:cs typeface="Times New Roman" pitchFamily="18" charset="0"/>
              </a:rPr>
              <a:t>.</a:t>
            </a:r>
            <a:endParaRPr lang="ru-RU" sz="36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1168933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124744"/>
            <a:ext cx="8280920" cy="3539430"/>
          </a:xfrm>
          <a:prstGeom prst="rect">
            <a:avLst/>
          </a:prstGeom>
        </p:spPr>
        <p:txBody>
          <a:bodyPr wrap="square">
            <a:spAutoFit/>
          </a:bodyPr>
          <a:lstStyle/>
          <a:p>
            <a:pPr algn="just"/>
            <a:r>
              <a:rPr lang="ru-RU" sz="2800" dirty="0" err="1">
                <a:solidFill>
                  <a:schemeClr val="bg1"/>
                </a:solidFill>
              </a:rPr>
              <a:t>Thus</a:t>
            </a:r>
            <a:r>
              <a:rPr lang="ru-RU" sz="2800" dirty="0">
                <a:solidFill>
                  <a:schemeClr val="bg1"/>
                </a:solidFill>
              </a:rPr>
              <a:t>, </a:t>
            </a:r>
            <a:r>
              <a:rPr lang="ru-RU" sz="2800" dirty="0" err="1">
                <a:solidFill>
                  <a:schemeClr val="bg1"/>
                </a:solidFill>
              </a:rPr>
              <a:t>under</a:t>
            </a:r>
            <a:r>
              <a:rPr lang="ru-RU" sz="2800" dirty="0">
                <a:solidFill>
                  <a:schemeClr val="bg1"/>
                </a:solidFill>
              </a:rPr>
              <a:t> </a:t>
            </a:r>
            <a:r>
              <a:rPr lang="ru-RU" sz="2800" dirty="0" err="1">
                <a:solidFill>
                  <a:schemeClr val="bg1"/>
                </a:solidFill>
              </a:rPr>
              <a:t>pure</a:t>
            </a:r>
            <a:r>
              <a:rPr lang="ru-RU" sz="2800" dirty="0">
                <a:solidFill>
                  <a:schemeClr val="bg1"/>
                </a:solidFill>
              </a:rPr>
              <a:t> </a:t>
            </a:r>
            <a:r>
              <a:rPr lang="ru-RU" sz="2800" dirty="0" err="1">
                <a:solidFill>
                  <a:schemeClr val="bg1"/>
                </a:solidFill>
              </a:rPr>
              <a:t>competition</a:t>
            </a:r>
            <a:r>
              <a:rPr lang="ru-RU" sz="2800" dirty="0">
                <a:solidFill>
                  <a:schemeClr val="bg1"/>
                </a:solidFill>
              </a:rPr>
              <a:t>, </a:t>
            </a:r>
            <a:r>
              <a:rPr lang="ru-RU" sz="2800" dirty="0" err="1">
                <a:solidFill>
                  <a:schemeClr val="bg1"/>
                </a:solidFill>
              </a:rPr>
              <a:t>none</a:t>
            </a:r>
            <a:r>
              <a:rPr lang="ru-RU" sz="2800" dirty="0">
                <a:solidFill>
                  <a:schemeClr val="bg1"/>
                </a:solidFill>
              </a:rPr>
              <a:t> </a:t>
            </a:r>
            <a:r>
              <a:rPr lang="ru-RU" sz="2800" dirty="0" err="1">
                <a:solidFill>
                  <a:schemeClr val="bg1"/>
                </a:solidFill>
              </a:rPr>
              <a:t>of</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enterprises</a:t>
            </a:r>
            <a:r>
              <a:rPr lang="ru-RU" sz="2800" dirty="0">
                <a:solidFill>
                  <a:schemeClr val="bg1"/>
                </a:solidFill>
              </a:rPr>
              <a:t> </a:t>
            </a:r>
            <a:r>
              <a:rPr lang="ru-RU" sz="2800" dirty="0" err="1">
                <a:solidFill>
                  <a:schemeClr val="bg1"/>
                </a:solidFill>
              </a:rPr>
              <a:t>has</a:t>
            </a:r>
            <a:r>
              <a:rPr lang="ru-RU" sz="2800" dirty="0">
                <a:solidFill>
                  <a:schemeClr val="bg1"/>
                </a:solidFill>
              </a:rPr>
              <a:t> a </a:t>
            </a:r>
            <a:r>
              <a:rPr lang="ru-RU" sz="2800" dirty="0" err="1">
                <a:solidFill>
                  <a:schemeClr val="bg1"/>
                </a:solidFill>
              </a:rPr>
              <a:t>major</a:t>
            </a:r>
            <a:r>
              <a:rPr lang="ru-RU" sz="2800" dirty="0">
                <a:solidFill>
                  <a:schemeClr val="bg1"/>
                </a:solidFill>
              </a:rPr>
              <a:t> </a:t>
            </a:r>
            <a:r>
              <a:rPr lang="ru-RU" sz="2800" dirty="0" err="1">
                <a:solidFill>
                  <a:schemeClr val="bg1"/>
                </a:solidFill>
              </a:rPr>
              <a:t>advantage</a:t>
            </a:r>
            <a:r>
              <a:rPr lang="ru-RU" sz="2800" dirty="0">
                <a:solidFill>
                  <a:schemeClr val="bg1"/>
                </a:solidFill>
              </a:rPr>
              <a:t> </a:t>
            </a:r>
            <a:r>
              <a:rPr lang="ru-RU" sz="2800" dirty="0" err="1">
                <a:solidFill>
                  <a:schemeClr val="bg1"/>
                </a:solidFill>
              </a:rPr>
              <a:t>in</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market</a:t>
            </a:r>
            <a:r>
              <a:rPr lang="ru-RU" sz="2800" dirty="0">
                <a:solidFill>
                  <a:schemeClr val="bg1"/>
                </a:solidFill>
              </a:rPr>
              <a:t>, </a:t>
            </a:r>
            <a:r>
              <a:rPr lang="ru-RU" sz="2800" dirty="0" err="1">
                <a:solidFill>
                  <a:schemeClr val="bg1"/>
                </a:solidFill>
              </a:rPr>
              <a:t>and</a:t>
            </a:r>
            <a:r>
              <a:rPr lang="ru-RU" sz="2800" dirty="0">
                <a:solidFill>
                  <a:schemeClr val="bg1"/>
                </a:solidFill>
              </a:rPr>
              <a:t> </a:t>
            </a:r>
            <a:r>
              <a:rPr lang="ru-RU" sz="2800" dirty="0" err="1">
                <a:solidFill>
                  <a:schemeClr val="bg1"/>
                </a:solidFill>
              </a:rPr>
              <a:t>prices</a:t>
            </a:r>
            <a:r>
              <a:rPr lang="ru-RU" sz="2800" dirty="0">
                <a:solidFill>
                  <a:schemeClr val="bg1"/>
                </a:solidFill>
              </a:rPr>
              <a:t> </a:t>
            </a:r>
            <a:r>
              <a:rPr lang="ru-RU" sz="2800" dirty="0" err="1">
                <a:solidFill>
                  <a:schemeClr val="bg1"/>
                </a:solidFill>
              </a:rPr>
              <a:t>are</a:t>
            </a:r>
            <a:r>
              <a:rPr lang="ru-RU" sz="2800" dirty="0">
                <a:solidFill>
                  <a:schemeClr val="bg1"/>
                </a:solidFill>
              </a:rPr>
              <a:t> </a:t>
            </a:r>
            <a:r>
              <a:rPr lang="ru-RU" sz="2800" dirty="0" err="1">
                <a:solidFill>
                  <a:schemeClr val="bg1"/>
                </a:solidFill>
              </a:rPr>
              <a:t>formed</a:t>
            </a:r>
            <a:r>
              <a:rPr lang="ru-RU" sz="2800" dirty="0">
                <a:solidFill>
                  <a:schemeClr val="bg1"/>
                </a:solidFill>
              </a:rPr>
              <a:t> </a:t>
            </a:r>
            <a:r>
              <a:rPr lang="ru-RU" sz="2800" dirty="0" err="1">
                <a:solidFill>
                  <a:schemeClr val="bg1"/>
                </a:solidFill>
              </a:rPr>
              <a:t>under</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influence</a:t>
            </a:r>
            <a:r>
              <a:rPr lang="ru-RU" sz="2800" dirty="0">
                <a:solidFill>
                  <a:schemeClr val="bg1"/>
                </a:solidFill>
              </a:rPr>
              <a:t> </a:t>
            </a:r>
            <a:r>
              <a:rPr lang="ru-RU" sz="2800" dirty="0" err="1">
                <a:solidFill>
                  <a:schemeClr val="bg1"/>
                </a:solidFill>
              </a:rPr>
              <a:t>of</a:t>
            </a:r>
            <a:r>
              <a:rPr lang="ru-RU" sz="2800" dirty="0">
                <a:solidFill>
                  <a:schemeClr val="bg1"/>
                </a:solidFill>
              </a:rPr>
              <a:t> </a:t>
            </a:r>
            <a:r>
              <a:rPr lang="ru-RU" sz="2800" dirty="0" err="1">
                <a:solidFill>
                  <a:schemeClr val="bg1"/>
                </a:solidFill>
              </a:rPr>
              <a:t>demand</a:t>
            </a:r>
            <a:r>
              <a:rPr lang="ru-RU" sz="2800" dirty="0">
                <a:solidFill>
                  <a:schemeClr val="bg1"/>
                </a:solidFill>
              </a:rPr>
              <a:t> </a:t>
            </a:r>
            <a:r>
              <a:rPr lang="ru-RU" sz="2800" dirty="0" err="1">
                <a:solidFill>
                  <a:schemeClr val="bg1"/>
                </a:solidFill>
              </a:rPr>
              <a:t>and</a:t>
            </a:r>
            <a:r>
              <a:rPr lang="ru-RU" sz="2800" dirty="0">
                <a:solidFill>
                  <a:schemeClr val="bg1"/>
                </a:solidFill>
              </a:rPr>
              <a:t> </a:t>
            </a:r>
            <a:r>
              <a:rPr lang="ru-RU" sz="2800" dirty="0" err="1">
                <a:solidFill>
                  <a:schemeClr val="bg1"/>
                </a:solidFill>
              </a:rPr>
              <a:t>supply</a:t>
            </a:r>
            <a:r>
              <a:rPr lang="ru-RU" sz="2800" dirty="0">
                <a:solidFill>
                  <a:schemeClr val="bg1"/>
                </a:solidFill>
              </a:rPr>
              <a:t>. </a:t>
            </a:r>
            <a:r>
              <a:rPr lang="ru-RU" sz="2800" dirty="0" err="1">
                <a:solidFill>
                  <a:schemeClr val="bg1"/>
                </a:solidFill>
              </a:rPr>
              <a:t>Businesses</a:t>
            </a:r>
            <a:r>
              <a:rPr lang="ru-RU" sz="2800" dirty="0">
                <a:solidFill>
                  <a:schemeClr val="bg1"/>
                </a:solidFill>
              </a:rPr>
              <a:t> </a:t>
            </a:r>
            <a:r>
              <a:rPr lang="ru-RU" sz="2800" dirty="0" err="1">
                <a:solidFill>
                  <a:schemeClr val="bg1"/>
                </a:solidFill>
              </a:rPr>
              <a:t>have</a:t>
            </a:r>
            <a:r>
              <a:rPr lang="ru-RU" sz="2800" dirty="0">
                <a:solidFill>
                  <a:schemeClr val="bg1"/>
                </a:solidFill>
              </a:rPr>
              <a:t> </a:t>
            </a:r>
            <a:r>
              <a:rPr lang="ru-RU" sz="2800" dirty="0" err="1">
                <a:solidFill>
                  <a:schemeClr val="bg1"/>
                </a:solidFill>
              </a:rPr>
              <a:t>to</a:t>
            </a:r>
            <a:r>
              <a:rPr lang="ru-RU" sz="2800" dirty="0">
                <a:solidFill>
                  <a:schemeClr val="bg1"/>
                </a:solidFill>
              </a:rPr>
              <a:t> </a:t>
            </a:r>
            <a:r>
              <a:rPr lang="ru-RU" sz="2800" dirty="0" err="1">
                <a:solidFill>
                  <a:schemeClr val="bg1"/>
                </a:solidFill>
              </a:rPr>
              <a:t>be</a:t>
            </a:r>
            <a:r>
              <a:rPr lang="ru-RU" sz="2800" dirty="0">
                <a:solidFill>
                  <a:schemeClr val="bg1"/>
                </a:solidFill>
              </a:rPr>
              <a:t> </a:t>
            </a:r>
            <a:r>
              <a:rPr lang="ru-RU" sz="2800" dirty="0" err="1">
                <a:solidFill>
                  <a:schemeClr val="bg1"/>
                </a:solidFill>
              </a:rPr>
              <a:t>guided</a:t>
            </a:r>
            <a:r>
              <a:rPr lang="ru-RU" sz="2800" dirty="0">
                <a:solidFill>
                  <a:schemeClr val="bg1"/>
                </a:solidFill>
              </a:rPr>
              <a:t> </a:t>
            </a:r>
            <a:r>
              <a:rPr lang="ru-RU" sz="2800" dirty="0" err="1">
                <a:solidFill>
                  <a:schemeClr val="bg1"/>
                </a:solidFill>
              </a:rPr>
              <a:t>by</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level</a:t>
            </a:r>
            <a:r>
              <a:rPr lang="ru-RU" sz="2800" dirty="0">
                <a:solidFill>
                  <a:schemeClr val="bg1"/>
                </a:solidFill>
              </a:rPr>
              <a:t> </a:t>
            </a:r>
            <a:r>
              <a:rPr lang="ru-RU" sz="2800" dirty="0" err="1">
                <a:solidFill>
                  <a:schemeClr val="bg1"/>
                </a:solidFill>
              </a:rPr>
              <a:t>at</a:t>
            </a:r>
            <a:r>
              <a:rPr lang="ru-RU" sz="2800" dirty="0">
                <a:solidFill>
                  <a:schemeClr val="bg1"/>
                </a:solidFill>
              </a:rPr>
              <a:t> </a:t>
            </a:r>
            <a:r>
              <a:rPr lang="ru-RU" sz="2800" dirty="0" err="1">
                <a:solidFill>
                  <a:schemeClr val="bg1"/>
                </a:solidFill>
              </a:rPr>
              <a:t>which</a:t>
            </a:r>
            <a:r>
              <a:rPr lang="ru-RU" sz="2800" dirty="0">
                <a:solidFill>
                  <a:schemeClr val="bg1"/>
                </a:solidFill>
              </a:rPr>
              <a:t> </a:t>
            </a:r>
            <a:r>
              <a:rPr lang="ru-RU" sz="2800" dirty="0" err="1">
                <a:solidFill>
                  <a:schemeClr val="bg1"/>
                </a:solidFill>
              </a:rPr>
              <a:t>prices</a:t>
            </a:r>
            <a:r>
              <a:rPr lang="ru-RU" sz="2800" dirty="0">
                <a:solidFill>
                  <a:schemeClr val="bg1"/>
                </a:solidFill>
              </a:rPr>
              <a:t> </a:t>
            </a:r>
            <a:r>
              <a:rPr lang="ru-RU" sz="2800" dirty="0" err="1">
                <a:solidFill>
                  <a:schemeClr val="bg1"/>
                </a:solidFill>
              </a:rPr>
              <a:t>are</a:t>
            </a:r>
            <a:r>
              <a:rPr lang="ru-RU" sz="2800" dirty="0">
                <a:solidFill>
                  <a:schemeClr val="bg1"/>
                </a:solidFill>
              </a:rPr>
              <a:t> </a:t>
            </a:r>
            <a:r>
              <a:rPr lang="ru-RU" sz="2800" dirty="0" err="1">
                <a:solidFill>
                  <a:schemeClr val="bg1"/>
                </a:solidFill>
              </a:rPr>
              <a:t>generated</a:t>
            </a:r>
            <a:r>
              <a:rPr lang="ru-RU" sz="2800" dirty="0">
                <a:solidFill>
                  <a:schemeClr val="bg1"/>
                </a:solidFill>
              </a:rPr>
              <a:t>.</a:t>
            </a:r>
          </a:p>
          <a:p>
            <a:pPr algn="just"/>
            <a:r>
              <a:rPr lang="ru-RU" sz="2800" dirty="0" err="1">
                <a:solidFill>
                  <a:schemeClr val="bg1"/>
                </a:solidFill>
              </a:rPr>
              <a:t>Pure</a:t>
            </a:r>
            <a:r>
              <a:rPr lang="ru-RU" sz="2800" dirty="0">
                <a:solidFill>
                  <a:schemeClr val="bg1"/>
                </a:solidFill>
              </a:rPr>
              <a:t> </a:t>
            </a:r>
            <a:r>
              <a:rPr lang="ru-RU" sz="2800" dirty="0" err="1">
                <a:solidFill>
                  <a:schemeClr val="bg1"/>
                </a:solidFill>
              </a:rPr>
              <a:t>competitive</a:t>
            </a:r>
            <a:r>
              <a:rPr lang="ru-RU" sz="2800" dirty="0">
                <a:solidFill>
                  <a:schemeClr val="bg1"/>
                </a:solidFill>
              </a:rPr>
              <a:t> </a:t>
            </a:r>
            <a:r>
              <a:rPr lang="ru-RU" sz="2800" dirty="0" err="1">
                <a:solidFill>
                  <a:schemeClr val="bg1"/>
                </a:solidFill>
              </a:rPr>
              <a:t>markets</a:t>
            </a:r>
            <a:r>
              <a:rPr lang="ru-RU" sz="2800" dirty="0">
                <a:solidFill>
                  <a:schemeClr val="bg1"/>
                </a:solidFill>
              </a:rPr>
              <a:t> </a:t>
            </a:r>
            <a:r>
              <a:rPr lang="ru-RU" sz="2800" dirty="0" err="1">
                <a:solidFill>
                  <a:schemeClr val="bg1"/>
                </a:solidFill>
              </a:rPr>
              <a:t>abound</a:t>
            </a:r>
            <a:r>
              <a:rPr lang="ru-RU" sz="2800" dirty="0">
                <a:solidFill>
                  <a:schemeClr val="bg1"/>
                </a:solidFill>
              </a:rPr>
              <a:t>: </a:t>
            </a:r>
            <a:r>
              <a:rPr lang="ru-RU" sz="2800" dirty="0" err="1">
                <a:solidFill>
                  <a:schemeClr val="bg1"/>
                </a:solidFill>
              </a:rPr>
              <a:t>it</a:t>
            </a:r>
            <a:r>
              <a:rPr lang="ru-RU" sz="2800" dirty="0">
                <a:solidFill>
                  <a:schemeClr val="bg1"/>
                </a:solidFill>
              </a:rPr>
              <a:t> </a:t>
            </a:r>
            <a:r>
              <a:rPr lang="ru-RU" sz="2800" dirty="0" err="1">
                <a:solidFill>
                  <a:schemeClr val="bg1"/>
                </a:solidFill>
              </a:rPr>
              <a:t>includes</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international</a:t>
            </a:r>
            <a:r>
              <a:rPr lang="ru-RU" sz="2800" dirty="0">
                <a:solidFill>
                  <a:schemeClr val="bg1"/>
                </a:solidFill>
              </a:rPr>
              <a:t> </a:t>
            </a:r>
            <a:r>
              <a:rPr lang="ru-RU" sz="2800" dirty="0" err="1">
                <a:solidFill>
                  <a:schemeClr val="bg1"/>
                </a:solidFill>
              </a:rPr>
              <a:t>market</a:t>
            </a:r>
            <a:r>
              <a:rPr lang="ru-RU" sz="2800" dirty="0">
                <a:solidFill>
                  <a:schemeClr val="bg1"/>
                </a:solidFill>
              </a:rPr>
              <a:t> </a:t>
            </a:r>
            <a:r>
              <a:rPr lang="ru-RU" sz="2800" dirty="0" err="1">
                <a:solidFill>
                  <a:schemeClr val="bg1"/>
                </a:solidFill>
              </a:rPr>
              <a:t>for</a:t>
            </a:r>
            <a:r>
              <a:rPr lang="ru-RU" sz="2800" dirty="0">
                <a:solidFill>
                  <a:schemeClr val="bg1"/>
                </a:solidFill>
              </a:rPr>
              <a:t> </a:t>
            </a:r>
            <a:r>
              <a:rPr lang="ru-RU" sz="2800" dirty="0" err="1">
                <a:solidFill>
                  <a:schemeClr val="bg1"/>
                </a:solidFill>
              </a:rPr>
              <a:t>wheat</a:t>
            </a:r>
            <a:r>
              <a:rPr lang="ru-RU" sz="2800" dirty="0">
                <a:solidFill>
                  <a:schemeClr val="bg1"/>
                </a:solidFill>
              </a:rPr>
              <a:t>, </a:t>
            </a:r>
            <a:r>
              <a:rPr lang="ru-RU" sz="2800" dirty="0" err="1">
                <a:solidFill>
                  <a:schemeClr val="bg1"/>
                </a:solidFill>
              </a:rPr>
              <a:t>forestry</a:t>
            </a:r>
            <a:r>
              <a:rPr lang="ru-RU" sz="2800" dirty="0">
                <a:solidFill>
                  <a:schemeClr val="bg1"/>
                </a:solidFill>
              </a:rPr>
              <a:t>, </a:t>
            </a:r>
            <a:r>
              <a:rPr lang="ru-RU" sz="2800" dirty="0" err="1">
                <a:solidFill>
                  <a:schemeClr val="bg1"/>
                </a:solidFill>
              </a:rPr>
              <a:t>non-ferrous</a:t>
            </a:r>
            <a:r>
              <a:rPr lang="ru-RU" sz="2800" dirty="0">
                <a:solidFill>
                  <a:schemeClr val="bg1"/>
                </a:solidFill>
              </a:rPr>
              <a:t> </a:t>
            </a:r>
            <a:r>
              <a:rPr lang="ru-RU" sz="2800" dirty="0" err="1">
                <a:solidFill>
                  <a:schemeClr val="bg1"/>
                </a:solidFill>
              </a:rPr>
              <a:t>metals</a:t>
            </a:r>
            <a:r>
              <a:rPr lang="ru-RU" sz="2800" dirty="0">
                <a:solidFill>
                  <a:schemeClr val="bg1"/>
                </a:solidFill>
              </a:rPr>
              <a:t> </a:t>
            </a:r>
            <a:r>
              <a:rPr lang="ru-RU" sz="2800" dirty="0" err="1">
                <a:solidFill>
                  <a:schemeClr val="bg1"/>
                </a:solidFill>
              </a:rPr>
              <a:t>in</a:t>
            </a:r>
            <a:r>
              <a:rPr lang="ru-RU" sz="2800" dirty="0">
                <a:solidFill>
                  <a:schemeClr val="bg1"/>
                </a:solidFill>
              </a:rPr>
              <a:t> </a:t>
            </a:r>
            <a:r>
              <a:rPr lang="ru-RU" sz="2800" dirty="0" err="1">
                <a:solidFill>
                  <a:schemeClr val="bg1"/>
                </a:solidFill>
              </a:rPr>
              <a:t>addition</a:t>
            </a:r>
            <a:r>
              <a:rPr lang="ru-RU" sz="2800" dirty="0">
                <a:solidFill>
                  <a:schemeClr val="bg1"/>
                </a:solidFill>
              </a:rPr>
              <a:t> </a:t>
            </a:r>
            <a:r>
              <a:rPr lang="ru-RU" sz="2800" dirty="0" err="1">
                <a:solidFill>
                  <a:schemeClr val="bg1"/>
                </a:solidFill>
              </a:rPr>
              <a:t>to</a:t>
            </a:r>
            <a:r>
              <a:rPr lang="ru-RU" sz="2800" dirty="0">
                <a:solidFill>
                  <a:schemeClr val="bg1"/>
                </a:solidFill>
              </a:rPr>
              <a:t> </a:t>
            </a:r>
            <a:r>
              <a:rPr lang="ru-RU" sz="2800" dirty="0" err="1">
                <a:solidFill>
                  <a:schemeClr val="bg1"/>
                </a:solidFill>
              </a:rPr>
              <a:t>agriculture</a:t>
            </a:r>
            <a:r>
              <a:rPr lang="ru-RU" sz="2800" dirty="0">
                <a:solidFill>
                  <a:schemeClr val="bg1"/>
                </a:solidFill>
              </a:rPr>
              <a:t>.</a:t>
            </a:r>
          </a:p>
        </p:txBody>
      </p:sp>
    </p:spTree>
    <p:extLst>
      <p:ext uri="{BB962C8B-B14F-4D97-AF65-F5344CB8AC3E}">
        <p14:creationId xmlns:p14="http://schemas.microsoft.com/office/powerpoint/2010/main" val="696975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Прямоугольник 1"/>
          <p:cNvSpPr/>
          <p:nvPr/>
        </p:nvSpPr>
        <p:spPr>
          <a:xfrm>
            <a:off x="34280" y="260647"/>
            <a:ext cx="9144000" cy="6001643"/>
          </a:xfrm>
          <a:prstGeom prst="rect">
            <a:avLst/>
          </a:prstGeom>
        </p:spPr>
        <p:txBody>
          <a:bodyPr wrap="square">
            <a:spAutoFit/>
          </a:bodyPr>
          <a:lstStyle/>
          <a:p>
            <a:pPr algn="just">
              <a:lnSpc>
                <a:spcPct val="150000"/>
              </a:lnSpc>
            </a:pPr>
            <a:r>
              <a:rPr lang="tk-TM" sz="3200" b="1" dirty="0" smtClean="0">
                <a:solidFill>
                  <a:schemeClr val="bg1"/>
                </a:solidFill>
                <a:latin typeface="Times New Roman" pitchFamily="18" charset="0"/>
                <a:cs typeface="Times New Roman" pitchFamily="18" charset="0"/>
              </a:rPr>
              <a:t>     </a:t>
            </a:r>
            <a:r>
              <a:rPr lang="en-US" sz="3200" b="1" dirty="0" err="1" smtClean="0">
                <a:solidFill>
                  <a:schemeClr val="bg1"/>
                </a:solidFill>
                <a:latin typeface="Times New Roman" pitchFamily="18" charset="0"/>
                <a:cs typeface="Times New Roman" pitchFamily="18" charset="0"/>
              </a:rPr>
              <a:t>Monopolistik</a:t>
            </a:r>
            <a:r>
              <a:rPr lang="en-US" sz="3200" b="1" dirty="0" smtClean="0">
                <a:solidFill>
                  <a:schemeClr val="bg1"/>
                </a:solidFill>
                <a:latin typeface="Times New Roman" pitchFamily="18" charset="0"/>
                <a:cs typeface="Times New Roman" pitchFamily="18" charset="0"/>
              </a:rPr>
              <a:t> </a:t>
            </a:r>
            <a:r>
              <a:rPr lang="en-US" sz="3200" b="1" dirty="0" err="1">
                <a:solidFill>
                  <a:schemeClr val="bg1"/>
                </a:solidFill>
                <a:latin typeface="Times New Roman" pitchFamily="18" charset="0"/>
                <a:cs typeface="Times New Roman" pitchFamily="18" charset="0"/>
              </a:rPr>
              <a:t>bäsdeşlikli</a:t>
            </a:r>
            <a:r>
              <a:rPr lang="en-US" sz="3200" b="1" dirty="0">
                <a:solidFill>
                  <a:schemeClr val="bg1"/>
                </a:solidFill>
                <a:latin typeface="Times New Roman" pitchFamily="18" charset="0"/>
                <a:cs typeface="Times New Roman" pitchFamily="18" charset="0"/>
              </a:rPr>
              <a:t> </a:t>
            </a:r>
            <a:r>
              <a:rPr lang="en-US" sz="3200" dirty="0">
                <a:solidFill>
                  <a:schemeClr val="bg1"/>
                </a:solidFill>
                <a:latin typeface="Times New Roman" pitchFamily="18" charset="0"/>
                <a:cs typeface="Times New Roman" pitchFamily="18" charset="0"/>
              </a:rPr>
              <a:t>bazar </a:t>
            </a:r>
            <a:r>
              <a:rPr lang="en-US" sz="3200" dirty="0" err="1">
                <a:solidFill>
                  <a:schemeClr val="bg1"/>
                </a:solidFill>
                <a:latin typeface="Times New Roman" pitchFamily="18" charset="0"/>
                <a:cs typeface="Times New Roman" pitchFamily="18" charset="0"/>
              </a:rPr>
              <a:t>öz</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harytlaryny</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uly</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gerimde</a:t>
            </a:r>
            <a:r>
              <a:rPr lang="en-US" sz="3200" dirty="0">
                <a:solidFill>
                  <a:schemeClr val="bg1"/>
                </a:solidFill>
                <a:latin typeface="Times New Roman" pitchFamily="18" charset="0"/>
                <a:cs typeface="Times New Roman" pitchFamily="18" charset="0"/>
              </a:rPr>
              <a:t> </a:t>
            </a:r>
            <a:r>
              <a:rPr lang="en-US" sz="3200" dirty="0" err="1" smtClean="0">
                <a:solidFill>
                  <a:schemeClr val="bg1"/>
                </a:solidFill>
                <a:latin typeface="Times New Roman" pitchFamily="18" charset="0"/>
                <a:cs typeface="Times New Roman" pitchFamily="18" charset="0"/>
              </a:rPr>
              <a:t>üýtgäp</a:t>
            </a:r>
            <a:r>
              <a:rPr lang="tk-TM" sz="3200" dirty="0">
                <a:solidFill>
                  <a:schemeClr val="bg1"/>
                </a:solidFill>
                <a:latin typeface="Times New Roman" pitchFamily="18" charset="0"/>
                <a:cs typeface="Times New Roman" pitchFamily="18" charset="0"/>
              </a:rPr>
              <a:t> </a:t>
            </a:r>
            <a:r>
              <a:rPr lang="en-US" sz="3200" dirty="0" err="1" smtClean="0">
                <a:solidFill>
                  <a:schemeClr val="bg1"/>
                </a:solidFill>
                <a:latin typeface="Times New Roman" pitchFamily="18" charset="0"/>
                <a:cs typeface="Times New Roman" pitchFamily="18" charset="0"/>
              </a:rPr>
              <a:t>durýan</a:t>
            </a:r>
            <a:r>
              <a:rPr lang="en-US" sz="3200" dirty="0" smtClean="0">
                <a:solidFill>
                  <a:schemeClr val="bg1"/>
                </a:solidFill>
                <a:latin typeface="Times New Roman" pitchFamily="18" charset="0"/>
                <a:cs typeface="Times New Roman" pitchFamily="18" charset="0"/>
              </a:rPr>
              <a:t> </a:t>
            </a:r>
            <a:r>
              <a:rPr lang="en-US" sz="3200" dirty="0" err="1" smtClean="0">
                <a:solidFill>
                  <a:schemeClr val="bg1"/>
                </a:solidFill>
                <a:latin typeface="Times New Roman" pitchFamily="18" charset="0"/>
                <a:cs typeface="Times New Roman" pitchFamily="18" charset="0"/>
              </a:rPr>
              <a:t>Bahalar</a:t>
            </a:r>
            <a:r>
              <a:rPr lang="en-US" sz="3200" dirty="0" smtClean="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boýunça</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teklip</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edýän</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kärhanalaryň</a:t>
            </a:r>
            <a:r>
              <a:rPr lang="en-US" sz="3200" dirty="0">
                <a:solidFill>
                  <a:schemeClr val="bg1"/>
                </a:solidFill>
                <a:latin typeface="Times New Roman" pitchFamily="18" charset="0"/>
                <a:cs typeface="Times New Roman" pitchFamily="18" charset="0"/>
              </a:rPr>
              <a:t> </a:t>
            </a:r>
            <a:r>
              <a:rPr lang="en-US" sz="3200" dirty="0" err="1" smtClean="0">
                <a:solidFill>
                  <a:schemeClr val="bg1"/>
                </a:solidFill>
                <a:latin typeface="Times New Roman" pitchFamily="18" charset="0"/>
                <a:cs typeface="Times New Roman" pitchFamily="18" charset="0"/>
              </a:rPr>
              <a:t>birnäçesinden</a:t>
            </a:r>
            <a:r>
              <a:rPr lang="tk-TM" sz="3200" dirty="0">
                <a:solidFill>
                  <a:schemeClr val="bg1"/>
                </a:solidFill>
                <a:latin typeface="Times New Roman" pitchFamily="18" charset="0"/>
                <a:cs typeface="Times New Roman" pitchFamily="18" charset="0"/>
              </a:rPr>
              <a:t> </a:t>
            </a:r>
            <a:r>
              <a:rPr lang="en-US" sz="3200" dirty="0" err="1" smtClean="0">
                <a:solidFill>
                  <a:schemeClr val="bg1"/>
                </a:solidFill>
                <a:latin typeface="Times New Roman" pitchFamily="18" charset="0"/>
                <a:cs typeface="Times New Roman" pitchFamily="18" charset="0"/>
              </a:rPr>
              <a:t>ybarat</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Önümler</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doly</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biri-biriniň</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ýerini</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tutmaýar</a:t>
            </a:r>
            <a:r>
              <a:rPr lang="en-US" sz="3200" dirty="0">
                <a:solidFill>
                  <a:schemeClr val="bg1"/>
                </a:solidFill>
                <a:latin typeface="Times New Roman" pitchFamily="18" charset="0"/>
                <a:cs typeface="Times New Roman" pitchFamily="18" charset="0"/>
              </a:rPr>
              <a:t> we </a:t>
            </a:r>
            <a:r>
              <a:rPr lang="en-US" sz="3200" dirty="0" err="1">
                <a:solidFill>
                  <a:schemeClr val="bg1"/>
                </a:solidFill>
                <a:latin typeface="Times New Roman" pitchFamily="18" charset="0"/>
                <a:cs typeface="Times New Roman" pitchFamily="18" charset="0"/>
              </a:rPr>
              <a:t>diňe</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bir</a:t>
            </a:r>
            <a:r>
              <a:rPr lang="en-US" sz="3200" dirty="0">
                <a:solidFill>
                  <a:schemeClr val="bg1"/>
                </a:solidFill>
                <a:latin typeface="Times New Roman" pitchFamily="18" charset="0"/>
                <a:cs typeface="Times New Roman" pitchFamily="18" charset="0"/>
              </a:rPr>
              <a:t> </a:t>
            </a:r>
            <a:r>
              <a:rPr lang="en-US" sz="3200" dirty="0" err="1" smtClean="0">
                <a:solidFill>
                  <a:schemeClr val="bg1"/>
                </a:solidFill>
                <a:latin typeface="Times New Roman" pitchFamily="18" charset="0"/>
                <a:cs typeface="Times New Roman" pitchFamily="18" charset="0"/>
              </a:rPr>
              <a:t>fiziki</a:t>
            </a:r>
            <a:r>
              <a:rPr lang="tk-TM" sz="3200" dirty="0">
                <a:solidFill>
                  <a:schemeClr val="bg1"/>
                </a:solidFill>
                <a:latin typeface="Times New Roman" pitchFamily="18" charset="0"/>
                <a:cs typeface="Times New Roman" pitchFamily="18" charset="0"/>
              </a:rPr>
              <a:t> </a:t>
            </a:r>
            <a:r>
              <a:rPr lang="en-US" sz="3200" dirty="0" err="1" smtClean="0">
                <a:solidFill>
                  <a:schemeClr val="bg1"/>
                </a:solidFill>
                <a:latin typeface="Times New Roman" pitchFamily="18" charset="0"/>
                <a:cs typeface="Times New Roman" pitchFamily="18" charset="0"/>
              </a:rPr>
              <a:t>häsiýetnamasy</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hili</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taýýarlanylyşy</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bilen</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däl</a:t>
            </a:r>
            <a:r>
              <a:rPr lang="en-US" sz="3200" dirty="0">
                <a:solidFill>
                  <a:schemeClr val="bg1"/>
                </a:solidFill>
                <a:latin typeface="Times New Roman" pitchFamily="18" charset="0"/>
                <a:cs typeface="Times New Roman" pitchFamily="18" charset="0"/>
              </a:rPr>
              <a:t>-de, </a:t>
            </a:r>
            <a:r>
              <a:rPr lang="en-US" sz="3200" dirty="0" err="1">
                <a:solidFill>
                  <a:schemeClr val="bg1"/>
                </a:solidFill>
                <a:latin typeface="Times New Roman" pitchFamily="18" charset="0"/>
                <a:cs typeface="Times New Roman" pitchFamily="18" charset="0"/>
              </a:rPr>
              <a:t>eýsem</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sarp</a:t>
            </a:r>
            <a:r>
              <a:rPr lang="en-US" sz="3200" dirty="0">
                <a:solidFill>
                  <a:schemeClr val="bg1"/>
                </a:solidFill>
                <a:latin typeface="Times New Roman" pitchFamily="18" charset="0"/>
                <a:cs typeface="Times New Roman" pitchFamily="18" charset="0"/>
              </a:rPr>
              <a:t> </a:t>
            </a:r>
            <a:r>
              <a:rPr lang="en-US" sz="3200" dirty="0" err="1" smtClean="0">
                <a:solidFill>
                  <a:schemeClr val="bg1"/>
                </a:solidFill>
                <a:latin typeface="Times New Roman" pitchFamily="18" charset="0"/>
                <a:cs typeface="Times New Roman" pitchFamily="18" charset="0"/>
              </a:rPr>
              <a:t>edişde</a:t>
            </a:r>
            <a:r>
              <a:rPr lang="tk-TM" sz="3200" dirty="0">
                <a:solidFill>
                  <a:schemeClr val="bg1"/>
                </a:solidFill>
                <a:latin typeface="Times New Roman" pitchFamily="18" charset="0"/>
                <a:cs typeface="Times New Roman" pitchFamily="18" charset="0"/>
              </a:rPr>
              <a:t> </a:t>
            </a:r>
            <a:r>
              <a:rPr lang="en-US" sz="3200" dirty="0" err="1" smtClean="0">
                <a:solidFill>
                  <a:schemeClr val="bg1"/>
                </a:solidFill>
                <a:latin typeface="Times New Roman" pitchFamily="18" charset="0"/>
                <a:cs typeface="Times New Roman" pitchFamily="18" charset="0"/>
              </a:rPr>
              <a:t>makul</a:t>
            </a:r>
            <a:r>
              <a:rPr lang="en-US" sz="3200" dirty="0" smtClean="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bilinmegi</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boýunça</a:t>
            </a:r>
            <a:r>
              <a:rPr lang="en-US" sz="3200" dirty="0">
                <a:solidFill>
                  <a:schemeClr val="bg1"/>
                </a:solidFill>
                <a:latin typeface="Times New Roman" pitchFamily="18" charset="0"/>
                <a:cs typeface="Times New Roman" pitchFamily="18" charset="0"/>
              </a:rPr>
              <a:t> hem </a:t>
            </a:r>
            <a:r>
              <a:rPr lang="en-US" sz="3200" dirty="0" err="1">
                <a:solidFill>
                  <a:schemeClr val="bg1"/>
                </a:solidFill>
                <a:latin typeface="Times New Roman" pitchFamily="18" charset="0"/>
                <a:cs typeface="Times New Roman" pitchFamily="18" charset="0"/>
              </a:rPr>
              <a:t>tapawutlanýar</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Önümleriň</a:t>
            </a:r>
            <a:r>
              <a:rPr lang="en-US" sz="3200" dirty="0">
                <a:solidFill>
                  <a:schemeClr val="bg1"/>
                </a:solidFill>
                <a:latin typeface="Times New Roman" pitchFamily="18" charset="0"/>
                <a:cs typeface="Times New Roman" pitchFamily="18" charset="0"/>
              </a:rPr>
              <a:t> </a:t>
            </a:r>
            <a:r>
              <a:rPr lang="en-US" sz="3200" dirty="0" err="1" smtClean="0">
                <a:solidFill>
                  <a:schemeClr val="bg1"/>
                </a:solidFill>
                <a:latin typeface="Times New Roman" pitchFamily="18" charset="0"/>
                <a:cs typeface="Times New Roman" pitchFamily="18" charset="0"/>
              </a:rPr>
              <a:t>arasyndaky</a:t>
            </a:r>
            <a:r>
              <a:rPr lang="tk-TM" sz="3200" dirty="0">
                <a:solidFill>
                  <a:schemeClr val="bg1"/>
                </a:solidFill>
                <a:latin typeface="Times New Roman" pitchFamily="18" charset="0"/>
                <a:cs typeface="Times New Roman" pitchFamily="18" charset="0"/>
              </a:rPr>
              <a:t> </a:t>
            </a:r>
            <a:r>
              <a:rPr lang="en-US" sz="3200" dirty="0" err="1" smtClean="0">
                <a:solidFill>
                  <a:schemeClr val="bg1"/>
                </a:solidFill>
                <a:latin typeface="Times New Roman" pitchFamily="18" charset="0"/>
                <a:cs typeface="Times New Roman" pitchFamily="18" charset="0"/>
              </a:rPr>
              <a:t>tapawut</a:t>
            </a:r>
            <a:r>
              <a:rPr lang="en-US" sz="3200" dirty="0" smtClean="0">
                <a:solidFill>
                  <a:schemeClr val="bg1"/>
                </a:solidFill>
                <a:latin typeface="Times New Roman" pitchFamily="18" charset="0"/>
                <a:cs typeface="Times New Roman" pitchFamily="18" charset="0"/>
              </a:rPr>
              <a:t> </a:t>
            </a:r>
            <a:r>
              <a:rPr lang="en-US" sz="3200" dirty="0" err="1" smtClean="0">
                <a:solidFill>
                  <a:schemeClr val="bg1"/>
                </a:solidFill>
                <a:latin typeface="Times New Roman" pitchFamily="18" charset="0"/>
                <a:cs typeface="Times New Roman" pitchFamily="18" charset="0"/>
              </a:rPr>
              <a:t>Bahalaryň</a:t>
            </a:r>
            <a:r>
              <a:rPr lang="en-US" sz="3200" dirty="0" smtClean="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uly</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tapawudyny</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görkezýär</a:t>
            </a:r>
            <a:r>
              <a:rPr lang="en-US" sz="3200" dirty="0">
                <a:solidFill>
                  <a:schemeClr val="bg1"/>
                </a:solidFill>
                <a:latin typeface="Times New Roman" pitchFamily="18" charset="0"/>
                <a:cs typeface="Times New Roman" pitchFamily="18" charset="0"/>
              </a:rPr>
              <a:t>. </a:t>
            </a:r>
            <a:endParaRPr lang="ru-RU" sz="32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353784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908720"/>
            <a:ext cx="8136904" cy="4524315"/>
          </a:xfrm>
          <a:prstGeom prst="rect">
            <a:avLst/>
          </a:prstGeom>
        </p:spPr>
        <p:txBody>
          <a:bodyPr wrap="square">
            <a:spAutoFit/>
          </a:bodyPr>
          <a:lstStyle/>
          <a:p>
            <a:pPr algn="just"/>
            <a:r>
              <a:rPr lang="ru-RU" sz="3200" dirty="0" err="1">
                <a:solidFill>
                  <a:schemeClr val="bg1"/>
                </a:solidFill>
              </a:rPr>
              <a:t>The</a:t>
            </a:r>
            <a:r>
              <a:rPr lang="ru-RU" sz="3200" dirty="0">
                <a:solidFill>
                  <a:schemeClr val="bg1"/>
                </a:solidFill>
              </a:rPr>
              <a:t> </a:t>
            </a:r>
            <a:r>
              <a:rPr lang="ru-RU" sz="3200" dirty="0" err="1">
                <a:solidFill>
                  <a:schemeClr val="bg1"/>
                </a:solidFill>
              </a:rPr>
              <a:t>monopolistic</a:t>
            </a:r>
            <a:r>
              <a:rPr lang="ru-RU" sz="3200" dirty="0">
                <a:solidFill>
                  <a:schemeClr val="bg1"/>
                </a:solidFill>
              </a:rPr>
              <a:t> </a:t>
            </a:r>
            <a:r>
              <a:rPr lang="ru-RU" sz="3200" dirty="0" err="1">
                <a:solidFill>
                  <a:schemeClr val="bg1"/>
                </a:solidFill>
              </a:rPr>
              <a:t>competitive</a:t>
            </a:r>
            <a:r>
              <a:rPr lang="ru-RU" sz="3200" dirty="0">
                <a:solidFill>
                  <a:schemeClr val="bg1"/>
                </a:solidFill>
              </a:rPr>
              <a:t> </a:t>
            </a:r>
            <a:r>
              <a:rPr lang="ru-RU" sz="3200" dirty="0" err="1">
                <a:solidFill>
                  <a:schemeClr val="bg1"/>
                </a:solidFill>
              </a:rPr>
              <a:t>market</a:t>
            </a:r>
            <a:r>
              <a:rPr lang="ru-RU" sz="3200" dirty="0">
                <a:solidFill>
                  <a:schemeClr val="bg1"/>
                </a:solidFill>
              </a:rPr>
              <a:t> </a:t>
            </a:r>
            <a:r>
              <a:rPr lang="ru-RU" sz="3200" dirty="0" err="1">
                <a:solidFill>
                  <a:schemeClr val="bg1"/>
                </a:solidFill>
              </a:rPr>
              <a:t>consists</a:t>
            </a:r>
            <a:r>
              <a:rPr lang="ru-RU" sz="3200" dirty="0">
                <a:solidFill>
                  <a:schemeClr val="bg1"/>
                </a:solidFill>
              </a:rPr>
              <a:t> </a:t>
            </a:r>
            <a:r>
              <a:rPr lang="ru-RU" sz="3200" dirty="0" err="1">
                <a:solidFill>
                  <a:schemeClr val="bg1"/>
                </a:solidFill>
              </a:rPr>
              <a:t>of</a:t>
            </a:r>
            <a:r>
              <a:rPr lang="ru-RU" sz="3200" dirty="0">
                <a:solidFill>
                  <a:schemeClr val="bg1"/>
                </a:solidFill>
              </a:rPr>
              <a:t> a </a:t>
            </a:r>
            <a:r>
              <a:rPr lang="ru-RU" sz="3200" dirty="0" err="1">
                <a:solidFill>
                  <a:schemeClr val="bg1"/>
                </a:solidFill>
              </a:rPr>
              <a:t>number</a:t>
            </a:r>
            <a:r>
              <a:rPr lang="ru-RU" sz="3200" dirty="0">
                <a:solidFill>
                  <a:schemeClr val="bg1"/>
                </a:solidFill>
              </a:rPr>
              <a:t> </a:t>
            </a:r>
            <a:r>
              <a:rPr lang="ru-RU" sz="3200" dirty="0" err="1">
                <a:solidFill>
                  <a:schemeClr val="bg1"/>
                </a:solidFill>
              </a:rPr>
              <a:t>of</a:t>
            </a:r>
            <a:r>
              <a:rPr lang="ru-RU" sz="3200" dirty="0">
                <a:solidFill>
                  <a:schemeClr val="bg1"/>
                </a:solidFill>
              </a:rPr>
              <a:t> </a:t>
            </a:r>
            <a:r>
              <a:rPr lang="ru-RU" sz="3200" dirty="0" err="1">
                <a:solidFill>
                  <a:schemeClr val="bg1"/>
                </a:solidFill>
              </a:rPr>
              <a:t>enterprises</a:t>
            </a:r>
            <a:r>
              <a:rPr lang="ru-RU" sz="3200" dirty="0">
                <a:solidFill>
                  <a:schemeClr val="bg1"/>
                </a:solidFill>
              </a:rPr>
              <a:t> </a:t>
            </a:r>
            <a:r>
              <a:rPr lang="ru-RU" sz="3200" dirty="0" err="1">
                <a:solidFill>
                  <a:schemeClr val="bg1"/>
                </a:solidFill>
              </a:rPr>
              <a:t>offering</a:t>
            </a:r>
            <a:r>
              <a:rPr lang="ru-RU" sz="3200" dirty="0">
                <a:solidFill>
                  <a:schemeClr val="bg1"/>
                </a:solidFill>
              </a:rPr>
              <a:t> </a:t>
            </a:r>
            <a:r>
              <a:rPr lang="ru-RU" sz="3200" dirty="0" err="1">
                <a:solidFill>
                  <a:schemeClr val="bg1"/>
                </a:solidFill>
              </a:rPr>
              <a:t>their</a:t>
            </a:r>
            <a:r>
              <a:rPr lang="ru-RU" sz="3200" dirty="0">
                <a:solidFill>
                  <a:schemeClr val="bg1"/>
                </a:solidFill>
              </a:rPr>
              <a:t> </a:t>
            </a:r>
            <a:r>
              <a:rPr lang="ru-RU" sz="3200" dirty="0" err="1">
                <a:solidFill>
                  <a:schemeClr val="bg1"/>
                </a:solidFill>
              </a:rPr>
              <a:t>goods</a:t>
            </a:r>
            <a:r>
              <a:rPr lang="ru-RU" sz="3200" dirty="0">
                <a:solidFill>
                  <a:schemeClr val="bg1"/>
                </a:solidFill>
              </a:rPr>
              <a:t> </a:t>
            </a:r>
            <a:r>
              <a:rPr lang="ru-RU" sz="3200" dirty="0" err="1">
                <a:solidFill>
                  <a:schemeClr val="bg1"/>
                </a:solidFill>
              </a:rPr>
              <a:t>at</a:t>
            </a:r>
            <a:r>
              <a:rPr lang="ru-RU" sz="3200" dirty="0">
                <a:solidFill>
                  <a:schemeClr val="bg1"/>
                </a:solidFill>
              </a:rPr>
              <a:t> </a:t>
            </a:r>
            <a:r>
              <a:rPr lang="ru-RU" sz="3200" dirty="0" err="1">
                <a:solidFill>
                  <a:schemeClr val="bg1"/>
                </a:solidFill>
              </a:rPr>
              <a:t>large</a:t>
            </a:r>
            <a:r>
              <a:rPr lang="ru-RU" sz="3200" dirty="0">
                <a:solidFill>
                  <a:schemeClr val="bg1"/>
                </a:solidFill>
              </a:rPr>
              <a:t> </a:t>
            </a:r>
            <a:r>
              <a:rPr lang="ru-RU" sz="3200" dirty="0" err="1">
                <a:solidFill>
                  <a:schemeClr val="bg1"/>
                </a:solidFill>
              </a:rPr>
              <a:t>volatile</a:t>
            </a:r>
            <a:r>
              <a:rPr lang="ru-RU" sz="3200" dirty="0">
                <a:solidFill>
                  <a:schemeClr val="bg1"/>
                </a:solidFill>
              </a:rPr>
              <a:t> </a:t>
            </a:r>
            <a:r>
              <a:rPr lang="ru-RU" sz="3200" dirty="0" err="1">
                <a:solidFill>
                  <a:schemeClr val="bg1"/>
                </a:solidFill>
              </a:rPr>
              <a:t>prices</a:t>
            </a:r>
            <a:r>
              <a:rPr lang="ru-RU" sz="3200" dirty="0">
                <a:solidFill>
                  <a:schemeClr val="bg1"/>
                </a:solidFill>
              </a:rPr>
              <a:t>. </a:t>
            </a:r>
            <a:r>
              <a:rPr lang="ru-RU" sz="3200" dirty="0" err="1">
                <a:solidFill>
                  <a:schemeClr val="bg1"/>
                </a:solidFill>
              </a:rPr>
              <a:t>The</a:t>
            </a:r>
            <a:r>
              <a:rPr lang="ru-RU" sz="3200" dirty="0">
                <a:solidFill>
                  <a:schemeClr val="bg1"/>
                </a:solidFill>
              </a:rPr>
              <a:t> </a:t>
            </a:r>
            <a:r>
              <a:rPr lang="ru-RU" sz="3200" dirty="0" err="1">
                <a:solidFill>
                  <a:schemeClr val="bg1"/>
                </a:solidFill>
              </a:rPr>
              <a:t>products</a:t>
            </a:r>
            <a:r>
              <a:rPr lang="ru-RU" sz="3200" dirty="0">
                <a:solidFill>
                  <a:schemeClr val="bg1"/>
                </a:solidFill>
              </a:rPr>
              <a:t> </a:t>
            </a:r>
            <a:r>
              <a:rPr lang="ru-RU" sz="3200" dirty="0" err="1">
                <a:solidFill>
                  <a:schemeClr val="bg1"/>
                </a:solidFill>
              </a:rPr>
              <a:t>do</a:t>
            </a:r>
            <a:r>
              <a:rPr lang="ru-RU" sz="3200" dirty="0">
                <a:solidFill>
                  <a:schemeClr val="bg1"/>
                </a:solidFill>
              </a:rPr>
              <a:t> </a:t>
            </a:r>
            <a:r>
              <a:rPr lang="ru-RU" sz="3200" dirty="0" err="1">
                <a:solidFill>
                  <a:schemeClr val="bg1"/>
                </a:solidFill>
              </a:rPr>
              <a:t>not</a:t>
            </a:r>
            <a:r>
              <a:rPr lang="ru-RU" sz="3200" dirty="0">
                <a:solidFill>
                  <a:schemeClr val="bg1"/>
                </a:solidFill>
              </a:rPr>
              <a:t> </a:t>
            </a:r>
            <a:r>
              <a:rPr lang="ru-RU" sz="3200" dirty="0" err="1">
                <a:solidFill>
                  <a:schemeClr val="bg1"/>
                </a:solidFill>
              </a:rPr>
              <a:t>completely</a:t>
            </a:r>
            <a:r>
              <a:rPr lang="ru-RU" sz="3200" dirty="0">
                <a:solidFill>
                  <a:schemeClr val="bg1"/>
                </a:solidFill>
              </a:rPr>
              <a:t> </a:t>
            </a:r>
            <a:r>
              <a:rPr lang="ru-RU" sz="3200" dirty="0" err="1">
                <a:solidFill>
                  <a:schemeClr val="bg1"/>
                </a:solidFill>
              </a:rPr>
              <a:t>replace</a:t>
            </a:r>
            <a:r>
              <a:rPr lang="ru-RU" sz="3200" dirty="0">
                <a:solidFill>
                  <a:schemeClr val="bg1"/>
                </a:solidFill>
              </a:rPr>
              <a:t> </a:t>
            </a:r>
            <a:r>
              <a:rPr lang="ru-RU" sz="3200" dirty="0" err="1">
                <a:solidFill>
                  <a:schemeClr val="bg1"/>
                </a:solidFill>
              </a:rPr>
              <a:t>each</a:t>
            </a:r>
            <a:r>
              <a:rPr lang="ru-RU" sz="3200" dirty="0">
                <a:solidFill>
                  <a:schemeClr val="bg1"/>
                </a:solidFill>
              </a:rPr>
              <a:t> </a:t>
            </a:r>
            <a:r>
              <a:rPr lang="ru-RU" sz="3200" dirty="0" err="1">
                <a:solidFill>
                  <a:schemeClr val="bg1"/>
                </a:solidFill>
              </a:rPr>
              <a:t>other</a:t>
            </a:r>
            <a:r>
              <a:rPr lang="ru-RU" sz="3200" dirty="0">
                <a:solidFill>
                  <a:schemeClr val="bg1"/>
                </a:solidFill>
              </a:rPr>
              <a:t> </a:t>
            </a:r>
            <a:r>
              <a:rPr lang="ru-RU" sz="3200" dirty="0" err="1">
                <a:solidFill>
                  <a:schemeClr val="bg1"/>
                </a:solidFill>
              </a:rPr>
              <a:t>and</a:t>
            </a:r>
            <a:r>
              <a:rPr lang="ru-RU" sz="3200" dirty="0">
                <a:solidFill>
                  <a:schemeClr val="bg1"/>
                </a:solidFill>
              </a:rPr>
              <a:t> </a:t>
            </a:r>
            <a:r>
              <a:rPr lang="ru-RU" sz="3200" dirty="0" err="1">
                <a:solidFill>
                  <a:schemeClr val="bg1"/>
                </a:solidFill>
              </a:rPr>
              <a:t>differ</a:t>
            </a:r>
            <a:r>
              <a:rPr lang="ru-RU" sz="3200" dirty="0">
                <a:solidFill>
                  <a:schemeClr val="bg1"/>
                </a:solidFill>
              </a:rPr>
              <a:t> </a:t>
            </a:r>
            <a:r>
              <a:rPr lang="ru-RU" sz="3200" dirty="0" err="1">
                <a:solidFill>
                  <a:schemeClr val="bg1"/>
                </a:solidFill>
              </a:rPr>
              <a:t>not</a:t>
            </a:r>
            <a:r>
              <a:rPr lang="ru-RU" sz="3200" dirty="0">
                <a:solidFill>
                  <a:schemeClr val="bg1"/>
                </a:solidFill>
              </a:rPr>
              <a:t> </a:t>
            </a:r>
            <a:r>
              <a:rPr lang="ru-RU" sz="3200" dirty="0" err="1">
                <a:solidFill>
                  <a:schemeClr val="bg1"/>
                </a:solidFill>
              </a:rPr>
              <a:t>only</a:t>
            </a:r>
            <a:r>
              <a:rPr lang="ru-RU" sz="3200" dirty="0">
                <a:solidFill>
                  <a:schemeClr val="bg1"/>
                </a:solidFill>
              </a:rPr>
              <a:t> </a:t>
            </a:r>
            <a:r>
              <a:rPr lang="ru-RU" sz="3200" dirty="0" err="1">
                <a:solidFill>
                  <a:schemeClr val="bg1"/>
                </a:solidFill>
              </a:rPr>
              <a:t>in</a:t>
            </a:r>
            <a:r>
              <a:rPr lang="ru-RU" sz="3200" dirty="0">
                <a:solidFill>
                  <a:schemeClr val="bg1"/>
                </a:solidFill>
              </a:rPr>
              <a:t> </a:t>
            </a:r>
            <a:r>
              <a:rPr lang="ru-RU" sz="3200" dirty="0" err="1">
                <a:solidFill>
                  <a:schemeClr val="bg1"/>
                </a:solidFill>
              </a:rPr>
              <a:t>their</a:t>
            </a:r>
            <a:r>
              <a:rPr lang="ru-RU" sz="3200" dirty="0">
                <a:solidFill>
                  <a:schemeClr val="bg1"/>
                </a:solidFill>
              </a:rPr>
              <a:t> </a:t>
            </a:r>
            <a:r>
              <a:rPr lang="ru-RU" sz="3200" dirty="0" err="1">
                <a:solidFill>
                  <a:schemeClr val="bg1"/>
                </a:solidFill>
              </a:rPr>
              <a:t>physical</a:t>
            </a:r>
            <a:r>
              <a:rPr lang="ru-RU" sz="3200" dirty="0">
                <a:solidFill>
                  <a:schemeClr val="bg1"/>
                </a:solidFill>
              </a:rPr>
              <a:t> </a:t>
            </a:r>
            <a:r>
              <a:rPr lang="ru-RU" sz="3200" dirty="0" err="1">
                <a:solidFill>
                  <a:schemeClr val="bg1"/>
                </a:solidFill>
              </a:rPr>
              <a:t>characteristics</a:t>
            </a:r>
            <a:r>
              <a:rPr lang="ru-RU" sz="3200" dirty="0">
                <a:solidFill>
                  <a:schemeClr val="bg1"/>
                </a:solidFill>
              </a:rPr>
              <a:t>, </a:t>
            </a:r>
            <a:r>
              <a:rPr lang="ru-RU" sz="3200" dirty="0" err="1">
                <a:solidFill>
                  <a:schemeClr val="bg1"/>
                </a:solidFill>
              </a:rPr>
              <a:t>quality</a:t>
            </a:r>
            <a:r>
              <a:rPr lang="ru-RU" sz="3200" dirty="0">
                <a:solidFill>
                  <a:schemeClr val="bg1"/>
                </a:solidFill>
              </a:rPr>
              <a:t>, </a:t>
            </a:r>
            <a:r>
              <a:rPr lang="ru-RU" sz="3200" dirty="0" err="1">
                <a:solidFill>
                  <a:schemeClr val="bg1"/>
                </a:solidFill>
              </a:rPr>
              <a:t>preparation</a:t>
            </a:r>
            <a:r>
              <a:rPr lang="ru-RU" sz="3200" dirty="0">
                <a:solidFill>
                  <a:schemeClr val="bg1"/>
                </a:solidFill>
              </a:rPr>
              <a:t>, </a:t>
            </a:r>
            <a:r>
              <a:rPr lang="ru-RU" sz="3200" dirty="0" err="1">
                <a:solidFill>
                  <a:schemeClr val="bg1"/>
                </a:solidFill>
              </a:rPr>
              <a:t>but</a:t>
            </a:r>
            <a:r>
              <a:rPr lang="ru-RU" sz="3200" dirty="0">
                <a:solidFill>
                  <a:schemeClr val="bg1"/>
                </a:solidFill>
              </a:rPr>
              <a:t> </a:t>
            </a:r>
            <a:r>
              <a:rPr lang="ru-RU" sz="3200" dirty="0" err="1">
                <a:solidFill>
                  <a:schemeClr val="bg1"/>
                </a:solidFill>
              </a:rPr>
              <a:t>also</a:t>
            </a:r>
            <a:r>
              <a:rPr lang="ru-RU" sz="3200" dirty="0">
                <a:solidFill>
                  <a:schemeClr val="bg1"/>
                </a:solidFill>
              </a:rPr>
              <a:t> </a:t>
            </a:r>
            <a:r>
              <a:rPr lang="ru-RU" sz="3200" dirty="0" err="1">
                <a:solidFill>
                  <a:schemeClr val="bg1"/>
                </a:solidFill>
              </a:rPr>
              <a:t>in</a:t>
            </a:r>
            <a:r>
              <a:rPr lang="ru-RU" sz="3200" dirty="0">
                <a:solidFill>
                  <a:schemeClr val="bg1"/>
                </a:solidFill>
              </a:rPr>
              <a:t> </a:t>
            </a:r>
            <a:r>
              <a:rPr lang="ru-RU" sz="3200" dirty="0" err="1">
                <a:solidFill>
                  <a:schemeClr val="bg1"/>
                </a:solidFill>
              </a:rPr>
              <a:t>terms</a:t>
            </a:r>
            <a:r>
              <a:rPr lang="ru-RU" sz="3200" dirty="0">
                <a:solidFill>
                  <a:schemeClr val="bg1"/>
                </a:solidFill>
              </a:rPr>
              <a:t> </a:t>
            </a:r>
            <a:r>
              <a:rPr lang="ru-RU" sz="3200" dirty="0" err="1">
                <a:solidFill>
                  <a:schemeClr val="bg1"/>
                </a:solidFill>
              </a:rPr>
              <a:t>of</a:t>
            </a:r>
            <a:r>
              <a:rPr lang="ru-RU" sz="3200" dirty="0">
                <a:solidFill>
                  <a:schemeClr val="bg1"/>
                </a:solidFill>
              </a:rPr>
              <a:t> </a:t>
            </a:r>
            <a:r>
              <a:rPr lang="ru-RU" sz="3200" dirty="0" err="1">
                <a:solidFill>
                  <a:schemeClr val="bg1"/>
                </a:solidFill>
              </a:rPr>
              <a:t>acceptability</a:t>
            </a:r>
            <a:r>
              <a:rPr lang="ru-RU" sz="3200" dirty="0">
                <a:solidFill>
                  <a:schemeClr val="bg1"/>
                </a:solidFill>
              </a:rPr>
              <a:t> </a:t>
            </a:r>
            <a:r>
              <a:rPr lang="ru-RU" sz="3200" dirty="0" err="1">
                <a:solidFill>
                  <a:schemeClr val="bg1"/>
                </a:solidFill>
              </a:rPr>
              <a:t>in</a:t>
            </a:r>
            <a:r>
              <a:rPr lang="ru-RU" sz="3200" dirty="0">
                <a:solidFill>
                  <a:schemeClr val="bg1"/>
                </a:solidFill>
              </a:rPr>
              <a:t> </a:t>
            </a:r>
            <a:r>
              <a:rPr lang="ru-RU" sz="3200" dirty="0" err="1">
                <a:solidFill>
                  <a:schemeClr val="bg1"/>
                </a:solidFill>
              </a:rPr>
              <a:t>consumption</a:t>
            </a:r>
            <a:r>
              <a:rPr lang="ru-RU" sz="3200" dirty="0">
                <a:solidFill>
                  <a:schemeClr val="bg1"/>
                </a:solidFill>
              </a:rPr>
              <a:t>. </a:t>
            </a:r>
            <a:r>
              <a:rPr lang="ru-RU" sz="3200" dirty="0" err="1">
                <a:solidFill>
                  <a:schemeClr val="bg1"/>
                </a:solidFill>
              </a:rPr>
              <a:t>The</a:t>
            </a:r>
            <a:r>
              <a:rPr lang="ru-RU" sz="3200" dirty="0">
                <a:solidFill>
                  <a:schemeClr val="bg1"/>
                </a:solidFill>
              </a:rPr>
              <a:t> </a:t>
            </a:r>
            <a:r>
              <a:rPr lang="ru-RU" sz="3200" dirty="0" err="1">
                <a:solidFill>
                  <a:schemeClr val="bg1"/>
                </a:solidFill>
              </a:rPr>
              <a:t>difference</a:t>
            </a:r>
            <a:r>
              <a:rPr lang="ru-RU" sz="3200" dirty="0">
                <a:solidFill>
                  <a:schemeClr val="bg1"/>
                </a:solidFill>
              </a:rPr>
              <a:t> </a:t>
            </a:r>
            <a:r>
              <a:rPr lang="ru-RU" sz="3200" dirty="0" err="1">
                <a:solidFill>
                  <a:schemeClr val="bg1"/>
                </a:solidFill>
              </a:rPr>
              <a:t>between</a:t>
            </a:r>
            <a:r>
              <a:rPr lang="ru-RU" sz="3200" dirty="0">
                <a:solidFill>
                  <a:schemeClr val="bg1"/>
                </a:solidFill>
              </a:rPr>
              <a:t> </a:t>
            </a:r>
            <a:r>
              <a:rPr lang="ru-RU" sz="3200" dirty="0" err="1">
                <a:solidFill>
                  <a:schemeClr val="bg1"/>
                </a:solidFill>
              </a:rPr>
              <a:t>the</a:t>
            </a:r>
            <a:r>
              <a:rPr lang="ru-RU" sz="3200" dirty="0">
                <a:solidFill>
                  <a:schemeClr val="bg1"/>
                </a:solidFill>
              </a:rPr>
              <a:t> </a:t>
            </a:r>
            <a:r>
              <a:rPr lang="ru-RU" sz="3200" dirty="0" err="1">
                <a:solidFill>
                  <a:schemeClr val="bg1"/>
                </a:solidFill>
              </a:rPr>
              <a:t>products</a:t>
            </a:r>
            <a:r>
              <a:rPr lang="ru-RU" sz="3200" dirty="0">
                <a:solidFill>
                  <a:schemeClr val="bg1"/>
                </a:solidFill>
              </a:rPr>
              <a:t> </a:t>
            </a:r>
            <a:r>
              <a:rPr lang="ru-RU" sz="3200" dirty="0" err="1">
                <a:solidFill>
                  <a:schemeClr val="bg1"/>
                </a:solidFill>
              </a:rPr>
              <a:t>shows</a:t>
            </a:r>
            <a:r>
              <a:rPr lang="ru-RU" sz="3200" dirty="0">
                <a:solidFill>
                  <a:schemeClr val="bg1"/>
                </a:solidFill>
              </a:rPr>
              <a:t> a </a:t>
            </a:r>
            <a:r>
              <a:rPr lang="ru-RU" sz="3200" dirty="0" err="1">
                <a:solidFill>
                  <a:schemeClr val="bg1"/>
                </a:solidFill>
              </a:rPr>
              <a:t>big</a:t>
            </a:r>
            <a:r>
              <a:rPr lang="ru-RU" sz="3200" dirty="0">
                <a:solidFill>
                  <a:schemeClr val="bg1"/>
                </a:solidFill>
              </a:rPr>
              <a:t> </a:t>
            </a:r>
            <a:r>
              <a:rPr lang="ru-RU" sz="3200" dirty="0" err="1">
                <a:solidFill>
                  <a:schemeClr val="bg1"/>
                </a:solidFill>
              </a:rPr>
              <a:t>difference</a:t>
            </a:r>
            <a:r>
              <a:rPr lang="ru-RU" sz="3200" dirty="0">
                <a:solidFill>
                  <a:schemeClr val="bg1"/>
                </a:solidFill>
              </a:rPr>
              <a:t> </a:t>
            </a:r>
            <a:r>
              <a:rPr lang="ru-RU" sz="3200" dirty="0" err="1">
                <a:solidFill>
                  <a:schemeClr val="bg1"/>
                </a:solidFill>
              </a:rPr>
              <a:t>in</a:t>
            </a:r>
            <a:r>
              <a:rPr lang="ru-RU" sz="3200" dirty="0">
                <a:solidFill>
                  <a:schemeClr val="bg1"/>
                </a:solidFill>
              </a:rPr>
              <a:t> </a:t>
            </a:r>
            <a:r>
              <a:rPr lang="ru-RU" sz="3200" dirty="0" err="1">
                <a:solidFill>
                  <a:schemeClr val="bg1"/>
                </a:solidFill>
              </a:rPr>
              <a:t>prices</a:t>
            </a:r>
            <a:r>
              <a:rPr lang="ru-RU" sz="3200" dirty="0">
                <a:solidFill>
                  <a:schemeClr val="bg1"/>
                </a:solidFill>
              </a:rPr>
              <a:t>.</a:t>
            </a:r>
          </a:p>
        </p:txBody>
      </p:sp>
    </p:spTree>
    <p:extLst>
      <p:ext uri="{BB962C8B-B14F-4D97-AF65-F5344CB8AC3E}">
        <p14:creationId xmlns:p14="http://schemas.microsoft.com/office/powerpoint/2010/main" val="875262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Прямоугольник 1"/>
          <p:cNvSpPr/>
          <p:nvPr/>
        </p:nvSpPr>
        <p:spPr>
          <a:xfrm>
            <a:off x="-1910" y="163934"/>
            <a:ext cx="9144000" cy="6740307"/>
          </a:xfrm>
          <a:prstGeom prst="rect">
            <a:avLst/>
          </a:prstGeom>
        </p:spPr>
        <p:txBody>
          <a:bodyPr wrap="square">
            <a:spAutoFit/>
          </a:bodyPr>
          <a:lstStyle/>
          <a:p>
            <a:pPr algn="ctr">
              <a:lnSpc>
                <a:spcPct val="150000"/>
              </a:lnSpc>
            </a:pPr>
            <a:r>
              <a:rPr lang="en-US" sz="3200" b="1" dirty="0" smtClean="0">
                <a:solidFill>
                  <a:schemeClr val="bg1"/>
                </a:solidFill>
                <a:latin typeface="Times New Roman" pitchFamily="18" charset="0"/>
                <a:cs typeface="Times New Roman" pitchFamily="18" charset="0"/>
              </a:rPr>
              <a:t>MONOPOLISTIK Baha</a:t>
            </a:r>
            <a:r>
              <a:rPr lang="tk-TM" sz="3200" b="1" dirty="0" smtClean="0">
                <a:solidFill>
                  <a:schemeClr val="bg1"/>
                </a:solidFill>
                <a:latin typeface="Times New Roman" pitchFamily="18" charset="0"/>
                <a:cs typeface="Times New Roman" pitchFamily="18" charset="0"/>
              </a:rPr>
              <a:t> </a:t>
            </a:r>
            <a:r>
              <a:rPr lang="en-US" sz="3200" b="1" dirty="0" smtClean="0">
                <a:solidFill>
                  <a:schemeClr val="bg1"/>
                </a:solidFill>
                <a:latin typeface="Times New Roman" pitchFamily="18" charset="0"/>
                <a:cs typeface="Times New Roman" pitchFamily="18" charset="0"/>
              </a:rPr>
              <a:t>BAZARYNA ÜÇ SANY HÄSIÝETLI AÝRATYNLYK MAHSUSDYR: </a:t>
            </a:r>
            <a:endParaRPr lang="tk-TM" sz="3200" b="1" dirty="0" smtClean="0">
              <a:solidFill>
                <a:schemeClr val="bg1"/>
              </a:solidFill>
              <a:latin typeface="Times New Roman" pitchFamily="18" charset="0"/>
              <a:cs typeface="Times New Roman" pitchFamily="18" charset="0"/>
            </a:endParaRPr>
          </a:p>
          <a:p>
            <a:pPr>
              <a:lnSpc>
                <a:spcPct val="150000"/>
              </a:lnSpc>
            </a:pPr>
            <a:r>
              <a:rPr lang="tk-TM" sz="3200" dirty="0" smtClean="0">
                <a:solidFill>
                  <a:schemeClr val="bg1"/>
                </a:solidFill>
                <a:latin typeface="Times New Roman" pitchFamily="18" charset="0"/>
                <a:cs typeface="Times New Roman" pitchFamily="18" charset="0"/>
              </a:rPr>
              <a:t>- </a:t>
            </a:r>
            <a:r>
              <a:rPr lang="en-US" sz="3200" dirty="0" err="1" smtClean="0">
                <a:solidFill>
                  <a:schemeClr val="bg1"/>
                </a:solidFill>
                <a:latin typeface="Times New Roman" pitchFamily="18" charset="0"/>
                <a:cs typeface="Times New Roman" pitchFamily="18" charset="0"/>
              </a:rPr>
              <a:t>kärhanalaryň</a:t>
            </a:r>
            <a:r>
              <a:rPr lang="tk-TM" sz="3200" dirty="0" smtClean="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arasynda</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ýiti</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bäsdeşlik</a:t>
            </a:r>
            <a:r>
              <a:rPr lang="en-US" sz="3200" dirty="0">
                <a:solidFill>
                  <a:schemeClr val="bg1"/>
                </a:solidFill>
                <a:latin typeface="Times New Roman" pitchFamily="18" charset="0"/>
                <a:cs typeface="Times New Roman" pitchFamily="18" charset="0"/>
              </a:rPr>
              <a:t>, </a:t>
            </a:r>
            <a:endParaRPr lang="tk-TM" sz="3200" dirty="0" smtClean="0">
              <a:solidFill>
                <a:schemeClr val="bg1"/>
              </a:solidFill>
              <a:latin typeface="Times New Roman" pitchFamily="18" charset="0"/>
              <a:cs typeface="Times New Roman" pitchFamily="18" charset="0"/>
            </a:endParaRPr>
          </a:p>
          <a:p>
            <a:pPr>
              <a:lnSpc>
                <a:spcPct val="150000"/>
              </a:lnSpc>
            </a:pPr>
            <a:r>
              <a:rPr lang="tk-TM" sz="3200" dirty="0" smtClean="0">
                <a:solidFill>
                  <a:schemeClr val="bg1"/>
                </a:solidFill>
                <a:latin typeface="Times New Roman" pitchFamily="18" charset="0"/>
                <a:cs typeface="Times New Roman" pitchFamily="18" charset="0"/>
              </a:rPr>
              <a:t>- </a:t>
            </a:r>
            <a:r>
              <a:rPr lang="en-US" sz="3200" dirty="0" err="1" smtClean="0">
                <a:solidFill>
                  <a:schemeClr val="bg1"/>
                </a:solidFill>
                <a:latin typeface="Times New Roman" pitchFamily="18" charset="0"/>
                <a:cs typeface="Times New Roman" pitchFamily="18" charset="0"/>
              </a:rPr>
              <a:t>sarp</a:t>
            </a:r>
            <a:r>
              <a:rPr lang="en-US" sz="3200" dirty="0" smtClean="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ediş</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alamatlary</a:t>
            </a:r>
            <a:r>
              <a:rPr lang="en-US" sz="3200" dirty="0">
                <a:solidFill>
                  <a:schemeClr val="bg1"/>
                </a:solidFill>
                <a:latin typeface="Times New Roman" pitchFamily="18" charset="0"/>
                <a:cs typeface="Times New Roman" pitchFamily="18" charset="0"/>
              </a:rPr>
              <a:t>, </a:t>
            </a:r>
            <a:endParaRPr lang="tk-TM" sz="3200" dirty="0" smtClean="0">
              <a:solidFill>
                <a:schemeClr val="bg1"/>
              </a:solidFill>
              <a:latin typeface="Times New Roman" pitchFamily="18" charset="0"/>
              <a:cs typeface="Times New Roman" pitchFamily="18" charset="0"/>
            </a:endParaRPr>
          </a:p>
          <a:p>
            <a:pPr>
              <a:lnSpc>
                <a:spcPct val="150000"/>
              </a:lnSpc>
            </a:pPr>
            <a:r>
              <a:rPr lang="tk-TM" sz="3200" dirty="0" smtClean="0">
                <a:solidFill>
                  <a:schemeClr val="bg1"/>
                </a:solidFill>
                <a:latin typeface="Times New Roman" pitchFamily="18" charset="0"/>
                <a:cs typeface="Times New Roman" pitchFamily="18" charset="0"/>
              </a:rPr>
              <a:t>- </a:t>
            </a:r>
            <a:r>
              <a:rPr lang="en-US" sz="3200" dirty="0" err="1" smtClean="0">
                <a:solidFill>
                  <a:schemeClr val="bg1"/>
                </a:solidFill>
                <a:latin typeface="Times New Roman" pitchFamily="18" charset="0"/>
                <a:cs typeface="Times New Roman" pitchFamily="18" charset="0"/>
              </a:rPr>
              <a:t>şeýle</a:t>
            </a:r>
            <a:r>
              <a:rPr lang="en-US" sz="3200" dirty="0" smtClean="0">
                <a:solidFill>
                  <a:schemeClr val="bg1"/>
                </a:solidFill>
                <a:latin typeface="Times New Roman" pitchFamily="18" charset="0"/>
                <a:cs typeface="Times New Roman" pitchFamily="18" charset="0"/>
              </a:rPr>
              <a:t>-de </a:t>
            </a:r>
            <a:r>
              <a:rPr lang="en-US" sz="3200" dirty="0" err="1">
                <a:solidFill>
                  <a:schemeClr val="bg1"/>
                </a:solidFill>
                <a:latin typeface="Times New Roman" pitchFamily="18" charset="0"/>
                <a:cs typeface="Times New Roman" pitchFamily="18" charset="0"/>
              </a:rPr>
              <a:t>birmeňzeş</a:t>
            </a:r>
            <a:r>
              <a:rPr lang="tk-TM"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bolmadyk</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goşmaça</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hyzmatlar</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boýunça</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tapawudynyň</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hasabyna</a:t>
            </a:r>
            <a:r>
              <a:rPr lang="tk-TM"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bäsdeşlik</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edýän</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kärhanalar</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tarapyndan</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goýberilýän</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harytlaryň</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differensiasiýasy</a:t>
            </a:r>
            <a:r>
              <a:rPr lang="en-US" sz="3200" dirty="0">
                <a:solidFill>
                  <a:schemeClr val="bg1"/>
                </a:solidFill>
                <a:latin typeface="Times New Roman" pitchFamily="18" charset="0"/>
                <a:cs typeface="Times New Roman" pitchFamily="18" charset="0"/>
              </a:rPr>
              <a:t>,</a:t>
            </a:r>
            <a:r>
              <a:rPr lang="tk-TM" sz="3200" dirty="0">
                <a:solidFill>
                  <a:schemeClr val="bg1"/>
                </a:solidFill>
                <a:latin typeface="Times New Roman" pitchFamily="18" charset="0"/>
                <a:cs typeface="Times New Roman" pitchFamily="18" charset="0"/>
              </a:rPr>
              <a:t>  </a:t>
            </a:r>
            <a:r>
              <a:rPr lang="en-US" sz="3200" dirty="0" err="1" smtClean="0">
                <a:solidFill>
                  <a:schemeClr val="bg1"/>
                </a:solidFill>
                <a:latin typeface="Times New Roman" pitchFamily="18" charset="0"/>
                <a:cs typeface="Times New Roman" pitchFamily="18" charset="0"/>
              </a:rPr>
              <a:t>bazara</a:t>
            </a:r>
            <a:r>
              <a:rPr lang="en-US" sz="3200" dirty="0" smtClean="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aralaşmagyň</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öňkä</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görä</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aňsatlygy</a:t>
            </a:r>
            <a:r>
              <a:rPr lang="en-US" sz="3200" dirty="0">
                <a:solidFill>
                  <a:schemeClr val="bg1"/>
                </a:solidFill>
                <a:latin typeface="Times New Roman" pitchFamily="18" charset="0"/>
                <a:cs typeface="Times New Roman" pitchFamily="18" charset="0"/>
              </a:rPr>
              <a:t>. </a:t>
            </a:r>
            <a:endParaRPr lang="ru-RU" sz="32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659610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7016" y="1124744"/>
            <a:ext cx="8856984" cy="4524315"/>
          </a:xfrm>
          <a:prstGeom prst="rect">
            <a:avLst/>
          </a:prstGeom>
        </p:spPr>
        <p:txBody>
          <a:bodyPr wrap="square">
            <a:spAutoFit/>
          </a:bodyPr>
          <a:lstStyle/>
          <a:p>
            <a:r>
              <a:rPr lang="ru-RU" sz="3200" dirty="0">
                <a:solidFill>
                  <a:schemeClr val="bg1"/>
                </a:solidFill>
              </a:rPr>
              <a:t>THERE ARE THREE CHARACTERISTICAL FEATURES TO THE MONOPOLISTIC PRICE MARKET:</a:t>
            </a:r>
          </a:p>
          <a:p>
            <a:r>
              <a:rPr lang="ru-RU" sz="3200" dirty="0">
                <a:solidFill>
                  <a:schemeClr val="bg1"/>
                </a:solidFill>
              </a:rPr>
              <a:t>- </a:t>
            </a:r>
            <a:r>
              <a:rPr lang="ru-RU" sz="3200" dirty="0" err="1">
                <a:solidFill>
                  <a:schemeClr val="bg1"/>
                </a:solidFill>
              </a:rPr>
              <a:t>intense</a:t>
            </a:r>
            <a:r>
              <a:rPr lang="ru-RU" sz="3200" dirty="0">
                <a:solidFill>
                  <a:schemeClr val="bg1"/>
                </a:solidFill>
              </a:rPr>
              <a:t> </a:t>
            </a:r>
            <a:r>
              <a:rPr lang="ru-RU" sz="3200" dirty="0" err="1">
                <a:solidFill>
                  <a:schemeClr val="bg1"/>
                </a:solidFill>
              </a:rPr>
              <a:t>competition</a:t>
            </a:r>
            <a:r>
              <a:rPr lang="ru-RU" sz="3200" dirty="0">
                <a:solidFill>
                  <a:schemeClr val="bg1"/>
                </a:solidFill>
              </a:rPr>
              <a:t> </a:t>
            </a:r>
            <a:r>
              <a:rPr lang="ru-RU" sz="3200" dirty="0" err="1">
                <a:solidFill>
                  <a:schemeClr val="bg1"/>
                </a:solidFill>
              </a:rPr>
              <a:t>between</a:t>
            </a:r>
            <a:r>
              <a:rPr lang="ru-RU" sz="3200" dirty="0">
                <a:solidFill>
                  <a:schemeClr val="bg1"/>
                </a:solidFill>
              </a:rPr>
              <a:t> </a:t>
            </a:r>
            <a:r>
              <a:rPr lang="ru-RU" sz="3200" dirty="0" err="1">
                <a:solidFill>
                  <a:schemeClr val="bg1"/>
                </a:solidFill>
              </a:rPr>
              <a:t>enterprises</a:t>
            </a:r>
            <a:r>
              <a:rPr lang="ru-RU" sz="3200" dirty="0">
                <a:solidFill>
                  <a:schemeClr val="bg1"/>
                </a:solidFill>
              </a:rPr>
              <a:t>,</a:t>
            </a:r>
          </a:p>
          <a:p>
            <a:r>
              <a:rPr lang="ru-RU" sz="3200" dirty="0">
                <a:solidFill>
                  <a:schemeClr val="bg1"/>
                </a:solidFill>
              </a:rPr>
              <a:t>- </a:t>
            </a:r>
            <a:r>
              <a:rPr lang="ru-RU" sz="3200" dirty="0" err="1">
                <a:solidFill>
                  <a:schemeClr val="bg1"/>
                </a:solidFill>
              </a:rPr>
              <a:t>consumption</a:t>
            </a:r>
            <a:r>
              <a:rPr lang="ru-RU" sz="3200" dirty="0">
                <a:solidFill>
                  <a:schemeClr val="bg1"/>
                </a:solidFill>
              </a:rPr>
              <a:t> </a:t>
            </a:r>
            <a:r>
              <a:rPr lang="ru-RU" sz="3200" dirty="0" err="1">
                <a:solidFill>
                  <a:schemeClr val="bg1"/>
                </a:solidFill>
              </a:rPr>
              <a:t>symptoms</a:t>
            </a:r>
            <a:r>
              <a:rPr lang="ru-RU" sz="3200" dirty="0">
                <a:solidFill>
                  <a:schemeClr val="bg1"/>
                </a:solidFill>
              </a:rPr>
              <a:t>,</a:t>
            </a:r>
          </a:p>
          <a:p>
            <a:r>
              <a:rPr lang="ru-RU" sz="3200" dirty="0">
                <a:solidFill>
                  <a:schemeClr val="bg1"/>
                </a:solidFill>
              </a:rPr>
              <a:t>- </a:t>
            </a:r>
            <a:r>
              <a:rPr lang="ru-RU" sz="3200" dirty="0" err="1">
                <a:solidFill>
                  <a:schemeClr val="bg1"/>
                </a:solidFill>
              </a:rPr>
              <a:t>as</a:t>
            </a:r>
            <a:r>
              <a:rPr lang="ru-RU" sz="3200" dirty="0">
                <a:solidFill>
                  <a:schemeClr val="bg1"/>
                </a:solidFill>
              </a:rPr>
              <a:t> </a:t>
            </a:r>
            <a:r>
              <a:rPr lang="ru-RU" sz="3200" dirty="0" err="1">
                <a:solidFill>
                  <a:schemeClr val="bg1"/>
                </a:solidFill>
              </a:rPr>
              <a:t>well</a:t>
            </a:r>
            <a:r>
              <a:rPr lang="ru-RU" sz="3200" dirty="0">
                <a:solidFill>
                  <a:schemeClr val="bg1"/>
                </a:solidFill>
              </a:rPr>
              <a:t> </a:t>
            </a:r>
            <a:r>
              <a:rPr lang="ru-RU" sz="3200" dirty="0" err="1">
                <a:solidFill>
                  <a:schemeClr val="bg1"/>
                </a:solidFill>
              </a:rPr>
              <a:t>as</a:t>
            </a:r>
            <a:r>
              <a:rPr lang="ru-RU" sz="3200" dirty="0">
                <a:solidFill>
                  <a:schemeClr val="bg1"/>
                </a:solidFill>
              </a:rPr>
              <a:t> </a:t>
            </a:r>
            <a:r>
              <a:rPr lang="ru-RU" sz="3200" dirty="0" err="1">
                <a:solidFill>
                  <a:schemeClr val="bg1"/>
                </a:solidFill>
              </a:rPr>
              <a:t>the</a:t>
            </a:r>
            <a:r>
              <a:rPr lang="ru-RU" sz="3200" dirty="0">
                <a:solidFill>
                  <a:schemeClr val="bg1"/>
                </a:solidFill>
              </a:rPr>
              <a:t> </a:t>
            </a:r>
            <a:r>
              <a:rPr lang="ru-RU" sz="3200" dirty="0" err="1">
                <a:solidFill>
                  <a:schemeClr val="bg1"/>
                </a:solidFill>
              </a:rPr>
              <a:t>differentiation</a:t>
            </a:r>
            <a:r>
              <a:rPr lang="ru-RU" sz="3200" dirty="0">
                <a:solidFill>
                  <a:schemeClr val="bg1"/>
                </a:solidFill>
              </a:rPr>
              <a:t> </a:t>
            </a:r>
            <a:r>
              <a:rPr lang="ru-RU" sz="3200" dirty="0" err="1">
                <a:solidFill>
                  <a:schemeClr val="bg1"/>
                </a:solidFill>
              </a:rPr>
              <a:t>of</a:t>
            </a:r>
            <a:r>
              <a:rPr lang="ru-RU" sz="3200" dirty="0">
                <a:solidFill>
                  <a:schemeClr val="bg1"/>
                </a:solidFill>
              </a:rPr>
              <a:t> </a:t>
            </a:r>
            <a:r>
              <a:rPr lang="ru-RU" sz="3200" dirty="0" err="1">
                <a:solidFill>
                  <a:schemeClr val="bg1"/>
                </a:solidFill>
              </a:rPr>
              <a:t>goods</a:t>
            </a:r>
            <a:r>
              <a:rPr lang="ru-RU" sz="3200" dirty="0">
                <a:solidFill>
                  <a:schemeClr val="bg1"/>
                </a:solidFill>
              </a:rPr>
              <a:t> </a:t>
            </a:r>
            <a:r>
              <a:rPr lang="ru-RU" sz="3200" dirty="0" err="1">
                <a:solidFill>
                  <a:schemeClr val="bg1"/>
                </a:solidFill>
              </a:rPr>
              <a:t>released</a:t>
            </a:r>
            <a:r>
              <a:rPr lang="ru-RU" sz="3200" dirty="0">
                <a:solidFill>
                  <a:schemeClr val="bg1"/>
                </a:solidFill>
              </a:rPr>
              <a:t> </a:t>
            </a:r>
            <a:r>
              <a:rPr lang="ru-RU" sz="3200" dirty="0" err="1">
                <a:solidFill>
                  <a:schemeClr val="bg1"/>
                </a:solidFill>
              </a:rPr>
              <a:t>by</a:t>
            </a:r>
            <a:r>
              <a:rPr lang="ru-RU" sz="3200" dirty="0">
                <a:solidFill>
                  <a:schemeClr val="bg1"/>
                </a:solidFill>
              </a:rPr>
              <a:t> </a:t>
            </a:r>
            <a:r>
              <a:rPr lang="ru-RU" sz="3200" dirty="0" err="1">
                <a:solidFill>
                  <a:schemeClr val="bg1"/>
                </a:solidFill>
              </a:rPr>
              <a:t>enterprises</a:t>
            </a:r>
            <a:r>
              <a:rPr lang="ru-RU" sz="3200" dirty="0">
                <a:solidFill>
                  <a:schemeClr val="bg1"/>
                </a:solidFill>
              </a:rPr>
              <a:t> </a:t>
            </a:r>
            <a:r>
              <a:rPr lang="ru-RU" sz="3200" dirty="0" err="1">
                <a:solidFill>
                  <a:schemeClr val="bg1"/>
                </a:solidFill>
              </a:rPr>
              <a:t>competing</a:t>
            </a:r>
            <a:r>
              <a:rPr lang="ru-RU" sz="3200" dirty="0">
                <a:solidFill>
                  <a:schemeClr val="bg1"/>
                </a:solidFill>
              </a:rPr>
              <a:t> </a:t>
            </a:r>
            <a:r>
              <a:rPr lang="ru-RU" sz="3200" dirty="0" err="1">
                <a:solidFill>
                  <a:schemeClr val="bg1"/>
                </a:solidFill>
              </a:rPr>
              <a:t>at</a:t>
            </a:r>
            <a:r>
              <a:rPr lang="ru-RU" sz="3200" dirty="0">
                <a:solidFill>
                  <a:schemeClr val="bg1"/>
                </a:solidFill>
              </a:rPr>
              <a:t> </a:t>
            </a:r>
            <a:r>
              <a:rPr lang="ru-RU" sz="3200" dirty="0" err="1">
                <a:solidFill>
                  <a:schemeClr val="bg1"/>
                </a:solidFill>
              </a:rPr>
              <a:t>the</a:t>
            </a:r>
            <a:r>
              <a:rPr lang="ru-RU" sz="3200" dirty="0">
                <a:solidFill>
                  <a:schemeClr val="bg1"/>
                </a:solidFill>
              </a:rPr>
              <a:t> </a:t>
            </a:r>
            <a:r>
              <a:rPr lang="ru-RU" sz="3200" dirty="0" err="1">
                <a:solidFill>
                  <a:schemeClr val="bg1"/>
                </a:solidFill>
              </a:rPr>
              <a:t>expense</a:t>
            </a:r>
            <a:r>
              <a:rPr lang="ru-RU" sz="3200" dirty="0">
                <a:solidFill>
                  <a:schemeClr val="bg1"/>
                </a:solidFill>
              </a:rPr>
              <a:t> </a:t>
            </a:r>
            <a:r>
              <a:rPr lang="ru-RU" sz="3200" dirty="0" err="1">
                <a:solidFill>
                  <a:schemeClr val="bg1"/>
                </a:solidFill>
              </a:rPr>
              <a:t>of</a:t>
            </a:r>
            <a:r>
              <a:rPr lang="ru-RU" sz="3200" dirty="0">
                <a:solidFill>
                  <a:schemeClr val="bg1"/>
                </a:solidFill>
              </a:rPr>
              <a:t> </a:t>
            </a:r>
            <a:r>
              <a:rPr lang="ru-RU" sz="3200" dirty="0" err="1">
                <a:solidFill>
                  <a:schemeClr val="bg1"/>
                </a:solidFill>
              </a:rPr>
              <a:t>the</a:t>
            </a:r>
            <a:r>
              <a:rPr lang="ru-RU" sz="3200" dirty="0">
                <a:solidFill>
                  <a:schemeClr val="bg1"/>
                </a:solidFill>
              </a:rPr>
              <a:t> </a:t>
            </a:r>
            <a:r>
              <a:rPr lang="ru-RU" sz="3200" dirty="0" err="1">
                <a:solidFill>
                  <a:schemeClr val="bg1"/>
                </a:solidFill>
              </a:rPr>
              <a:t>difference</a:t>
            </a:r>
            <a:r>
              <a:rPr lang="ru-RU" sz="3200" dirty="0">
                <a:solidFill>
                  <a:schemeClr val="bg1"/>
                </a:solidFill>
              </a:rPr>
              <a:t> </a:t>
            </a:r>
            <a:r>
              <a:rPr lang="ru-RU" sz="3200" dirty="0" err="1">
                <a:solidFill>
                  <a:schemeClr val="bg1"/>
                </a:solidFill>
              </a:rPr>
              <a:t>in</a:t>
            </a:r>
            <a:r>
              <a:rPr lang="ru-RU" sz="3200" dirty="0">
                <a:solidFill>
                  <a:schemeClr val="bg1"/>
                </a:solidFill>
              </a:rPr>
              <a:t> </a:t>
            </a:r>
            <a:r>
              <a:rPr lang="ru-RU" sz="3200" dirty="0" err="1">
                <a:solidFill>
                  <a:schemeClr val="bg1"/>
                </a:solidFill>
              </a:rPr>
              <a:t>incremental</a:t>
            </a:r>
            <a:r>
              <a:rPr lang="ru-RU" sz="3200" dirty="0">
                <a:solidFill>
                  <a:schemeClr val="bg1"/>
                </a:solidFill>
              </a:rPr>
              <a:t> </a:t>
            </a:r>
            <a:r>
              <a:rPr lang="ru-RU" sz="3200" dirty="0" err="1">
                <a:solidFill>
                  <a:schemeClr val="bg1"/>
                </a:solidFill>
              </a:rPr>
              <a:t>additional</a:t>
            </a:r>
            <a:r>
              <a:rPr lang="ru-RU" sz="3200" dirty="0">
                <a:solidFill>
                  <a:schemeClr val="bg1"/>
                </a:solidFill>
              </a:rPr>
              <a:t> </a:t>
            </a:r>
            <a:r>
              <a:rPr lang="ru-RU" sz="3200" dirty="0" err="1">
                <a:solidFill>
                  <a:schemeClr val="bg1"/>
                </a:solidFill>
              </a:rPr>
              <a:t>services</a:t>
            </a:r>
            <a:r>
              <a:rPr lang="ru-RU" sz="3200" dirty="0">
                <a:solidFill>
                  <a:schemeClr val="bg1"/>
                </a:solidFill>
              </a:rPr>
              <a:t>, </a:t>
            </a:r>
            <a:r>
              <a:rPr lang="ru-RU" sz="3200" dirty="0" err="1">
                <a:solidFill>
                  <a:schemeClr val="bg1"/>
                </a:solidFill>
              </a:rPr>
              <a:t>the</a:t>
            </a:r>
            <a:r>
              <a:rPr lang="ru-RU" sz="3200" dirty="0">
                <a:solidFill>
                  <a:schemeClr val="bg1"/>
                </a:solidFill>
              </a:rPr>
              <a:t> </a:t>
            </a:r>
            <a:r>
              <a:rPr lang="ru-RU" sz="3200" dirty="0" err="1">
                <a:solidFill>
                  <a:schemeClr val="bg1"/>
                </a:solidFill>
              </a:rPr>
              <a:t>easier</a:t>
            </a:r>
            <a:r>
              <a:rPr lang="ru-RU" sz="3200" dirty="0">
                <a:solidFill>
                  <a:schemeClr val="bg1"/>
                </a:solidFill>
              </a:rPr>
              <a:t> </a:t>
            </a:r>
            <a:r>
              <a:rPr lang="ru-RU" sz="3200" dirty="0" err="1">
                <a:solidFill>
                  <a:schemeClr val="bg1"/>
                </a:solidFill>
              </a:rPr>
              <a:t>access</a:t>
            </a:r>
            <a:r>
              <a:rPr lang="ru-RU" sz="3200" dirty="0">
                <a:solidFill>
                  <a:schemeClr val="bg1"/>
                </a:solidFill>
              </a:rPr>
              <a:t> </a:t>
            </a:r>
            <a:r>
              <a:rPr lang="ru-RU" sz="3200" dirty="0" err="1">
                <a:solidFill>
                  <a:schemeClr val="bg1"/>
                </a:solidFill>
              </a:rPr>
              <a:t>to</a:t>
            </a:r>
            <a:r>
              <a:rPr lang="ru-RU" sz="3200" dirty="0">
                <a:solidFill>
                  <a:schemeClr val="bg1"/>
                </a:solidFill>
              </a:rPr>
              <a:t> </a:t>
            </a:r>
            <a:r>
              <a:rPr lang="ru-RU" sz="3200" dirty="0" err="1">
                <a:solidFill>
                  <a:schemeClr val="bg1"/>
                </a:solidFill>
              </a:rPr>
              <a:t>the</a:t>
            </a:r>
            <a:r>
              <a:rPr lang="ru-RU" sz="3200" dirty="0">
                <a:solidFill>
                  <a:schemeClr val="bg1"/>
                </a:solidFill>
              </a:rPr>
              <a:t> </a:t>
            </a:r>
            <a:r>
              <a:rPr lang="ru-RU" sz="3200" dirty="0" err="1">
                <a:solidFill>
                  <a:schemeClr val="bg1"/>
                </a:solidFill>
              </a:rPr>
              <a:t>market</a:t>
            </a:r>
            <a:r>
              <a:rPr lang="ru-RU" sz="3200" dirty="0">
                <a:solidFill>
                  <a:schemeClr val="bg1"/>
                </a:solidFill>
              </a:rPr>
              <a:t> </a:t>
            </a:r>
            <a:r>
              <a:rPr lang="ru-RU" sz="3200" dirty="0" err="1">
                <a:solidFill>
                  <a:schemeClr val="bg1"/>
                </a:solidFill>
              </a:rPr>
              <a:t>than</a:t>
            </a:r>
            <a:r>
              <a:rPr lang="ru-RU" sz="3200" dirty="0">
                <a:solidFill>
                  <a:schemeClr val="bg1"/>
                </a:solidFill>
              </a:rPr>
              <a:t> </a:t>
            </a:r>
            <a:r>
              <a:rPr lang="ru-RU" sz="3200" dirty="0" err="1">
                <a:solidFill>
                  <a:schemeClr val="bg1"/>
                </a:solidFill>
              </a:rPr>
              <a:t>before</a:t>
            </a:r>
            <a:r>
              <a:rPr lang="ru-RU" sz="3200" dirty="0">
                <a:solidFill>
                  <a:schemeClr val="bg1"/>
                </a:solidFill>
              </a:rPr>
              <a:t>.</a:t>
            </a:r>
          </a:p>
        </p:txBody>
      </p:sp>
    </p:spTree>
    <p:extLst>
      <p:ext uri="{BB962C8B-B14F-4D97-AF65-F5344CB8AC3E}">
        <p14:creationId xmlns:p14="http://schemas.microsoft.com/office/powerpoint/2010/main" val="30338482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Прямоугольник 1"/>
          <p:cNvSpPr/>
          <p:nvPr/>
        </p:nvSpPr>
        <p:spPr>
          <a:xfrm>
            <a:off x="0" y="305068"/>
            <a:ext cx="8964488" cy="5909310"/>
          </a:xfrm>
          <a:prstGeom prst="rect">
            <a:avLst/>
          </a:prstGeom>
        </p:spPr>
        <p:txBody>
          <a:bodyPr wrap="square">
            <a:spAutoFit/>
          </a:bodyPr>
          <a:lstStyle/>
          <a:p>
            <a:pPr algn="just">
              <a:lnSpc>
                <a:spcPct val="150000"/>
              </a:lnSpc>
            </a:pPr>
            <a:r>
              <a:rPr lang="en-US" sz="2800" dirty="0">
                <a:solidFill>
                  <a:schemeClr val="bg1"/>
                </a:solidFill>
                <a:latin typeface="Times New Roman" pitchFamily="18" charset="0"/>
                <a:cs typeface="Times New Roman" pitchFamily="18" charset="0"/>
              </a:rPr>
              <a:t>Bu </a:t>
            </a:r>
            <a:r>
              <a:rPr lang="en-US" sz="2800" dirty="0" err="1">
                <a:solidFill>
                  <a:schemeClr val="bg1"/>
                </a:solidFill>
                <a:latin typeface="Times New Roman" pitchFamily="18" charset="0"/>
                <a:cs typeface="Times New Roman" pitchFamily="18" charset="0"/>
              </a:rPr>
              <a:t>şertlerde</a:t>
            </a:r>
            <a:r>
              <a:rPr lang="tk-TM"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marketingiň</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aýratynlygy</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bazaryň</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dürli</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segmentlerinde</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satyn</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alyjylara</a:t>
            </a:r>
            <a:r>
              <a:rPr lang="tk-TM"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mahsus</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zerurlyklary</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ýüze</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çykarmakdan</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ybarat</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Şonda</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önümiň</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mahabatlandyrylmagy</a:t>
            </a:r>
            <a:r>
              <a:rPr lang="en-US" sz="2800" dirty="0">
                <a:solidFill>
                  <a:schemeClr val="bg1"/>
                </a:solidFill>
                <a:latin typeface="Times New Roman" pitchFamily="18" charset="0"/>
                <a:cs typeface="Times New Roman" pitchFamily="18" charset="0"/>
              </a:rPr>
              <a:t>,</a:t>
            </a:r>
            <a:r>
              <a:rPr lang="tk-TM"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harytlara</a:t>
            </a:r>
            <a:r>
              <a:rPr lang="tk-TM"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marka</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atlandyrylmalarynyň</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berilmegi</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uly</a:t>
            </a:r>
            <a:r>
              <a:rPr lang="tk-TM"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ähmiýete</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eýedir</a:t>
            </a:r>
            <a:r>
              <a:rPr lang="en-US" sz="2800" dirty="0" smtClean="0">
                <a:solidFill>
                  <a:schemeClr val="bg1"/>
                </a:solidFill>
                <a:latin typeface="Times New Roman" pitchFamily="18" charset="0"/>
                <a:cs typeface="Times New Roman" pitchFamily="18" charset="0"/>
              </a:rPr>
              <a:t>.</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Monopolistik</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bäsdeşlik</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şertlerinde</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kärhana</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sarp</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ediş</a:t>
            </a:r>
            <a:r>
              <a:rPr lang="en-US" sz="2800" dirty="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isleginiň</a:t>
            </a:r>
            <a:r>
              <a:rPr lang="tk-TM" sz="2800" dirty="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düzümini</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bäsdeşler</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tarapyndan</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kesilen</a:t>
            </a:r>
            <a:r>
              <a:rPr lang="en-US" sz="2800" dirty="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Bahalary</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şeýle</a:t>
            </a:r>
            <a:r>
              <a:rPr lang="en-US" sz="2800" dirty="0">
                <a:solidFill>
                  <a:schemeClr val="bg1"/>
                </a:solidFill>
                <a:latin typeface="Times New Roman" pitchFamily="18" charset="0"/>
                <a:cs typeface="Times New Roman" pitchFamily="18" charset="0"/>
              </a:rPr>
              <a:t> hem </a:t>
            </a:r>
            <a:r>
              <a:rPr lang="en-US" sz="2800" dirty="0" err="1" smtClean="0">
                <a:solidFill>
                  <a:schemeClr val="bg1"/>
                </a:solidFill>
                <a:latin typeface="Times New Roman" pitchFamily="18" charset="0"/>
                <a:cs typeface="Times New Roman" pitchFamily="18" charset="0"/>
              </a:rPr>
              <a:t>önümçilige</a:t>
            </a:r>
            <a:r>
              <a:rPr lang="tk-TM" sz="2800" dirty="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hususy</a:t>
            </a:r>
            <a:r>
              <a:rPr lang="en-US" sz="2800" dirty="0" smtClean="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harajatlary</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göz</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öňünde</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tutmak</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bilen</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öndürilen</a:t>
            </a:r>
            <a:r>
              <a:rPr lang="en-US" sz="2800" dirty="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önümiň</a:t>
            </a:r>
            <a:r>
              <a:rPr lang="tk-TM" sz="2800" dirty="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bahasyny</a:t>
            </a:r>
            <a:r>
              <a:rPr lang="en-US" sz="2800" dirty="0" smtClean="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kesgitleýär</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Şonda</a:t>
            </a:r>
            <a:r>
              <a:rPr lang="en-US" sz="2800" dirty="0">
                <a:solidFill>
                  <a:schemeClr val="bg1"/>
                </a:solidFill>
                <a:latin typeface="Times New Roman" pitchFamily="18" charset="0"/>
                <a:cs typeface="Times New Roman" pitchFamily="18" charset="0"/>
              </a:rPr>
              <a:t> </a:t>
            </a:r>
            <a:r>
              <a:rPr lang="en-US" sz="2800" dirty="0" smtClean="0">
                <a:solidFill>
                  <a:schemeClr val="bg1"/>
                </a:solidFill>
                <a:latin typeface="Times New Roman" pitchFamily="18" charset="0"/>
                <a:cs typeface="Times New Roman" pitchFamily="18" charset="0"/>
              </a:rPr>
              <a:t>Baha </a:t>
            </a:r>
            <a:r>
              <a:rPr lang="en-US" sz="2800" dirty="0" err="1">
                <a:solidFill>
                  <a:schemeClr val="bg1"/>
                </a:solidFill>
                <a:latin typeface="Times New Roman" pitchFamily="18" charset="0"/>
                <a:cs typeface="Times New Roman" pitchFamily="18" charset="0"/>
              </a:rPr>
              <a:t>emele</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gelşiniň</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dürli</a:t>
            </a:r>
            <a:r>
              <a:rPr lang="en-US" sz="2800" dirty="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strategiýalaryndan</a:t>
            </a:r>
            <a:r>
              <a:rPr lang="tk-TM" sz="2800" dirty="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peýdalanylýar</a:t>
            </a:r>
            <a:r>
              <a:rPr lang="en-US" sz="2800" dirty="0">
                <a:solidFill>
                  <a:schemeClr val="bg1"/>
                </a:solidFill>
                <a:latin typeface="Times New Roman" pitchFamily="18" charset="0"/>
                <a:cs typeface="Times New Roman" pitchFamily="18" charset="0"/>
              </a:rPr>
              <a:t>.</a:t>
            </a:r>
            <a:endParaRPr lang="ru-RU" sz="28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399901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052736"/>
            <a:ext cx="8640960" cy="4401205"/>
          </a:xfrm>
          <a:prstGeom prst="rect">
            <a:avLst/>
          </a:prstGeom>
        </p:spPr>
        <p:txBody>
          <a:bodyPr wrap="square">
            <a:spAutoFit/>
          </a:bodyPr>
          <a:lstStyle/>
          <a:p>
            <a:r>
              <a:rPr lang="ru-RU" sz="2800" dirty="0" err="1">
                <a:solidFill>
                  <a:schemeClr val="bg1"/>
                </a:solidFill>
              </a:rPr>
              <a:t>The</a:t>
            </a:r>
            <a:r>
              <a:rPr lang="ru-RU" sz="2800" dirty="0">
                <a:solidFill>
                  <a:schemeClr val="bg1"/>
                </a:solidFill>
              </a:rPr>
              <a:t> </a:t>
            </a:r>
            <a:r>
              <a:rPr lang="ru-RU" sz="2800" dirty="0" err="1">
                <a:solidFill>
                  <a:schemeClr val="bg1"/>
                </a:solidFill>
              </a:rPr>
              <a:t>peculiarity</a:t>
            </a:r>
            <a:r>
              <a:rPr lang="ru-RU" sz="2800" dirty="0">
                <a:solidFill>
                  <a:schemeClr val="bg1"/>
                </a:solidFill>
              </a:rPr>
              <a:t> </a:t>
            </a:r>
            <a:r>
              <a:rPr lang="ru-RU" sz="2800" dirty="0" err="1">
                <a:solidFill>
                  <a:schemeClr val="bg1"/>
                </a:solidFill>
              </a:rPr>
              <a:t>of</a:t>
            </a:r>
            <a:r>
              <a:rPr lang="ru-RU" sz="2800" dirty="0">
                <a:solidFill>
                  <a:schemeClr val="bg1"/>
                </a:solidFill>
              </a:rPr>
              <a:t> </a:t>
            </a:r>
            <a:r>
              <a:rPr lang="ru-RU" sz="2800" dirty="0" err="1">
                <a:solidFill>
                  <a:schemeClr val="bg1"/>
                </a:solidFill>
              </a:rPr>
              <a:t>marketing</a:t>
            </a:r>
            <a:r>
              <a:rPr lang="ru-RU" sz="2800" dirty="0">
                <a:solidFill>
                  <a:schemeClr val="bg1"/>
                </a:solidFill>
              </a:rPr>
              <a:t> </a:t>
            </a:r>
            <a:r>
              <a:rPr lang="ru-RU" sz="2800" dirty="0" err="1">
                <a:solidFill>
                  <a:schemeClr val="bg1"/>
                </a:solidFill>
              </a:rPr>
              <a:t>in</a:t>
            </a:r>
            <a:r>
              <a:rPr lang="ru-RU" sz="2800" dirty="0">
                <a:solidFill>
                  <a:schemeClr val="bg1"/>
                </a:solidFill>
              </a:rPr>
              <a:t> </a:t>
            </a:r>
            <a:r>
              <a:rPr lang="ru-RU" sz="2800" dirty="0" err="1">
                <a:solidFill>
                  <a:schemeClr val="bg1"/>
                </a:solidFill>
              </a:rPr>
              <a:t>these</a:t>
            </a:r>
            <a:r>
              <a:rPr lang="ru-RU" sz="2800" dirty="0">
                <a:solidFill>
                  <a:schemeClr val="bg1"/>
                </a:solidFill>
              </a:rPr>
              <a:t> </a:t>
            </a:r>
            <a:r>
              <a:rPr lang="ru-RU" sz="2800" dirty="0" err="1">
                <a:solidFill>
                  <a:schemeClr val="bg1"/>
                </a:solidFill>
              </a:rPr>
              <a:t>conditions</a:t>
            </a:r>
            <a:r>
              <a:rPr lang="ru-RU" sz="2800" dirty="0">
                <a:solidFill>
                  <a:schemeClr val="bg1"/>
                </a:solidFill>
              </a:rPr>
              <a:t> </a:t>
            </a:r>
            <a:r>
              <a:rPr lang="ru-RU" sz="2800" dirty="0" err="1">
                <a:solidFill>
                  <a:schemeClr val="bg1"/>
                </a:solidFill>
              </a:rPr>
              <a:t>is</a:t>
            </a:r>
            <a:r>
              <a:rPr lang="ru-RU" sz="2800" dirty="0">
                <a:solidFill>
                  <a:schemeClr val="bg1"/>
                </a:solidFill>
              </a:rPr>
              <a:t> </a:t>
            </a:r>
            <a:r>
              <a:rPr lang="ru-RU" sz="2800" dirty="0" err="1">
                <a:solidFill>
                  <a:schemeClr val="bg1"/>
                </a:solidFill>
              </a:rPr>
              <a:t>to</a:t>
            </a:r>
            <a:r>
              <a:rPr lang="ru-RU" sz="2800" dirty="0">
                <a:solidFill>
                  <a:schemeClr val="bg1"/>
                </a:solidFill>
              </a:rPr>
              <a:t> </a:t>
            </a:r>
            <a:r>
              <a:rPr lang="ru-RU" sz="2800" dirty="0" err="1">
                <a:solidFill>
                  <a:schemeClr val="bg1"/>
                </a:solidFill>
              </a:rPr>
              <a:t>identify</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specific</a:t>
            </a:r>
            <a:r>
              <a:rPr lang="ru-RU" sz="2800" dirty="0">
                <a:solidFill>
                  <a:schemeClr val="bg1"/>
                </a:solidFill>
              </a:rPr>
              <a:t> </a:t>
            </a:r>
            <a:r>
              <a:rPr lang="ru-RU" sz="2800" dirty="0" err="1">
                <a:solidFill>
                  <a:schemeClr val="bg1"/>
                </a:solidFill>
              </a:rPr>
              <a:t>needs</a:t>
            </a:r>
            <a:r>
              <a:rPr lang="ru-RU" sz="2800" dirty="0">
                <a:solidFill>
                  <a:schemeClr val="bg1"/>
                </a:solidFill>
              </a:rPr>
              <a:t> </a:t>
            </a:r>
            <a:r>
              <a:rPr lang="ru-RU" sz="2800" dirty="0" err="1">
                <a:solidFill>
                  <a:schemeClr val="bg1"/>
                </a:solidFill>
              </a:rPr>
              <a:t>of</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buyers</a:t>
            </a:r>
            <a:r>
              <a:rPr lang="ru-RU" sz="2800" dirty="0">
                <a:solidFill>
                  <a:schemeClr val="bg1"/>
                </a:solidFill>
              </a:rPr>
              <a:t> </a:t>
            </a:r>
            <a:r>
              <a:rPr lang="ru-RU" sz="2800" dirty="0" err="1">
                <a:solidFill>
                  <a:schemeClr val="bg1"/>
                </a:solidFill>
              </a:rPr>
              <a:t>in</a:t>
            </a:r>
            <a:r>
              <a:rPr lang="ru-RU" sz="2800" dirty="0">
                <a:solidFill>
                  <a:schemeClr val="bg1"/>
                </a:solidFill>
              </a:rPr>
              <a:t> </a:t>
            </a:r>
            <a:r>
              <a:rPr lang="ru-RU" sz="2800" dirty="0" err="1">
                <a:solidFill>
                  <a:schemeClr val="bg1"/>
                </a:solidFill>
              </a:rPr>
              <a:t>different</a:t>
            </a:r>
            <a:r>
              <a:rPr lang="ru-RU" sz="2800" dirty="0">
                <a:solidFill>
                  <a:schemeClr val="bg1"/>
                </a:solidFill>
              </a:rPr>
              <a:t> </a:t>
            </a:r>
            <a:r>
              <a:rPr lang="ru-RU" sz="2800" dirty="0" err="1">
                <a:solidFill>
                  <a:schemeClr val="bg1"/>
                </a:solidFill>
              </a:rPr>
              <a:t>segments</a:t>
            </a:r>
            <a:r>
              <a:rPr lang="ru-RU" sz="2800" dirty="0">
                <a:solidFill>
                  <a:schemeClr val="bg1"/>
                </a:solidFill>
              </a:rPr>
              <a:t> </a:t>
            </a:r>
            <a:r>
              <a:rPr lang="ru-RU" sz="2800" dirty="0" err="1">
                <a:solidFill>
                  <a:schemeClr val="bg1"/>
                </a:solidFill>
              </a:rPr>
              <a:t>of</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market</a:t>
            </a:r>
            <a:r>
              <a:rPr lang="ru-RU" sz="2800" dirty="0">
                <a:solidFill>
                  <a:schemeClr val="bg1"/>
                </a:solidFill>
              </a:rPr>
              <a:t>. </a:t>
            </a:r>
            <a:r>
              <a:rPr lang="ru-RU" sz="2800" dirty="0" err="1">
                <a:solidFill>
                  <a:schemeClr val="bg1"/>
                </a:solidFill>
              </a:rPr>
              <a:t>Then</a:t>
            </a:r>
            <a:r>
              <a:rPr lang="ru-RU" sz="2800" dirty="0">
                <a:solidFill>
                  <a:schemeClr val="bg1"/>
                </a:solidFill>
              </a:rPr>
              <a:t> </a:t>
            </a:r>
            <a:r>
              <a:rPr lang="ru-RU" sz="2800" dirty="0" err="1">
                <a:solidFill>
                  <a:schemeClr val="bg1"/>
                </a:solidFill>
              </a:rPr>
              <a:t>it</a:t>
            </a:r>
            <a:r>
              <a:rPr lang="ru-RU" sz="2800" dirty="0">
                <a:solidFill>
                  <a:schemeClr val="bg1"/>
                </a:solidFill>
              </a:rPr>
              <a:t> </a:t>
            </a:r>
            <a:r>
              <a:rPr lang="ru-RU" sz="2800" dirty="0" err="1">
                <a:solidFill>
                  <a:schemeClr val="bg1"/>
                </a:solidFill>
              </a:rPr>
              <a:t>is</a:t>
            </a:r>
            <a:r>
              <a:rPr lang="ru-RU" sz="2800" dirty="0">
                <a:solidFill>
                  <a:schemeClr val="bg1"/>
                </a:solidFill>
              </a:rPr>
              <a:t> </a:t>
            </a:r>
            <a:r>
              <a:rPr lang="ru-RU" sz="2800" dirty="0" err="1">
                <a:solidFill>
                  <a:schemeClr val="bg1"/>
                </a:solidFill>
              </a:rPr>
              <a:t>very</a:t>
            </a:r>
            <a:r>
              <a:rPr lang="ru-RU" sz="2800" dirty="0">
                <a:solidFill>
                  <a:schemeClr val="bg1"/>
                </a:solidFill>
              </a:rPr>
              <a:t> </a:t>
            </a:r>
            <a:r>
              <a:rPr lang="ru-RU" sz="2800" dirty="0" err="1">
                <a:solidFill>
                  <a:schemeClr val="bg1"/>
                </a:solidFill>
              </a:rPr>
              <a:t>important</a:t>
            </a:r>
            <a:r>
              <a:rPr lang="ru-RU" sz="2800" dirty="0">
                <a:solidFill>
                  <a:schemeClr val="bg1"/>
                </a:solidFill>
              </a:rPr>
              <a:t> </a:t>
            </a:r>
            <a:r>
              <a:rPr lang="ru-RU" sz="2800" dirty="0" err="1">
                <a:solidFill>
                  <a:schemeClr val="bg1"/>
                </a:solidFill>
              </a:rPr>
              <a:t>to</a:t>
            </a:r>
            <a:r>
              <a:rPr lang="ru-RU" sz="2800" dirty="0">
                <a:solidFill>
                  <a:schemeClr val="bg1"/>
                </a:solidFill>
              </a:rPr>
              <a:t> </a:t>
            </a:r>
            <a:r>
              <a:rPr lang="ru-RU" sz="2800" dirty="0" err="1">
                <a:solidFill>
                  <a:schemeClr val="bg1"/>
                </a:solidFill>
              </a:rPr>
              <a:t>advertise</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product</a:t>
            </a:r>
            <a:r>
              <a:rPr lang="ru-RU" sz="2800" dirty="0">
                <a:solidFill>
                  <a:schemeClr val="bg1"/>
                </a:solidFill>
              </a:rPr>
              <a:t> </a:t>
            </a:r>
            <a:r>
              <a:rPr lang="ru-RU" sz="2800" dirty="0" err="1">
                <a:solidFill>
                  <a:schemeClr val="bg1"/>
                </a:solidFill>
              </a:rPr>
              <a:t>and</a:t>
            </a:r>
            <a:r>
              <a:rPr lang="ru-RU" sz="2800" dirty="0">
                <a:solidFill>
                  <a:schemeClr val="bg1"/>
                </a:solidFill>
              </a:rPr>
              <a:t> </a:t>
            </a:r>
            <a:r>
              <a:rPr lang="ru-RU" sz="2800" dirty="0" err="1">
                <a:solidFill>
                  <a:schemeClr val="bg1"/>
                </a:solidFill>
              </a:rPr>
              <a:t>give</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brand</a:t>
            </a:r>
            <a:r>
              <a:rPr lang="ru-RU" sz="2800" dirty="0">
                <a:solidFill>
                  <a:schemeClr val="bg1"/>
                </a:solidFill>
              </a:rPr>
              <a:t> </a:t>
            </a:r>
            <a:r>
              <a:rPr lang="ru-RU" sz="2800" dirty="0" err="1">
                <a:solidFill>
                  <a:schemeClr val="bg1"/>
                </a:solidFill>
              </a:rPr>
              <a:t>names</a:t>
            </a:r>
            <a:r>
              <a:rPr lang="ru-RU" sz="2800" dirty="0">
                <a:solidFill>
                  <a:schemeClr val="bg1"/>
                </a:solidFill>
              </a:rPr>
              <a:t> </a:t>
            </a:r>
            <a:r>
              <a:rPr lang="ru-RU" sz="2800" dirty="0" err="1">
                <a:solidFill>
                  <a:schemeClr val="bg1"/>
                </a:solidFill>
              </a:rPr>
              <a:t>to</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goods</a:t>
            </a:r>
            <a:r>
              <a:rPr lang="ru-RU" sz="2800" dirty="0">
                <a:solidFill>
                  <a:schemeClr val="bg1"/>
                </a:solidFill>
              </a:rPr>
              <a:t>. </a:t>
            </a:r>
            <a:r>
              <a:rPr lang="ru-RU" sz="2800" dirty="0" err="1">
                <a:solidFill>
                  <a:schemeClr val="bg1"/>
                </a:solidFill>
              </a:rPr>
              <a:t>In</a:t>
            </a:r>
            <a:r>
              <a:rPr lang="ru-RU" sz="2800" dirty="0">
                <a:solidFill>
                  <a:schemeClr val="bg1"/>
                </a:solidFill>
              </a:rPr>
              <a:t> a </a:t>
            </a:r>
            <a:r>
              <a:rPr lang="ru-RU" sz="2800" dirty="0" err="1">
                <a:solidFill>
                  <a:schemeClr val="bg1"/>
                </a:solidFill>
              </a:rPr>
              <a:t>monopolistic</a:t>
            </a:r>
            <a:r>
              <a:rPr lang="ru-RU" sz="2800" dirty="0">
                <a:solidFill>
                  <a:schemeClr val="bg1"/>
                </a:solidFill>
              </a:rPr>
              <a:t> </a:t>
            </a:r>
            <a:r>
              <a:rPr lang="ru-RU" sz="2800" dirty="0" err="1">
                <a:solidFill>
                  <a:schemeClr val="bg1"/>
                </a:solidFill>
              </a:rPr>
              <a:t>competitive</a:t>
            </a:r>
            <a:r>
              <a:rPr lang="ru-RU" sz="2800" dirty="0">
                <a:solidFill>
                  <a:schemeClr val="bg1"/>
                </a:solidFill>
              </a:rPr>
              <a:t> </a:t>
            </a:r>
            <a:r>
              <a:rPr lang="ru-RU" sz="2800" dirty="0" err="1">
                <a:solidFill>
                  <a:schemeClr val="bg1"/>
                </a:solidFill>
              </a:rPr>
              <a:t>environment</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enterprise</a:t>
            </a:r>
            <a:r>
              <a:rPr lang="ru-RU" sz="2800" dirty="0">
                <a:solidFill>
                  <a:schemeClr val="bg1"/>
                </a:solidFill>
              </a:rPr>
              <a:t> </a:t>
            </a:r>
            <a:r>
              <a:rPr lang="ru-RU" sz="2800" dirty="0" err="1">
                <a:solidFill>
                  <a:schemeClr val="bg1"/>
                </a:solidFill>
              </a:rPr>
              <a:t>determines</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structure</a:t>
            </a:r>
            <a:r>
              <a:rPr lang="ru-RU" sz="2800" dirty="0">
                <a:solidFill>
                  <a:schemeClr val="bg1"/>
                </a:solidFill>
              </a:rPr>
              <a:t> </a:t>
            </a:r>
            <a:r>
              <a:rPr lang="ru-RU" sz="2800" dirty="0" err="1">
                <a:solidFill>
                  <a:schemeClr val="bg1"/>
                </a:solidFill>
              </a:rPr>
              <a:t>of</a:t>
            </a:r>
            <a:r>
              <a:rPr lang="ru-RU" sz="2800" dirty="0">
                <a:solidFill>
                  <a:schemeClr val="bg1"/>
                </a:solidFill>
              </a:rPr>
              <a:t> </a:t>
            </a:r>
            <a:r>
              <a:rPr lang="ru-RU" sz="2800" dirty="0" err="1">
                <a:solidFill>
                  <a:schemeClr val="bg1"/>
                </a:solidFill>
              </a:rPr>
              <a:t>consumer</a:t>
            </a:r>
            <a:r>
              <a:rPr lang="ru-RU" sz="2800" dirty="0">
                <a:solidFill>
                  <a:schemeClr val="bg1"/>
                </a:solidFill>
              </a:rPr>
              <a:t> </a:t>
            </a:r>
            <a:r>
              <a:rPr lang="ru-RU" sz="2800" dirty="0" err="1">
                <a:solidFill>
                  <a:schemeClr val="bg1"/>
                </a:solidFill>
              </a:rPr>
              <a:t>demand</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price</a:t>
            </a:r>
            <a:r>
              <a:rPr lang="ru-RU" sz="2800" dirty="0">
                <a:solidFill>
                  <a:schemeClr val="bg1"/>
                </a:solidFill>
              </a:rPr>
              <a:t> </a:t>
            </a:r>
            <a:r>
              <a:rPr lang="ru-RU" sz="2800" dirty="0" err="1">
                <a:solidFill>
                  <a:schemeClr val="bg1"/>
                </a:solidFill>
              </a:rPr>
              <a:t>of</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product</a:t>
            </a:r>
            <a:r>
              <a:rPr lang="ru-RU" sz="2800" dirty="0">
                <a:solidFill>
                  <a:schemeClr val="bg1"/>
                </a:solidFill>
              </a:rPr>
              <a:t>, </a:t>
            </a:r>
            <a:r>
              <a:rPr lang="ru-RU" sz="2800" dirty="0" err="1">
                <a:solidFill>
                  <a:schemeClr val="bg1"/>
                </a:solidFill>
              </a:rPr>
              <a:t>taking</a:t>
            </a:r>
            <a:r>
              <a:rPr lang="ru-RU" sz="2800" dirty="0">
                <a:solidFill>
                  <a:schemeClr val="bg1"/>
                </a:solidFill>
              </a:rPr>
              <a:t> </a:t>
            </a:r>
            <a:r>
              <a:rPr lang="ru-RU" sz="2800" dirty="0" err="1">
                <a:solidFill>
                  <a:schemeClr val="bg1"/>
                </a:solidFill>
              </a:rPr>
              <a:t>into</a:t>
            </a:r>
            <a:r>
              <a:rPr lang="ru-RU" sz="2800" dirty="0">
                <a:solidFill>
                  <a:schemeClr val="bg1"/>
                </a:solidFill>
              </a:rPr>
              <a:t> </a:t>
            </a:r>
            <a:r>
              <a:rPr lang="ru-RU" sz="2800" dirty="0" err="1">
                <a:solidFill>
                  <a:schemeClr val="bg1"/>
                </a:solidFill>
              </a:rPr>
              <a:t>account</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prices</a:t>
            </a:r>
            <a:r>
              <a:rPr lang="ru-RU" sz="2800" dirty="0">
                <a:solidFill>
                  <a:schemeClr val="bg1"/>
                </a:solidFill>
              </a:rPr>
              <a:t> </a:t>
            </a:r>
            <a:r>
              <a:rPr lang="ru-RU" sz="2800" dirty="0" err="1">
                <a:solidFill>
                  <a:schemeClr val="bg1"/>
                </a:solidFill>
              </a:rPr>
              <a:t>cut</a:t>
            </a:r>
            <a:r>
              <a:rPr lang="ru-RU" sz="2800" dirty="0">
                <a:solidFill>
                  <a:schemeClr val="bg1"/>
                </a:solidFill>
              </a:rPr>
              <a:t> </a:t>
            </a:r>
            <a:r>
              <a:rPr lang="ru-RU" sz="2800" dirty="0" err="1">
                <a:solidFill>
                  <a:schemeClr val="bg1"/>
                </a:solidFill>
              </a:rPr>
              <a:t>by</a:t>
            </a:r>
            <a:r>
              <a:rPr lang="ru-RU" sz="2800" dirty="0">
                <a:solidFill>
                  <a:schemeClr val="bg1"/>
                </a:solidFill>
              </a:rPr>
              <a:t> </a:t>
            </a:r>
            <a:r>
              <a:rPr lang="ru-RU" sz="2800" dirty="0" err="1">
                <a:solidFill>
                  <a:schemeClr val="bg1"/>
                </a:solidFill>
              </a:rPr>
              <a:t>competitors</a:t>
            </a:r>
            <a:r>
              <a:rPr lang="ru-RU" sz="2800" dirty="0">
                <a:solidFill>
                  <a:schemeClr val="bg1"/>
                </a:solidFill>
              </a:rPr>
              <a:t>, </a:t>
            </a:r>
            <a:r>
              <a:rPr lang="ru-RU" sz="2800" dirty="0" err="1">
                <a:solidFill>
                  <a:schemeClr val="bg1"/>
                </a:solidFill>
              </a:rPr>
              <a:t>as</a:t>
            </a:r>
            <a:r>
              <a:rPr lang="ru-RU" sz="2800" dirty="0">
                <a:solidFill>
                  <a:schemeClr val="bg1"/>
                </a:solidFill>
              </a:rPr>
              <a:t> </a:t>
            </a:r>
            <a:r>
              <a:rPr lang="ru-RU" sz="2800" dirty="0" err="1">
                <a:solidFill>
                  <a:schemeClr val="bg1"/>
                </a:solidFill>
              </a:rPr>
              <a:t>well</a:t>
            </a:r>
            <a:r>
              <a:rPr lang="ru-RU" sz="2800" dirty="0">
                <a:solidFill>
                  <a:schemeClr val="bg1"/>
                </a:solidFill>
              </a:rPr>
              <a:t> </a:t>
            </a:r>
            <a:r>
              <a:rPr lang="ru-RU" sz="2800" dirty="0" err="1">
                <a:solidFill>
                  <a:schemeClr val="bg1"/>
                </a:solidFill>
              </a:rPr>
              <a:t>as</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private</a:t>
            </a:r>
            <a:r>
              <a:rPr lang="ru-RU" sz="2800" dirty="0">
                <a:solidFill>
                  <a:schemeClr val="bg1"/>
                </a:solidFill>
              </a:rPr>
              <a:t> </a:t>
            </a:r>
            <a:r>
              <a:rPr lang="ru-RU" sz="2800" dirty="0" err="1">
                <a:solidFill>
                  <a:schemeClr val="bg1"/>
                </a:solidFill>
              </a:rPr>
              <a:t>costs</a:t>
            </a:r>
            <a:r>
              <a:rPr lang="ru-RU" sz="2800" dirty="0">
                <a:solidFill>
                  <a:schemeClr val="bg1"/>
                </a:solidFill>
              </a:rPr>
              <a:t> </a:t>
            </a:r>
            <a:r>
              <a:rPr lang="ru-RU" sz="2800" dirty="0" err="1">
                <a:solidFill>
                  <a:schemeClr val="bg1"/>
                </a:solidFill>
              </a:rPr>
              <a:t>of</a:t>
            </a:r>
            <a:r>
              <a:rPr lang="ru-RU" sz="2800" dirty="0">
                <a:solidFill>
                  <a:schemeClr val="bg1"/>
                </a:solidFill>
              </a:rPr>
              <a:t> </a:t>
            </a:r>
            <a:r>
              <a:rPr lang="ru-RU" sz="2800" dirty="0" err="1">
                <a:solidFill>
                  <a:schemeClr val="bg1"/>
                </a:solidFill>
              </a:rPr>
              <a:t>production</a:t>
            </a:r>
            <a:r>
              <a:rPr lang="ru-RU" sz="2800" dirty="0">
                <a:solidFill>
                  <a:schemeClr val="bg1"/>
                </a:solidFill>
              </a:rPr>
              <a:t>. </a:t>
            </a:r>
            <a:r>
              <a:rPr lang="ru-RU" sz="2800" dirty="0" err="1">
                <a:solidFill>
                  <a:schemeClr val="bg1"/>
                </a:solidFill>
              </a:rPr>
              <a:t>Then</a:t>
            </a:r>
            <a:r>
              <a:rPr lang="ru-RU" sz="2800" dirty="0">
                <a:solidFill>
                  <a:schemeClr val="bg1"/>
                </a:solidFill>
              </a:rPr>
              <a:t> </a:t>
            </a:r>
            <a:r>
              <a:rPr lang="ru-RU" sz="2800" dirty="0" err="1">
                <a:solidFill>
                  <a:schemeClr val="bg1"/>
                </a:solidFill>
              </a:rPr>
              <a:t>different</a:t>
            </a:r>
            <a:r>
              <a:rPr lang="ru-RU" sz="2800" dirty="0">
                <a:solidFill>
                  <a:schemeClr val="bg1"/>
                </a:solidFill>
              </a:rPr>
              <a:t> </a:t>
            </a:r>
            <a:r>
              <a:rPr lang="ru-RU" sz="2800" dirty="0" err="1">
                <a:solidFill>
                  <a:schemeClr val="bg1"/>
                </a:solidFill>
              </a:rPr>
              <a:t>price</a:t>
            </a:r>
            <a:r>
              <a:rPr lang="ru-RU" sz="2800" dirty="0">
                <a:solidFill>
                  <a:schemeClr val="bg1"/>
                </a:solidFill>
              </a:rPr>
              <a:t> </a:t>
            </a:r>
            <a:r>
              <a:rPr lang="ru-RU" sz="2800" dirty="0" err="1">
                <a:solidFill>
                  <a:schemeClr val="bg1"/>
                </a:solidFill>
              </a:rPr>
              <a:t>formation</a:t>
            </a:r>
            <a:r>
              <a:rPr lang="ru-RU" sz="2800" dirty="0">
                <a:solidFill>
                  <a:schemeClr val="bg1"/>
                </a:solidFill>
              </a:rPr>
              <a:t> </a:t>
            </a:r>
            <a:r>
              <a:rPr lang="ru-RU" sz="2800" dirty="0" err="1">
                <a:solidFill>
                  <a:schemeClr val="bg1"/>
                </a:solidFill>
              </a:rPr>
              <a:t>strategies</a:t>
            </a:r>
            <a:r>
              <a:rPr lang="ru-RU" sz="2800" dirty="0">
                <a:solidFill>
                  <a:schemeClr val="bg1"/>
                </a:solidFill>
              </a:rPr>
              <a:t> </a:t>
            </a:r>
            <a:r>
              <a:rPr lang="ru-RU" sz="2800" dirty="0" err="1">
                <a:solidFill>
                  <a:schemeClr val="bg1"/>
                </a:solidFill>
              </a:rPr>
              <a:t>are</a:t>
            </a:r>
            <a:r>
              <a:rPr lang="ru-RU" sz="2800" dirty="0">
                <a:solidFill>
                  <a:schemeClr val="bg1"/>
                </a:solidFill>
              </a:rPr>
              <a:t> </a:t>
            </a:r>
            <a:r>
              <a:rPr lang="ru-RU" sz="2800" dirty="0" err="1">
                <a:solidFill>
                  <a:schemeClr val="bg1"/>
                </a:solidFill>
              </a:rPr>
              <a:t>used</a:t>
            </a:r>
            <a:r>
              <a:rPr lang="ru-RU" sz="2800" dirty="0">
                <a:solidFill>
                  <a:schemeClr val="bg1"/>
                </a:solidFill>
              </a:rPr>
              <a:t>.</a:t>
            </a:r>
          </a:p>
        </p:txBody>
      </p:sp>
    </p:spTree>
    <p:extLst>
      <p:ext uri="{BB962C8B-B14F-4D97-AF65-F5344CB8AC3E}">
        <p14:creationId xmlns:p14="http://schemas.microsoft.com/office/powerpoint/2010/main" val="19463209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7" name="Picture 3" descr="C:\Users\Didar\Pictures\фффффффф\102.PNG"/>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50000"/>
                    </a14:imgEffect>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0" y="332656"/>
            <a:ext cx="9144000" cy="6192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6966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Прямоугольник 1"/>
          <p:cNvSpPr/>
          <p:nvPr/>
        </p:nvSpPr>
        <p:spPr>
          <a:xfrm>
            <a:off x="0" y="-99392"/>
            <a:ext cx="9036496" cy="7222426"/>
          </a:xfrm>
          <a:prstGeom prst="rect">
            <a:avLst/>
          </a:prstGeom>
        </p:spPr>
        <p:txBody>
          <a:bodyPr wrap="square">
            <a:spAutoFit/>
          </a:bodyPr>
          <a:lstStyle/>
          <a:p>
            <a:pPr algn="just">
              <a:lnSpc>
                <a:spcPct val="150000"/>
              </a:lnSpc>
            </a:pPr>
            <a:r>
              <a:rPr lang="en-US" sz="2500" b="1" dirty="0" err="1">
                <a:solidFill>
                  <a:schemeClr val="bg1"/>
                </a:solidFill>
                <a:latin typeface="Times New Roman" pitchFamily="18" charset="0"/>
                <a:cs typeface="Times New Roman" pitchFamily="18" charset="0"/>
              </a:rPr>
              <a:t>Oligopolistik</a:t>
            </a:r>
            <a:r>
              <a:rPr lang="en-US" sz="2500" b="1" dirty="0">
                <a:solidFill>
                  <a:schemeClr val="bg1"/>
                </a:solidFill>
                <a:latin typeface="Times New Roman" pitchFamily="18" charset="0"/>
                <a:cs typeface="Times New Roman" pitchFamily="18" charset="0"/>
              </a:rPr>
              <a:t> </a:t>
            </a:r>
            <a:r>
              <a:rPr lang="en-US" sz="2500" b="1" dirty="0" err="1">
                <a:solidFill>
                  <a:schemeClr val="bg1"/>
                </a:solidFill>
                <a:latin typeface="Times New Roman" pitchFamily="18" charset="0"/>
                <a:cs typeface="Times New Roman" pitchFamily="18" charset="0"/>
              </a:rPr>
              <a:t>bäsdeşlik</a:t>
            </a:r>
            <a:r>
              <a:rPr lang="en-US" sz="2500" b="1"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şertlerinde</a:t>
            </a:r>
            <a:r>
              <a:rPr lang="en-US" sz="2500" dirty="0">
                <a:solidFill>
                  <a:schemeClr val="bg1"/>
                </a:solidFill>
                <a:latin typeface="Times New Roman" pitchFamily="18" charset="0"/>
                <a:cs typeface="Times New Roman" pitchFamily="18" charset="0"/>
              </a:rPr>
              <a:t> </a:t>
            </a:r>
            <a:r>
              <a:rPr lang="en-US" sz="2500" dirty="0" smtClean="0">
                <a:solidFill>
                  <a:schemeClr val="bg1"/>
                </a:solidFill>
                <a:latin typeface="Times New Roman" pitchFamily="18" charset="0"/>
                <a:cs typeface="Times New Roman" pitchFamily="18" charset="0"/>
              </a:rPr>
              <a:t>Baha </a:t>
            </a:r>
            <a:r>
              <a:rPr lang="en-US" sz="2500" dirty="0" err="1">
                <a:solidFill>
                  <a:schemeClr val="bg1"/>
                </a:solidFill>
                <a:latin typeface="Times New Roman" pitchFamily="18" charset="0"/>
                <a:cs typeface="Times New Roman" pitchFamily="18" charset="0"/>
              </a:rPr>
              <a:t>emele</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gelşiniň</a:t>
            </a:r>
            <a:r>
              <a:rPr lang="en-US" sz="2500" dirty="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strategiýasynyň</a:t>
            </a:r>
            <a:r>
              <a:rPr lang="tk-TM" sz="2500" dirty="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birnäçesinden</a:t>
            </a:r>
            <a:r>
              <a:rPr lang="en-US" sz="2500" dirty="0" smtClean="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peýdalanylýar</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Olardan</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biri</a:t>
            </a:r>
            <a:r>
              <a:rPr lang="en-US" sz="2500" dirty="0">
                <a:solidFill>
                  <a:schemeClr val="bg1"/>
                </a:solidFill>
                <a:latin typeface="Times New Roman" pitchFamily="18" charset="0"/>
                <a:cs typeface="Times New Roman" pitchFamily="18" charset="0"/>
              </a:rPr>
              <a:t> – </a:t>
            </a:r>
            <a:r>
              <a:rPr lang="en-US" sz="2500" dirty="0" smtClean="0">
                <a:solidFill>
                  <a:schemeClr val="bg1"/>
                </a:solidFill>
                <a:latin typeface="Times New Roman" pitchFamily="18" charset="0"/>
                <a:cs typeface="Times New Roman" pitchFamily="18" charset="0"/>
              </a:rPr>
              <a:t>Baha </a:t>
            </a:r>
            <a:r>
              <a:rPr lang="en-US" sz="2500" dirty="0" err="1" smtClean="0">
                <a:solidFill>
                  <a:schemeClr val="bg1"/>
                </a:solidFill>
                <a:latin typeface="Times New Roman" pitchFamily="18" charset="0"/>
                <a:cs typeface="Times New Roman" pitchFamily="18" charset="0"/>
              </a:rPr>
              <a:t>kesi</a:t>
            </a:r>
            <a:r>
              <a:rPr lang="en-US" sz="2500" dirty="0" err="1">
                <a:solidFill>
                  <a:schemeClr val="bg1"/>
                </a:solidFill>
                <a:latin typeface="Times New Roman" pitchFamily="18" charset="0"/>
                <a:cs typeface="Times New Roman" pitchFamily="18" charset="0"/>
              </a:rPr>
              <a:t>lende</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hereketleriň</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utgaşdyrylmagy</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bu</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strategiýa</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iki</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görnüşde</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bolýar</a:t>
            </a:r>
            <a:r>
              <a:rPr lang="en-US" sz="2500" dirty="0" smtClean="0">
                <a:solidFill>
                  <a:schemeClr val="bg1"/>
                </a:solidFill>
                <a:latin typeface="Times New Roman" pitchFamily="18" charset="0"/>
                <a:cs typeface="Times New Roman" pitchFamily="18" charset="0"/>
              </a:rPr>
              <a:t>:</a:t>
            </a:r>
            <a:r>
              <a:rPr lang="tk-TM" sz="2500" dirty="0" smtClean="0">
                <a:solidFill>
                  <a:schemeClr val="bg1"/>
                </a:solidFill>
                <a:latin typeface="Times New Roman" pitchFamily="18" charset="0"/>
                <a:cs typeface="Times New Roman" pitchFamily="18" charset="0"/>
              </a:rPr>
              <a:t> </a:t>
            </a:r>
            <a:r>
              <a:rPr lang="en-US" sz="2500" dirty="0" smtClean="0">
                <a:solidFill>
                  <a:schemeClr val="bg1"/>
                </a:solidFill>
                <a:latin typeface="Times New Roman" pitchFamily="18" charset="0"/>
                <a:cs typeface="Times New Roman" pitchFamily="18" charset="0"/>
              </a:rPr>
              <a:t>«</a:t>
            </a:r>
            <a:r>
              <a:rPr lang="en-US" sz="2500" dirty="0" err="1" smtClean="0">
                <a:solidFill>
                  <a:schemeClr val="bg1"/>
                </a:solidFill>
                <a:latin typeface="Times New Roman" pitchFamily="18" charset="0"/>
                <a:cs typeface="Times New Roman" pitchFamily="18" charset="0"/>
              </a:rPr>
              <a:t>Bahalar</a:t>
            </a:r>
            <a:r>
              <a:rPr lang="en-US" sz="2500" dirty="0" smtClean="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barada</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ylalaşygyň</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kabul</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edilmegi</a:t>
            </a:r>
            <a:r>
              <a:rPr lang="en-US" sz="2500" dirty="0">
                <a:solidFill>
                  <a:schemeClr val="bg1"/>
                </a:solidFill>
                <a:latin typeface="Times New Roman" pitchFamily="18" charset="0"/>
                <a:cs typeface="Times New Roman" pitchFamily="18" charset="0"/>
              </a:rPr>
              <a:t> we «parallel </a:t>
            </a:r>
            <a:r>
              <a:rPr lang="en-US" sz="2500" dirty="0" smtClean="0">
                <a:solidFill>
                  <a:schemeClr val="bg1"/>
                </a:solidFill>
                <a:latin typeface="Times New Roman" pitchFamily="18" charset="0"/>
                <a:cs typeface="Times New Roman" pitchFamily="18" charset="0"/>
              </a:rPr>
              <a:t>Baha</a:t>
            </a:r>
            <a:r>
              <a:rPr lang="tk-TM"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syýasatynyň</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amala</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aşyrylmagy</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Käbir</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ýurtlarda</a:t>
            </a:r>
            <a:r>
              <a:rPr lang="en-US" sz="2500" dirty="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Bahalar</a:t>
            </a:r>
            <a:r>
              <a:rPr lang="en-US"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barada</a:t>
            </a:r>
            <a:r>
              <a:rPr lang="tk-TM" sz="2500" dirty="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ylalaşyk</a:t>
            </a:r>
            <a:r>
              <a:rPr lang="en-US" sz="2500" dirty="0" smtClean="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baglaşylmagy</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kanun</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tarapyndan</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gadagan</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edilýär</a:t>
            </a:r>
            <a:r>
              <a:rPr lang="en-US" sz="2500" dirty="0">
                <a:solidFill>
                  <a:schemeClr val="bg1"/>
                </a:solidFill>
                <a:latin typeface="Times New Roman" pitchFamily="18" charset="0"/>
                <a:cs typeface="Times New Roman" pitchFamily="18" charset="0"/>
              </a:rPr>
              <a:t>. «</a:t>
            </a:r>
            <a:r>
              <a:rPr lang="en-US" sz="2500" dirty="0" smtClean="0">
                <a:solidFill>
                  <a:schemeClr val="bg1"/>
                </a:solidFill>
                <a:latin typeface="Times New Roman" pitchFamily="18" charset="0"/>
                <a:cs typeface="Times New Roman" pitchFamily="18" charset="0"/>
              </a:rPr>
              <a:t>Parallel</a:t>
            </a:r>
            <a:r>
              <a:rPr lang="tk-TM" sz="2500" dirty="0" smtClean="0">
                <a:solidFill>
                  <a:schemeClr val="bg1"/>
                </a:solidFill>
                <a:latin typeface="Times New Roman" pitchFamily="18" charset="0"/>
                <a:cs typeface="Times New Roman" pitchFamily="18" charset="0"/>
              </a:rPr>
              <a:t> </a:t>
            </a:r>
            <a:r>
              <a:rPr lang="en-US" sz="2500" dirty="0" smtClean="0">
                <a:solidFill>
                  <a:schemeClr val="bg1"/>
                </a:solidFill>
                <a:latin typeface="Times New Roman" pitchFamily="18" charset="0"/>
                <a:cs typeface="Times New Roman" pitchFamily="18" charset="0"/>
              </a:rPr>
              <a:t>Baha </a:t>
            </a:r>
            <a:r>
              <a:rPr lang="en-US" sz="2500" dirty="0" err="1">
                <a:solidFill>
                  <a:schemeClr val="bg1"/>
                </a:solidFill>
                <a:latin typeface="Times New Roman" pitchFamily="18" charset="0"/>
                <a:cs typeface="Times New Roman" pitchFamily="18" charset="0"/>
              </a:rPr>
              <a:t>syýasaty</a:t>
            </a:r>
            <a:r>
              <a:rPr lang="en-US" sz="2500" dirty="0">
                <a:solidFill>
                  <a:schemeClr val="bg1"/>
                </a:solidFill>
                <a:latin typeface="Times New Roman" pitchFamily="18" charset="0"/>
                <a:cs typeface="Times New Roman" pitchFamily="18" charset="0"/>
              </a:rPr>
              <a:t>» – </a:t>
            </a:r>
            <a:r>
              <a:rPr lang="en-US" sz="2500" dirty="0" err="1">
                <a:solidFill>
                  <a:schemeClr val="bg1"/>
                </a:solidFill>
                <a:latin typeface="Times New Roman" pitchFamily="18" charset="0"/>
                <a:cs typeface="Times New Roman" pitchFamily="18" charset="0"/>
              </a:rPr>
              <a:t>bu</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öz</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mazmuny</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boýunça</a:t>
            </a:r>
            <a:r>
              <a:rPr lang="en-US" sz="2500" dirty="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Bahalaryň</a:t>
            </a:r>
            <a:r>
              <a:rPr lang="en-US" sz="2500" dirty="0" smtClean="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şol</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bir</a:t>
            </a:r>
            <a:r>
              <a:rPr lang="en-US" sz="2500" dirty="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utgaşmasy</a:t>
            </a:r>
            <a:r>
              <a:rPr lang="en-US" sz="2500" dirty="0" smtClean="0">
                <a:solidFill>
                  <a:schemeClr val="bg1"/>
                </a:solidFill>
                <a:latin typeface="Times New Roman" pitchFamily="18" charset="0"/>
                <a:cs typeface="Times New Roman" pitchFamily="18" charset="0"/>
              </a:rPr>
              <a:t>.</a:t>
            </a:r>
            <a:r>
              <a:rPr lang="tk-TM"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Ol</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mysal</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üçin</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kompaniýalar</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önümçiliginiň</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harajatlaryny</a:t>
            </a:r>
            <a:r>
              <a:rPr lang="en-US" sz="2500" dirty="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birmeňzeş</a:t>
            </a:r>
            <a:r>
              <a:rPr lang="tk-TM" sz="2500" dirty="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maddalar</a:t>
            </a:r>
            <a:r>
              <a:rPr lang="en-US" sz="2500" dirty="0" smtClean="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boýunça</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hasaplap</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çykarýarlar</a:t>
            </a:r>
            <a:r>
              <a:rPr lang="en-US" sz="2500" dirty="0">
                <a:solidFill>
                  <a:schemeClr val="bg1"/>
                </a:solidFill>
                <a:latin typeface="Times New Roman" pitchFamily="18" charset="0"/>
                <a:cs typeface="Times New Roman" pitchFamily="18" charset="0"/>
              </a:rPr>
              <a:t> we </a:t>
            </a:r>
            <a:r>
              <a:rPr lang="en-US" sz="2500" dirty="0" err="1">
                <a:solidFill>
                  <a:schemeClr val="bg1"/>
                </a:solidFill>
                <a:latin typeface="Times New Roman" pitchFamily="18" charset="0"/>
                <a:cs typeface="Times New Roman" pitchFamily="18" charset="0"/>
              </a:rPr>
              <a:t>soňra</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peýdanyň</a:t>
            </a:r>
            <a:r>
              <a:rPr lang="en-US" sz="2500" dirty="0">
                <a:solidFill>
                  <a:schemeClr val="bg1"/>
                </a:solidFill>
                <a:latin typeface="Times New Roman" pitchFamily="18" charset="0"/>
                <a:cs typeface="Times New Roman" pitchFamily="18" charset="0"/>
              </a:rPr>
              <a:t> belli </a:t>
            </a:r>
            <a:r>
              <a:rPr lang="en-US" sz="2500" dirty="0" err="1" smtClean="0">
                <a:solidFill>
                  <a:schemeClr val="bg1"/>
                </a:solidFill>
                <a:latin typeface="Times New Roman" pitchFamily="18" charset="0"/>
                <a:cs typeface="Times New Roman" pitchFamily="18" charset="0"/>
              </a:rPr>
              <a:t>bir</a:t>
            </a:r>
            <a:r>
              <a:rPr lang="tk-TM" sz="2500" dirty="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kadasyny</a:t>
            </a:r>
            <a:r>
              <a:rPr lang="en-US" sz="2500" dirty="0" smtClean="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goşmak</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bilen</a:t>
            </a:r>
            <a:r>
              <a:rPr lang="en-US" sz="2500" dirty="0">
                <a:solidFill>
                  <a:schemeClr val="bg1"/>
                </a:solidFill>
                <a:latin typeface="Times New Roman" pitchFamily="18" charset="0"/>
                <a:cs typeface="Times New Roman" pitchFamily="18" charset="0"/>
              </a:rPr>
              <a:t>, </a:t>
            </a:r>
            <a:r>
              <a:rPr lang="en-US" sz="2500" dirty="0" smtClean="0">
                <a:solidFill>
                  <a:schemeClr val="bg1"/>
                </a:solidFill>
                <a:latin typeface="Times New Roman" pitchFamily="18" charset="0"/>
                <a:cs typeface="Times New Roman" pitchFamily="18" charset="0"/>
              </a:rPr>
              <a:t>Baha </a:t>
            </a:r>
            <a:r>
              <a:rPr lang="en-US" sz="2500" dirty="0" err="1">
                <a:solidFill>
                  <a:schemeClr val="bg1"/>
                </a:solidFill>
                <a:latin typeface="Times New Roman" pitchFamily="18" charset="0"/>
                <a:cs typeface="Times New Roman" pitchFamily="18" charset="0"/>
              </a:rPr>
              <a:t>kesýärler</a:t>
            </a:r>
            <a:r>
              <a:rPr lang="en-US" sz="2500" dirty="0">
                <a:solidFill>
                  <a:schemeClr val="bg1"/>
                </a:solidFill>
                <a:latin typeface="Times New Roman" pitchFamily="18" charset="0"/>
                <a:cs typeface="Times New Roman" pitchFamily="18" charset="0"/>
              </a:rPr>
              <a:t>. Bazar </a:t>
            </a:r>
            <a:r>
              <a:rPr lang="en-US" sz="2500" dirty="0" err="1">
                <a:solidFill>
                  <a:schemeClr val="bg1"/>
                </a:solidFill>
                <a:latin typeface="Times New Roman" pitchFamily="18" charset="0"/>
                <a:cs typeface="Times New Roman" pitchFamily="18" charset="0"/>
              </a:rPr>
              <a:t>faktorlarynyň</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täsiri</a:t>
            </a:r>
            <a:r>
              <a:rPr lang="en-US" sz="2500" dirty="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bilen</a:t>
            </a:r>
            <a:r>
              <a:rPr lang="tk-TM" sz="2500" dirty="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ähli</a:t>
            </a:r>
            <a:r>
              <a:rPr lang="en-US" sz="2500" dirty="0" smtClean="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kompaniýalaryň</a:t>
            </a:r>
            <a:r>
              <a:rPr lang="en-US" sz="2500" dirty="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Bahalary</a:t>
            </a:r>
            <a:r>
              <a:rPr lang="en-US" sz="2500" dirty="0" smtClean="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şol</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bir</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möçberde</a:t>
            </a:r>
            <a:r>
              <a:rPr lang="en-US" sz="2500" dirty="0">
                <a:solidFill>
                  <a:schemeClr val="bg1"/>
                </a:solidFill>
                <a:latin typeface="Times New Roman" pitchFamily="18" charset="0"/>
                <a:cs typeface="Times New Roman" pitchFamily="18" charset="0"/>
              </a:rPr>
              <a:t> we </a:t>
            </a:r>
            <a:r>
              <a:rPr lang="en-US" sz="2500" dirty="0" err="1">
                <a:solidFill>
                  <a:schemeClr val="bg1"/>
                </a:solidFill>
                <a:latin typeface="Times New Roman" pitchFamily="18" charset="0"/>
                <a:cs typeface="Times New Roman" pitchFamily="18" charset="0"/>
              </a:rPr>
              <a:t>şol</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bir</a:t>
            </a:r>
            <a:r>
              <a:rPr lang="en-US" sz="2500" dirty="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ugur</a:t>
            </a:r>
            <a:r>
              <a:rPr lang="tk-TM" sz="2500" dirty="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boýunça</a:t>
            </a:r>
            <a:r>
              <a:rPr lang="en-US" sz="2500" dirty="0" smtClean="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üýtgeýär</a:t>
            </a:r>
            <a:r>
              <a:rPr lang="en-US" sz="2500" dirty="0">
                <a:solidFill>
                  <a:schemeClr val="bg1"/>
                </a:solidFill>
                <a:latin typeface="Times New Roman" pitchFamily="18" charset="0"/>
                <a:cs typeface="Times New Roman" pitchFamily="18" charset="0"/>
              </a:rPr>
              <a:t>.</a:t>
            </a:r>
            <a:endParaRPr lang="ru-RU" sz="25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399503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548680"/>
            <a:ext cx="8496944" cy="5693866"/>
          </a:xfrm>
          <a:prstGeom prst="rect">
            <a:avLst/>
          </a:prstGeom>
        </p:spPr>
        <p:txBody>
          <a:bodyPr wrap="square">
            <a:spAutoFit/>
          </a:bodyPr>
          <a:lstStyle/>
          <a:p>
            <a:r>
              <a:rPr lang="ru-RU" sz="2800" dirty="0" err="1">
                <a:solidFill>
                  <a:schemeClr val="bg1"/>
                </a:solidFill>
              </a:rPr>
              <a:t>In</a:t>
            </a:r>
            <a:r>
              <a:rPr lang="ru-RU" sz="2800" dirty="0">
                <a:solidFill>
                  <a:schemeClr val="bg1"/>
                </a:solidFill>
              </a:rPr>
              <a:t> </a:t>
            </a:r>
            <a:r>
              <a:rPr lang="ru-RU" sz="2800" dirty="0" err="1">
                <a:solidFill>
                  <a:schemeClr val="bg1"/>
                </a:solidFill>
              </a:rPr>
              <a:t>oligopolistic</a:t>
            </a:r>
            <a:r>
              <a:rPr lang="ru-RU" sz="2800" dirty="0">
                <a:solidFill>
                  <a:schemeClr val="bg1"/>
                </a:solidFill>
              </a:rPr>
              <a:t> </a:t>
            </a:r>
            <a:r>
              <a:rPr lang="ru-RU" sz="2800" dirty="0" err="1">
                <a:solidFill>
                  <a:schemeClr val="bg1"/>
                </a:solidFill>
              </a:rPr>
              <a:t>competition</a:t>
            </a:r>
            <a:r>
              <a:rPr lang="ru-RU" sz="2800" dirty="0">
                <a:solidFill>
                  <a:schemeClr val="bg1"/>
                </a:solidFill>
              </a:rPr>
              <a:t>, a </a:t>
            </a:r>
            <a:r>
              <a:rPr lang="ru-RU" sz="2800" dirty="0" err="1">
                <a:solidFill>
                  <a:schemeClr val="bg1"/>
                </a:solidFill>
              </a:rPr>
              <a:t>number</a:t>
            </a:r>
            <a:r>
              <a:rPr lang="ru-RU" sz="2800" dirty="0">
                <a:solidFill>
                  <a:schemeClr val="bg1"/>
                </a:solidFill>
              </a:rPr>
              <a:t> </a:t>
            </a:r>
            <a:r>
              <a:rPr lang="ru-RU" sz="2800" dirty="0" err="1">
                <a:solidFill>
                  <a:schemeClr val="bg1"/>
                </a:solidFill>
              </a:rPr>
              <a:t>of</a:t>
            </a:r>
            <a:r>
              <a:rPr lang="ru-RU" sz="2800" dirty="0">
                <a:solidFill>
                  <a:schemeClr val="bg1"/>
                </a:solidFill>
              </a:rPr>
              <a:t> </a:t>
            </a:r>
            <a:r>
              <a:rPr lang="ru-RU" sz="2800" dirty="0" err="1">
                <a:solidFill>
                  <a:schemeClr val="bg1"/>
                </a:solidFill>
              </a:rPr>
              <a:t>pricing</a:t>
            </a:r>
            <a:r>
              <a:rPr lang="ru-RU" sz="2800" dirty="0">
                <a:solidFill>
                  <a:schemeClr val="bg1"/>
                </a:solidFill>
              </a:rPr>
              <a:t> </a:t>
            </a:r>
            <a:r>
              <a:rPr lang="ru-RU" sz="2800" dirty="0" err="1">
                <a:solidFill>
                  <a:schemeClr val="bg1"/>
                </a:solidFill>
              </a:rPr>
              <a:t>strategies</a:t>
            </a:r>
            <a:r>
              <a:rPr lang="ru-RU" sz="2800" dirty="0">
                <a:solidFill>
                  <a:schemeClr val="bg1"/>
                </a:solidFill>
              </a:rPr>
              <a:t> </a:t>
            </a:r>
            <a:r>
              <a:rPr lang="ru-RU" sz="2800" dirty="0" err="1">
                <a:solidFill>
                  <a:schemeClr val="bg1"/>
                </a:solidFill>
              </a:rPr>
              <a:t>are</a:t>
            </a:r>
            <a:r>
              <a:rPr lang="ru-RU" sz="2800" dirty="0">
                <a:solidFill>
                  <a:schemeClr val="bg1"/>
                </a:solidFill>
              </a:rPr>
              <a:t> </a:t>
            </a:r>
            <a:r>
              <a:rPr lang="ru-RU" sz="2800" dirty="0" err="1">
                <a:solidFill>
                  <a:schemeClr val="bg1"/>
                </a:solidFill>
              </a:rPr>
              <a:t>used</a:t>
            </a:r>
            <a:r>
              <a:rPr lang="ru-RU" sz="2800" dirty="0">
                <a:solidFill>
                  <a:schemeClr val="bg1"/>
                </a:solidFill>
              </a:rPr>
              <a:t>. </a:t>
            </a:r>
            <a:r>
              <a:rPr lang="ru-RU" sz="2800" dirty="0" err="1">
                <a:solidFill>
                  <a:schemeClr val="bg1"/>
                </a:solidFill>
              </a:rPr>
              <a:t>One</a:t>
            </a:r>
            <a:r>
              <a:rPr lang="ru-RU" sz="2800" dirty="0">
                <a:solidFill>
                  <a:schemeClr val="bg1"/>
                </a:solidFill>
              </a:rPr>
              <a:t> </a:t>
            </a:r>
            <a:r>
              <a:rPr lang="ru-RU" sz="2800" dirty="0" err="1">
                <a:solidFill>
                  <a:schemeClr val="bg1"/>
                </a:solidFill>
              </a:rPr>
              <a:t>is</a:t>
            </a:r>
            <a:r>
              <a:rPr lang="ru-RU" sz="2800" dirty="0">
                <a:solidFill>
                  <a:schemeClr val="bg1"/>
                </a:solidFill>
              </a:rPr>
              <a:t> </a:t>
            </a:r>
            <a:r>
              <a:rPr lang="ru-RU" sz="2800" dirty="0" err="1">
                <a:solidFill>
                  <a:schemeClr val="bg1"/>
                </a:solidFill>
              </a:rPr>
              <a:t>coordination</a:t>
            </a:r>
            <a:r>
              <a:rPr lang="ru-RU" sz="2800" dirty="0">
                <a:solidFill>
                  <a:schemeClr val="bg1"/>
                </a:solidFill>
              </a:rPr>
              <a:t> </a:t>
            </a:r>
            <a:r>
              <a:rPr lang="ru-RU" sz="2800" dirty="0" err="1">
                <a:solidFill>
                  <a:schemeClr val="bg1"/>
                </a:solidFill>
              </a:rPr>
              <a:t>of</a:t>
            </a:r>
            <a:r>
              <a:rPr lang="ru-RU" sz="2800" dirty="0">
                <a:solidFill>
                  <a:schemeClr val="bg1"/>
                </a:solidFill>
              </a:rPr>
              <a:t> </a:t>
            </a:r>
            <a:r>
              <a:rPr lang="ru-RU" sz="2800" dirty="0" err="1">
                <a:solidFill>
                  <a:schemeClr val="bg1"/>
                </a:solidFill>
              </a:rPr>
              <a:t>actions</a:t>
            </a:r>
            <a:r>
              <a:rPr lang="ru-RU" sz="2800" dirty="0">
                <a:solidFill>
                  <a:schemeClr val="bg1"/>
                </a:solidFill>
              </a:rPr>
              <a:t> </a:t>
            </a:r>
            <a:r>
              <a:rPr lang="ru-RU" sz="2800" dirty="0" err="1">
                <a:solidFill>
                  <a:schemeClr val="bg1"/>
                </a:solidFill>
              </a:rPr>
              <a:t>when</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price</a:t>
            </a:r>
            <a:r>
              <a:rPr lang="ru-RU" sz="2800" dirty="0">
                <a:solidFill>
                  <a:schemeClr val="bg1"/>
                </a:solidFill>
              </a:rPr>
              <a:t> </a:t>
            </a:r>
            <a:r>
              <a:rPr lang="ru-RU" sz="2800" dirty="0" err="1">
                <a:solidFill>
                  <a:schemeClr val="bg1"/>
                </a:solidFill>
              </a:rPr>
              <a:t>is</a:t>
            </a:r>
            <a:r>
              <a:rPr lang="ru-RU" sz="2800" dirty="0">
                <a:solidFill>
                  <a:schemeClr val="bg1"/>
                </a:solidFill>
              </a:rPr>
              <a:t> </a:t>
            </a:r>
            <a:r>
              <a:rPr lang="ru-RU" sz="2800" dirty="0" err="1">
                <a:solidFill>
                  <a:schemeClr val="bg1"/>
                </a:solidFill>
              </a:rPr>
              <a:t>cut</a:t>
            </a:r>
            <a:r>
              <a:rPr lang="ru-RU" sz="2800" dirty="0">
                <a:solidFill>
                  <a:schemeClr val="bg1"/>
                </a:solidFill>
              </a:rPr>
              <a:t>; </a:t>
            </a:r>
            <a:r>
              <a:rPr lang="ru-RU" sz="2800" dirty="0" err="1">
                <a:solidFill>
                  <a:schemeClr val="bg1"/>
                </a:solidFill>
              </a:rPr>
              <a:t>this</a:t>
            </a:r>
            <a:r>
              <a:rPr lang="ru-RU" sz="2800" dirty="0">
                <a:solidFill>
                  <a:schemeClr val="bg1"/>
                </a:solidFill>
              </a:rPr>
              <a:t> </a:t>
            </a:r>
            <a:r>
              <a:rPr lang="ru-RU" sz="2800" dirty="0" err="1">
                <a:solidFill>
                  <a:schemeClr val="bg1"/>
                </a:solidFill>
              </a:rPr>
              <a:t>strategy</a:t>
            </a:r>
            <a:r>
              <a:rPr lang="ru-RU" sz="2800" dirty="0">
                <a:solidFill>
                  <a:schemeClr val="bg1"/>
                </a:solidFill>
              </a:rPr>
              <a:t> </a:t>
            </a:r>
            <a:r>
              <a:rPr lang="ru-RU" sz="2800" dirty="0" err="1">
                <a:solidFill>
                  <a:schemeClr val="bg1"/>
                </a:solidFill>
              </a:rPr>
              <a:t>comes</a:t>
            </a:r>
            <a:r>
              <a:rPr lang="ru-RU" sz="2800" dirty="0">
                <a:solidFill>
                  <a:schemeClr val="bg1"/>
                </a:solidFill>
              </a:rPr>
              <a:t> </a:t>
            </a:r>
            <a:r>
              <a:rPr lang="ru-RU" sz="2800" dirty="0" err="1">
                <a:solidFill>
                  <a:schemeClr val="bg1"/>
                </a:solidFill>
              </a:rPr>
              <a:t>in</a:t>
            </a:r>
            <a:r>
              <a:rPr lang="ru-RU" sz="2800" dirty="0">
                <a:solidFill>
                  <a:schemeClr val="bg1"/>
                </a:solidFill>
              </a:rPr>
              <a:t> </a:t>
            </a:r>
            <a:r>
              <a:rPr lang="ru-RU" sz="2800" dirty="0" err="1">
                <a:solidFill>
                  <a:schemeClr val="bg1"/>
                </a:solidFill>
              </a:rPr>
              <a:t>two</a:t>
            </a:r>
            <a:r>
              <a:rPr lang="ru-RU" sz="2800" dirty="0">
                <a:solidFill>
                  <a:schemeClr val="bg1"/>
                </a:solidFill>
              </a:rPr>
              <a:t> </a:t>
            </a:r>
            <a:r>
              <a:rPr lang="ru-RU" sz="2800" dirty="0" err="1">
                <a:solidFill>
                  <a:schemeClr val="bg1"/>
                </a:solidFill>
              </a:rPr>
              <a:t>forms</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adoption</a:t>
            </a:r>
            <a:r>
              <a:rPr lang="ru-RU" sz="2800" dirty="0">
                <a:solidFill>
                  <a:schemeClr val="bg1"/>
                </a:solidFill>
              </a:rPr>
              <a:t> </a:t>
            </a:r>
            <a:r>
              <a:rPr lang="ru-RU" sz="2800" dirty="0" err="1">
                <a:solidFill>
                  <a:schemeClr val="bg1"/>
                </a:solidFill>
              </a:rPr>
              <a:t>of</a:t>
            </a:r>
            <a:r>
              <a:rPr lang="ru-RU" sz="2800" dirty="0">
                <a:solidFill>
                  <a:schemeClr val="bg1"/>
                </a:solidFill>
              </a:rPr>
              <a:t> a ‘</a:t>
            </a:r>
            <a:r>
              <a:rPr lang="ru-RU" sz="2800" dirty="0" err="1">
                <a:solidFill>
                  <a:schemeClr val="bg1"/>
                </a:solidFill>
              </a:rPr>
              <a:t>price</a:t>
            </a:r>
            <a:r>
              <a:rPr lang="ru-RU" sz="2800" dirty="0">
                <a:solidFill>
                  <a:schemeClr val="bg1"/>
                </a:solidFill>
              </a:rPr>
              <a:t> </a:t>
            </a:r>
            <a:r>
              <a:rPr lang="ru-RU" sz="2800" dirty="0" err="1">
                <a:solidFill>
                  <a:schemeClr val="bg1"/>
                </a:solidFill>
              </a:rPr>
              <a:t>agreement</a:t>
            </a:r>
            <a:r>
              <a:rPr lang="ru-RU" sz="2800" dirty="0">
                <a:solidFill>
                  <a:schemeClr val="bg1"/>
                </a:solidFill>
              </a:rPr>
              <a:t>’ </a:t>
            </a:r>
            <a:r>
              <a:rPr lang="ru-RU" sz="2800" dirty="0" err="1">
                <a:solidFill>
                  <a:schemeClr val="bg1"/>
                </a:solidFill>
              </a:rPr>
              <a:t>and</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implementation</a:t>
            </a:r>
            <a:r>
              <a:rPr lang="ru-RU" sz="2800" dirty="0">
                <a:solidFill>
                  <a:schemeClr val="bg1"/>
                </a:solidFill>
              </a:rPr>
              <a:t> </a:t>
            </a:r>
            <a:r>
              <a:rPr lang="ru-RU" sz="2800" dirty="0" err="1">
                <a:solidFill>
                  <a:schemeClr val="bg1"/>
                </a:solidFill>
              </a:rPr>
              <a:t>of</a:t>
            </a:r>
            <a:r>
              <a:rPr lang="ru-RU" sz="2800" dirty="0">
                <a:solidFill>
                  <a:schemeClr val="bg1"/>
                </a:solidFill>
              </a:rPr>
              <a:t> a ‘</a:t>
            </a:r>
            <a:r>
              <a:rPr lang="ru-RU" sz="2800" dirty="0" err="1">
                <a:solidFill>
                  <a:schemeClr val="bg1"/>
                </a:solidFill>
              </a:rPr>
              <a:t>parallel</a:t>
            </a:r>
            <a:r>
              <a:rPr lang="ru-RU" sz="2800" dirty="0">
                <a:solidFill>
                  <a:schemeClr val="bg1"/>
                </a:solidFill>
              </a:rPr>
              <a:t> </a:t>
            </a:r>
            <a:r>
              <a:rPr lang="ru-RU" sz="2800" dirty="0" err="1">
                <a:solidFill>
                  <a:schemeClr val="bg1"/>
                </a:solidFill>
              </a:rPr>
              <a:t>price</a:t>
            </a:r>
            <a:r>
              <a:rPr lang="ru-RU" sz="2800" dirty="0">
                <a:solidFill>
                  <a:schemeClr val="bg1"/>
                </a:solidFill>
              </a:rPr>
              <a:t> </a:t>
            </a:r>
            <a:r>
              <a:rPr lang="ru-RU" sz="2800" dirty="0" err="1">
                <a:solidFill>
                  <a:schemeClr val="bg1"/>
                </a:solidFill>
              </a:rPr>
              <a:t>policy</a:t>
            </a:r>
            <a:r>
              <a:rPr lang="ru-RU" sz="2800" dirty="0">
                <a:solidFill>
                  <a:schemeClr val="bg1"/>
                </a:solidFill>
              </a:rPr>
              <a:t>’. </a:t>
            </a:r>
            <a:r>
              <a:rPr lang="ru-RU" sz="2800" dirty="0" err="1">
                <a:solidFill>
                  <a:schemeClr val="bg1"/>
                </a:solidFill>
              </a:rPr>
              <a:t>In</a:t>
            </a:r>
            <a:r>
              <a:rPr lang="ru-RU" sz="2800" dirty="0">
                <a:solidFill>
                  <a:schemeClr val="bg1"/>
                </a:solidFill>
              </a:rPr>
              <a:t> </a:t>
            </a:r>
            <a:r>
              <a:rPr lang="ru-RU" sz="2800" dirty="0" err="1">
                <a:solidFill>
                  <a:schemeClr val="bg1"/>
                </a:solidFill>
              </a:rPr>
              <a:t>some</a:t>
            </a:r>
            <a:r>
              <a:rPr lang="ru-RU" sz="2800" dirty="0">
                <a:solidFill>
                  <a:schemeClr val="bg1"/>
                </a:solidFill>
              </a:rPr>
              <a:t> </a:t>
            </a:r>
            <a:r>
              <a:rPr lang="ru-RU" sz="2800" dirty="0" err="1">
                <a:solidFill>
                  <a:schemeClr val="bg1"/>
                </a:solidFill>
              </a:rPr>
              <a:t>countries</a:t>
            </a:r>
            <a:r>
              <a:rPr lang="ru-RU" sz="2800" dirty="0">
                <a:solidFill>
                  <a:schemeClr val="bg1"/>
                </a:solidFill>
              </a:rPr>
              <a:t>, </a:t>
            </a:r>
            <a:r>
              <a:rPr lang="ru-RU" sz="2800" dirty="0" err="1">
                <a:solidFill>
                  <a:schemeClr val="bg1"/>
                </a:solidFill>
              </a:rPr>
              <a:t>it</a:t>
            </a:r>
            <a:r>
              <a:rPr lang="ru-RU" sz="2800" dirty="0">
                <a:solidFill>
                  <a:schemeClr val="bg1"/>
                </a:solidFill>
              </a:rPr>
              <a:t> </a:t>
            </a:r>
            <a:r>
              <a:rPr lang="ru-RU" sz="2800" dirty="0" err="1">
                <a:solidFill>
                  <a:schemeClr val="bg1"/>
                </a:solidFill>
              </a:rPr>
              <a:t>is</a:t>
            </a:r>
            <a:r>
              <a:rPr lang="ru-RU" sz="2800" dirty="0">
                <a:solidFill>
                  <a:schemeClr val="bg1"/>
                </a:solidFill>
              </a:rPr>
              <a:t> </a:t>
            </a:r>
            <a:r>
              <a:rPr lang="ru-RU" sz="2800" dirty="0" err="1">
                <a:solidFill>
                  <a:schemeClr val="bg1"/>
                </a:solidFill>
              </a:rPr>
              <a:t>illegal</a:t>
            </a:r>
            <a:r>
              <a:rPr lang="ru-RU" sz="2800" dirty="0">
                <a:solidFill>
                  <a:schemeClr val="bg1"/>
                </a:solidFill>
              </a:rPr>
              <a:t> </a:t>
            </a:r>
            <a:r>
              <a:rPr lang="ru-RU" sz="2800" dirty="0" err="1">
                <a:solidFill>
                  <a:schemeClr val="bg1"/>
                </a:solidFill>
              </a:rPr>
              <a:t>to</a:t>
            </a:r>
            <a:r>
              <a:rPr lang="ru-RU" sz="2800" dirty="0">
                <a:solidFill>
                  <a:schemeClr val="bg1"/>
                </a:solidFill>
              </a:rPr>
              <a:t> </a:t>
            </a:r>
            <a:r>
              <a:rPr lang="ru-RU" sz="2800" dirty="0" err="1">
                <a:solidFill>
                  <a:schemeClr val="bg1"/>
                </a:solidFill>
              </a:rPr>
              <a:t>enter</a:t>
            </a:r>
            <a:r>
              <a:rPr lang="ru-RU" sz="2800" dirty="0">
                <a:solidFill>
                  <a:schemeClr val="bg1"/>
                </a:solidFill>
              </a:rPr>
              <a:t> </a:t>
            </a:r>
            <a:r>
              <a:rPr lang="ru-RU" sz="2800" dirty="0" err="1">
                <a:solidFill>
                  <a:schemeClr val="bg1"/>
                </a:solidFill>
              </a:rPr>
              <a:t>into</a:t>
            </a:r>
            <a:r>
              <a:rPr lang="ru-RU" sz="2800" dirty="0">
                <a:solidFill>
                  <a:schemeClr val="bg1"/>
                </a:solidFill>
              </a:rPr>
              <a:t> </a:t>
            </a:r>
            <a:r>
              <a:rPr lang="ru-RU" sz="2800" dirty="0" err="1">
                <a:solidFill>
                  <a:schemeClr val="bg1"/>
                </a:solidFill>
              </a:rPr>
              <a:t>price</a:t>
            </a:r>
            <a:r>
              <a:rPr lang="ru-RU" sz="2800" dirty="0">
                <a:solidFill>
                  <a:schemeClr val="bg1"/>
                </a:solidFill>
              </a:rPr>
              <a:t> </a:t>
            </a:r>
            <a:r>
              <a:rPr lang="ru-RU" sz="2800" dirty="0" err="1">
                <a:solidFill>
                  <a:schemeClr val="bg1"/>
                </a:solidFill>
              </a:rPr>
              <a:t>agreements</a:t>
            </a:r>
            <a:r>
              <a:rPr lang="ru-RU" sz="2800" dirty="0">
                <a:solidFill>
                  <a:schemeClr val="bg1"/>
                </a:solidFill>
              </a:rPr>
              <a:t>. “</a:t>
            </a:r>
            <a:r>
              <a:rPr lang="ru-RU" sz="2800" dirty="0" err="1">
                <a:solidFill>
                  <a:schemeClr val="bg1"/>
                </a:solidFill>
              </a:rPr>
              <a:t>Parallel</a:t>
            </a:r>
            <a:r>
              <a:rPr lang="ru-RU" sz="2800" dirty="0">
                <a:solidFill>
                  <a:schemeClr val="bg1"/>
                </a:solidFill>
              </a:rPr>
              <a:t> </a:t>
            </a:r>
            <a:r>
              <a:rPr lang="ru-RU" sz="2800" dirty="0" err="1">
                <a:solidFill>
                  <a:schemeClr val="bg1"/>
                </a:solidFill>
              </a:rPr>
              <a:t>pricing</a:t>
            </a:r>
            <a:r>
              <a:rPr lang="ru-RU" sz="2800" dirty="0">
                <a:solidFill>
                  <a:schemeClr val="bg1"/>
                </a:solidFill>
              </a:rPr>
              <a:t> </a:t>
            </a:r>
            <a:r>
              <a:rPr lang="ru-RU" sz="2800" dirty="0" err="1">
                <a:solidFill>
                  <a:schemeClr val="bg1"/>
                </a:solidFill>
              </a:rPr>
              <a:t>policy</a:t>
            </a:r>
            <a:r>
              <a:rPr lang="ru-RU" sz="2800" dirty="0">
                <a:solidFill>
                  <a:schemeClr val="bg1"/>
                </a:solidFill>
              </a:rPr>
              <a:t>” </a:t>
            </a:r>
            <a:r>
              <a:rPr lang="ru-RU" sz="2800" dirty="0" err="1">
                <a:solidFill>
                  <a:schemeClr val="bg1"/>
                </a:solidFill>
              </a:rPr>
              <a:t>is</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same</a:t>
            </a:r>
            <a:r>
              <a:rPr lang="ru-RU" sz="2800" dirty="0">
                <a:solidFill>
                  <a:schemeClr val="bg1"/>
                </a:solidFill>
              </a:rPr>
              <a:t> </a:t>
            </a:r>
            <a:r>
              <a:rPr lang="ru-RU" sz="2800" dirty="0" err="1">
                <a:solidFill>
                  <a:schemeClr val="bg1"/>
                </a:solidFill>
              </a:rPr>
              <a:t>combination</a:t>
            </a:r>
            <a:r>
              <a:rPr lang="ru-RU" sz="2800" dirty="0">
                <a:solidFill>
                  <a:schemeClr val="bg1"/>
                </a:solidFill>
              </a:rPr>
              <a:t> </a:t>
            </a:r>
            <a:r>
              <a:rPr lang="ru-RU" sz="2800" dirty="0" err="1">
                <a:solidFill>
                  <a:schemeClr val="bg1"/>
                </a:solidFill>
              </a:rPr>
              <a:t>of</a:t>
            </a:r>
            <a:r>
              <a:rPr lang="ru-RU" sz="2800" dirty="0">
                <a:solidFill>
                  <a:schemeClr val="bg1"/>
                </a:solidFill>
              </a:rPr>
              <a:t> </a:t>
            </a:r>
            <a:r>
              <a:rPr lang="ru-RU" sz="2800" dirty="0" err="1">
                <a:solidFill>
                  <a:schemeClr val="bg1"/>
                </a:solidFill>
              </a:rPr>
              <a:t>pricing</a:t>
            </a:r>
            <a:r>
              <a:rPr lang="ru-RU" sz="2800" dirty="0">
                <a:solidFill>
                  <a:schemeClr val="bg1"/>
                </a:solidFill>
              </a:rPr>
              <a:t> </a:t>
            </a:r>
            <a:r>
              <a:rPr lang="ru-RU" sz="2800" dirty="0" err="1">
                <a:solidFill>
                  <a:schemeClr val="bg1"/>
                </a:solidFill>
              </a:rPr>
              <a:t>in</a:t>
            </a:r>
            <a:r>
              <a:rPr lang="ru-RU" sz="2800" dirty="0">
                <a:solidFill>
                  <a:schemeClr val="bg1"/>
                </a:solidFill>
              </a:rPr>
              <a:t> </a:t>
            </a:r>
            <a:r>
              <a:rPr lang="ru-RU" sz="2800" dirty="0" err="1">
                <a:solidFill>
                  <a:schemeClr val="bg1"/>
                </a:solidFill>
              </a:rPr>
              <a:t>its</a:t>
            </a:r>
            <a:r>
              <a:rPr lang="ru-RU" sz="2800" dirty="0">
                <a:solidFill>
                  <a:schemeClr val="bg1"/>
                </a:solidFill>
              </a:rPr>
              <a:t> </a:t>
            </a:r>
            <a:r>
              <a:rPr lang="ru-RU" sz="2800" dirty="0" err="1">
                <a:solidFill>
                  <a:schemeClr val="bg1"/>
                </a:solidFill>
              </a:rPr>
              <a:t>content</a:t>
            </a:r>
            <a:r>
              <a:rPr lang="ru-RU" sz="2800" dirty="0">
                <a:solidFill>
                  <a:schemeClr val="bg1"/>
                </a:solidFill>
              </a:rPr>
              <a:t>. </a:t>
            </a:r>
            <a:r>
              <a:rPr lang="ru-RU" sz="2800" dirty="0" err="1">
                <a:solidFill>
                  <a:schemeClr val="bg1"/>
                </a:solidFill>
              </a:rPr>
              <a:t>He</a:t>
            </a:r>
            <a:r>
              <a:rPr lang="ru-RU" sz="2800" dirty="0">
                <a:solidFill>
                  <a:schemeClr val="bg1"/>
                </a:solidFill>
              </a:rPr>
              <a:t> </a:t>
            </a:r>
            <a:r>
              <a:rPr lang="ru-RU" sz="2800" dirty="0" err="1">
                <a:solidFill>
                  <a:schemeClr val="bg1"/>
                </a:solidFill>
              </a:rPr>
              <a:t>calculates</a:t>
            </a:r>
            <a:r>
              <a:rPr lang="ru-RU" sz="2800" dirty="0">
                <a:solidFill>
                  <a:schemeClr val="bg1"/>
                </a:solidFill>
              </a:rPr>
              <a:t>, </a:t>
            </a:r>
            <a:r>
              <a:rPr lang="ru-RU" sz="2800" dirty="0" err="1">
                <a:solidFill>
                  <a:schemeClr val="bg1"/>
                </a:solidFill>
              </a:rPr>
              <a:t>for</a:t>
            </a:r>
            <a:r>
              <a:rPr lang="ru-RU" sz="2800" dirty="0">
                <a:solidFill>
                  <a:schemeClr val="bg1"/>
                </a:solidFill>
              </a:rPr>
              <a:t> </a:t>
            </a:r>
            <a:r>
              <a:rPr lang="ru-RU" sz="2800" dirty="0" err="1">
                <a:solidFill>
                  <a:schemeClr val="bg1"/>
                </a:solidFill>
              </a:rPr>
              <a:t>example</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cost</a:t>
            </a:r>
            <a:r>
              <a:rPr lang="ru-RU" sz="2800" dirty="0">
                <a:solidFill>
                  <a:schemeClr val="bg1"/>
                </a:solidFill>
              </a:rPr>
              <a:t> </a:t>
            </a:r>
            <a:r>
              <a:rPr lang="ru-RU" sz="2800" dirty="0" err="1">
                <a:solidFill>
                  <a:schemeClr val="bg1"/>
                </a:solidFill>
              </a:rPr>
              <a:t>of</a:t>
            </a:r>
            <a:r>
              <a:rPr lang="ru-RU" sz="2800" dirty="0">
                <a:solidFill>
                  <a:schemeClr val="bg1"/>
                </a:solidFill>
              </a:rPr>
              <a:t> </a:t>
            </a:r>
            <a:r>
              <a:rPr lang="ru-RU" sz="2800" dirty="0" err="1">
                <a:solidFill>
                  <a:schemeClr val="bg1"/>
                </a:solidFill>
              </a:rPr>
              <a:t>production</a:t>
            </a:r>
            <a:r>
              <a:rPr lang="ru-RU" sz="2800" dirty="0">
                <a:solidFill>
                  <a:schemeClr val="bg1"/>
                </a:solidFill>
              </a:rPr>
              <a:t> </a:t>
            </a:r>
            <a:r>
              <a:rPr lang="ru-RU" sz="2800" dirty="0" err="1">
                <a:solidFill>
                  <a:schemeClr val="bg1"/>
                </a:solidFill>
              </a:rPr>
              <a:t>of</a:t>
            </a:r>
            <a:r>
              <a:rPr lang="ru-RU" sz="2800" dirty="0">
                <a:solidFill>
                  <a:schemeClr val="bg1"/>
                </a:solidFill>
              </a:rPr>
              <a:t> </a:t>
            </a:r>
            <a:r>
              <a:rPr lang="ru-RU" sz="2800" dirty="0" err="1">
                <a:solidFill>
                  <a:schemeClr val="bg1"/>
                </a:solidFill>
              </a:rPr>
              <a:t>companies</a:t>
            </a:r>
            <a:r>
              <a:rPr lang="ru-RU" sz="2800" dirty="0">
                <a:solidFill>
                  <a:schemeClr val="bg1"/>
                </a:solidFill>
              </a:rPr>
              <a:t> </a:t>
            </a:r>
            <a:r>
              <a:rPr lang="ru-RU" sz="2800" dirty="0" err="1">
                <a:solidFill>
                  <a:schemeClr val="bg1"/>
                </a:solidFill>
              </a:rPr>
              <a:t>by</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same</a:t>
            </a:r>
            <a:r>
              <a:rPr lang="ru-RU" sz="2800" dirty="0">
                <a:solidFill>
                  <a:schemeClr val="bg1"/>
                </a:solidFill>
              </a:rPr>
              <a:t> </a:t>
            </a:r>
            <a:r>
              <a:rPr lang="ru-RU" sz="2800" dirty="0" err="1">
                <a:solidFill>
                  <a:schemeClr val="bg1"/>
                </a:solidFill>
              </a:rPr>
              <a:t>items</a:t>
            </a:r>
            <a:r>
              <a:rPr lang="ru-RU" sz="2800" dirty="0">
                <a:solidFill>
                  <a:schemeClr val="bg1"/>
                </a:solidFill>
              </a:rPr>
              <a:t>, </a:t>
            </a:r>
            <a:r>
              <a:rPr lang="ru-RU" sz="2800" dirty="0" err="1">
                <a:solidFill>
                  <a:schemeClr val="bg1"/>
                </a:solidFill>
              </a:rPr>
              <a:t>and</a:t>
            </a:r>
            <a:r>
              <a:rPr lang="ru-RU" sz="2800" dirty="0">
                <a:solidFill>
                  <a:schemeClr val="bg1"/>
                </a:solidFill>
              </a:rPr>
              <a:t> </a:t>
            </a:r>
            <a:r>
              <a:rPr lang="ru-RU" sz="2800" dirty="0" err="1">
                <a:solidFill>
                  <a:schemeClr val="bg1"/>
                </a:solidFill>
              </a:rPr>
              <a:t>then</a:t>
            </a:r>
            <a:r>
              <a:rPr lang="ru-RU" sz="2800" dirty="0">
                <a:solidFill>
                  <a:schemeClr val="bg1"/>
                </a:solidFill>
              </a:rPr>
              <a:t> </a:t>
            </a:r>
            <a:r>
              <a:rPr lang="ru-RU" sz="2800" dirty="0" err="1">
                <a:solidFill>
                  <a:schemeClr val="bg1"/>
                </a:solidFill>
              </a:rPr>
              <a:t>deducts</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price</a:t>
            </a:r>
            <a:r>
              <a:rPr lang="ru-RU" sz="2800" dirty="0">
                <a:solidFill>
                  <a:schemeClr val="bg1"/>
                </a:solidFill>
              </a:rPr>
              <a:t>, </a:t>
            </a:r>
            <a:r>
              <a:rPr lang="ru-RU" sz="2800" dirty="0" err="1">
                <a:solidFill>
                  <a:schemeClr val="bg1"/>
                </a:solidFill>
              </a:rPr>
              <a:t>including</a:t>
            </a:r>
            <a:r>
              <a:rPr lang="ru-RU" sz="2800" dirty="0">
                <a:solidFill>
                  <a:schemeClr val="bg1"/>
                </a:solidFill>
              </a:rPr>
              <a:t> a </a:t>
            </a:r>
            <a:r>
              <a:rPr lang="ru-RU" sz="2800" dirty="0" err="1">
                <a:solidFill>
                  <a:schemeClr val="bg1"/>
                </a:solidFill>
              </a:rPr>
              <a:t>certain</a:t>
            </a:r>
            <a:r>
              <a:rPr lang="ru-RU" sz="2800" dirty="0">
                <a:solidFill>
                  <a:schemeClr val="bg1"/>
                </a:solidFill>
              </a:rPr>
              <a:t> </a:t>
            </a:r>
            <a:r>
              <a:rPr lang="ru-RU" sz="2800" dirty="0" err="1">
                <a:solidFill>
                  <a:schemeClr val="bg1"/>
                </a:solidFill>
              </a:rPr>
              <a:t>norm</a:t>
            </a:r>
            <a:r>
              <a:rPr lang="ru-RU" sz="2800" dirty="0">
                <a:solidFill>
                  <a:schemeClr val="bg1"/>
                </a:solidFill>
              </a:rPr>
              <a:t> </a:t>
            </a:r>
            <a:r>
              <a:rPr lang="ru-RU" sz="2800" dirty="0" err="1">
                <a:solidFill>
                  <a:schemeClr val="bg1"/>
                </a:solidFill>
              </a:rPr>
              <a:t>of</a:t>
            </a:r>
            <a:r>
              <a:rPr lang="ru-RU" sz="2800" dirty="0">
                <a:solidFill>
                  <a:schemeClr val="bg1"/>
                </a:solidFill>
              </a:rPr>
              <a:t> </a:t>
            </a:r>
            <a:r>
              <a:rPr lang="ru-RU" sz="2800" dirty="0" err="1">
                <a:solidFill>
                  <a:schemeClr val="bg1"/>
                </a:solidFill>
              </a:rPr>
              <a:t>profit</a:t>
            </a:r>
            <a:r>
              <a:rPr lang="ru-RU" sz="2800" dirty="0">
                <a:solidFill>
                  <a:schemeClr val="bg1"/>
                </a:solidFill>
              </a:rPr>
              <a:t>. </a:t>
            </a:r>
            <a:r>
              <a:rPr lang="ru-RU" sz="2800" dirty="0" err="1">
                <a:solidFill>
                  <a:schemeClr val="bg1"/>
                </a:solidFill>
              </a:rPr>
              <a:t>Under</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influence</a:t>
            </a:r>
            <a:r>
              <a:rPr lang="ru-RU" sz="2800" dirty="0">
                <a:solidFill>
                  <a:schemeClr val="bg1"/>
                </a:solidFill>
              </a:rPr>
              <a:t> </a:t>
            </a:r>
            <a:r>
              <a:rPr lang="ru-RU" sz="2800" dirty="0" err="1">
                <a:solidFill>
                  <a:schemeClr val="bg1"/>
                </a:solidFill>
              </a:rPr>
              <a:t>of</a:t>
            </a:r>
            <a:r>
              <a:rPr lang="ru-RU" sz="2800" dirty="0">
                <a:solidFill>
                  <a:schemeClr val="bg1"/>
                </a:solidFill>
              </a:rPr>
              <a:t> </a:t>
            </a:r>
            <a:r>
              <a:rPr lang="ru-RU" sz="2800" dirty="0" err="1">
                <a:solidFill>
                  <a:schemeClr val="bg1"/>
                </a:solidFill>
              </a:rPr>
              <a:t>market</a:t>
            </a:r>
            <a:r>
              <a:rPr lang="ru-RU" sz="2800" dirty="0">
                <a:solidFill>
                  <a:schemeClr val="bg1"/>
                </a:solidFill>
              </a:rPr>
              <a:t> </a:t>
            </a:r>
            <a:r>
              <a:rPr lang="ru-RU" sz="2800" dirty="0" err="1">
                <a:solidFill>
                  <a:schemeClr val="bg1"/>
                </a:solidFill>
              </a:rPr>
              <a:t>factors</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prices</a:t>
            </a:r>
            <a:r>
              <a:rPr lang="ru-RU" sz="2800" dirty="0">
                <a:solidFill>
                  <a:schemeClr val="bg1"/>
                </a:solidFill>
              </a:rPr>
              <a:t> </a:t>
            </a:r>
            <a:r>
              <a:rPr lang="ru-RU" sz="2800" dirty="0" err="1">
                <a:solidFill>
                  <a:schemeClr val="bg1"/>
                </a:solidFill>
              </a:rPr>
              <a:t>of</a:t>
            </a:r>
            <a:r>
              <a:rPr lang="ru-RU" sz="2800" dirty="0">
                <a:solidFill>
                  <a:schemeClr val="bg1"/>
                </a:solidFill>
              </a:rPr>
              <a:t> </a:t>
            </a:r>
            <a:r>
              <a:rPr lang="ru-RU" sz="2800" dirty="0" err="1">
                <a:solidFill>
                  <a:schemeClr val="bg1"/>
                </a:solidFill>
              </a:rPr>
              <a:t>all</a:t>
            </a:r>
            <a:r>
              <a:rPr lang="ru-RU" sz="2800" dirty="0">
                <a:solidFill>
                  <a:schemeClr val="bg1"/>
                </a:solidFill>
              </a:rPr>
              <a:t> </a:t>
            </a:r>
            <a:r>
              <a:rPr lang="ru-RU" sz="2800" dirty="0" err="1">
                <a:solidFill>
                  <a:schemeClr val="bg1"/>
                </a:solidFill>
              </a:rPr>
              <a:t>companies</a:t>
            </a:r>
            <a:r>
              <a:rPr lang="ru-RU" sz="2800" dirty="0">
                <a:solidFill>
                  <a:schemeClr val="bg1"/>
                </a:solidFill>
              </a:rPr>
              <a:t> </a:t>
            </a:r>
            <a:r>
              <a:rPr lang="ru-RU" sz="2800" dirty="0" err="1">
                <a:solidFill>
                  <a:schemeClr val="bg1"/>
                </a:solidFill>
              </a:rPr>
              <a:t>vary</a:t>
            </a:r>
            <a:r>
              <a:rPr lang="ru-RU" sz="2800" dirty="0">
                <a:solidFill>
                  <a:schemeClr val="bg1"/>
                </a:solidFill>
              </a:rPr>
              <a:t> </a:t>
            </a:r>
            <a:r>
              <a:rPr lang="ru-RU" sz="2800" dirty="0" err="1">
                <a:solidFill>
                  <a:schemeClr val="bg1"/>
                </a:solidFill>
              </a:rPr>
              <a:t>in</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same</a:t>
            </a:r>
            <a:r>
              <a:rPr lang="ru-RU" sz="2800" dirty="0">
                <a:solidFill>
                  <a:schemeClr val="bg1"/>
                </a:solidFill>
              </a:rPr>
              <a:t> </a:t>
            </a:r>
            <a:r>
              <a:rPr lang="ru-RU" sz="2800" dirty="0" err="1">
                <a:solidFill>
                  <a:schemeClr val="bg1"/>
                </a:solidFill>
              </a:rPr>
              <a:t>amount</a:t>
            </a:r>
            <a:r>
              <a:rPr lang="ru-RU" sz="2800" dirty="0">
                <a:solidFill>
                  <a:schemeClr val="bg1"/>
                </a:solidFill>
              </a:rPr>
              <a:t> </a:t>
            </a:r>
            <a:r>
              <a:rPr lang="ru-RU" sz="2800" dirty="0" err="1">
                <a:solidFill>
                  <a:schemeClr val="bg1"/>
                </a:solidFill>
              </a:rPr>
              <a:t>and</a:t>
            </a:r>
            <a:r>
              <a:rPr lang="ru-RU" sz="2800" dirty="0">
                <a:solidFill>
                  <a:schemeClr val="bg1"/>
                </a:solidFill>
              </a:rPr>
              <a:t> </a:t>
            </a:r>
            <a:r>
              <a:rPr lang="ru-RU" sz="2800" dirty="0" err="1">
                <a:solidFill>
                  <a:schemeClr val="bg1"/>
                </a:solidFill>
              </a:rPr>
              <a:t>in</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same</a:t>
            </a:r>
            <a:r>
              <a:rPr lang="ru-RU" sz="2800" dirty="0">
                <a:solidFill>
                  <a:schemeClr val="bg1"/>
                </a:solidFill>
              </a:rPr>
              <a:t> </a:t>
            </a:r>
            <a:r>
              <a:rPr lang="ru-RU" sz="2800" dirty="0" err="1">
                <a:solidFill>
                  <a:schemeClr val="bg1"/>
                </a:solidFill>
              </a:rPr>
              <a:t>direction</a:t>
            </a:r>
            <a:r>
              <a:rPr lang="ru-RU" sz="2800" dirty="0">
                <a:solidFill>
                  <a:schemeClr val="bg1"/>
                </a:solidFill>
              </a:rPr>
              <a:t>.</a:t>
            </a:r>
          </a:p>
        </p:txBody>
      </p:sp>
    </p:spTree>
    <p:extLst>
      <p:ext uri="{BB962C8B-B14F-4D97-AF65-F5344CB8AC3E}">
        <p14:creationId xmlns:p14="http://schemas.microsoft.com/office/powerpoint/2010/main" val="1509020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86172" y="620688"/>
            <a:ext cx="8892480" cy="4031873"/>
          </a:xfrm>
          <a:prstGeom prst="rect">
            <a:avLst/>
          </a:prstGeom>
        </p:spPr>
        <p:txBody>
          <a:bodyPr wrap="square">
            <a:spAutoFit/>
          </a:bodyPr>
          <a:lstStyle/>
          <a:p>
            <a:pPr algn="ctr"/>
            <a:r>
              <a:rPr lang="en-US" sz="3200" b="1" dirty="0">
                <a:solidFill>
                  <a:schemeClr val="bg1"/>
                </a:solidFill>
              </a:rPr>
              <a:t>TOPIC: MARKET STRUCTURE AND PRICES.</a:t>
            </a:r>
          </a:p>
          <a:p>
            <a:r>
              <a:rPr lang="en-US" sz="3200" dirty="0">
                <a:solidFill>
                  <a:schemeClr val="bg1"/>
                </a:solidFill>
              </a:rPr>
              <a:t>1. Classification signs of market structure.</a:t>
            </a:r>
          </a:p>
          <a:p>
            <a:r>
              <a:rPr lang="en-US" sz="3200" dirty="0">
                <a:solidFill>
                  <a:schemeClr val="bg1"/>
                </a:solidFill>
              </a:rPr>
              <a:t>2. Price formation in high competition conditions.</a:t>
            </a:r>
          </a:p>
          <a:p>
            <a:r>
              <a:rPr lang="en-US" sz="3200" dirty="0">
                <a:solidFill>
                  <a:schemeClr val="bg1"/>
                </a:solidFill>
              </a:rPr>
              <a:t>3. Price formation in monopoly market conditions.</a:t>
            </a:r>
          </a:p>
          <a:p>
            <a:r>
              <a:rPr lang="en-US" sz="3200" dirty="0">
                <a:solidFill>
                  <a:schemeClr val="bg1"/>
                </a:solidFill>
              </a:rPr>
              <a:t>4. Price formation in oligopoly conditions.</a:t>
            </a:r>
            <a:endParaRPr lang="ru-RU" sz="3200" dirty="0">
              <a:solidFill>
                <a:schemeClr val="bg1"/>
              </a:solidFill>
            </a:endParaRPr>
          </a:p>
        </p:txBody>
      </p:sp>
    </p:spTree>
    <p:extLst>
      <p:ext uri="{BB962C8B-B14F-4D97-AF65-F5344CB8AC3E}">
        <p14:creationId xmlns:p14="http://schemas.microsoft.com/office/powerpoint/2010/main" val="19318376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Прямоугольник 1"/>
          <p:cNvSpPr/>
          <p:nvPr/>
        </p:nvSpPr>
        <p:spPr>
          <a:xfrm>
            <a:off x="90736" y="0"/>
            <a:ext cx="8856984" cy="7017306"/>
          </a:xfrm>
          <a:prstGeom prst="rect">
            <a:avLst/>
          </a:prstGeom>
        </p:spPr>
        <p:txBody>
          <a:bodyPr wrap="square">
            <a:spAutoFit/>
          </a:bodyPr>
          <a:lstStyle/>
          <a:p>
            <a:pPr algn="just">
              <a:lnSpc>
                <a:spcPct val="150000"/>
              </a:lnSpc>
            </a:pPr>
            <a:r>
              <a:rPr lang="en-US" sz="2500" b="1" dirty="0">
                <a:solidFill>
                  <a:schemeClr val="bg1"/>
                </a:solidFill>
                <a:latin typeface="Times New Roman" pitchFamily="18" charset="0"/>
                <a:cs typeface="Times New Roman" pitchFamily="18" charset="0"/>
              </a:rPr>
              <a:t>Sap </a:t>
            </a:r>
            <a:r>
              <a:rPr lang="en-US" sz="2500" b="1" dirty="0" err="1">
                <a:solidFill>
                  <a:schemeClr val="bg1"/>
                </a:solidFill>
                <a:latin typeface="Times New Roman" pitchFamily="18" charset="0"/>
                <a:cs typeface="Times New Roman" pitchFamily="18" charset="0"/>
              </a:rPr>
              <a:t>monopoliýa</a:t>
            </a:r>
            <a:r>
              <a:rPr lang="en-US" sz="2500" b="1"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bazarynda</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diňe</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bir</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satyjy</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agalyk</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edýär</a:t>
            </a:r>
            <a:r>
              <a:rPr lang="en-US" sz="2500" dirty="0">
                <a:solidFill>
                  <a:schemeClr val="bg1"/>
                </a:solidFill>
                <a:latin typeface="Times New Roman" pitchFamily="18" charset="0"/>
                <a:cs typeface="Times New Roman" pitchFamily="18" charset="0"/>
              </a:rPr>
              <a:t>. Bu </a:t>
            </a:r>
            <a:r>
              <a:rPr lang="en-US" sz="2500" dirty="0" err="1" smtClean="0">
                <a:solidFill>
                  <a:schemeClr val="bg1"/>
                </a:solidFill>
                <a:latin typeface="Times New Roman" pitchFamily="18" charset="0"/>
                <a:cs typeface="Times New Roman" pitchFamily="18" charset="0"/>
              </a:rPr>
              <a:t>hususy</a:t>
            </a:r>
            <a:r>
              <a:rPr lang="tk-TM" sz="2500" dirty="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kärhana</a:t>
            </a:r>
            <a:r>
              <a:rPr lang="en-US" sz="2500" dirty="0" smtClean="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ýa</a:t>
            </a:r>
            <a:r>
              <a:rPr lang="en-US" sz="2500" dirty="0">
                <a:solidFill>
                  <a:schemeClr val="bg1"/>
                </a:solidFill>
                <a:latin typeface="Times New Roman" pitchFamily="18" charset="0"/>
                <a:cs typeface="Times New Roman" pitchFamily="18" charset="0"/>
              </a:rPr>
              <a:t>-da </a:t>
            </a:r>
            <a:r>
              <a:rPr lang="en-US" sz="2500" dirty="0" err="1">
                <a:solidFill>
                  <a:schemeClr val="bg1"/>
                </a:solidFill>
                <a:latin typeface="Times New Roman" pitchFamily="18" charset="0"/>
                <a:cs typeface="Times New Roman" pitchFamily="18" charset="0"/>
              </a:rPr>
              <a:t>döwlet</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guramasy</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bolup</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biler</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Döwlet</a:t>
            </a:r>
            <a:r>
              <a:rPr lang="en-US" sz="2500" dirty="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monopoliýasyndan</a:t>
            </a:r>
            <a:r>
              <a:rPr lang="tk-TM" sz="2500" dirty="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peýdalanmak</a:t>
            </a:r>
            <a:r>
              <a:rPr lang="en-US" sz="2500" dirty="0" smtClean="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bilen</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ilatyň</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harytlary</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doly</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bahasyna</a:t>
            </a:r>
            <a:r>
              <a:rPr lang="en-US" sz="2500" dirty="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satyn</a:t>
            </a:r>
            <a:r>
              <a:rPr lang="tk-TM" sz="2500" dirty="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almaga</a:t>
            </a:r>
            <a:r>
              <a:rPr lang="en-US" sz="2500" dirty="0" smtClean="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ýagdaýy</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bolmadyk</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toparlary</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tarapyndan</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şol</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harytlaryň</a:t>
            </a:r>
            <a:r>
              <a:rPr lang="en-US" sz="2500" dirty="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sarp</a:t>
            </a:r>
            <a:r>
              <a:rPr lang="tk-TM" sz="2500" dirty="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edilişini</a:t>
            </a:r>
            <a:r>
              <a:rPr lang="en-US" sz="2500" dirty="0" smtClean="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çürt-kesik</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artdyrmak</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bolar</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özüne</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düşýän</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gymmatdan</a:t>
            </a:r>
            <a:r>
              <a:rPr lang="en-US" sz="2500" dirty="0">
                <a:solidFill>
                  <a:schemeClr val="bg1"/>
                </a:solidFill>
                <a:latin typeface="Times New Roman" pitchFamily="18" charset="0"/>
                <a:cs typeface="Times New Roman" pitchFamily="18" charset="0"/>
              </a:rPr>
              <a:t> </a:t>
            </a:r>
            <a:r>
              <a:rPr lang="en-US" sz="2500" dirty="0" smtClean="0">
                <a:solidFill>
                  <a:schemeClr val="bg1"/>
                </a:solidFill>
                <a:latin typeface="Times New Roman" pitchFamily="18" charset="0"/>
                <a:cs typeface="Times New Roman" pitchFamily="18" charset="0"/>
              </a:rPr>
              <a:t>pes</a:t>
            </a:r>
            <a:r>
              <a:rPr lang="tk-TM" sz="2500" dirty="0">
                <a:solidFill>
                  <a:schemeClr val="bg1"/>
                </a:solidFill>
                <a:latin typeface="Times New Roman" pitchFamily="18" charset="0"/>
                <a:cs typeface="Times New Roman" pitchFamily="18" charset="0"/>
              </a:rPr>
              <a:t> </a:t>
            </a:r>
            <a:r>
              <a:rPr lang="en-US" sz="2500" dirty="0" smtClean="0">
                <a:solidFill>
                  <a:schemeClr val="bg1"/>
                </a:solidFill>
                <a:latin typeface="Times New Roman" pitchFamily="18" charset="0"/>
                <a:cs typeface="Times New Roman" pitchFamily="18" charset="0"/>
              </a:rPr>
              <a:t>Baha </a:t>
            </a:r>
            <a:r>
              <a:rPr lang="en-US" sz="2500" dirty="0" err="1">
                <a:solidFill>
                  <a:schemeClr val="bg1"/>
                </a:solidFill>
                <a:latin typeface="Times New Roman" pitchFamily="18" charset="0"/>
                <a:cs typeface="Times New Roman" pitchFamily="18" charset="0"/>
              </a:rPr>
              <a:t>kesilýär</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ýa</a:t>
            </a:r>
            <a:r>
              <a:rPr lang="en-US" sz="2500" dirty="0">
                <a:solidFill>
                  <a:schemeClr val="bg1"/>
                </a:solidFill>
                <a:latin typeface="Times New Roman" pitchFamily="18" charset="0"/>
                <a:cs typeface="Times New Roman" pitchFamily="18" charset="0"/>
              </a:rPr>
              <a:t>-da </a:t>
            </a:r>
            <a:r>
              <a:rPr lang="en-US" sz="2500" dirty="0" err="1">
                <a:solidFill>
                  <a:schemeClr val="bg1"/>
                </a:solidFill>
                <a:latin typeface="Times New Roman" pitchFamily="18" charset="0"/>
                <a:cs typeface="Times New Roman" pitchFamily="18" charset="0"/>
              </a:rPr>
              <a:t>önümiň</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sarp</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edilişini</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çäklendirmek</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üçin</a:t>
            </a:r>
            <a:r>
              <a:rPr lang="en-US" sz="2500" dirty="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ýokary</a:t>
            </a:r>
            <a:r>
              <a:rPr lang="tk-TM" sz="2500" dirty="0">
                <a:solidFill>
                  <a:schemeClr val="bg1"/>
                </a:solidFill>
                <a:latin typeface="Times New Roman" pitchFamily="18" charset="0"/>
                <a:cs typeface="Times New Roman" pitchFamily="18" charset="0"/>
              </a:rPr>
              <a:t> </a:t>
            </a:r>
            <a:r>
              <a:rPr lang="en-US" sz="2500" dirty="0" smtClean="0">
                <a:solidFill>
                  <a:schemeClr val="bg1"/>
                </a:solidFill>
                <a:latin typeface="Times New Roman" pitchFamily="18" charset="0"/>
                <a:cs typeface="Times New Roman" pitchFamily="18" charset="0"/>
              </a:rPr>
              <a:t>Baha </a:t>
            </a:r>
            <a:r>
              <a:rPr lang="en-US" sz="2500" dirty="0" err="1">
                <a:solidFill>
                  <a:schemeClr val="bg1"/>
                </a:solidFill>
                <a:latin typeface="Times New Roman" pitchFamily="18" charset="0"/>
                <a:cs typeface="Times New Roman" pitchFamily="18" charset="0"/>
              </a:rPr>
              <a:t>kesmek</a:t>
            </a:r>
            <a:r>
              <a:rPr lang="en-US" sz="2500" dirty="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bolar</a:t>
            </a:r>
            <a:r>
              <a:rPr lang="en-US" sz="2500" dirty="0" smtClean="0">
                <a:solidFill>
                  <a:schemeClr val="bg1"/>
                </a:solidFill>
                <a:latin typeface="Times New Roman" pitchFamily="18" charset="0"/>
                <a:cs typeface="Times New Roman" pitchFamily="18" charset="0"/>
              </a:rPr>
              <a:t>.</a:t>
            </a:r>
            <a:r>
              <a:rPr lang="tk-TM"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Hususy</a:t>
            </a:r>
            <a:r>
              <a:rPr lang="en-US" sz="2500" dirty="0" smtClean="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kärhana</a:t>
            </a:r>
            <a:r>
              <a:rPr lang="en-US" sz="2500" dirty="0">
                <a:solidFill>
                  <a:schemeClr val="bg1"/>
                </a:solidFill>
                <a:latin typeface="Times New Roman" pitchFamily="18" charset="0"/>
                <a:cs typeface="Times New Roman" pitchFamily="18" charset="0"/>
              </a:rPr>
              <a:t> – monopolist </a:t>
            </a:r>
            <a:r>
              <a:rPr lang="en-US" sz="2500" dirty="0" err="1">
                <a:solidFill>
                  <a:schemeClr val="bg1"/>
                </a:solidFill>
                <a:latin typeface="Times New Roman" pitchFamily="18" charset="0"/>
                <a:cs typeface="Times New Roman" pitchFamily="18" charset="0"/>
              </a:rPr>
              <a:t>beýleki</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kärhanalaryň</a:t>
            </a:r>
            <a:r>
              <a:rPr lang="en-US" sz="2500" dirty="0">
                <a:solidFill>
                  <a:schemeClr val="bg1"/>
                </a:solidFill>
                <a:latin typeface="Times New Roman" pitchFamily="18" charset="0"/>
                <a:cs typeface="Times New Roman" pitchFamily="18" charset="0"/>
              </a:rPr>
              <a:t> </a:t>
            </a:r>
            <a:r>
              <a:rPr lang="en-US" sz="2500" dirty="0" smtClean="0">
                <a:solidFill>
                  <a:schemeClr val="bg1"/>
                </a:solidFill>
                <a:latin typeface="Times New Roman" pitchFamily="18" charset="0"/>
                <a:cs typeface="Times New Roman" pitchFamily="18" charset="0"/>
              </a:rPr>
              <a:t>Baha </a:t>
            </a:r>
            <a:r>
              <a:rPr lang="en-US" sz="2500" dirty="0" err="1" smtClean="0">
                <a:solidFill>
                  <a:schemeClr val="bg1"/>
                </a:solidFill>
                <a:latin typeface="Times New Roman" pitchFamily="18" charset="0"/>
                <a:cs typeface="Times New Roman" pitchFamily="18" charset="0"/>
              </a:rPr>
              <a:t>syýasatyndan</a:t>
            </a:r>
            <a:r>
              <a:rPr lang="tk-TM" sz="2500" dirty="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hiç</a:t>
            </a:r>
            <a:r>
              <a:rPr lang="en-US" sz="2500" dirty="0" smtClean="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hili</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ugur</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alman</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öz</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önümine</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özi</a:t>
            </a:r>
            <a:r>
              <a:rPr lang="en-US" sz="2500" dirty="0">
                <a:solidFill>
                  <a:schemeClr val="bg1"/>
                </a:solidFill>
                <a:latin typeface="Times New Roman" pitchFamily="18" charset="0"/>
                <a:cs typeface="Times New Roman" pitchFamily="18" charset="0"/>
              </a:rPr>
              <a:t> </a:t>
            </a:r>
            <a:r>
              <a:rPr lang="en-US" sz="2500" dirty="0" smtClean="0">
                <a:solidFill>
                  <a:schemeClr val="bg1"/>
                </a:solidFill>
                <a:latin typeface="Times New Roman" pitchFamily="18" charset="0"/>
                <a:cs typeface="Times New Roman" pitchFamily="18" charset="0"/>
              </a:rPr>
              <a:t>Baha </a:t>
            </a:r>
            <a:r>
              <a:rPr lang="en-US" sz="2500" dirty="0" err="1">
                <a:solidFill>
                  <a:schemeClr val="bg1"/>
                </a:solidFill>
                <a:latin typeface="Times New Roman" pitchFamily="18" charset="0"/>
                <a:cs typeface="Times New Roman" pitchFamily="18" charset="0"/>
              </a:rPr>
              <a:t>kesýär</a:t>
            </a:r>
            <a:r>
              <a:rPr lang="en-US" sz="2500" dirty="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Monopoliýa</a:t>
            </a:r>
            <a:r>
              <a:rPr lang="tk-TM" sz="2500" dirty="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rugsat</a:t>
            </a:r>
            <a:r>
              <a:rPr lang="en-US" sz="2500" dirty="0" smtClean="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berilýän</a:t>
            </a:r>
            <a:r>
              <a:rPr lang="en-US" sz="2500" dirty="0">
                <a:solidFill>
                  <a:schemeClr val="bg1"/>
                </a:solidFill>
                <a:latin typeface="Times New Roman" pitchFamily="18" charset="0"/>
                <a:cs typeface="Times New Roman" pitchFamily="18" charset="0"/>
              </a:rPr>
              <a:t> ABŞ-</a:t>
            </a:r>
            <a:r>
              <a:rPr lang="en-US" sz="2500" dirty="0" err="1">
                <a:solidFill>
                  <a:schemeClr val="bg1"/>
                </a:solidFill>
                <a:latin typeface="Times New Roman" pitchFamily="18" charset="0"/>
                <a:cs typeface="Times New Roman" pitchFamily="18" charset="0"/>
              </a:rPr>
              <a:t>nyň</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tejribesinden</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görnüşi</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ýaly</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mysal</a:t>
            </a:r>
            <a:r>
              <a:rPr lang="en-US" sz="2500" dirty="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üçin</a:t>
            </a:r>
            <a:r>
              <a:rPr lang="en-US" sz="2500" dirty="0" smtClean="0">
                <a:solidFill>
                  <a:schemeClr val="bg1"/>
                </a:solidFill>
                <a:latin typeface="Times New Roman" pitchFamily="18" charset="0"/>
                <a:cs typeface="Times New Roman" pitchFamily="18" charset="0"/>
              </a:rPr>
              <a:t>,</a:t>
            </a:r>
            <a:r>
              <a:rPr lang="tk-TM" sz="2500" dirty="0" smtClean="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elektroenergetika</a:t>
            </a:r>
            <a:r>
              <a:rPr lang="en-US" sz="2500" dirty="0" smtClean="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ýaly</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pudaklarda</a:t>
            </a:r>
            <a:r>
              <a:rPr lang="en-US" sz="2500" dirty="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tarifleriň</a:t>
            </a:r>
            <a:r>
              <a:rPr lang="tk-TM" sz="2500" dirty="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ýokarlanydyrylmagy</a:t>
            </a:r>
            <a:r>
              <a:rPr lang="tk-TM" sz="2500" dirty="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üçin</a:t>
            </a:r>
            <a:r>
              <a:rPr lang="en-US" sz="2500" dirty="0" smtClean="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ýerli</a:t>
            </a:r>
            <a:r>
              <a:rPr lang="en-US" sz="2500" dirty="0">
                <a:solidFill>
                  <a:schemeClr val="bg1"/>
                </a:solidFill>
                <a:latin typeface="Times New Roman" pitchFamily="18" charset="0"/>
                <a:cs typeface="Times New Roman" pitchFamily="18" charset="0"/>
              </a:rPr>
              <a:t> </a:t>
            </a:r>
            <a:r>
              <a:rPr lang="en-US" sz="2500" dirty="0" err="1">
                <a:solidFill>
                  <a:schemeClr val="bg1"/>
                </a:solidFill>
                <a:latin typeface="Times New Roman" pitchFamily="18" charset="0"/>
                <a:cs typeface="Times New Roman" pitchFamily="18" charset="0"/>
              </a:rPr>
              <a:t>häkimiýetler</a:t>
            </a:r>
            <a:r>
              <a:rPr lang="en-US" sz="2500" dirty="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bilen</a:t>
            </a:r>
            <a:r>
              <a:rPr lang="tk-TM" sz="2500" dirty="0">
                <a:solidFill>
                  <a:schemeClr val="bg1"/>
                </a:solidFill>
                <a:latin typeface="Times New Roman" pitchFamily="18" charset="0"/>
                <a:cs typeface="Times New Roman" pitchFamily="18" charset="0"/>
              </a:rPr>
              <a:t> </a:t>
            </a:r>
            <a:r>
              <a:rPr lang="en-US" sz="2500" dirty="0" err="1" smtClean="0">
                <a:solidFill>
                  <a:schemeClr val="bg1"/>
                </a:solidFill>
                <a:latin typeface="Times New Roman" pitchFamily="18" charset="0"/>
                <a:cs typeface="Times New Roman" pitchFamily="18" charset="0"/>
              </a:rPr>
              <a:t>ylalaşylmaly</a:t>
            </a:r>
            <a:r>
              <a:rPr lang="en-US" sz="2500" dirty="0">
                <a:solidFill>
                  <a:schemeClr val="bg1"/>
                </a:solidFill>
                <a:latin typeface="Times New Roman" pitchFamily="18" charset="0"/>
                <a:cs typeface="Times New Roman" pitchFamily="18" charset="0"/>
              </a:rPr>
              <a:t>.</a:t>
            </a:r>
            <a:endParaRPr lang="ru-RU" sz="25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847365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31032" y="476672"/>
            <a:ext cx="8712968" cy="6124754"/>
          </a:xfrm>
          <a:prstGeom prst="rect">
            <a:avLst/>
          </a:prstGeom>
        </p:spPr>
        <p:txBody>
          <a:bodyPr wrap="square">
            <a:spAutoFit/>
          </a:bodyPr>
          <a:lstStyle/>
          <a:p>
            <a:r>
              <a:rPr lang="ru-RU" sz="2800" dirty="0" err="1">
                <a:solidFill>
                  <a:schemeClr val="bg1"/>
                </a:solidFill>
              </a:rPr>
              <a:t>In</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pure</a:t>
            </a:r>
            <a:r>
              <a:rPr lang="ru-RU" sz="2800" dirty="0">
                <a:solidFill>
                  <a:schemeClr val="bg1"/>
                </a:solidFill>
              </a:rPr>
              <a:t> </a:t>
            </a:r>
            <a:r>
              <a:rPr lang="ru-RU" sz="2800" dirty="0" err="1">
                <a:solidFill>
                  <a:schemeClr val="bg1"/>
                </a:solidFill>
              </a:rPr>
              <a:t>monopoly</a:t>
            </a:r>
            <a:r>
              <a:rPr lang="ru-RU" sz="2800" dirty="0">
                <a:solidFill>
                  <a:schemeClr val="bg1"/>
                </a:solidFill>
              </a:rPr>
              <a:t> </a:t>
            </a:r>
            <a:r>
              <a:rPr lang="ru-RU" sz="2800" dirty="0" err="1">
                <a:solidFill>
                  <a:schemeClr val="bg1"/>
                </a:solidFill>
              </a:rPr>
              <a:t>market</a:t>
            </a:r>
            <a:r>
              <a:rPr lang="ru-RU" sz="2800" dirty="0">
                <a:solidFill>
                  <a:schemeClr val="bg1"/>
                </a:solidFill>
              </a:rPr>
              <a:t>, </a:t>
            </a:r>
            <a:r>
              <a:rPr lang="ru-RU" sz="2800" dirty="0" err="1">
                <a:solidFill>
                  <a:schemeClr val="bg1"/>
                </a:solidFill>
              </a:rPr>
              <a:t>only</a:t>
            </a:r>
            <a:r>
              <a:rPr lang="ru-RU" sz="2800" dirty="0">
                <a:solidFill>
                  <a:schemeClr val="bg1"/>
                </a:solidFill>
              </a:rPr>
              <a:t> </a:t>
            </a:r>
            <a:r>
              <a:rPr lang="ru-RU" sz="2800" dirty="0" err="1">
                <a:solidFill>
                  <a:schemeClr val="bg1"/>
                </a:solidFill>
              </a:rPr>
              <a:t>one</a:t>
            </a:r>
            <a:r>
              <a:rPr lang="ru-RU" sz="2800" dirty="0">
                <a:solidFill>
                  <a:schemeClr val="bg1"/>
                </a:solidFill>
              </a:rPr>
              <a:t> </a:t>
            </a:r>
            <a:r>
              <a:rPr lang="ru-RU" sz="2800" dirty="0" err="1">
                <a:solidFill>
                  <a:schemeClr val="bg1"/>
                </a:solidFill>
              </a:rPr>
              <a:t>seller</a:t>
            </a:r>
            <a:r>
              <a:rPr lang="ru-RU" sz="2800" dirty="0">
                <a:solidFill>
                  <a:schemeClr val="bg1"/>
                </a:solidFill>
              </a:rPr>
              <a:t> </a:t>
            </a:r>
            <a:r>
              <a:rPr lang="ru-RU" sz="2800" dirty="0" err="1">
                <a:solidFill>
                  <a:schemeClr val="bg1"/>
                </a:solidFill>
              </a:rPr>
              <a:t>dominates</a:t>
            </a:r>
            <a:r>
              <a:rPr lang="ru-RU" sz="2800" dirty="0">
                <a:solidFill>
                  <a:schemeClr val="bg1"/>
                </a:solidFill>
              </a:rPr>
              <a:t>. </a:t>
            </a:r>
            <a:r>
              <a:rPr lang="ru-RU" sz="2800" dirty="0" err="1">
                <a:solidFill>
                  <a:schemeClr val="bg1"/>
                </a:solidFill>
              </a:rPr>
              <a:t>It</a:t>
            </a:r>
            <a:r>
              <a:rPr lang="ru-RU" sz="2800" dirty="0">
                <a:solidFill>
                  <a:schemeClr val="bg1"/>
                </a:solidFill>
              </a:rPr>
              <a:t> </a:t>
            </a:r>
            <a:r>
              <a:rPr lang="ru-RU" sz="2800" dirty="0" err="1">
                <a:solidFill>
                  <a:schemeClr val="bg1"/>
                </a:solidFill>
              </a:rPr>
              <a:t>could</a:t>
            </a:r>
            <a:r>
              <a:rPr lang="ru-RU" sz="2800" dirty="0">
                <a:solidFill>
                  <a:schemeClr val="bg1"/>
                </a:solidFill>
              </a:rPr>
              <a:t> </a:t>
            </a:r>
            <a:r>
              <a:rPr lang="ru-RU" sz="2800" dirty="0" err="1">
                <a:solidFill>
                  <a:schemeClr val="bg1"/>
                </a:solidFill>
              </a:rPr>
              <a:t>be</a:t>
            </a:r>
            <a:r>
              <a:rPr lang="ru-RU" sz="2800" dirty="0">
                <a:solidFill>
                  <a:schemeClr val="bg1"/>
                </a:solidFill>
              </a:rPr>
              <a:t> a </a:t>
            </a:r>
            <a:r>
              <a:rPr lang="ru-RU" sz="2800" dirty="0" err="1">
                <a:solidFill>
                  <a:schemeClr val="bg1"/>
                </a:solidFill>
              </a:rPr>
              <a:t>private</a:t>
            </a:r>
            <a:r>
              <a:rPr lang="ru-RU" sz="2800" dirty="0">
                <a:solidFill>
                  <a:schemeClr val="bg1"/>
                </a:solidFill>
              </a:rPr>
              <a:t> </a:t>
            </a:r>
            <a:r>
              <a:rPr lang="ru-RU" sz="2800" dirty="0" err="1">
                <a:solidFill>
                  <a:schemeClr val="bg1"/>
                </a:solidFill>
              </a:rPr>
              <a:t>enterprise</a:t>
            </a:r>
            <a:r>
              <a:rPr lang="ru-RU" sz="2800" dirty="0">
                <a:solidFill>
                  <a:schemeClr val="bg1"/>
                </a:solidFill>
              </a:rPr>
              <a:t> </a:t>
            </a:r>
            <a:r>
              <a:rPr lang="ru-RU" sz="2800" dirty="0" err="1">
                <a:solidFill>
                  <a:schemeClr val="bg1"/>
                </a:solidFill>
              </a:rPr>
              <a:t>or</a:t>
            </a:r>
            <a:r>
              <a:rPr lang="ru-RU" sz="2800" dirty="0">
                <a:solidFill>
                  <a:schemeClr val="bg1"/>
                </a:solidFill>
              </a:rPr>
              <a:t> a </a:t>
            </a:r>
            <a:r>
              <a:rPr lang="ru-RU" sz="2800" dirty="0" err="1">
                <a:solidFill>
                  <a:schemeClr val="bg1"/>
                </a:solidFill>
              </a:rPr>
              <a:t>government</a:t>
            </a:r>
            <a:r>
              <a:rPr lang="ru-RU" sz="2800" dirty="0">
                <a:solidFill>
                  <a:schemeClr val="bg1"/>
                </a:solidFill>
              </a:rPr>
              <a:t> </a:t>
            </a:r>
            <a:r>
              <a:rPr lang="ru-RU" sz="2800" dirty="0" err="1">
                <a:solidFill>
                  <a:schemeClr val="bg1"/>
                </a:solidFill>
              </a:rPr>
              <a:t>agency</a:t>
            </a:r>
            <a:r>
              <a:rPr lang="ru-RU" sz="2800" dirty="0">
                <a:solidFill>
                  <a:schemeClr val="bg1"/>
                </a:solidFill>
              </a:rPr>
              <a:t>. </a:t>
            </a:r>
            <a:r>
              <a:rPr lang="ru-RU" sz="2800" dirty="0" err="1">
                <a:solidFill>
                  <a:schemeClr val="bg1"/>
                </a:solidFill>
              </a:rPr>
              <a:t>Using</a:t>
            </a:r>
            <a:r>
              <a:rPr lang="ru-RU" sz="2800" dirty="0">
                <a:solidFill>
                  <a:schemeClr val="bg1"/>
                </a:solidFill>
              </a:rPr>
              <a:t> </a:t>
            </a:r>
            <a:r>
              <a:rPr lang="ru-RU" sz="2800" dirty="0" err="1">
                <a:solidFill>
                  <a:schemeClr val="bg1"/>
                </a:solidFill>
              </a:rPr>
              <a:t>state</a:t>
            </a:r>
            <a:r>
              <a:rPr lang="ru-RU" sz="2800" dirty="0">
                <a:solidFill>
                  <a:schemeClr val="bg1"/>
                </a:solidFill>
              </a:rPr>
              <a:t> </a:t>
            </a:r>
            <a:r>
              <a:rPr lang="ru-RU" sz="2800" dirty="0" err="1">
                <a:solidFill>
                  <a:schemeClr val="bg1"/>
                </a:solidFill>
              </a:rPr>
              <a:t>monopolies</a:t>
            </a:r>
            <a:r>
              <a:rPr lang="ru-RU" sz="2800" dirty="0">
                <a:solidFill>
                  <a:schemeClr val="bg1"/>
                </a:solidFill>
              </a:rPr>
              <a:t>, </a:t>
            </a:r>
            <a:r>
              <a:rPr lang="ru-RU" sz="2800" dirty="0" err="1">
                <a:solidFill>
                  <a:schemeClr val="bg1"/>
                </a:solidFill>
              </a:rPr>
              <a:t>it</a:t>
            </a:r>
            <a:r>
              <a:rPr lang="ru-RU" sz="2800" dirty="0">
                <a:solidFill>
                  <a:schemeClr val="bg1"/>
                </a:solidFill>
              </a:rPr>
              <a:t> </a:t>
            </a:r>
            <a:r>
              <a:rPr lang="ru-RU" sz="2800" dirty="0" err="1">
                <a:solidFill>
                  <a:schemeClr val="bg1"/>
                </a:solidFill>
              </a:rPr>
              <a:t>is</a:t>
            </a:r>
            <a:r>
              <a:rPr lang="ru-RU" sz="2800" dirty="0">
                <a:solidFill>
                  <a:schemeClr val="bg1"/>
                </a:solidFill>
              </a:rPr>
              <a:t> </a:t>
            </a:r>
            <a:r>
              <a:rPr lang="ru-RU" sz="2800" dirty="0" err="1">
                <a:solidFill>
                  <a:schemeClr val="bg1"/>
                </a:solidFill>
              </a:rPr>
              <a:t>possible</a:t>
            </a:r>
            <a:r>
              <a:rPr lang="ru-RU" sz="2800" dirty="0">
                <a:solidFill>
                  <a:schemeClr val="bg1"/>
                </a:solidFill>
              </a:rPr>
              <a:t> </a:t>
            </a:r>
            <a:r>
              <a:rPr lang="ru-RU" sz="2800" dirty="0" err="1">
                <a:solidFill>
                  <a:schemeClr val="bg1"/>
                </a:solidFill>
              </a:rPr>
              <a:t>to</a:t>
            </a:r>
            <a:r>
              <a:rPr lang="ru-RU" sz="2800" dirty="0">
                <a:solidFill>
                  <a:schemeClr val="bg1"/>
                </a:solidFill>
              </a:rPr>
              <a:t> </a:t>
            </a:r>
            <a:r>
              <a:rPr lang="ru-RU" sz="2800" dirty="0" err="1">
                <a:solidFill>
                  <a:schemeClr val="bg1"/>
                </a:solidFill>
              </a:rPr>
              <a:t>drastically</a:t>
            </a:r>
            <a:r>
              <a:rPr lang="ru-RU" sz="2800" dirty="0">
                <a:solidFill>
                  <a:schemeClr val="bg1"/>
                </a:solidFill>
              </a:rPr>
              <a:t> </a:t>
            </a:r>
            <a:r>
              <a:rPr lang="ru-RU" sz="2800" dirty="0" err="1">
                <a:solidFill>
                  <a:schemeClr val="bg1"/>
                </a:solidFill>
              </a:rPr>
              <a:t>increase</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consumption</a:t>
            </a:r>
            <a:r>
              <a:rPr lang="ru-RU" sz="2800" dirty="0">
                <a:solidFill>
                  <a:schemeClr val="bg1"/>
                </a:solidFill>
              </a:rPr>
              <a:t> </a:t>
            </a:r>
            <a:r>
              <a:rPr lang="ru-RU" sz="2800" dirty="0" err="1">
                <a:solidFill>
                  <a:schemeClr val="bg1"/>
                </a:solidFill>
              </a:rPr>
              <a:t>of</a:t>
            </a:r>
            <a:r>
              <a:rPr lang="ru-RU" sz="2800" dirty="0">
                <a:solidFill>
                  <a:schemeClr val="bg1"/>
                </a:solidFill>
              </a:rPr>
              <a:t> </a:t>
            </a:r>
            <a:r>
              <a:rPr lang="ru-RU" sz="2800" dirty="0" err="1">
                <a:solidFill>
                  <a:schemeClr val="bg1"/>
                </a:solidFill>
              </a:rPr>
              <a:t>those</a:t>
            </a:r>
            <a:r>
              <a:rPr lang="ru-RU" sz="2800" dirty="0">
                <a:solidFill>
                  <a:schemeClr val="bg1"/>
                </a:solidFill>
              </a:rPr>
              <a:t> </a:t>
            </a:r>
            <a:r>
              <a:rPr lang="ru-RU" sz="2800" dirty="0" err="1">
                <a:solidFill>
                  <a:schemeClr val="bg1"/>
                </a:solidFill>
              </a:rPr>
              <a:t>goods</a:t>
            </a:r>
            <a:r>
              <a:rPr lang="ru-RU" sz="2800" dirty="0">
                <a:solidFill>
                  <a:schemeClr val="bg1"/>
                </a:solidFill>
              </a:rPr>
              <a:t> </a:t>
            </a:r>
            <a:r>
              <a:rPr lang="ru-RU" sz="2800" dirty="0" err="1">
                <a:solidFill>
                  <a:schemeClr val="bg1"/>
                </a:solidFill>
              </a:rPr>
              <a:t>by</a:t>
            </a:r>
            <a:r>
              <a:rPr lang="ru-RU" sz="2800" dirty="0">
                <a:solidFill>
                  <a:schemeClr val="bg1"/>
                </a:solidFill>
              </a:rPr>
              <a:t> </a:t>
            </a:r>
            <a:r>
              <a:rPr lang="ru-RU" sz="2800" dirty="0" err="1">
                <a:solidFill>
                  <a:schemeClr val="bg1"/>
                </a:solidFill>
              </a:rPr>
              <a:t>groups</a:t>
            </a:r>
            <a:r>
              <a:rPr lang="ru-RU" sz="2800" dirty="0">
                <a:solidFill>
                  <a:schemeClr val="bg1"/>
                </a:solidFill>
              </a:rPr>
              <a:t> </a:t>
            </a:r>
            <a:r>
              <a:rPr lang="ru-RU" sz="2800" dirty="0" err="1">
                <a:solidFill>
                  <a:schemeClr val="bg1"/>
                </a:solidFill>
              </a:rPr>
              <a:t>that</a:t>
            </a:r>
            <a:r>
              <a:rPr lang="ru-RU" sz="2800" dirty="0">
                <a:solidFill>
                  <a:schemeClr val="bg1"/>
                </a:solidFill>
              </a:rPr>
              <a:t> </a:t>
            </a:r>
            <a:r>
              <a:rPr lang="ru-RU" sz="2800" dirty="0" err="1">
                <a:solidFill>
                  <a:schemeClr val="bg1"/>
                </a:solidFill>
              </a:rPr>
              <a:t>are</a:t>
            </a:r>
            <a:r>
              <a:rPr lang="ru-RU" sz="2800" dirty="0">
                <a:solidFill>
                  <a:schemeClr val="bg1"/>
                </a:solidFill>
              </a:rPr>
              <a:t> </a:t>
            </a:r>
            <a:r>
              <a:rPr lang="ru-RU" sz="2800" dirty="0" err="1">
                <a:solidFill>
                  <a:schemeClr val="bg1"/>
                </a:solidFill>
              </a:rPr>
              <a:t>unable</a:t>
            </a:r>
            <a:r>
              <a:rPr lang="ru-RU" sz="2800" dirty="0">
                <a:solidFill>
                  <a:schemeClr val="bg1"/>
                </a:solidFill>
              </a:rPr>
              <a:t> </a:t>
            </a:r>
            <a:r>
              <a:rPr lang="ru-RU" sz="2800" dirty="0" err="1">
                <a:solidFill>
                  <a:schemeClr val="bg1"/>
                </a:solidFill>
              </a:rPr>
              <a:t>to</a:t>
            </a:r>
            <a:r>
              <a:rPr lang="ru-RU" sz="2800" dirty="0">
                <a:solidFill>
                  <a:schemeClr val="bg1"/>
                </a:solidFill>
              </a:rPr>
              <a:t> </a:t>
            </a:r>
            <a:r>
              <a:rPr lang="ru-RU" sz="2800" dirty="0" err="1">
                <a:solidFill>
                  <a:schemeClr val="bg1"/>
                </a:solidFill>
              </a:rPr>
              <a:t>buy</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goods</a:t>
            </a:r>
            <a:r>
              <a:rPr lang="ru-RU" sz="2800" dirty="0">
                <a:solidFill>
                  <a:schemeClr val="bg1"/>
                </a:solidFill>
              </a:rPr>
              <a:t> </a:t>
            </a:r>
            <a:r>
              <a:rPr lang="ru-RU" sz="2800" dirty="0" err="1">
                <a:solidFill>
                  <a:schemeClr val="bg1"/>
                </a:solidFill>
              </a:rPr>
              <a:t>at</a:t>
            </a:r>
            <a:r>
              <a:rPr lang="ru-RU" sz="2800" dirty="0">
                <a:solidFill>
                  <a:schemeClr val="bg1"/>
                </a:solidFill>
              </a:rPr>
              <a:t> </a:t>
            </a:r>
            <a:r>
              <a:rPr lang="ru-RU" sz="2800" dirty="0" err="1">
                <a:solidFill>
                  <a:schemeClr val="bg1"/>
                </a:solidFill>
              </a:rPr>
              <a:t>full</a:t>
            </a:r>
            <a:r>
              <a:rPr lang="ru-RU" sz="2800" dirty="0">
                <a:solidFill>
                  <a:schemeClr val="bg1"/>
                </a:solidFill>
              </a:rPr>
              <a:t> </a:t>
            </a:r>
            <a:r>
              <a:rPr lang="ru-RU" sz="2800" dirty="0" err="1">
                <a:solidFill>
                  <a:schemeClr val="bg1"/>
                </a:solidFill>
              </a:rPr>
              <a:t>prices</a:t>
            </a:r>
            <a:r>
              <a:rPr lang="ru-RU" sz="2800" dirty="0">
                <a:solidFill>
                  <a:schemeClr val="bg1"/>
                </a:solidFill>
              </a:rPr>
              <a:t> (</a:t>
            </a:r>
            <a:r>
              <a:rPr lang="ru-RU" sz="2800" dirty="0" err="1">
                <a:solidFill>
                  <a:schemeClr val="bg1"/>
                </a:solidFill>
              </a:rPr>
              <a:t>lower</a:t>
            </a:r>
            <a:r>
              <a:rPr lang="ru-RU" sz="2800" dirty="0">
                <a:solidFill>
                  <a:schemeClr val="bg1"/>
                </a:solidFill>
              </a:rPr>
              <a:t> </a:t>
            </a:r>
            <a:r>
              <a:rPr lang="ru-RU" sz="2800" dirty="0" err="1">
                <a:solidFill>
                  <a:schemeClr val="bg1"/>
                </a:solidFill>
              </a:rPr>
              <a:t>prices</a:t>
            </a:r>
            <a:r>
              <a:rPr lang="ru-RU" sz="2800" dirty="0">
                <a:solidFill>
                  <a:schemeClr val="bg1"/>
                </a:solidFill>
              </a:rPr>
              <a:t> </a:t>
            </a:r>
            <a:r>
              <a:rPr lang="ru-RU" sz="2800" dirty="0" err="1">
                <a:solidFill>
                  <a:schemeClr val="bg1"/>
                </a:solidFill>
              </a:rPr>
              <a:t>are</a:t>
            </a:r>
            <a:r>
              <a:rPr lang="ru-RU" sz="2800" dirty="0">
                <a:solidFill>
                  <a:schemeClr val="bg1"/>
                </a:solidFill>
              </a:rPr>
              <a:t> </a:t>
            </a:r>
            <a:r>
              <a:rPr lang="ru-RU" sz="2800" dirty="0" err="1">
                <a:solidFill>
                  <a:schemeClr val="bg1"/>
                </a:solidFill>
              </a:rPr>
              <a:t>lowered</a:t>
            </a:r>
            <a:r>
              <a:rPr lang="ru-RU" sz="2800" dirty="0">
                <a:solidFill>
                  <a:schemeClr val="bg1"/>
                </a:solidFill>
              </a:rPr>
              <a:t>) </a:t>
            </a:r>
            <a:r>
              <a:rPr lang="ru-RU" sz="2800" dirty="0" err="1">
                <a:solidFill>
                  <a:schemeClr val="bg1"/>
                </a:solidFill>
              </a:rPr>
              <a:t>or</a:t>
            </a:r>
            <a:r>
              <a:rPr lang="ru-RU" sz="2800" dirty="0">
                <a:solidFill>
                  <a:schemeClr val="bg1"/>
                </a:solidFill>
              </a:rPr>
              <a:t> </a:t>
            </a:r>
            <a:r>
              <a:rPr lang="ru-RU" sz="2800" dirty="0" err="1">
                <a:solidFill>
                  <a:schemeClr val="bg1"/>
                </a:solidFill>
              </a:rPr>
              <a:t>to</a:t>
            </a:r>
            <a:r>
              <a:rPr lang="ru-RU" sz="2800" dirty="0">
                <a:solidFill>
                  <a:schemeClr val="bg1"/>
                </a:solidFill>
              </a:rPr>
              <a:t> </a:t>
            </a:r>
            <a:r>
              <a:rPr lang="ru-RU" sz="2800" dirty="0" err="1">
                <a:solidFill>
                  <a:schemeClr val="bg1"/>
                </a:solidFill>
              </a:rPr>
              <a:t>cut</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higher</a:t>
            </a:r>
            <a:r>
              <a:rPr lang="ru-RU" sz="2800" dirty="0">
                <a:solidFill>
                  <a:schemeClr val="bg1"/>
                </a:solidFill>
              </a:rPr>
              <a:t> </a:t>
            </a:r>
            <a:r>
              <a:rPr lang="ru-RU" sz="2800" dirty="0" err="1">
                <a:solidFill>
                  <a:schemeClr val="bg1"/>
                </a:solidFill>
              </a:rPr>
              <a:t>prices</a:t>
            </a:r>
            <a:r>
              <a:rPr lang="ru-RU" sz="2800" dirty="0">
                <a:solidFill>
                  <a:schemeClr val="bg1"/>
                </a:solidFill>
              </a:rPr>
              <a:t> </a:t>
            </a:r>
            <a:r>
              <a:rPr lang="ru-RU" sz="2800" dirty="0" err="1">
                <a:solidFill>
                  <a:schemeClr val="bg1"/>
                </a:solidFill>
              </a:rPr>
              <a:t>to</a:t>
            </a:r>
            <a:r>
              <a:rPr lang="ru-RU" sz="2800" dirty="0">
                <a:solidFill>
                  <a:schemeClr val="bg1"/>
                </a:solidFill>
              </a:rPr>
              <a:t> </a:t>
            </a:r>
            <a:r>
              <a:rPr lang="ru-RU" sz="2800" dirty="0" err="1">
                <a:solidFill>
                  <a:schemeClr val="bg1"/>
                </a:solidFill>
              </a:rPr>
              <a:t>limit</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consumption</a:t>
            </a:r>
            <a:r>
              <a:rPr lang="ru-RU" sz="2800" dirty="0">
                <a:solidFill>
                  <a:schemeClr val="bg1"/>
                </a:solidFill>
              </a:rPr>
              <a:t> </a:t>
            </a:r>
            <a:r>
              <a:rPr lang="ru-RU" sz="2800" dirty="0" err="1">
                <a:solidFill>
                  <a:schemeClr val="bg1"/>
                </a:solidFill>
              </a:rPr>
              <a:t>of</a:t>
            </a:r>
            <a:r>
              <a:rPr lang="ru-RU" sz="2800" dirty="0">
                <a:solidFill>
                  <a:schemeClr val="bg1"/>
                </a:solidFill>
              </a:rPr>
              <a:t> </a:t>
            </a:r>
            <a:r>
              <a:rPr lang="ru-RU" sz="2800" dirty="0" err="1">
                <a:solidFill>
                  <a:schemeClr val="bg1"/>
                </a:solidFill>
              </a:rPr>
              <a:t>goods</a:t>
            </a:r>
            <a:r>
              <a:rPr lang="ru-RU" sz="2800" dirty="0">
                <a:solidFill>
                  <a:schemeClr val="bg1"/>
                </a:solidFill>
              </a:rPr>
              <a:t>. A </a:t>
            </a:r>
            <a:r>
              <a:rPr lang="ru-RU" sz="2800" dirty="0" err="1">
                <a:solidFill>
                  <a:schemeClr val="bg1"/>
                </a:solidFill>
              </a:rPr>
              <a:t>private</a:t>
            </a:r>
            <a:r>
              <a:rPr lang="ru-RU" sz="2800" dirty="0">
                <a:solidFill>
                  <a:schemeClr val="bg1"/>
                </a:solidFill>
              </a:rPr>
              <a:t> </a:t>
            </a:r>
            <a:r>
              <a:rPr lang="ru-RU" sz="2800" dirty="0" err="1">
                <a:solidFill>
                  <a:schemeClr val="bg1"/>
                </a:solidFill>
              </a:rPr>
              <a:t>enterprise</a:t>
            </a:r>
            <a:r>
              <a:rPr lang="ru-RU" sz="2800" dirty="0">
                <a:solidFill>
                  <a:schemeClr val="bg1"/>
                </a:solidFill>
              </a:rPr>
              <a:t> — a </a:t>
            </a:r>
            <a:r>
              <a:rPr lang="ru-RU" sz="2800" dirty="0" err="1">
                <a:solidFill>
                  <a:schemeClr val="bg1"/>
                </a:solidFill>
              </a:rPr>
              <a:t>monopolist</a:t>
            </a:r>
            <a:r>
              <a:rPr lang="ru-RU" sz="2800" dirty="0">
                <a:solidFill>
                  <a:schemeClr val="bg1"/>
                </a:solidFill>
              </a:rPr>
              <a:t> — </a:t>
            </a:r>
            <a:r>
              <a:rPr lang="ru-RU" sz="2800" dirty="0" err="1">
                <a:solidFill>
                  <a:schemeClr val="bg1"/>
                </a:solidFill>
              </a:rPr>
              <a:t>cuts</a:t>
            </a:r>
            <a:r>
              <a:rPr lang="ru-RU" sz="2800" dirty="0">
                <a:solidFill>
                  <a:schemeClr val="bg1"/>
                </a:solidFill>
              </a:rPr>
              <a:t> </a:t>
            </a:r>
            <a:r>
              <a:rPr lang="ru-RU" sz="2800" dirty="0" err="1">
                <a:solidFill>
                  <a:schemeClr val="bg1"/>
                </a:solidFill>
              </a:rPr>
              <a:t>prices</a:t>
            </a:r>
            <a:r>
              <a:rPr lang="ru-RU" sz="2800" dirty="0">
                <a:solidFill>
                  <a:schemeClr val="bg1"/>
                </a:solidFill>
              </a:rPr>
              <a:t> </a:t>
            </a:r>
            <a:r>
              <a:rPr lang="ru-RU" sz="2800" dirty="0" err="1">
                <a:solidFill>
                  <a:schemeClr val="bg1"/>
                </a:solidFill>
              </a:rPr>
              <a:t>on</a:t>
            </a:r>
            <a:r>
              <a:rPr lang="ru-RU" sz="2800" dirty="0">
                <a:solidFill>
                  <a:schemeClr val="bg1"/>
                </a:solidFill>
              </a:rPr>
              <a:t> </a:t>
            </a:r>
            <a:r>
              <a:rPr lang="ru-RU" sz="2800" dirty="0" err="1">
                <a:solidFill>
                  <a:schemeClr val="bg1"/>
                </a:solidFill>
              </a:rPr>
              <a:t>its</a:t>
            </a:r>
            <a:r>
              <a:rPr lang="ru-RU" sz="2800" dirty="0">
                <a:solidFill>
                  <a:schemeClr val="bg1"/>
                </a:solidFill>
              </a:rPr>
              <a:t> </a:t>
            </a:r>
            <a:r>
              <a:rPr lang="ru-RU" sz="2800" dirty="0" err="1">
                <a:solidFill>
                  <a:schemeClr val="bg1"/>
                </a:solidFill>
              </a:rPr>
              <a:t>own</a:t>
            </a:r>
            <a:r>
              <a:rPr lang="ru-RU" sz="2800" dirty="0">
                <a:solidFill>
                  <a:schemeClr val="bg1"/>
                </a:solidFill>
              </a:rPr>
              <a:t> </a:t>
            </a:r>
            <a:r>
              <a:rPr lang="ru-RU" sz="2800" dirty="0" err="1">
                <a:solidFill>
                  <a:schemeClr val="bg1"/>
                </a:solidFill>
              </a:rPr>
              <a:t>products</a:t>
            </a:r>
            <a:r>
              <a:rPr lang="ru-RU" sz="2800" dirty="0">
                <a:solidFill>
                  <a:schemeClr val="bg1"/>
                </a:solidFill>
              </a:rPr>
              <a:t> </a:t>
            </a:r>
            <a:r>
              <a:rPr lang="ru-RU" sz="2800" dirty="0" err="1">
                <a:solidFill>
                  <a:schemeClr val="bg1"/>
                </a:solidFill>
              </a:rPr>
              <a:t>without</a:t>
            </a:r>
            <a:r>
              <a:rPr lang="ru-RU" sz="2800" dirty="0">
                <a:solidFill>
                  <a:schemeClr val="bg1"/>
                </a:solidFill>
              </a:rPr>
              <a:t> </a:t>
            </a:r>
            <a:r>
              <a:rPr lang="ru-RU" sz="2800" dirty="0" err="1">
                <a:solidFill>
                  <a:schemeClr val="bg1"/>
                </a:solidFill>
              </a:rPr>
              <a:t>any</a:t>
            </a:r>
            <a:r>
              <a:rPr lang="ru-RU" sz="2800" dirty="0">
                <a:solidFill>
                  <a:schemeClr val="bg1"/>
                </a:solidFill>
              </a:rPr>
              <a:t> </a:t>
            </a:r>
            <a:r>
              <a:rPr lang="ru-RU" sz="2800" dirty="0" err="1">
                <a:solidFill>
                  <a:schemeClr val="bg1"/>
                </a:solidFill>
              </a:rPr>
              <a:t>direction</a:t>
            </a:r>
            <a:r>
              <a:rPr lang="ru-RU" sz="2800" dirty="0">
                <a:solidFill>
                  <a:schemeClr val="bg1"/>
                </a:solidFill>
              </a:rPr>
              <a:t> </a:t>
            </a:r>
            <a:r>
              <a:rPr lang="ru-RU" sz="2800" dirty="0" err="1">
                <a:solidFill>
                  <a:schemeClr val="bg1"/>
                </a:solidFill>
              </a:rPr>
              <a:t>from</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pricing</a:t>
            </a:r>
            <a:r>
              <a:rPr lang="ru-RU" sz="2800" dirty="0">
                <a:solidFill>
                  <a:schemeClr val="bg1"/>
                </a:solidFill>
              </a:rPr>
              <a:t> </a:t>
            </a:r>
            <a:r>
              <a:rPr lang="ru-RU" sz="2800" dirty="0" err="1">
                <a:solidFill>
                  <a:schemeClr val="bg1"/>
                </a:solidFill>
              </a:rPr>
              <a:t>policies</a:t>
            </a:r>
            <a:r>
              <a:rPr lang="ru-RU" sz="2800" dirty="0">
                <a:solidFill>
                  <a:schemeClr val="bg1"/>
                </a:solidFill>
              </a:rPr>
              <a:t> </a:t>
            </a:r>
            <a:r>
              <a:rPr lang="ru-RU" sz="2800" dirty="0" err="1">
                <a:solidFill>
                  <a:schemeClr val="bg1"/>
                </a:solidFill>
              </a:rPr>
              <a:t>of</a:t>
            </a:r>
            <a:r>
              <a:rPr lang="ru-RU" sz="2800" dirty="0">
                <a:solidFill>
                  <a:schemeClr val="bg1"/>
                </a:solidFill>
              </a:rPr>
              <a:t> </a:t>
            </a:r>
            <a:r>
              <a:rPr lang="ru-RU" sz="2800" dirty="0" err="1">
                <a:solidFill>
                  <a:schemeClr val="bg1"/>
                </a:solidFill>
              </a:rPr>
              <a:t>other</a:t>
            </a:r>
            <a:r>
              <a:rPr lang="ru-RU" sz="2800" dirty="0">
                <a:solidFill>
                  <a:schemeClr val="bg1"/>
                </a:solidFill>
              </a:rPr>
              <a:t> </a:t>
            </a:r>
            <a:r>
              <a:rPr lang="ru-RU" sz="2800" dirty="0" err="1">
                <a:solidFill>
                  <a:schemeClr val="bg1"/>
                </a:solidFill>
              </a:rPr>
              <a:t>enterprises</a:t>
            </a:r>
            <a:r>
              <a:rPr lang="ru-RU" sz="2800" dirty="0">
                <a:solidFill>
                  <a:schemeClr val="bg1"/>
                </a:solidFill>
              </a:rPr>
              <a:t>. </a:t>
            </a:r>
            <a:r>
              <a:rPr lang="ru-RU" sz="2800" dirty="0" err="1">
                <a:solidFill>
                  <a:schemeClr val="bg1"/>
                </a:solidFill>
              </a:rPr>
              <a:t>As</a:t>
            </a:r>
            <a:r>
              <a:rPr lang="ru-RU" sz="2800" dirty="0">
                <a:solidFill>
                  <a:schemeClr val="bg1"/>
                </a:solidFill>
              </a:rPr>
              <a:t> </a:t>
            </a:r>
            <a:r>
              <a:rPr lang="ru-RU" sz="2800" dirty="0" err="1">
                <a:solidFill>
                  <a:schemeClr val="bg1"/>
                </a:solidFill>
              </a:rPr>
              <a:t>can</a:t>
            </a:r>
            <a:r>
              <a:rPr lang="ru-RU" sz="2800" dirty="0">
                <a:solidFill>
                  <a:schemeClr val="bg1"/>
                </a:solidFill>
              </a:rPr>
              <a:t> </a:t>
            </a:r>
            <a:r>
              <a:rPr lang="ru-RU" sz="2800" dirty="0" err="1">
                <a:solidFill>
                  <a:schemeClr val="bg1"/>
                </a:solidFill>
              </a:rPr>
              <a:t>be</a:t>
            </a:r>
            <a:r>
              <a:rPr lang="ru-RU" sz="2800" dirty="0">
                <a:solidFill>
                  <a:schemeClr val="bg1"/>
                </a:solidFill>
              </a:rPr>
              <a:t> </a:t>
            </a:r>
            <a:r>
              <a:rPr lang="ru-RU" sz="2800" dirty="0" err="1">
                <a:solidFill>
                  <a:schemeClr val="bg1"/>
                </a:solidFill>
              </a:rPr>
              <a:t>seen</a:t>
            </a:r>
            <a:r>
              <a:rPr lang="ru-RU" sz="2800" dirty="0">
                <a:solidFill>
                  <a:schemeClr val="bg1"/>
                </a:solidFill>
              </a:rPr>
              <a:t> </a:t>
            </a:r>
            <a:r>
              <a:rPr lang="ru-RU" sz="2800" dirty="0" err="1">
                <a:solidFill>
                  <a:schemeClr val="bg1"/>
                </a:solidFill>
              </a:rPr>
              <a:t>from</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experience</a:t>
            </a:r>
            <a:r>
              <a:rPr lang="ru-RU" sz="2800" dirty="0">
                <a:solidFill>
                  <a:schemeClr val="bg1"/>
                </a:solidFill>
              </a:rPr>
              <a:t> </a:t>
            </a:r>
            <a:r>
              <a:rPr lang="ru-RU" sz="2800" dirty="0" err="1">
                <a:solidFill>
                  <a:schemeClr val="bg1"/>
                </a:solidFill>
              </a:rPr>
              <a:t>of</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United</a:t>
            </a:r>
            <a:r>
              <a:rPr lang="ru-RU" sz="2800" dirty="0">
                <a:solidFill>
                  <a:schemeClr val="bg1"/>
                </a:solidFill>
              </a:rPr>
              <a:t> </a:t>
            </a:r>
            <a:r>
              <a:rPr lang="ru-RU" sz="2800" dirty="0" err="1">
                <a:solidFill>
                  <a:schemeClr val="bg1"/>
                </a:solidFill>
              </a:rPr>
              <a:t>States</a:t>
            </a:r>
            <a:r>
              <a:rPr lang="ru-RU" sz="2800" dirty="0">
                <a:solidFill>
                  <a:schemeClr val="bg1"/>
                </a:solidFill>
              </a:rPr>
              <a:t>, </a:t>
            </a:r>
            <a:r>
              <a:rPr lang="ru-RU" sz="2800" dirty="0" err="1">
                <a:solidFill>
                  <a:schemeClr val="bg1"/>
                </a:solidFill>
              </a:rPr>
              <a:t>where</a:t>
            </a:r>
            <a:r>
              <a:rPr lang="ru-RU" sz="2800" dirty="0">
                <a:solidFill>
                  <a:schemeClr val="bg1"/>
                </a:solidFill>
              </a:rPr>
              <a:t> </a:t>
            </a:r>
            <a:r>
              <a:rPr lang="ru-RU" sz="2800" dirty="0" err="1">
                <a:solidFill>
                  <a:schemeClr val="bg1"/>
                </a:solidFill>
              </a:rPr>
              <a:t>monopolies</a:t>
            </a:r>
            <a:r>
              <a:rPr lang="ru-RU" sz="2800" dirty="0">
                <a:solidFill>
                  <a:schemeClr val="bg1"/>
                </a:solidFill>
              </a:rPr>
              <a:t> </a:t>
            </a:r>
            <a:r>
              <a:rPr lang="ru-RU" sz="2800" dirty="0" err="1">
                <a:solidFill>
                  <a:schemeClr val="bg1"/>
                </a:solidFill>
              </a:rPr>
              <a:t>are</a:t>
            </a:r>
            <a:r>
              <a:rPr lang="ru-RU" sz="2800" dirty="0">
                <a:solidFill>
                  <a:schemeClr val="bg1"/>
                </a:solidFill>
              </a:rPr>
              <a:t> </a:t>
            </a:r>
            <a:r>
              <a:rPr lang="ru-RU" sz="2800" dirty="0" err="1">
                <a:solidFill>
                  <a:schemeClr val="bg1"/>
                </a:solidFill>
              </a:rPr>
              <a:t>allowed</a:t>
            </a:r>
            <a:r>
              <a:rPr lang="ru-RU" sz="2800" dirty="0">
                <a:solidFill>
                  <a:schemeClr val="bg1"/>
                </a:solidFill>
              </a:rPr>
              <a:t> (</a:t>
            </a:r>
            <a:r>
              <a:rPr lang="ru-RU" sz="2800" dirty="0" err="1">
                <a:solidFill>
                  <a:schemeClr val="bg1"/>
                </a:solidFill>
              </a:rPr>
              <a:t>for</a:t>
            </a:r>
            <a:r>
              <a:rPr lang="ru-RU" sz="2800" dirty="0">
                <a:solidFill>
                  <a:schemeClr val="bg1"/>
                </a:solidFill>
              </a:rPr>
              <a:t> </a:t>
            </a:r>
            <a:r>
              <a:rPr lang="ru-RU" sz="2800" dirty="0" err="1">
                <a:solidFill>
                  <a:schemeClr val="bg1"/>
                </a:solidFill>
              </a:rPr>
              <a:t>example</a:t>
            </a:r>
            <a:r>
              <a:rPr lang="ru-RU" sz="2800" dirty="0">
                <a:solidFill>
                  <a:schemeClr val="bg1"/>
                </a:solidFill>
              </a:rPr>
              <a:t>, </a:t>
            </a:r>
            <a:r>
              <a:rPr lang="ru-RU" sz="2800" dirty="0" err="1">
                <a:solidFill>
                  <a:schemeClr val="bg1"/>
                </a:solidFill>
              </a:rPr>
              <a:t>in</a:t>
            </a:r>
            <a:r>
              <a:rPr lang="ru-RU" sz="2800" dirty="0">
                <a:solidFill>
                  <a:schemeClr val="bg1"/>
                </a:solidFill>
              </a:rPr>
              <a:t> </a:t>
            </a:r>
            <a:r>
              <a:rPr lang="ru-RU" sz="2800" dirty="0" err="1">
                <a:solidFill>
                  <a:schemeClr val="bg1"/>
                </a:solidFill>
              </a:rPr>
              <a:t>industries</a:t>
            </a:r>
            <a:r>
              <a:rPr lang="ru-RU" sz="2800" dirty="0">
                <a:solidFill>
                  <a:schemeClr val="bg1"/>
                </a:solidFill>
              </a:rPr>
              <a:t> </a:t>
            </a:r>
            <a:r>
              <a:rPr lang="ru-RU" sz="2800" dirty="0" err="1">
                <a:solidFill>
                  <a:schemeClr val="bg1"/>
                </a:solidFill>
              </a:rPr>
              <a:t>such</a:t>
            </a:r>
            <a:r>
              <a:rPr lang="ru-RU" sz="2800" dirty="0">
                <a:solidFill>
                  <a:schemeClr val="bg1"/>
                </a:solidFill>
              </a:rPr>
              <a:t> </a:t>
            </a:r>
            <a:r>
              <a:rPr lang="ru-RU" sz="2800" dirty="0" err="1">
                <a:solidFill>
                  <a:schemeClr val="bg1"/>
                </a:solidFill>
              </a:rPr>
              <a:t>as</a:t>
            </a:r>
            <a:r>
              <a:rPr lang="ru-RU" sz="2800" dirty="0">
                <a:solidFill>
                  <a:schemeClr val="bg1"/>
                </a:solidFill>
              </a:rPr>
              <a:t> </a:t>
            </a:r>
            <a:r>
              <a:rPr lang="ru-RU" sz="2800" dirty="0" err="1">
                <a:solidFill>
                  <a:schemeClr val="bg1"/>
                </a:solidFill>
              </a:rPr>
              <a:t>electricity</a:t>
            </a:r>
            <a:r>
              <a:rPr lang="ru-RU" sz="2800" dirty="0">
                <a:solidFill>
                  <a:schemeClr val="bg1"/>
                </a:solidFill>
              </a:rPr>
              <a:t>), </a:t>
            </a:r>
            <a:r>
              <a:rPr lang="ru-RU" sz="2800" dirty="0" err="1">
                <a:solidFill>
                  <a:schemeClr val="bg1"/>
                </a:solidFill>
              </a:rPr>
              <a:t>it</a:t>
            </a:r>
            <a:r>
              <a:rPr lang="ru-RU" sz="2800" dirty="0">
                <a:solidFill>
                  <a:schemeClr val="bg1"/>
                </a:solidFill>
              </a:rPr>
              <a:t> </a:t>
            </a:r>
            <a:r>
              <a:rPr lang="ru-RU" sz="2800" dirty="0" err="1">
                <a:solidFill>
                  <a:schemeClr val="bg1"/>
                </a:solidFill>
              </a:rPr>
              <a:t>is</a:t>
            </a:r>
            <a:r>
              <a:rPr lang="ru-RU" sz="2800" dirty="0">
                <a:solidFill>
                  <a:schemeClr val="bg1"/>
                </a:solidFill>
              </a:rPr>
              <a:t> </a:t>
            </a:r>
            <a:r>
              <a:rPr lang="ru-RU" sz="2800" dirty="0" err="1">
                <a:solidFill>
                  <a:schemeClr val="bg1"/>
                </a:solidFill>
              </a:rPr>
              <a:t>necessary</a:t>
            </a:r>
            <a:r>
              <a:rPr lang="ru-RU" sz="2800" dirty="0">
                <a:solidFill>
                  <a:schemeClr val="bg1"/>
                </a:solidFill>
              </a:rPr>
              <a:t> </a:t>
            </a:r>
            <a:r>
              <a:rPr lang="ru-RU" sz="2800" dirty="0" err="1">
                <a:solidFill>
                  <a:schemeClr val="bg1"/>
                </a:solidFill>
              </a:rPr>
              <a:t>to</a:t>
            </a:r>
            <a:r>
              <a:rPr lang="ru-RU" sz="2800" dirty="0">
                <a:solidFill>
                  <a:schemeClr val="bg1"/>
                </a:solidFill>
              </a:rPr>
              <a:t> </a:t>
            </a:r>
            <a:r>
              <a:rPr lang="ru-RU" sz="2800" dirty="0" err="1">
                <a:solidFill>
                  <a:schemeClr val="bg1"/>
                </a:solidFill>
              </a:rPr>
              <a:t>agree</a:t>
            </a:r>
            <a:r>
              <a:rPr lang="ru-RU" sz="2800" dirty="0">
                <a:solidFill>
                  <a:schemeClr val="bg1"/>
                </a:solidFill>
              </a:rPr>
              <a:t> </a:t>
            </a:r>
            <a:r>
              <a:rPr lang="ru-RU" sz="2800" dirty="0" err="1">
                <a:solidFill>
                  <a:schemeClr val="bg1"/>
                </a:solidFill>
              </a:rPr>
              <a:t>with</a:t>
            </a:r>
            <a:r>
              <a:rPr lang="ru-RU" sz="2800" dirty="0">
                <a:solidFill>
                  <a:schemeClr val="bg1"/>
                </a:solidFill>
              </a:rPr>
              <a:t> </a:t>
            </a:r>
            <a:r>
              <a:rPr lang="ru-RU" sz="2800" dirty="0" err="1">
                <a:solidFill>
                  <a:schemeClr val="bg1"/>
                </a:solidFill>
              </a:rPr>
              <a:t>local</a:t>
            </a:r>
            <a:r>
              <a:rPr lang="ru-RU" sz="2800" dirty="0">
                <a:solidFill>
                  <a:schemeClr val="bg1"/>
                </a:solidFill>
              </a:rPr>
              <a:t> </a:t>
            </a:r>
            <a:r>
              <a:rPr lang="ru-RU" sz="2800" dirty="0" err="1">
                <a:solidFill>
                  <a:schemeClr val="bg1"/>
                </a:solidFill>
              </a:rPr>
              <a:t>authorities</a:t>
            </a:r>
            <a:r>
              <a:rPr lang="ru-RU" sz="2800" dirty="0">
                <a:solidFill>
                  <a:schemeClr val="bg1"/>
                </a:solidFill>
              </a:rPr>
              <a:t> </a:t>
            </a:r>
            <a:r>
              <a:rPr lang="ru-RU" sz="2800" dirty="0" err="1">
                <a:solidFill>
                  <a:schemeClr val="bg1"/>
                </a:solidFill>
              </a:rPr>
              <a:t>to</a:t>
            </a:r>
            <a:r>
              <a:rPr lang="ru-RU" sz="2800" dirty="0">
                <a:solidFill>
                  <a:schemeClr val="bg1"/>
                </a:solidFill>
              </a:rPr>
              <a:t> </a:t>
            </a:r>
            <a:r>
              <a:rPr lang="ru-RU" sz="2800" dirty="0" err="1">
                <a:solidFill>
                  <a:schemeClr val="bg1"/>
                </a:solidFill>
              </a:rPr>
              <a:t>raise</a:t>
            </a:r>
            <a:r>
              <a:rPr lang="ru-RU" sz="2800" dirty="0">
                <a:solidFill>
                  <a:schemeClr val="bg1"/>
                </a:solidFill>
              </a:rPr>
              <a:t> </a:t>
            </a:r>
            <a:r>
              <a:rPr lang="ru-RU" sz="2800" dirty="0" err="1">
                <a:solidFill>
                  <a:schemeClr val="bg1"/>
                </a:solidFill>
              </a:rPr>
              <a:t>tariffs</a:t>
            </a:r>
            <a:r>
              <a:rPr lang="ru-RU" sz="2800" dirty="0">
                <a:solidFill>
                  <a:schemeClr val="bg1"/>
                </a:solidFill>
              </a:rPr>
              <a:t>.</a:t>
            </a:r>
          </a:p>
        </p:txBody>
      </p:sp>
    </p:spTree>
    <p:extLst>
      <p:ext uri="{BB962C8B-B14F-4D97-AF65-F5344CB8AC3E}">
        <p14:creationId xmlns:p14="http://schemas.microsoft.com/office/powerpoint/2010/main" val="37010360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Прямоугольник 1"/>
          <p:cNvSpPr/>
          <p:nvPr/>
        </p:nvSpPr>
        <p:spPr>
          <a:xfrm>
            <a:off x="251520" y="103227"/>
            <a:ext cx="8568952" cy="6740307"/>
          </a:xfrm>
          <a:prstGeom prst="rect">
            <a:avLst/>
          </a:prstGeom>
        </p:spPr>
        <p:txBody>
          <a:bodyPr wrap="square">
            <a:spAutoFit/>
          </a:bodyPr>
          <a:lstStyle/>
          <a:p>
            <a:pPr algn="just">
              <a:lnSpc>
                <a:spcPct val="150000"/>
              </a:lnSpc>
            </a:pPr>
            <a:r>
              <a:rPr lang="en-US" sz="3200" dirty="0" err="1">
                <a:solidFill>
                  <a:schemeClr val="bg1"/>
                </a:solidFill>
                <a:latin typeface="Times New Roman" pitchFamily="18" charset="0"/>
                <a:cs typeface="Times New Roman" pitchFamily="18" charset="0"/>
              </a:rPr>
              <a:t>Kärhana</a:t>
            </a:r>
            <a:r>
              <a:rPr lang="en-US" sz="3200" dirty="0">
                <a:solidFill>
                  <a:schemeClr val="bg1"/>
                </a:solidFill>
                <a:latin typeface="Times New Roman" pitchFamily="18" charset="0"/>
                <a:cs typeface="Times New Roman" pitchFamily="18" charset="0"/>
              </a:rPr>
              <a:t> </a:t>
            </a:r>
            <a:r>
              <a:rPr lang="en-US" sz="3200" dirty="0" smtClean="0">
                <a:solidFill>
                  <a:schemeClr val="bg1"/>
                </a:solidFill>
                <a:latin typeface="Times New Roman" pitchFamily="18" charset="0"/>
                <a:cs typeface="Times New Roman" pitchFamily="18" charset="0"/>
              </a:rPr>
              <a:t>Baha </a:t>
            </a:r>
            <a:r>
              <a:rPr lang="en-US" sz="3200" dirty="0" err="1">
                <a:solidFill>
                  <a:schemeClr val="bg1"/>
                </a:solidFill>
                <a:latin typeface="Times New Roman" pitchFamily="18" charset="0"/>
                <a:cs typeface="Times New Roman" pitchFamily="18" charset="0"/>
              </a:rPr>
              <a:t>kesgitlemekde</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uly</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erkinlikden</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peýdalanmak</a:t>
            </a:r>
            <a:r>
              <a:rPr lang="en-US" sz="3200" dirty="0">
                <a:solidFill>
                  <a:schemeClr val="bg1"/>
                </a:solidFill>
                <a:latin typeface="Times New Roman" pitchFamily="18" charset="0"/>
                <a:cs typeface="Times New Roman" pitchFamily="18" charset="0"/>
              </a:rPr>
              <a:t> </a:t>
            </a:r>
            <a:r>
              <a:rPr lang="en-US" sz="3200" dirty="0" err="1" smtClean="0">
                <a:solidFill>
                  <a:schemeClr val="bg1"/>
                </a:solidFill>
                <a:latin typeface="Times New Roman" pitchFamily="18" charset="0"/>
                <a:cs typeface="Times New Roman" pitchFamily="18" charset="0"/>
              </a:rPr>
              <a:t>bilen</a:t>
            </a:r>
            <a:r>
              <a:rPr lang="tk-TM" sz="3200" dirty="0" smtClean="0">
                <a:solidFill>
                  <a:schemeClr val="bg1"/>
                </a:solidFill>
                <a:latin typeface="Times New Roman" pitchFamily="18" charset="0"/>
                <a:cs typeface="Times New Roman" pitchFamily="18" charset="0"/>
              </a:rPr>
              <a:t> </a:t>
            </a:r>
            <a:r>
              <a:rPr lang="en-US" sz="3200" dirty="0" smtClean="0">
                <a:solidFill>
                  <a:schemeClr val="bg1"/>
                </a:solidFill>
                <a:latin typeface="Times New Roman" pitchFamily="18" charset="0"/>
                <a:cs typeface="Times New Roman" pitchFamily="18" charset="0"/>
              </a:rPr>
              <a:t>,</a:t>
            </a:r>
            <a:r>
              <a:rPr lang="en-US" sz="3200" dirty="0" err="1" smtClean="0">
                <a:solidFill>
                  <a:schemeClr val="bg1"/>
                </a:solidFill>
                <a:latin typeface="Times New Roman" pitchFamily="18" charset="0"/>
                <a:cs typeface="Times New Roman" pitchFamily="18" charset="0"/>
              </a:rPr>
              <a:t>öz</a:t>
            </a:r>
            <a:r>
              <a:rPr lang="en-US" sz="3200" dirty="0" smtClean="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önümine</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bolan</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islegden</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ugur</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alyp</a:t>
            </a:r>
            <a:r>
              <a:rPr lang="en-US" sz="3200" dirty="0">
                <a:solidFill>
                  <a:schemeClr val="bg1"/>
                </a:solidFill>
                <a:latin typeface="Times New Roman" pitchFamily="18" charset="0"/>
                <a:cs typeface="Times New Roman" pitchFamily="18" charset="0"/>
              </a:rPr>
              <a:t>, </a:t>
            </a:r>
            <a:r>
              <a:rPr lang="en-US" sz="3200" dirty="0" err="1" smtClean="0">
                <a:solidFill>
                  <a:schemeClr val="bg1"/>
                </a:solidFill>
                <a:latin typeface="Times New Roman" pitchFamily="18" charset="0"/>
                <a:cs typeface="Times New Roman" pitchFamily="18" charset="0"/>
              </a:rPr>
              <a:t>Bahayň</a:t>
            </a:r>
            <a:r>
              <a:rPr lang="tk-TM" sz="3200" dirty="0" smtClean="0">
                <a:solidFill>
                  <a:schemeClr val="bg1"/>
                </a:solidFill>
                <a:latin typeface="Times New Roman" pitchFamily="18" charset="0"/>
                <a:cs typeface="Times New Roman" pitchFamily="18" charset="0"/>
              </a:rPr>
              <a:t> </a:t>
            </a:r>
            <a:r>
              <a:rPr lang="en-US" sz="3200" dirty="0" smtClean="0">
                <a:solidFill>
                  <a:schemeClr val="bg1"/>
                </a:solidFill>
                <a:latin typeface="Times New Roman" pitchFamily="18" charset="0"/>
                <a:cs typeface="Times New Roman" pitchFamily="18" charset="0"/>
              </a:rPr>
              <a:t>optimal </a:t>
            </a:r>
            <a:r>
              <a:rPr lang="en-US" sz="3200" dirty="0" err="1" smtClean="0">
                <a:solidFill>
                  <a:schemeClr val="bg1"/>
                </a:solidFill>
                <a:latin typeface="Times New Roman" pitchFamily="18" charset="0"/>
                <a:cs typeface="Times New Roman" pitchFamily="18" charset="0"/>
              </a:rPr>
              <a:t>derejesini</a:t>
            </a:r>
            <a:r>
              <a:rPr lang="tk-TM" sz="3200" dirty="0">
                <a:solidFill>
                  <a:schemeClr val="bg1"/>
                </a:solidFill>
                <a:latin typeface="Times New Roman" pitchFamily="18" charset="0"/>
                <a:cs typeface="Times New Roman" pitchFamily="18" charset="0"/>
              </a:rPr>
              <a:t> </a:t>
            </a:r>
            <a:r>
              <a:rPr lang="en-US" sz="3200" dirty="0" err="1" smtClean="0">
                <a:solidFill>
                  <a:schemeClr val="bg1"/>
                </a:solidFill>
                <a:latin typeface="Times New Roman" pitchFamily="18" charset="0"/>
                <a:cs typeface="Times New Roman" pitchFamily="18" charset="0"/>
              </a:rPr>
              <a:t>kesgitleýär</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Kärhana</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tarapyndan</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amala</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aşyrylýan</a:t>
            </a:r>
            <a:r>
              <a:rPr lang="en-US" sz="3200" dirty="0">
                <a:solidFill>
                  <a:schemeClr val="bg1"/>
                </a:solidFill>
                <a:latin typeface="Times New Roman" pitchFamily="18" charset="0"/>
                <a:cs typeface="Times New Roman" pitchFamily="18" charset="0"/>
              </a:rPr>
              <a:t> </a:t>
            </a:r>
            <a:r>
              <a:rPr lang="en-US" sz="3200" dirty="0" smtClean="0">
                <a:solidFill>
                  <a:schemeClr val="bg1"/>
                </a:solidFill>
                <a:latin typeface="Times New Roman" pitchFamily="18" charset="0"/>
                <a:cs typeface="Times New Roman" pitchFamily="18" charset="0"/>
              </a:rPr>
              <a:t>Baha </a:t>
            </a:r>
            <a:r>
              <a:rPr lang="en-US" sz="3200" dirty="0" err="1" smtClean="0">
                <a:solidFill>
                  <a:schemeClr val="bg1"/>
                </a:solidFill>
                <a:latin typeface="Times New Roman" pitchFamily="18" charset="0"/>
                <a:cs typeface="Times New Roman" pitchFamily="18" charset="0"/>
              </a:rPr>
              <a:t>strategiýalary</a:t>
            </a:r>
            <a:r>
              <a:rPr lang="tk-TM" sz="3200" dirty="0">
                <a:solidFill>
                  <a:schemeClr val="bg1"/>
                </a:solidFill>
                <a:latin typeface="Times New Roman" pitchFamily="18" charset="0"/>
                <a:cs typeface="Times New Roman" pitchFamily="18" charset="0"/>
              </a:rPr>
              <a:t> </a:t>
            </a:r>
            <a:r>
              <a:rPr lang="en-US" sz="3200" dirty="0" smtClean="0">
                <a:solidFill>
                  <a:schemeClr val="bg1"/>
                </a:solidFill>
                <a:latin typeface="Times New Roman" pitchFamily="18" charset="0"/>
                <a:cs typeface="Times New Roman" pitchFamily="18" charset="0"/>
              </a:rPr>
              <a:t>Baha </a:t>
            </a:r>
            <a:r>
              <a:rPr lang="en-US" sz="3200" dirty="0" err="1">
                <a:solidFill>
                  <a:schemeClr val="bg1"/>
                </a:solidFill>
                <a:latin typeface="Times New Roman" pitchFamily="18" charset="0"/>
                <a:cs typeface="Times New Roman" pitchFamily="18" charset="0"/>
              </a:rPr>
              <a:t>diskriminasiýasynyň</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ýörelgesinde</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gurulýar</a:t>
            </a:r>
            <a:r>
              <a:rPr lang="en-US" sz="3200" dirty="0">
                <a:solidFill>
                  <a:schemeClr val="bg1"/>
                </a:solidFill>
                <a:latin typeface="Times New Roman" pitchFamily="18" charset="0"/>
                <a:cs typeface="Times New Roman" pitchFamily="18" charset="0"/>
              </a:rPr>
              <a:t>. Bu </a:t>
            </a:r>
            <a:r>
              <a:rPr lang="en-US" sz="3200" dirty="0" err="1">
                <a:solidFill>
                  <a:schemeClr val="bg1"/>
                </a:solidFill>
                <a:latin typeface="Times New Roman" pitchFamily="18" charset="0"/>
                <a:cs typeface="Times New Roman" pitchFamily="18" charset="0"/>
              </a:rPr>
              <a:t>ýörelgä</a:t>
            </a:r>
            <a:r>
              <a:rPr lang="en-US" sz="3200" dirty="0">
                <a:solidFill>
                  <a:schemeClr val="bg1"/>
                </a:solidFill>
                <a:latin typeface="Times New Roman" pitchFamily="18" charset="0"/>
                <a:cs typeface="Times New Roman" pitchFamily="18" charset="0"/>
              </a:rPr>
              <a:t> </a:t>
            </a:r>
            <a:r>
              <a:rPr lang="en-US" sz="3200" dirty="0" err="1" smtClean="0">
                <a:solidFill>
                  <a:schemeClr val="bg1"/>
                </a:solidFill>
                <a:latin typeface="Times New Roman" pitchFamily="18" charset="0"/>
                <a:cs typeface="Times New Roman" pitchFamily="18" charset="0"/>
              </a:rPr>
              <a:t>eýermek</a:t>
            </a:r>
            <a:r>
              <a:rPr lang="tk-TM" sz="3200" dirty="0">
                <a:solidFill>
                  <a:schemeClr val="bg1"/>
                </a:solidFill>
                <a:latin typeface="Times New Roman" pitchFamily="18" charset="0"/>
                <a:cs typeface="Times New Roman" pitchFamily="18" charset="0"/>
              </a:rPr>
              <a:t> </a:t>
            </a:r>
            <a:r>
              <a:rPr lang="en-US" sz="3200" dirty="0" err="1" smtClean="0">
                <a:solidFill>
                  <a:schemeClr val="bg1"/>
                </a:solidFill>
                <a:latin typeface="Times New Roman" pitchFamily="18" charset="0"/>
                <a:cs typeface="Times New Roman" pitchFamily="18" charset="0"/>
              </a:rPr>
              <a:t>bilen</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kärhana</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harytlary</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ýa</a:t>
            </a:r>
            <a:r>
              <a:rPr lang="en-US" sz="3200" dirty="0">
                <a:solidFill>
                  <a:schemeClr val="bg1"/>
                </a:solidFill>
                <a:latin typeface="Times New Roman" pitchFamily="18" charset="0"/>
                <a:cs typeface="Times New Roman" pitchFamily="18" charset="0"/>
              </a:rPr>
              <a:t>-da </a:t>
            </a:r>
            <a:r>
              <a:rPr lang="en-US" sz="3200" dirty="0" err="1">
                <a:solidFill>
                  <a:schemeClr val="bg1"/>
                </a:solidFill>
                <a:latin typeface="Times New Roman" pitchFamily="18" charset="0"/>
                <a:cs typeface="Times New Roman" pitchFamily="18" charset="0"/>
              </a:rPr>
              <a:t>hyzmaty</a:t>
            </a:r>
            <a:r>
              <a:rPr lang="en-US" sz="3200" dirty="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harajatlardaky</a:t>
            </a:r>
            <a:r>
              <a:rPr lang="en-US" sz="3200" dirty="0">
                <a:solidFill>
                  <a:schemeClr val="bg1"/>
                </a:solidFill>
                <a:latin typeface="Times New Roman" pitchFamily="18" charset="0"/>
                <a:cs typeface="Times New Roman" pitchFamily="18" charset="0"/>
              </a:rPr>
              <a:t> </a:t>
            </a:r>
            <a:r>
              <a:rPr lang="en-US" sz="3200" dirty="0" err="1" smtClean="0">
                <a:solidFill>
                  <a:schemeClr val="bg1"/>
                </a:solidFill>
                <a:latin typeface="Times New Roman" pitchFamily="18" charset="0"/>
                <a:cs typeface="Times New Roman" pitchFamily="18" charset="0"/>
              </a:rPr>
              <a:t>tapawuda</a:t>
            </a:r>
            <a:r>
              <a:rPr lang="tk-TM" sz="3200" dirty="0">
                <a:solidFill>
                  <a:schemeClr val="bg1"/>
                </a:solidFill>
                <a:latin typeface="Times New Roman" pitchFamily="18" charset="0"/>
                <a:cs typeface="Times New Roman" pitchFamily="18" charset="0"/>
              </a:rPr>
              <a:t> </a:t>
            </a:r>
            <a:r>
              <a:rPr lang="sv-SE" sz="3200" dirty="0" smtClean="0">
                <a:solidFill>
                  <a:schemeClr val="bg1"/>
                </a:solidFill>
                <a:latin typeface="Times New Roman" pitchFamily="18" charset="0"/>
                <a:cs typeface="Times New Roman" pitchFamily="18" charset="0"/>
              </a:rPr>
              <a:t>garamazdan</a:t>
            </a:r>
            <a:r>
              <a:rPr lang="sv-SE" sz="3200" dirty="0">
                <a:solidFill>
                  <a:schemeClr val="bg1"/>
                </a:solidFill>
                <a:latin typeface="Times New Roman" pitchFamily="18" charset="0"/>
                <a:cs typeface="Times New Roman" pitchFamily="18" charset="0"/>
              </a:rPr>
              <a:t>, dürli </a:t>
            </a:r>
            <a:r>
              <a:rPr lang="sv-SE" sz="3200" dirty="0" smtClean="0">
                <a:solidFill>
                  <a:schemeClr val="bg1"/>
                </a:solidFill>
                <a:latin typeface="Times New Roman" pitchFamily="18" charset="0"/>
                <a:cs typeface="Times New Roman" pitchFamily="18" charset="0"/>
              </a:rPr>
              <a:t>Bahalardan </a:t>
            </a:r>
            <a:r>
              <a:rPr lang="sv-SE" sz="3200" dirty="0">
                <a:solidFill>
                  <a:schemeClr val="bg1"/>
                </a:solidFill>
                <a:latin typeface="Times New Roman" pitchFamily="18" charset="0"/>
                <a:cs typeface="Times New Roman" pitchFamily="18" charset="0"/>
              </a:rPr>
              <a:t>satýar. Diskriminasion </a:t>
            </a:r>
            <a:r>
              <a:rPr lang="sv-SE" sz="3200" dirty="0" smtClean="0">
                <a:solidFill>
                  <a:schemeClr val="bg1"/>
                </a:solidFill>
                <a:latin typeface="Times New Roman" pitchFamily="18" charset="0"/>
                <a:cs typeface="Times New Roman" pitchFamily="18" charset="0"/>
              </a:rPr>
              <a:t>Bahalar dürli</a:t>
            </a:r>
            <a:r>
              <a:rPr lang="tk-TM" sz="3200" dirty="0" smtClean="0">
                <a:solidFill>
                  <a:schemeClr val="bg1"/>
                </a:solidFill>
                <a:latin typeface="Times New Roman" pitchFamily="18" charset="0"/>
                <a:cs typeface="Times New Roman" pitchFamily="18" charset="0"/>
              </a:rPr>
              <a:t> </a:t>
            </a:r>
            <a:r>
              <a:rPr lang="en-US" sz="3200" dirty="0" err="1" smtClean="0">
                <a:solidFill>
                  <a:schemeClr val="bg1"/>
                </a:solidFill>
                <a:latin typeface="Times New Roman" pitchFamily="18" charset="0"/>
                <a:cs typeface="Times New Roman" pitchFamily="18" charset="0"/>
              </a:rPr>
              <a:t>görnüşde</a:t>
            </a:r>
            <a:r>
              <a:rPr lang="en-US" sz="3200" dirty="0" smtClean="0">
                <a:solidFill>
                  <a:schemeClr val="bg1"/>
                </a:solidFill>
                <a:latin typeface="Times New Roman" pitchFamily="18" charset="0"/>
                <a:cs typeface="Times New Roman" pitchFamily="18" charset="0"/>
              </a:rPr>
              <a:t> </a:t>
            </a:r>
            <a:r>
              <a:rPr lang="en-US" sz="3200" dirty="0" err="1">
                <a:solidFill>
                  <a:schemeClr val="bg1"/>
                </a:solidFill>
                <a:latin typeface="Times New Roman" pitchFamily="18" charset="0"/>
                <a:cs typeface="Times New Roman" pitchFamily="18" charset="0"/>
              </a:rPr>
              <a:t>bolýar</a:t>
            </a:r>
            <a:r>
              <a:rPr lang="en-US" sz="3200" dirty="0">
                <a:solidFill>
                  <a:schemeClr val="bg1"/>
                </a:solidFill>
                <a:latin typeface="Times New Roman" pitchFamily="18" charset="0"/>
                <a:cs typeface="Times New Roman" pitchFamily="18" charset="0"/>
              </a:rPr>
              <a:t>.</a:t>
            </a:r>
            <a:endParaRPr lang="ru-RU" sz="32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261425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980728"/>
            <a:ext cx="7992888" cy="5016758"/>
          </a:xfrm>
          <a:prstGeom prst="rect">
            <a:avLst/>
          </a:prstGeom>
        </p:spPr>
        <p:txBody>
          <a:bodyPr wrap="square">
            <a:spAutoFit/>
          </a:bodyPr>
          <a:lstStyle/>
          <a:p>
            <a:pPr algn="just" fontAlgn="t"/>
            <a:r>
              <a:rPr lang="en-US" sz="3200" dirty="0" smtClean="0">
                <a:solidFill>
                  <a:schemeClr val="bg1"/>
                </a:solidFill>
                <a:latin typeface="Roboto"/>
              </a:rPr>
              <a:t>By </a:t>
            </a:r>
            <a:r>
              <a:rPr lang="en-US" sz="3200" dirty="0">
                <a:solidFill>
                  <a:schemeClr val="bg1"/>
                </a:solidFill>
                <a:latin typeface="Roboto"/>
              </a:rPr>
              <a:t>taking great liberties in setting the price, the enterprise determines the optimal price level based on the demand for its product. Pricing strategies implemented by the enterprise are based on the principle of price discrimination. Following this principle, the enterprise sells its goods or services at different prices, regardless of the cost difference. Discrimination rates vary.</a:t>
            </a:r>
            <a:endParaRPr lang="en-US" sz="3200" b="0" i="0" dirty="0">
              <a:solidFill>
                <a:schemeClr val="bg1"/>
              </a:solidFill>
              <a:effectLst/>
              <a:latin typeface="Roboto"/>
            </a:endParaRPr>
          </a:p>
        </p:txBody>
      </p:sp>
    </p:spTree>
    <p:extLst>
      <p:ext uri="{BB962C8B-B14F-4D97-AF65-F5344CB8AC3E}">
        <p14:creationId xmlns:p14="http://schemas.microsoft.com/office/powerpoint/2010/main" val="33460967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Прямоугольник 1"/>
          <p:cNvSpPr/>
          <p:nvPr/>
        </p:nvSpPr>
        <p:spPr>
          <a:xfrm>
            <a:off x="107504" y="197346"/>
            <a:ext cx="8352928" cy="6186309"/>
          </a:xfrm>
          <a:prstGeom prst="rect">
            <a:avLst/>
          </a:prstGeom>
        </p:spPr>
        <p:txBody>
          <a:bodyPr wrap="square">
            <a:spAutoFit/>
          </a:bodyPr>
          <a:lstStyle/>
          <a:p>
            <a:pPr algn="ctr"/>
            <a:r>
              <a:rPr lang="en-US" sz="2800" b="1" dirty="0" err="1">
                <a:solidFill>
                  <a:schemeClr val="bg1"/>
                </a:solidFill>
                <a:latin typeface="Times New Roman" pitchFamily="18" charset="0"/>
                <a:cs typeface="Times New Roman" pitchFamily="18" charset="0"/>
              </a:rPr>
              <a:t>Olar</a:t>
            </a:r>
            <a:r>
              <a:rPr lang="en-US" sz="2800" b="1" dirty="0">
                <a:solidFill>
                  <a:schemeClr val="bg1"/>
                </a:solidFill>
                <a:latin typeface="Times New Roman" pitchFamily="18" charset="0"/>
                <a:cs typeface="Times New Roman" pitchFamily="18" charset="0"/>
              </a:rPr>
              <a:t> </a:t>
            </a:r>
            <a:r>
              <a:rPr lang="en-US" sz="2800" b="1" dirty="0" err="1">
                <a:solidFill>
                  <a:schemeClr val="bg1"/>
                </a:solidFill>
                <a:latin typeface="Times New Roman" pitchFamily="18" charset="0"/>
                <a:cs typeface="Times New Roman" pitchFamily="18" charset="0"/>
              </a:rPr>
              <a:t>aşakdaky</a:t>
            </a:r>
            <a:r>
              <a:rPr lang="en-US" sz="2800" b="1" dirty="0">
                <a:solidFill>
                  <a:schemeClr val="bg1"/>
                </a:solidFill>
                <a:latin typeface="Times New Roman" pitchFamily="18" charset="0"/>
                <a:cs typeface="Times New Roman" pitchFamily="18" charset="0"/>
              </a:rPr>
              <a:t> </a:t>
            </a:r>
            <a:r>
              <a:rPr lang="en-US" sz="2800" b="1" dirty="0" err="1">
                <a:solidFill>
                  <a:schemeClr val="bg1"/>
                </a:solidFill>
                <a:latin typeface="Times New Roman" pitchFamily="18" charset="0"/>
                <a:cs typeface="Times New Roman" pitchFamily="18" charset="0"/>
              </a:rPr>
              <a:t>toparlara</a:t>
            </a:r>
            <a:r>
              <a:rPr lang="en-US" sz="2800" b="1" dirty="0">
                <a:solidFill>
                  <a:schemeClr val="bg1"/>
                </a:solidFill>
                <a:latin typeface="Times New Roman" pitchFamily="18" charset="0"/>
                <a:cs typeface="Times New Roman" pitchFamily="18" charset="0"/>
              </a:rPr>
              <a:t> </a:t>
            </a:r>
            <a:r>
              <a:rPr lang="en-US" sz="2800" b="1" dirty="0" err="1">
                <a:solidFill>
                  <a:schemeClr val="bg1"/>
                </a:solidFill>
                <a:latin typeface="Times New Roman" pitchFamily="18" charset="0"/>
                <a:cs typeface="Times New Roman" pitchFamily="18" charset="0"/>
              </a:rPr>
              <a:t>bölünýär</a:t>
            </a:r>
            <a:r>
              <a:rPr lang="en-US" sz="2800" b="1" dirty="0" smtClean="0">
                <a:solidFill>
                  <a:schemeClr val="bg1"/>
                </a:solidFill>
                <a:latin typeface="Times New Roman" pitchFamily="18" charset="0"/>
                <a:cs typeface="Times New Roman" pitchFamily="18" charset="0"/>
              </a:rPr>
              <a:t>:</a:t>
            </a:r>
            <a:endParaRPr lang="tk-TM" sz="2800" b="1" dirty="0" smtClean="0">
              <a:solidFill>
                <a:schemeClr val="bg1"/>
              </a:solidFill>
              <a:latin typeface="Times New Roman" pitchFamily="18" charset="0"/>
              <a:cs typeface="Times New Roman" pitchFamily="18" charset="0"/>
            </a:endParaRPr>
          </a:p>
          <a:p>
            <a:pPr algn="ctr"/>
            <a:endParaRPr lang="en-US" sz="800" b="1" dirty="0">
              <a:solidFill>
                <a:schemeClr val="bg1"/>
              </a:solidFill>
              <a:latin typeface="Times New Roman" pitchFamily="18" charset="0"/>
              <a:cs typeface="Times New Roman" pitchFamily="18" charset="0"/>
            </a:endParaRPr>
          </a:p>
          <a:p>
            <a:pPr algn="just"/>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satyn</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alyjylaryň</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toparlary</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boýunça</a:t>
            </a:r>
            <a:r>
              <a:rPr lang="en-US" sz="2800" dirty="0">
                <a:solidFill>
                  <a:schemeClr val="bg1"/>
                </a:solidFill>
                <a:latin typeface="Times New Roman" pitchFamily="18" charset="0"/>
                <a:cs typeface="Times New Roman" pitchFamily="18" charset="0"/>
              </a:rPr>
              <a:t> – </a:t>
            </a:r>
            <a:r>
              <a:rPr lang="en-US" sz="2800" dirty="0" err="1">
                <a:solidFill>
                  <a:schemeClr val="bg1"/>
                </a:solidFill>
                <a:latin typeface="Times New Roman" pitchFamily="18" charset="0"/>
                <a:cs typeface="Times New Roman" pitchFamily="18" charset="0"/>
              </a:rPr>
              <a:t>satyn</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alyjylaryň</a:t>
            </a:r>
            <a:r>
              <a:rPr lang="en-US" sz="2800" dirty="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dürli</a:t>
            </a:r>
            <a:r>
              <a:rPr lang="tk-TM" sz="2800" dirty="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toparlaryna</a:t>
            </a:r>
            <a:r>
              <a:rPr lang="en-US" sz="2800" dirty="0" smtClean="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şol</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bir</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haryt</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ýa</a:t>
            </a:r>
            <a:r>
              <a:rPr lang="en-US" sz="2800" dirty="0">
                <a:solidFill>
                  <a:schemeClr val="bg1"/>
                </a:solidFill>
                <a:latin typeface="Times New Roman" pitchFamily="18" charset="0"/>
                <a:cs typeface="Times New Roman" pitchFamily="18" charset="0"/>
              </a:rPr>
              <a:t>-da </a:t>
            </a:r>
            <a:r>
              <a:rPr lang="en-US" sz="2800" dirty="0" err="1">
                <a:solidFill>
                  <a:schemeClr val="bg1"/>
                </a:solidFill>
                <a:latin typeface="Times New Roman" pitchFamily="18" charset="0"/>
                <a:cs typeface="Times New Roman" pitchFamily="18" charset="0"/>
              </a:rPr>
              <a:t>şol</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bir</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hyzmat</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dürli</a:t>
            </a:r>
            <a:r>
              <a:rPr lang="en-US" sz="2800" dirty="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Bahalardan</a:t>
            </a:r>
            <a:r>
              <a:rPr lang="tk-TM"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satylýar</a:t>
            </a:r>
            <a:r>
              <a:rPr lang="en-US" sz="2800" dirty="0" smtClean="0">
                <a:solidFill>
                  <a:schemeClr val="bg1"/>
                </a:solidFill>
                <a:latin typeface="Times New Roman" pitchFamily="18" charset="0"/>
                <a:cs typeface="Times New Roman" pitchFamily="18" charset="0"/>
              </a:rPr>
              <a:t> </a:t>
            </a:r>
            <a:r>
              <a:rPr lang="en-US" sz="2800" dirty="0">
                <a:solidFill>
                  <a:schemeClr val="bg1"/>
                </a:solidFill>
                <a:latin typeface="Times New Roman" pitchFamily="18" charset="0"/>
                <a:cs typeface="Times New Roman" pitchFamily="18" charset="0"/>
              </a:rPr>
              <a:t>(</a:t>
            </a:r>
            <a:r>
              <a:rPr lang="en-US" sz="2800" dirty="0" err="1">
                <a:solidFill>
                  <a:schemeClr val="bg1"/>
                </a:solidFill>
                <a:latin typeface="Times New Roman" pitchFamily="18" charset="0"/>
                <a:cs typeface="Times New Roman" pitchFamily="18" charset="0"/>
              </a:rPr>
              <a:t>käwagt</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mugt</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berilýär</a:t>
            </a:r>
            <a:r>
              <a:rPr lang="en-US" sz="2800" dirty="0" smtClean="0">
                <a:solidFill>
                  <a:schemeClr val="bg1"/>
                </a:solidFill>
                <a:latin typeface="Times New Roman" pitchFamily="18" charset="0"/>
                <a:cs typeface="Times New Roman" pitchFamily="18" charset="0"/>
              </a:rPr>
              <a:t>);</a:t>
            </a:r>
            <a:endParaRPr lang="tk-TM" sz="2800" dirty="0" smtClean="0">
              <a:solidFill>
                <a:schemeClr val="bg1"/>
              </a:solidFill>
              <a:latin typeface="Times New Roman" pitchFamily="18" charset="0"/>
              <a:cs typeface="Times New Roman" pitchFamily="18" charset="0"/>
            </a:endParaRPr>
          </a:p>
          <a:p>
            <a:pPr algn="just"/>
            <a:endParaRPr lang="en-US" sz="800" dirty="0">
              <a:solidFill>
                <a:schemeClr val="bg1"/>
              </a:solidFill>
              <a:latin typeface="Times New Roman" pitchFamily="18" charset="0"/>
              <a:cs typeface="Times New Roman" pitchFamily="18" charset="0"/>
            </a:endParaRPr>
          </a:p>
          <a:p>
            <a:pPr algn="just"/>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harydyň</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ýa</a:t>
            </a:r>
            <a:r>
              <a:rPr lang="en-US" sz="2800" dirty="0">
                <a:solidFill>
                  <a:schemeClr val="bg1"/>
                </a:solidFill>
                <a:latin typeface="Times New Roman" pitchFamily="18" charset="0"/>
                <a:cs typeface="Times New Roman" pitchFamily="18" charset="0"/>
              </a:rPr>
              <a:t>-da </a:t>
            </a:r>
            <a:r>
              <a:rPr lang="en-US" sz="2800" dirty="0" err="1">
                <a:solidFill>
                  <a:schemeClr val="bg1"/>
                </a:solidFill>
                <a:latin typeface="Times New Roman" pitchFamily="18" charset="0"/>
                <a:cs typeface="Times New Roman" pitchFamily="18" charset="0"/>
              </a:rPr>
              <a:t>hyzmatyň</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görnüşi</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boýunça</a:t>
            </a:r>
            <a:r>
              <a:rPr lang="en-US" sz="2800" dirty="0">
                <a:solidFill>
                  <a:schemeClr val="bg1"/>
                </a:solidFill>
                <a:latin typeface="Times New Roman" pitchFamily="18" charset="0"/>
                <a:cs typeface="Times New Roman" pitchFamily="18" charset="0"/>
              </a:rPr>
              <a:t> – </a:t>
            </a:r>
            <a:r>
              <a:rPr lang="en-US" sz="2800" dirty="0" err="1">
                <a:solidFill>
                  <a:schemeClr val="bg1"/>
                </a:solidFill>
                <a:latin typeface="Times New Roman" pitchFamily="18" charset="0"/>
                <a:cs typeface="Times New Roman" pitchFamily="18" charset="0"/>
              </a:rPr>
              <a:t>harytlaryň</a:t>
            </a:r>
            <a:r>
              <a:rPr lang="en-US" sz="2800" dirty="0">
                <a:solidFill>
                  <a:schemeClr val="bg1"/>
                </a:solidFill>
                <a:latin typeface="Times New Roman" pitchFamily="18" charset="0"/>
                <a:cs typeface="Times New Roman" pitchFamily="18" charset="0"/>
              </a:rPr>
              <a:t> </a:t>
            </a:r>
            <a:r>
              <a:rPr lang="en-US" sz="2800" dirty="0" smtClean="0">
                <a:solidFill>
                  <a:schemeClr val="bg1"/>
                </a:solidFill>
                <a:latin typeface="Times New Roman" pitchFamily="18" charset="0"/>
                <a:cs typeface="Times New Roman" pitchFamily="18" charset="0"/>
              </a:rPr>
              <a:t>we</a:t>
            </a:r>
            <a:r>
              <a:rPr lang="tk-TM"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hyzmatlaryň</a:t>
            </a:r>
            <a:r>
              <a:rPr lang="en-US" sz="2800" dirty="0" smtClean="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dürli</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görnüşleri</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harajatlardaky</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tapawut</a:t>
            </a:r>
            <a:r>
              <a:rPr lang="en-US" sz="2800" dirty="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göz</a:t>
            </a:r>
            <a:r>
              <a:rPr lang="tk-TM" sz="2800" dirty="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öňünde</a:t>
            </a:r>
            <a:r>
              <a:rPr lang="en-US" sz="2800" dirty="0" smtClean="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tutulmazdan</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dürli</a:t>
            </a:r>
            <a:r>
              <a:rPr lang="en-US" sz="2800" dirty="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Bahalar</a:t>
            </a:r>
            <a:r>
              <a:rPr lang="en-US" sz="2800" dirty="0" smtClean="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boýunça</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satylýar</a:t>
            </a:r>
            <a:r>
              <a:rPr lang="en-US" sz="2800" dirty="0" smtClean="0">
                <a:solidFill>
                  <a:schemeClr val="bg1"/>
                </a:solidFill>
                <a:latin typeface="Times New Roman" pitchFamily="18" charset="0"/>
                <a:cs typeface="Times New Roman" pitchFamily="18" charset="0"/>
              </a:rPr>
              <a:t>;</a:t>
            </a:r>
            <a:endParaRPr lang="tk-TM" sz="2800" dirty="0" smtClean="0">
              <a:solidFill>
                <a:schemeClr val="bg1"/>
              </a:solidFill>
              <a:latin typeface="Times New Roman" pitchFamily="18" charset="0"/>
              <a:cs typeface="Times New Roman" pitchFamily="18" charset="0"/>
            </a:endParaRPr>
          </a:p>
          <a:p>
            <a:pPr algn="just"/>
            <a:endParaRPr lang="ru-RU" sz="800" dirty="0">
              <a:solidFill>
                <a:schemeClr val="bg1"/>
              </a:solidFill>
              <a:latin typeface="Times New Roman" pitchFamily="18" charset="0"/>
              <a:cs typeface="Times New Roman" pitchFamily="18" charset="0"/>
            </a:endParaRPr>
          </a:p>
          <a:p>
            <a:pPr algn="just"/>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çäk</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ýörelgesi</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boýunça</a:t>
            </a:r>
            <a:r>
              <a:rPr lang="en-US" sz="2800" dirty="0">
                <a:solidFill>
                  <a:schemeClr val="bg1"/>
                </a:solidFill>
                <a:latin typeface="Times New Roman" pitchFamily="18" charset="0"/>
                <a:cs typeface="Times New Roman" pitchFamily="18" charset="0"/>
              </a:rPr>
              <a:t> – </a:t>
            </a:r>
            <a:r>
              <a:rPr lang="en-US" sz="2800" dirty="0" err="1">
                <a:solidFill>
                  <a:schemeClr val="bg1"/>
                </a:solidFill>
                <a:latin typeface="Times New Roman" pitchFamily="18" charset="0"/>
                <a:cs typeface="Times New Roman" pitchFamily="18" charset="0"/>
              </a:rPr>
              <a:t>eltmek</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bilen</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baglanyşykly</a:t>
            </a:r>
            <a:r>
              <a:rPr lang="en-US" sz="2800" dirty="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harajatlaryň</a:t>
            </a:r>
            <a:r>
              <a:rPr lang="tk-TM" sz="2800" dirty="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birmeňzeşligine</a:t>
            </a:r>
            <a:r>
              <a:rPr lang="en-US" sz="2800" dirty="0" smtClean="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garamazdan</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harytlar</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dürli</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ýerlerde</a:t>
            </a:r>
            <a:r>
              <a:rPr lang="en-US" sz="2800" dirty="0">
                <a:solidFill>
                  <a:schemeClr val="bg1"/>
                </a:solidFill>
                <a:latin typeface="Times New Roman" pitchFamily="18" charset="0"/>
                <a:cs typeface="Times New Roman" pitchFamily="18" charset="0"/>
              </a:rPr>
              <a:t> </a:t>
            </a:r>
            <a:r>
              <a:rPr lang="en-US" sz="2800" dirty="0" smtClean="0">
                <a:solidFill>
                  <a:schemeClr val="bg1"/>
                </a:solidFill>
                <a:latin typeface="Times New Roman" pitchFamily="18" charset="0"/>
                <a:cs typeface="Times New Roman" pitchFamily="18" charset="0"/>
              </a:rPr>
              <a:t>we</a:t>
            </a:r>
            <a:r>
              <a:rPr lang="tk-TM"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dürli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Bahalardan</a:t>
            </a:r>
            <a:r>
              <a:rPr lang="en-US" sz="2800" dirty="0" smtClean="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ýerlenilýär</a:t>
            </a:r>
            <a:r>
              <a:rPr lang="en-US" sz="2800" dirty="0" smtClean="0">
                <a:solidFill>
                  <a:schemeClr val="bg1"/>
                </a:solidFill>
                <a:latin typeface="Times New Roman" pitchFamily="18" charset="0"/>
                <a:cs typeface="Times New Roman" pitchFamily="18" charset="0"/>
              </a:rPr>
              <a:t>;</a:t>
            </a:r>
            <a:endParaRPr lang="tk-TM" sz="2800" dirty="0" smtClean="0">
              <a:solidFill>
                <a:schemeClr val="bg1"/>
              </a:solidFill>
              <a:latin typeface="Times New Roman" pitchFamily="18" charset="0"/>
              <a:cs typeface="Times New Roman" pitchFamily="18" charset="0"/>
            </a:endParaRPr>
          </a:p>
          <a:p>
            <a:pPr algn="just"/>
            <a:endParaRPr lang="en-US" sz="800" dirty="0">
              <a:solidFill>
                <a:schemeClr val="bg1"/>
              </a:solidFill>
              <a:latin typeface="Times New Roman" pitchFamily="18" charset="0"/>
              <a:cs typeface="Times New Roman" pitchFamily="18" charset="0"/>
            </a:endParaRPr>
          </a:p>
          <a:p>
            <a:pPr algn="just"/>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wagta</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görä</a:t>
            </a:r>
            <a:r>
              <a:rPr lang="en-US" sz="2800" dirty="0">
                <a:solidFill>
                  <a:schemeClr val="bg1"/>
                </a:solidFill>
                <a:latin typeface="Times New Roman" pitchFamily="18" charset="0"/>
                <a:cs typeface="Times New Roman" pitchFamily="18" charset="0"/>
              </a:rPr>
              <a:t> – </a:t>
            </a:r>
            <a:r>
              <a:rPr lang="en-US" sz="2800" dirty="0" err="1">
                <a:solidFill>
                  <a:schemeClr val="bg1"/>
                </a:solidFill>
                <a:latin typeface="Times New Roman" pitchFamily="18" charset="0"/>
                <a:cs typeface="Times New Roman" pitchFamily="18" charset="0"/>
              </a:rPr>
              <a:t>harytlaryň</a:t>
            </a:r>
            <a:r>
              <a:rPr lang="en-US" sz="2800" dirty="0">
                <a:solidFill>
                  <a:schemeClr val="bg1"/>
                </a:solidFill>
                <a:latin typeface="Times New Roman" pitchFamily="18" charset="0"/>
                <a:cs typeface="Times New Roman" pitchFamily="18" charset="0"/>
              </a:rPr>
              <a:t> we </a:t>
            </a:r>
            <a:r>
              <a:rPr lang="en-US" sz="2800" dirty="0" err="1">
                <a:solidFill>
                  <a:schemeClr val="bg1"/>
                </a:solidFill>
                <a:latin typeface="Times New Roman" pitchFamily="18" charset="0"/>
                <a:cs typeface="Times New Roman" pitchFamily="18" charset="0"/>
              </a:rPr>
              <a:t>hyzmatlaryň</a:t>
            </a:r>
            <a:r>
              <a:rPr lang="en-US" sz="2800" dirty="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Bahalary</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möwsümler</a:t>
            </a:r>
            <a:r>
              <a:rPr lang="en-US" sz="2800" dirty="0" smtClean="0">
                <a:solidFill>
                  <a:schemeClr val="bg1"/>
                </a:solidFill>
                <a:latin typeface="Times New Roman" pitchFamily="18" charset="0"/>
                <a:cs typeface="Times New Roman" pitchFamily="18" charset="0"/>
              </a:rPr>
              <a:t>,</a:t>
            </a:r>
            <a:r>
              <a:rPr lang="tk-TM"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aýlar</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hepdäniň</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günleri</a:t>
            </a:r>
            <a:r>
              <a:rPr lang="en-US" sz="2800" dirty="0">
                <a:solidFill>
                  <a:schemeClr val="bg1"/>
                </a:solidFill>
                <a:latin typeface="Times New Roman" pitchFamily="18" charset="0"/>
                <a:cs typeface="Times New Roman" pitchFamily="18" charset="0"/>
              </a:rPr>
              <a:t> we </a:t>
            </a:r>
            <a:r>
              <a:rPr lang="en-US" sz="2800" dirty="0" err="1">
                <a:solidFill>
                  <a:schemeClr val="bg1"/>
                </a:solidFill>
                <a:latin typeface="Times New Roman" pitchFamily="18" charset="0"/>
                <a:cs typeface="Times New Roman" pitchFamily="18" charset="0"/>
              </a:rPr>
              <a:t>eýsem</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gije-gündiz</a:t>
            </a:r>
            <a:r>
              <a:rPr lang="en-US" sz="2800" dirty="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boýunça</a:t>
            </a:r>
            <a:r>
              <a:rPr lang="tk-TM" sz="2800" dirty="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tapawutlanýar</a:t>
            </a:r>
            <a:r>
              <a:rPr lang="en-US" sz="2800" dirty="0">
                <a:solidFill>
                  <a:schemeClr val="bg1"/>
                </a:solidFill>
                <a:latin typeface="Times New Roman" pitchFamily="18" charset="0"/>
                <a:cs typeface="Times New Roman" pitchFamily="18" charset="0"/>
              </a:rPr>
              <a:t>.</a:t>
            </a:r>
            <a:endParaRPr lang="ru-RU" sz="28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4809339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612845"/>
            <a:ext cx="8280920" cy="6001643"/>
          </a:xfrm>
          <a:prstGeom prst="rect">
            <a:avLst/>
          </a:prstGeom>
        </p:spPr>
        <p:txBody>
          <a:bodyPr wrap="square">
            <a:spAutoFit/>
          </a:bodyPr>
          <a:lstStyle/>
          <a:p>
            <a:r>
              <a:rPr lang="ru-RU" sz="2400" dirty="0" err="1">
                <a:solidFill>
                  <a:schemeClr val="bg1"/>
                </a:solidFill>
              </a:rPr>
              <a:t>They</a:t>
            </a:r>
            <a:r>
              <a:rPr lang="ru-RU" sz="2400" dirty="0">
                <a:solidFill>
                  <a:schemeClr val="bg1"/>
                </a:solidFill>
              </a:rPr>
              <a:t> </a:t>
            </a:r>
            <a:r>
              <a:rPr lang="ru-RU" sz="2400" dirty="0" err="1">
                <a:solidFill>
                  <a:schemeClr val="bg1"/>
                </a:solidFill>
              </a:rPr>
              <a:t>are</a:t>
            </a:r>
            <a:r>
              <a:rPr lang="ru-RU" sz="2400" dirty="0">
                <a:solidFill>
                  <a:schemeClr val="bg1"/>
                </a:solidFill>
              </a:rPr>
              <a:t> </a:t>
            </a:r>
            <a:r>
              <a:rPr lang="ru-RU" sz="2400" dirty="0" err="1">
                <a:solidFill>
                  <a:schemeClr val="bg1"/>
                </a:solidFill>
              </a:rPr>
              <a:t>divided</a:t>
            </a:r>
            <a:r>
              <a:rPr lang="ru-RU" sz="2400" dirty="0">
                <a:solidFill>
                  <a:schemeClr val="bg1"/>
                </a:solidFill>
              </a:rPr>
              <a:t> </a:t>
            </a:r>
            <a:r>
              <a:rPr lang="ru-RU" sz="2400" dirty="0" err="1">
                <a:solidFill>
                  <a:schemeClr val="bg1"/>
                </a:solidFill>
              </a:rPr>
              <a:t>into</a:t>
            </a:r>
            <a:r>
              <a:rPr lang="ru-RU" sz="2400" dirty="0">
                <a:solidFill>
                  <a:schemeClr val="bg1"/>
                </a:solidFill>
              </a:rPr>
              <a:t> </a:t>
            </a:r>
            <a:r>
              <a:rPr lang="ru-RU" sz="2400" dirty="0" err="1">
                <a:solidFill>
                  <a:schemeClr val="bg1"/>
                </a:solidFill>
              </a:rPr>
              <a:t>the</a:t>
            </a:r>
            <a:r>
              <a:rPr lang="ru-RU" sz="2400" dirty="0">
                <a:solidFill>
                  <a:schemeClr val="bg1"/>
                </a:solidFill>
              </a:rPr>
              <a:t> </a:t>
            </a:r>
            <a:r>
              <a:rPr lang="ru-RU" sz="2400" dirty="0" err="1">
                <a:solidFill>
                  <a:schemeClr val="bg1"/>
                </a:solidFill>
              </a:rPr>
              <a:t>following</a:t>
            </a:r>
            <a:r>
              <a:rPr lang="ru-RU" sz="2400" dirty="0">
                <a:solidFill>
                  <a:schemeClr val="bg1"/>
                </a:solidFill>
              </a:rPr>
              <a:t> </a:t>
            </a:r>
            <a:r>
              <a:rPr lang="ru-RU" sz="2400" dirty="0" err="1">
                <a:solidFill>
                  <a:schemeClr val="bg1"/>
                </a:solidFill>
              </a:rPr>
              <a:t>groups</a:t>
            </a:r>
            <a:r>
              <a:rPr lang="ru-RU" sz="2400" dirty="0">
                <a:solidFill>
                  <a:schemeClr val="bg1"/>
                </a:solidFill>
              </a:rPr>
              <a:t>:</a:t>
            </a:r>
          </a:p>
          <a:p>
            <a:endParaRPr lang="ru-RU" sz="2400" dirty="0">
              <a:solidFill>
                <a:schemeClr val="bg1"/>
              </a:solidFill>
            </a:endParaRPr>
          </a:p>
          <a:p>
            <a:r>
              <a:rPr lang="ru-RU" sz="2400" dirty="0">
                <a:solidFill>
                  <a:schemeClr val="bg1"/>
                </a:solidFill>
              </a:rPr>
              <a:t>• </a:t>
            </a:r>
            <a:r>
              <a:rPr lang="ru-RU" sz="2400" dirty="0" err="1">
                <a:solidFill>
                  <a:schemeClr val="bg1"/>
                </a:solidFill>
              </a:rPr>
              <a:t>by</a:t>
            </a:r>
            <a:r>
              <a:rPr lang="ru-RU" sz="2400" dirty="0">
                <a:solidFill>
                  <a:schemeClr val="bg1"/>
                </a:solidFill>
              </a:rPr>
              <a:t> </a:t>
            </a:r>
            <a:r>
              <a:rPr lang="ru-RU" sz="2400" dirty="0" err="1">
                <a:solidFill>
                  <a:schemeClr val="bg1"/>
                </a:solidFill>
              </a:rPr>
              <a:t>groups</a:t>
            </a:r>
            <a:r>
              <a:rPr lang="ru-RU" sz="2400" dirty="0">
                <a:solidFill>
                  <a:schemeClr val="bg1"/>
                </a:solidFill>
              </a:rPr>
              <a:t> </a:t>
            </a:r>
            <a:r>
              <a:rPr lang="ru-RU" sz="2400" dirty="0" err="1">
                <a:solidFill>
                  <a:schemeClr val="bg1"/>
                </a:solidFill>
              </a:rPr>
              <a:t>of</a:t>
            </a:r>
            <a:r>
              <a:rPr lang="ru-RU" sz="2400" dirty="0">
                <a:solidFill>
                  <a:schemeClr val="bg1"/>
                </a:solidFill>
              </a:rPr>
              <a:t> </a:t>
            </a:r>
            <a:r>
              <a:rPr lang="ru-RU" sz="2400" dirty="0" err="1">
                <a:solidFill>
                  <a:schemeClr val="bg1"/>
                </a:solidFill>
              </a:rPr>
              <a:t>buyers</a:t>
            </a:r>
            <a:r>
              <a:rPr lang="ru-RU" sz="2400" dirty="0">
                <a:solidFill>
                  <a:schemeClr val="bg1"/>
                </a:solidFill>
              </a:rPr>
              <a:t> - </a:t>
            </a:r>
            <a:r>
              <a:rPr lang="ru-RU" sz="2400" dirty="0" err="1">
                <a:solidFill>
                  <a:schemeClr val="bg1"/>
                </a:solidFill>
              </a:rPr>
              <a:t>the</a:t>
            </a:r>
            <a:r>
              <a:rPr lang="ru-RU" sz="2400" dirty="0">
                <a:solidFill>
                  <a:schemeClr val="bg1"/>
                </a:solidFill>
              </a:rPr>
              <a:t> </a:t>
            </a:r>
            <a:r>
              <a:rPr lang="ru-RU" sz="2400" dirty="0" err="1">
                <a:solidFill>
                  <a:schemeClr val="bg1"/>
                </a:solidFill>
              </a:rPr>
              <a:t>same</a:t>
            </a:r>
            <a:r>
              <a:rPr lang="ru-RU" sz="2400" dirty="0">
                <a:solidFill>
                  <a:schemeClr val="bg1"/>
                </a:solidFill>
              </a:rPr>
              <a:t> </a:t>
            </a:r>
            <a:r>
              <a:rPr lang="ru-RU" sz="2400" dirty="0" err="1">
                <a:solidFill>
                  <a:schemeClr val="bg1"/>
                </a:solidFill>
              </a:rPr>
              <a:t>goods</a:t>
            </a:r>
            <a:r>
              <a:rPr lang="ru-RU" sz="2400" dirty="0">
                <a:solidFill>
                  <a:schemeClr val="bg1"/>
                </a:solidFill>
              </a:rPr>
              <a:t> </a:t>
            </a:r>
            <a:r>
              <a:rPr lang="ru-RU" sz="2400" dirty="0" err="1">
                <a:solidFill>
                  <a:schemeClr val="bg1"/>
                </a:solidFill>
              </a:rPr>
              <a:t>or</a:t>
            </a:r>
            <a:r>
              <a:rPr lang="ru-RU" sz="2400" dirty="0">
                <a:solidFill>
                  <a:schemeClr val="bg1"/>
                </a:solidFill>
              </a:rPr>
              <a:t> </a:t>
            </a:r>
            <a:r>
              <a:rPr lang="ru-RU" sz="2400" dirty="0" err="1">
                <a:solidFill>
                  <a:schemeClr val="bg1"/>
                </a:solidFill>
              </a:rPr>
              <a:t>the</a:t>
            </a:r>
            <a:r>
              <a:rPr lang="ru-RU" sz="2400" dirty="0">
                <a:solidFill>
                  <a:schemeClr val="bg1"/>
                </a:solidFill>
              </a:rPr>
              <a:t> </a:t>
            </a:r>
            <a:r>
              <a:rPr lang="ru-RU" sz="2400" dirty="0" err="1">
                <a:solidFill>
                  <a:schemeClr val="bg1"/>
                </a:solidFill>
              </a:rPr>
              <a:t>same</a:t>
            </a:r>
            <a:r>
              <a:rPr lang="ru-RU" sz="2400" dirty="0">
                <a:solidFill>
                  <a:schemeClr val="bg1"/>
                </a:solidFill>
              </a:rPr>
              <a:t> </a:t>
            </a:r>
            <a:r>
              <a:rPr lang="ru-RU" sz="2400" dirty="0" err="1">
                <a:solidFill>
                  <a:schemeClr val="bg1"/>
                </a:solidFill>
              </a:rPr>
              <a:t>service</a:t>
            </a:r>
            <a:r>
              <a:rPr lang="ru-RU" sz="2400" dirty="0">
                <a:solidFill>
                  <a:schemeClr val="bg1"/>
                </a:solidFill>
              </a:rPr>
              <a:t> </a:t>
            </a:r>
            <a:r>
              <a:rPr lang="ru-RU" sz="2400" dirty="0" err="1">
                <a:solidFill>
                  <a:schemeClr val="bg1"/>
                </a:solidFill>
              </a:rPr>
              <a:t>are</a:t>
            </a:r>
            <a:r>
              <a:rPr lang="ru-RU" sz="2400" dirty="0">
                <a:solidFill>
                  <a:schemeClr val="bg1"/>
                </a:solidFill>
              </a:rPr>
              <a:t> </a:t>
            </a:r>
            <a:r>
              <a:rPr lang="ru-RU" sz="2400" dirty="0" err="1">
                <a:solidFill>
                  <a:schemeClr val="bg1"/>
                </a:solidFill>
              </a:rPr>
              <a:t>sold</a:t>
            </a:r>
            <a:r>
              <a:rPr lang="ru-RU" sz="2400" dirty="0">
                <a:solidFill>
                  <a:schemeClr val="bg1"/>
                </a:solidFill>
              </a:rPr>
              <a:t> </a:t>
            </a:r>
            <a:r>
              <a:rPr lang="ru-RU" sz="2400" dirty="0" err="1">
                <a:solidFill>
                  <a:schemeClr val="bg1"/>
                </a:solidFill>
              </a:rPr>
              <a:t>to</a:t>
            </a:r>
            <a:r>
              <a:rPr lang="ru-RU" sz="2400" dirty="0">
                <a:solidFill>
                  <a:schemeClr val="bg1"/>
                </a:solidFill>
              </a:rPr>
              <a:t> </a:t>
            </a:r>
            <a:r>
              <a:rPr lang="ru-RU" sz="2400" dirty="0" err="1">
                <a:solidFill>
                  <a:schemeClr val="bg1"/>
                </a:solidFill>
              </a:rPr>
              <a:t>different</a:t>
            </a:r>
            <a:r>
              <a:rPr lang="ru-RU" sz="2400" dirty="0">
                <a:solidFill>
                  <a:schemeClr val="bg1"/>
                </a:solidFill>
              </a:rPr>
              <a:t> </a:t>
            </a:r>
            <a:r>
              <a:rPr lang="ru-RU" sz="2400" dirty="0" err="1">
                <a:solidFill>
                  <a:schemeClr val="bg1"/>
                </a:solidFill>
              </a:rPr>
              <a:t>groups</a:t>
            </a:r>
            <a:r>
              <a:rPr lang="ru-RU" sz="2400" dirty="0">
                <a:solidFill>
                  <a:schemeClr val="bg1"/>
                </a:solidFill>
              </a:rPr>
              <a:t> </a:t>
            </a:r>
            <a:r>
              <a:rPr lang="ru-RU" sz="2400" dirty="0" err="1">
                <a:solidFill>
                  <a:schemeClr val="bg1"/>
                </a:solidFill>
              </a:rPr>
              <a:t>of</a:t>
            </a:r>
            <a:r>
              <a:rPr lang="ru-RU" sz="2400" dirty="0">
                <a:solidFill>
                  <a:schemeClr val="bg1"/>
                </a:solidFill>
              </a:rPr>
              <a:t> </a:t>
            </a:r>
            <a:r>
              <a:rPr lang="ru-RU" sz="2400" dirty="0" err="1">
                <a:solidFill>
                  <a:schemeClr val="bg1"/>
                </a:solidFill>
              </a:rPr>
              <a:t>buyers</a:t>
            </a:r>
            <a:r>
              <a:rPr lang="ru-RU" sz="2400" dirty="0">
                <a:solidFill>
                  <a:schemeClr val="bg1"/>
                </a:solidFill>
              </a:rPr>
              <a:t> </a:t>
            </a:r>
            <a:r>
              <a:rPr lang="ru-RU" sz="2400" dirty="0" err="1">
                <a:solidFill>
                  <a:schemeClr val="bg1"/>
                </a:solidFill>
              </a:rPr>
              <a:t>at</a:t>
            </a:r>
            <a:r>
              <a:rPr lang="ru-RU" sz="2400" dirty="0">
                <a:solidFill>
                  <a:schemeClr val="bg1"/>
                </a:solidFill>
              </a:rPr>
              <a:t> </a:t>
            </a:r>
            <a:r>
              <a:rPr lang="ru-RU" sz="2400" dirty="0" err="1">
                <a:solidFill>
                  <a:schemeClr val="bg1"/>
                </a:solidFill>
              </a:rPr>
              <a:t>different</a:t>
            </a:r>
            <a:r>
              <a:rPr lang="ru-RU" sz="2400" dirty="0">
                <a:solidFill>
                  <a:schemeClr val="bg1"/>
                </a:solidFill>
              </a:rPr>
              <a:t> </a:t>
            </a:r>
            <a:r>
              <a:rPr lang="ru-RU" sz="2400" dirty="0" err="1">
                <a:solidFill>
                  <a:schemeClr val="bg1"/>
                </a:solidFill>
              </a:rPr>
              <a:t>prices</a:t>
            </a:r>
            <a:r>
              <a:rPr lang="ru-RU" sz="2400" dirty="0">
                <a:solidFill>
                  <a:schemeClr val="bg1"/>
                </a:solidFill>
              </a:rPr>
              <a:t> (</a:t>
            </a:r>
            <a:r>
              <a:rPr lang="ru-RU" sz="2400" dirty="0" err="1">
                <a:solidFill>
                  <a:schemeClr val="bg1"/>
                </a:solidFill>
              </a:rPr>
              <a:t>sometimes</a:t>
            </a:r>
            <a:r>
              <a:rPr lang="ru-RU" sz="2400" dirty="0">
                <a:solidFill>
                  <a:schemeClr val="bg1"/>
                </a:solidFill>
              </a:rPr>
              <a:t> </a:t>
            </a:r>
            <a:r>
              <a:rPr lang="ru-RU" sz="2400" dirty="0" err="1">
                <a:solidFill>
                  <a:schemeClr val="bg1"/>
                </a:solidFill>
              </a:rPr>
              <a:t>free</a:t>
            </a:r>
            <a:r>
              <a:rPr lang="ru-RU" sz="2400" dirty="0">
                <a:solidFill>
                  <a:schemeClr val="bg1"/>
                </a:solidFill>
              </a:rPr>
              <a:t> </a:t>
            </a:r>
            <a:r>
              <a:rPr lang="ru-RU" sz="2400" dirty="0" err="1">
                <a:solidFill>
                  <a:schemeClr val="bg1"/>
                </a:solidFill>
              </a:rPr>
              <a:t>of</a:t>
            </a:r>
            <a:r>
              <a:rPr lang="ru-RU" sz="2400" dirty="0">
                <a:solidFill>
                  <a:schemeClr val="bg1"/>
                </a:solidFill>
              </a:rPr>
              <a:t> </a:t>
            </a:r>
            <a:r>
              <a:rPr lang="ru-RU" sz="2400" dirty="0" err="1">
                <a:solidFill>
                  <a:schemeClr val="bg1"/>
                </a:solidFill>
              </a:rPr>
              <a:t>charge</a:t>
            </a:r>
            <a:r>
              <a:rPr lang="ru-RU" sz="2400" dirty="0">
                <a:solidFill>
                  <a:schemeClr val="bg1"/>
                </a:solidFill>
              </a:rPr>
              <a:t>);</a:t>
            </a:r>
          </a:p>
          <a:p>
            <a:endParaRPr lang="ru-RU" sz="2400" dirty="0">
              <a:solidFill>
                <a:schemeClr val="bg1"/>
              </a:solidFill>
            </a:endParaRPr>
          </a:p>
          <a:p>
            <a:r>
              <a:rPr lang="ru-RU" sz="2400" dirty="0">
                <a:solidFill>
                  <a:schemeClr val="bg1"/>
                </a:solidFill>
              </a:rPr>
              <a:t>• </a:t>
            </a:r>
            <a:r>
              <a:rPr lang="ru-RU" sz="2400" dirty="0" err="1">
                <a:solidFill>
                  <a:schemeClr val="bg1"/>
                </a:solidFill>
              </a:rPr>
              <a:t>by</a:t>
            </a:r>
            <a:r>
              <a:rPr lang="ru-RU" sz="2400" dirty="0">
                <a:solidFill>
                  <a:schemeClr val="bg1"/>
                </a:solidFill>
              </a:rPr>
              <a:t> </a:t>
            </a:r>
            <a:r>
              <a:rPr lang="ru-RU" sz="2400" dirty="0" err="1">
                <a:solidFill>
                  <a:schemeClr val="bg1"/>
                </a:solidFill>
              </a:rPr>
              <a:t>type</a:t>
            </a:r>
            <a:r>
              <a:rPr lang="ru-RU" sz="2400" dirty="0">
                <a:solidFill>
                  <a:schemeClr val="bg1"/>
                </a:solidFill>
              </a:rPr>
              <a:t> </a:t>
            </a:r>
            <a:r>
              <a:rPr lang="ru-RU" sz="2400" dirty="0" err="1">
                <a:solidFill>
                  <a:schemeClr val="bg1"/>
                </a:solidFill>
              </a:rPr>
              <a:t>of</a:t>
            </a:r>
            <a:r>
              <a:rPr lang="ru-RU" sz="2400" dirty="0">
                <a:solidFill>
                  <a:schemeClr val="bg1"/>
                </a:solidFill>
              </a:rPr>
              <a:t> </a:t>
            </a:r>
            <a:r>
              <a:rPr lang="ru-RU" sz="2400" dirty="0" err="1">
                <a:solidFill>
                  <a:schemeClr val="bg1"/>
                </a:solidFill>
              </a:rPr>
              <a:t>goods</a:t>
            </a:r>
            <a:r>
              <a:rPr lang="ru-RU" sz="2400" dirty="0">
                <a:solidFill>
                  <a:schemeClr val="bg1"/>
                </a:solidFill>
              </a:rPr>
              <a:t> </a:t>
            </a:r>
            <a:r>
              <a:rPr lang="ru-RU" sz="2400" dirty="0" err="1">
                <a:solidFill>
                  <a:schemeClr val="bg1"/>
                </a:solidFill>
              </a:rPr>
              <a:t>or</a:t>
            </a:r>
            <a:r>
              <a:rPr lang="ru-RU" sz="2400" dirty="0">
                <a:solidFill>
                  <a:schemeClr val="bg1"/>
                </a:solidFill>
              </a:rPr>
              <a:t> </a:t>
            </a:r>
            <a:r>
              <a:rPr lang="ru-RU" sz="2400" dirty="0" err="1">
                <a:solidFill>
                  <a:schemeClr val="bg1"/>
                </a:solidFill>
              </a:rPr>
              <a:t>services</a:t>
            </a:r>
            <a:r>
              <a:rPr lang="ru-RU" sz="2400" dirty="0">
                <a:solidFill>
                  <a:schemeClr val="bg1"/>
                </a:solidFill>
              </a:rPr>
              <a:t> - </a:t>
            </a:r>
            <a:r>
              <a:rPr lang="ru-RU" sz="2400" dirty="0" err="1">
                <a:solidFill>
                  <a:schemeClr val="bg1"/>
                </a:solidFill>
              </a:rPr>
              <a:t>different</a:t>
            </a:r>
            <a:r>
              <a:rPr lang="ru-RU" sz="2400" dirty="0">
                <a:solidFill>
                  <a:schemeClr val="bg1"/>
                </a:solidFill>
              </a:rPr>
              <a:t> </a:t>
            </a:r>
            <a:r>
              <a:rPr lang="ru-RU" sz="2400" dirty="0" err="1">
                <a:solidFill>
                  <a:schemeClr val="bg1"/>
                </a:solidFill>
              </a:rPr>
              <a:t>types</a:t>
            </a:r>
            <a:r>
              <a:rPr lang="ru-RU" sz="2400" dirty="0">
                <a:solidFill>
                  <a:schemeClr val="bg1"/>
                </a:solidFill>
              </a:rPr>
              <a:t> </a:t>
            </a:r>
            <a:r>
              <a:rPr lang="ru-RU" sz="2400" dirty="0" err="1">
                <a:solidFill>
                  <a:schemeClr val="bg1"/>
                </a:solidFill>
              </a:rPr>
              <a:t>of</a:t>
            </a:r>
            <a:r>
              <a:rPr lang="ru-RU" sz="2400" dirty="0">
                <a:solidFill>
                  <a:schemeClr val="bg1"/>
                </a:solidFill>
              </a:rPr>
              <a:t> </a:t>
            </a:r>
            <a:r>
              <a:rPr lang="ru-RU" sz="2400" dirty="0" err="1">
                <a:solidFill>
                  <a:schemeClr val="bg1"/>
                </a:solidFill>
              </a:rPr>
              <a:t>goods</a:t>
            </a:r>
            <a:r>
              <a:rPr lang="ru-RU" sz="2400" dirty="0">
                <a:solidFill>
                  <a:schemeClr val="bg1"/>
                </a:solidFill>
              </a:rPr>
              <a:t> </a:t>
            </a:r>
            <a:r>
              <a:rPr lang="ru-RU" sz="2400" dirty="0" err="1">
                <a:solidFill>
                  <a:schemeClr val="bg1"/>
                </a:solidFill>
              </a:rPr>
              <a:t>and</a:t>
            </a:r>
            <a:r>
              <a:rPr lang="ru-RU" sz="2400" dirty="0">
                <a:solidFill>
                  <a:schemeClr val="bg1"/>
                </a:solidFill>
              </a:rPr>
              <a:t> </a:t>
            </a:r>
            <a:r>
              <a:rPr lang="ru-RU" sz="2400" dirty="0" err="1">
                <a:solidFill>
                  <a:schemeClr val="bg1"/>
                </a:solidFill>
              </a:rPr>
              <a:t>services</a:t>
            </a:r>
            <a:r>
              <a:rPr lang="ru-RU" sz="2400" dirty="0">
                <a:solidFill>
                  <a:schemeClr val="bg1"/>
                </a:solidFill>
              </a:rPr>
              <a:t> </a:t>
            </a:r>
            <a:r>
              <a:rPr lang="ru-RU" sz="2400" dirty="0" err="1">
                <a:solidFill>
                  <a:schemeClr val="bg1"/>
                </a:solidFill>
              </a:rPr>
              <a:t>are</a:t>
            </a:r>
            <a:r>
              <a:rPr lang="ru-RU" sz="2400" dirty="0">
                <a:solidFill>
                  <a:schemeClr val="bg1"/>
                </a:solidFill>
              </a:rPr>
              <a:t> </a:t>
            </a:r>
            <a:r>
              <a:rPr lang="ru-RU" sz="2400" dirty="0" err="1">
                <a:solidFill>
                  <a:schemeClr val="bg1"/>
                </a:solidFill>
              </a:rPr>
              <a:t>sold</a:t>
            </a:r>
            <a:r>
              <a:rPr lang="ru-RU" sz="2400" dirty="0">
                <a:solidFill>
                  <a:schemeClr val="bg1"/>
                </a:solidFill>
              </a:rPr>
              <a:t> </a:t>
            </a:r>
            <a:r>
              <a:rPr lang="ru-RU" sz="2400" dirty="0" err="1">
                <a:solidFill>
                  <a:schemeClr val="bg1"/>
                </a:solidFill>
              </a:rPr>
              <a:t>at</a:t>
            </a:r>
            <a:r>
              <a:rPr lang="ru-RU" sz="2400" dirty="0">
                <a:solidFill>
                  <a:schemeClr val="bg1"/>
                </a:solidFill>
              </a:rPr>
              <a:t> </a:t>
            </a:r>
            <a:r>
              <a:rPr lang="ru-RU" sz="2400" dirty="0" err="1">
                <a:solidFill>
                  <a:schemeClr val="bg1"/>
                </a:solidFill>
              </a:rPr>
              <a:t>different</a:t>
            </a:r>
            <a:r>
              <a:rPr lang="ru-RU" sz="2400" dirty="0">
                <a:solidFill>
                  <a:schemeClr val="bg1"/>
                </a:solidFill>
              </a:rPr>
              <a:t> </a:t>
            </a:r>
            <a:r>
              <a:rPr lang="ru-RU" sz="2400" dirty="0" err="1">
                <a:solidFill>
                  <a:schemeClr val="bg1"/>
                </a:solidFill>
              </a:rPr>
              <a:t>prices</a:t>
            </a:r>
            <a:r>
              <a:rPr lang="ru-RU" sz="2400" dirty="0">
                <a:solidFill>
                  <a:schemeClr val="bg1"/>
                </a:solidFill>
              </a:rPr>
              <a:t>, </a:t>
            </a:r>
            <a:r>
              <a:rPr lang="ru-RU" sz="2400" dirty="0" err="1">
                <a:solidFill>
                  <a:schemeClr val="bg1"/>
                </a:solidFill>
              </a:rPr>
              <a:t>regardless</a:t>
            </a:r>
            <a:r>
              <a:rPr lang="ru-RU" sz="2400" dirty="0">
                <a:solidFill>
                  <a:schemeClr val="bg1"/>
                </a:solidFill>
              </a:rPr>
              <a:t> </a:t>
            </a:r>
            <a:r>
              <a:rPr lang="ru-RU" sz="2400" dirty="0" err="1">
                <a:solidFill>
                  <a:schemeClr val="bg1"/>
                </a:solidFill>
              </a:rPr>
              <a:t>of</a:t>
            </a:r>
            <a:r>
              <a:rPr lang="ru-RU" sz="2400" dirty="0">
                <a:solidFill>
                  <a:schemeClr val="bg1"/>
                </a:solidFill>
              </a:rPr>
              <a:t> </a:t>
            </a:r>
            <a:r>
              <a:rPr lang="ru-RU" sz="2400" dirty="0" err="1">
                <a:solidFill>
                  <a:schemeClr val="bg1"/>
                </a:solidFill>
              </a:rPr>
              <a:t>the</a:t>
            </a:r>
            <a:r>
              <a:rPr lang="ru-RU" sz="2400" dirty="0">
                <a:solidFill>
                  <a:schemeClr val="bg1"/>
                </a:solidFill>
              </a:rPr>
              <a:t> </a:t>
            </a:r>
            <a:r>
              <a:rPr lang="ru-RU" sz="2400" dirty="0" err="1">
                <a:solidFill>
                  <a:schemeClr val="bg1"/>
                </a:solidFill>
              </a:rPr>
              <a:t>difference</a:t>
            </a:r>
            <a:r>
              <a:rPr lang="ru-RU" sz="2400" dirty="0">
                <a:solidFill>
                  <a:schemeClr val="bg1"/>
                </a:solidFill>
              </a:rPr>
              <a:t> </a:t>
            </a:r>
            <a:r>
              <a:rPr lang="ru-RU" sz="2400" dirty="0" err="1">
                <a:solidFill>
                  <a:schemeClr val="bg1"/>
                </a:solidFill>
              </a:rPr>
              <a:t>in</a:t>
            </a:r>
            <a:r>
              <a:rPr lang="ru-RU" sz="2400" dirty="0">
                <a:solidFill>
                  <a:schemeClr val="bg1"/>
                </a:solidFill>
              </a:rPr>
              <a:t> </a:t>
            </a:r>
            <a:r>
              <a:rPr lang="ru-RU" sz="2400" dirty="0" err="1">
                <a:solidFill>
                  <a:schemeClr val="bg1"/>
                </a:solidFill>
              </a:rPr>
              <a:t>cost</a:t>
            </a:r>
            <a:r>
              <a:rPr lang="ru-RU" sz="2400" dirty="0">
                <a:solidFill>
                  <a:schemeClr val="bg1"/>
                </a:solidFill>
              </a:rPr>
              <a:t>;</a:t>
            </a:r>
          </a:p>
          <a:p>
            <a:endParaRPr lang="ru-RU" sz="2400" dirty="0">
              <a:solidFill>
                <a:schemeClr val="bg1"/>
              </a:solidFill>
            </a:endParaRPr>
          </a:p>
          <a:p>
            <a:r>
              <a:rPr lang="ru-RU" sz="2400" dirty="0">
                <a:solidFill>
                  <a:schemeClr val="bg1"/>
                </a:solidFill>
              </a:rPr>
              <a:t>• </a:t>
            </a:r>
            <a:r>
              <a:rPr lang="ru-RU" sz="2400" dirty="0" err="1">
                <a:solidFill>
                  <a:schemeClr val="bg1"/>
                </a:solidFill>
              </a:rPr>
              <a:t>by</a:t>
            </a:r>
            <a:r>
              <a:rPr lang="ru-RU" sz="2400" dirty="0">
                <a:solidFill>
                  <a:schemeClr val="bg1"/>
                </a:solidFill>
              </a:rPr>
              <a:t> </a:t>
            </a:r>
            <a:r>
              <a:rPr lang="ru-RU" sz="2400" dirty="0" err="1">
                <a:solidFill>
                  <a:schemeClr val="bg1"/>
                </a:solidFill>
              </a:rPr>
              <a:t>principle</a:t>
            </a:r>
            <a:r>
              <a:rPr lang="ru-RU" sz="2400" dirty="0">
                <a:solidFill>
                  <a:schemeClr val="bg1"/>
                </a:solidFill>
              </a:rPr>
              <a:t> </a:t>
            </a:r>
            <a:r>
              <a:rPr lang="ru-RU" sz="2400" dirty="0" err="1">
                <a:solidFill>
                  <a:schemeClr val="bg1"/>
                </a:solidFill>
              </a:rPr>
              <a:t>of</a:t>
            </a:r>
            <a:r>
              <a:rPr lang="ru-RU" sz="2400" dirty="0">
                <a:solidFill>
                  <a:schemeClr val="bg1"/>
                </a:solidFill>
              </a:rPr>
              <a:t> </a:t>
            </a:r>
            <a:r>
              <a:rPr lang="ru-RU" sz="2400" dirty="0" err="1">
                <a:solidFill>
                  <a:schemeClr val="bg1"/>
                </a:solidFill>
              </a:rPr>
              <a:t>border</a:t>
            </a:r>
            <a:r>
              <a:rPr lang="ru-RU" sz="2400" dirty="0">
                <a:solidFill>
                  <a:schemeClr val="bg1"/>
                </a:solidFill>
              </a:rPr>
              <a:t> - </a:t>
            </a:r>
            <a:r>
              <a:rPr lang="ru-RU" sz="2400" dirty="0" err="1">
                <a:solidFill>
                  <a:schemeClr val="bg1"/>
                </a:solidFill>
              </a:rPr>
              <a:t>goods</a:t>
            </a:r>
            <a:r>
              <a:rPr lang="ru-RU" sz="2400" dirty="0">
                <a:solidFill>
                  <a:schemeClr val="bg1"/>
                </a:solidFill>
              </a:rPr>
              <a:t> </a:t>
            </a:r>
            <a:r>
              <a:rPr lang="ru-RU" sz="2400" dirty="0" err="1">
                <a:solidFill>
                  <a:schemeClr val="bg1"/>
                </a:solidFill>
              </a:rPr>
              <a:t>are</a:t>
            </a:r>
            <a:r>
              <a:rPr lang="ru-RU" sz="2400" dirty="0">
                <a:solidFill>
                  <a:schemeClr val="bg1"/>
                </a:solidFill>
              </a:rPr>
              <a:t> </a:t>
            </a:r>
            <a:r>
              <a:rPr lang="ru-RU" sz="2400" dirty="0" err="1">
                <a:solidFill>
                  <a:schemeClr val="bg1"/>
                </a:solidFill>
              </a:rPr>
              <a:t>sold</a:t>
            </a:r>
            <a:r>
              <a:rPr lang="ru-RU" sz="2400" dirty="0">
                <a:solidFill>
                  <a:schemeClr val="bg1"/>
                </a:solidFill>
              </a:rPr>
              <a:t> </a:t>
            </a:r>
            <a:r>
              <a:rPr lang="ru-RU" sz="2400" dirty="0" err="1">
                <a:solidFill>
                  <a:schemeClr val="bg1"/>
                </a:solidFill>
              </a:rPr>
              <a:t>at</a:t>
            </a:r>
            <a:r>
              <a:rPr lang="ru-RU" sz="2400" dirty="0">
                <a:solidFill>
                  <a:schemeClr val="bg1"/>
                </a:solidFill>
              </a:rPr>
              <a:t> </a:t>
            </a:r>
            <a:r>
              <a:rPr lang="ru-RU" sz="2400" dirty="0" err="1">
                <a:solidFill>
                  <a:schemeClr val="bg1"/>
                </a:solidFill>
              </a:rPr>
              <a:t>different</a:t>
            </a:r>
            <a:r>
              <a:rPr lang="ru-RU" sz="2400" dirty="0">
                <a:solidFill>
                  <a:schemeClr val="bg1"/>
                </a:solidFill>
              </a:rPr>
              <a:t> </a:t>
            </a:r>
            <a:r>
              <a:rPr lang="ru-RU" sz="2400" dirty="0" err="1">
                <a:solidFill>
                  <a:schemeClr val="bg1"/>
                </a:solidFill>
              </a:rPr>
              <a:t>locations</a:t>
            </a:r>
            <a:r>
              <a:rPr lang="ru-RU" sz="2400" dirty="0">
                <a:solidFill>
                  <a:schemeClr val="bg1"/>
                </a:solidFill>
              </a:rPr>
              <a:t> </a:t>
            </a:r>
            <a:r>
              <a:rPr lang="ru-RU" sz="2400" dirty="0" err="1">
                <a:solidFill>
                  <a:schemeClr val="bg1"/>
                </a:solidFill>
              </a:rPr>
              <a:t>and</a:t>
            </a:r>
            <a:r>
              <a:rPr lang="ru-RU" sz="2400" dirty="0">
                <a:solidFill>
                  <a:schemeClr val="bg1"/>
                </a:solidFill>
              </a:rPr>
              <a:t> </a:t>
            </a:r>
            <a:r>
              <a:rPr lang="ru-RU" sz="2400" dirty="0" err="1">
                <a:solidFill>
                  <a:schemeClr val="bg1"/>
                </a:solidFill>
              </a:rPr>
              <a:t>at</a:t>
            </a:r>
            <a:r>
              <a:rPr lang="ru-RU" sz="2400" dirty="0">
                <a:solidFill>
                  <a:schemeClr val="bg1"/>
                </a:solidFill>
              </a:rPr>
              <a:t> </a:t>
            </a:r>
            <a:r>
              <a:rPr lang="ru-RU" sz="2400" dirty="0" err="1">
                <a:solidFill>
                  <a:schemeClr val="bg1"/>
                </a:solidFill>
              </a:rPr>
              <a:t>different</a:t>
            </a:r>
            <a:r>
              <a:rPr lang="ru-RU" sz="2400" dirty="0">
                <a:solidFill>
                  <a:schemeClr val="bg1"/>
                </a:solidFill>
              </a:rPr>
              <a:t> </a:t>
            </a:r>
            <a:r>
              <a:rPr lang="ru-RU" sz="2400" dirty="0" err="1">
                <a:solidFill>
                  <a:schemeClr val="bg1"/>
                </a:solidFill>
              </a:rPr>
              <a:t>prices</a:t>
            </a:r>
            <a:r>
              <a:rPr lang="ru-RU" sz="2400" dirty="0">
                <a:solidFill>
                  <a:schemeClr val="bg1"/>
                </a:solidFill>
              </a:rPr>
              <a:t>, </a:t>
            </a:r>
            <a:r>
              <a:rPr lang="ru-RU" sz="2400" dirty="0" err="1">
                <a:solidFill>
                  <a:schemeClr val="bg1"/>
                </a:solidFill>
              </a:rPr>
              <a:t>regardless</a:t>
            </a:r>
            <a:r>
              <a:rPr lang="ru-RU" sz="2400" dirty="0">
                <a:solidFill>
                  <a:schemeClr val="bg1"/>
                </a:solidFill>
              </a:rPr>
              <a:t> </a:t>
            </a:r>
            <a:r>
              <a:rPr lang="ru-RU" sz="2400" dirty="0" err="1">
                <a:solidFill>
                  <a:schemeClr val="bg1"/>
                </a:solidFill>
              </a:rPr>
              <a:t>of</a:t>
            </a:r>
            <a:r>
              <a:rPr lang="ru-RU" sz="2400" dirty="0">
                <a:solidFill>
                  <a:schemeClr val="bg1"/>
                </a:solidFill>
              </a:rPr>
              <a:t> </a:t>
            </a:r>
            <a:r>
              <a:rPr lang="ru-RU" sz="2400" dirty="0" err="1">
                <a:solidFill>
                  <a:schemeClr val="bg1"/>
                </a:solidFill>
              </a:rPr>
              <a:t>the</a:t>
            </a:r>
            <a:r>
              <a:rPr lang="ru-RU" sz="2400" dirty="0">
                <a:solidFill>
                  <a:schemeClr val="bg1"/>
                </a:solidFill>
              </a:rPr>
              <a:t> </a:t>
            </a:r>
            <a:r>
              <a:rPr lang="ru-RU" sz="2400" dirty="0" err="1">
                <a:solidFill>
                  <a:schemeClr val="bg1"/>
                </a:solidFill>
              </a:rPr>
              <a:t>cost</a:t>
            </a:r>
            <a:r>
              <a:rPr lang="ru-RU" sz="2400" dirty="0">
                <a:solidFill>
                  <a:schemeClr val="bg1"/>
                </a:solidFill>
              </a:rPr>
              <a:t> </a:t>
            </a:r>
            <a:r>
              <a:rPr lang="ru-RU" sz="2400" dirty="0" err="1">
                <a:solidFill>
                  <a:schemeClr val="bg1"/>
                </a:solidFill>
              </a:rPr>
              <a:t>of</a:t>
            </a:r>
            <a:r>
              <a:rPr lang="ru-RU" sz="2400" dirty="0">
                <a:solidFill>
                  <a:schemeClr val="bg1"/>
                </a:solidFill>
              </a:rPr>
              <a:t> </a:t>
            </a:r>
            <a:r>
              <a:rPr lang="ru-RU" sz="2400" dirty="0" err="1">
                <a:solidFill>
                  <a:schemeClr val="bg1"/>
                </a:solidFill>
              </a:rPr>
              <a:t>delivery</a:t>
            </a:r>
            <a:r>
              <a:rPr lang="ru-RU" sz="2400" dirty="0">
                <a:solidFill>
                  <a:schemeClr val="bg1"/>
                </a:solidFill>
              </a:rPr>
              <a:t>;</a:t>
            </a:r>
          </a:p>
          <a:p>
            <a:endParaRPr lang="ru-RU" sz="2400" dirty="0">
              <a:solidFill>
                <a:schemeClr val="bg1"/>
              </a:solidFill>
            </a:endParaRPr>
          </a:p>
          <a:p>
            <a:r>
              <a:rPr lang="ru-RU" sz="2400" dirty="0">
                <a:solidFill>
                  <a:schemeClr val="bg1"/>
                </a:solidFill>
              </a:rPr>
              <a:t>• </a:t>
            </a:r>
            <a:r>
              <a:rPr lang="ru-RU" sz="2400" dirty="0" err="1">
                <a:solidFill>
                  <a:schemeClr val="bg1"/>
                </a:solidFill>
              </a:rPr>
              <a:t>By</a:t>
            </a:r>
            <a:r>
              <a:rPr lang="ru-RU" sz="2400" dirty="0">
                <a:solidFill>
                  <a:schemeClr val="bg1"/>
                </a:solidFill>
              </a:rPr>
              <a:t> </a:t>
            </a:r>
            <a:r>
              <a:rPr lang="ru-RU" sz="2400" dirty="0" err="1">
                <a:solidFill>
                  <a:schemeClr val="bg1"/>
                </a:solidFill>
              </a:rPr>
              <a:t>time</a:t>
            </a:r>
            <a:r>
              <a:rPr lang="ru-RU" sz="2400" dirty="0">
                <a:solidFill>
                  <a:schemeClr val="bg1"/>
                </a:solidFill>
              </a:rPr>
              <a:t> - </a:t>
            </a:r>
            <a:r>
              <a:rPr lang="ru-RU" sz="2400" dirty="0" err="1">
                <a:solidFill>
                  <a:schemeClr val="bg1"/>
                </a:solidFill>
              </a:rPr>
              <a:t>the</a:t>
            </a:r>
            <a:r>
              <a:rPr lang="ru-RU" sz="2400" dirty="0">
                <a:solidFill>
                  <a:schemeClr val="bg1"/>
                </a:solidFill>
              </a:rPr>
              <a:t> </a:t>
            </a:r>
            <a:r>
              <a:rPr lang="ru-RU" sz="2400" dirty="0" err="1">
                <a:solidFill>
                  <a:schemeClr val="bg1"/>
                </a:solidFill>
              </a:rPr>
              <a:t>prices</a:t>
            </a:r>
            <a:r>
              <a:rPr lang="ru-RU" sz="2400" dirty="0">
                <a:solidFill>
                  <a:schemeClr val="bg1"/>
                </a:solidFill>
              </a:rPr>
              <a:t> </a:t>
            </a:r>
            <a:r>
              <a:rPr lang="ru-RU" sz="2400" dirty="0" err="1">
                <a:solidFill>
                  <a:schemeClr val="bg1"/>
                </a:solidFill>
              </a:rPr>
              <a:t>of</a:t>
            </a:r>
            <a:r>
              <a:rPr lang="ru-RU" sz="2400" dirty="0">
                <a:solidFill>
                  <a:schemeClr val="bg1"/>
                </a:solidFill>
              </a:rPr>
              <a:t> </a:t>
            </a:r>
            <a:r>
              <a:rPr lang="ru-RU" sz="2400" dirty="0" err="1">
                <a:solidFill>
                  <a:schemeClr val="bg1"/>
                </a:solidFill>
              </a:rPr>
              <a:t>goods</a:t>
            </a:r>
            <a:r>
              <a:rPr lang="ru-RU" sz="2400" dirty="0">
                <a:solidFill>
                  <a:schemeClr val="bg1"/>
                </a:solidFill>
              </a:rPr>
              <a:t> </a:t>
            </a:r>
            <a:r>
              <a:rPr lang="ru-RU" sz="2400" dirty="0" err="1">
                <a:solidFill>
                  <a:schemeClr val="bg1"/>
                </a:solidFill>
              </a:rPr>
              <a:t>and</a:t>
            </a:r>
            <a:r>
              <a:rPr lang="ru-RU" sz="2400" dirty="0">
                <a:solidFill>
                  <a:schemeClr val="bg1"/>
                </a:solidFill>
              </a:rPr>
              <a:t> </a:t>
            </a:r>
            <a:r>
              <a:rPr lang="ru-RU" sz="2400" dirty="0" err="1">
                <a:solidFill>
                  <a:schemeClr val="bg1"/>
                </a:solidFill>
              </a:rPr>
              <a:t>services</a:t>
            </a:r>
            <a:r>
              <a:rPr lang="ru-RU" sz="2400" dirty="0">
                <a:solidFill>
                  <a:schemeClr val="bg1"/>
                </a:solidFill>
              </a:rPr>
              <a:t> </a:t>
            </a:r>
            <a:r>
              <a:rPr lang="ru-RU" sz="2400" dirty="0" err="1">
                <a:solidFill>
                  <a:schemeClr val="bg1"/>
                </a:solidFill>
              </a:rPr>
              <a:t>vary</a:t>
            </a:r>
            <a:r>
              <a:rPr lang="ru-RU" sz="2400" dirty="0">
                <a:solidFill>
                  <a:schemeClr val="bg1"/>
                </a:solidFill>
              </a:rPr>
              <a:t> </a:t>
            </a:r>
            <a:r>
              <a:rPr lang="ru-RU" sz="2400" dirty="0" err="1">
                <a:solidFill>
                  <a:schemeClr val="bg1"/>
                </a:solidFill>
              </a:rPr>
              <a:t>by</a:t>
            </a:r>
            <a:r>
              <a:rPr lang="ru-RU" sz="2400" dirty="0">
                <a:solidFill>
                  <a:schemeClr val="bg1"/>
                </a:solidFill>
              </a:rPr>
              <a:t> </a:t>
            </a:r>
            <a:r>
              <a:rPr lang="ru-RU" sz="2400" dirty="0" err="1">
                <a:solidFill>
                  <a:schemeClr val="bg1"/>
                </a:solidFill>
              </a:rPr>
              <a:t>season</a:t>
            </a:r>
            <a:r>
              <a:rPr lang="ru-RU" sz="2400" dirty="0">
                <a:solidFill>
                  <a:schemeClr val="bg1"/>
                </a:solidFill>
              </a:rPr>
              <a:t>, </a:t>
            </a:r>
            <a:r>
              <a:rPr lang="ru-RU" sz="2400" dirty="0" err="1">
                <a:solidFill>
                  <a:schemeClr val="bg1"/>
                </a:solidFill>
              </a:rPr>
              <a:t>month</a:t>
            </a:r>
            <a:r>
              <a:rPr lang="ru-RU" sz="2400" dirty="0">
                <a:solidFill>
                  <a:schemeClr val="bg1"/>
                </a:solidFill>
              </a:rPr>
              <a:t>, </a:t>
            </a:r>
            <a:r>
              <a:rPr lang="ru-RU" sz="2400" dirty="0" err="1">
                <a:solidFill>
                  <a:schemeClr val="bg1"/>
                </a:solidFill>
              </a:rPr>
              <a:t>day</a:t>
            </a:r>
            <a:r>
              <a:rPr lang="ru-RU" sz="2400" dirty="0">
                <a:solidFill>
                  <a:schemeClr val="bg1"/>
                </a:solidFill>
              </a:rPr>
              <a:t> </a:t>
            </a:r>
            <a:r>
              <a:rPr lang="ru-RU" sz="2400" dirty="0" err="1">
                <a:solidFill>
                  <a:schemeClr val="bg1"/>
                </a:solidFill>
              </a:rPr>
              <a:t>of</a:t>
            </a:r>
            <a:r>
              <a:rPr lang="ru-RU" sz="2400" dirty="0">
                <a:solidFill>
                  <a:schemeClr val="bg1"/>
                </a:solidFill>
              </a:rPr>
              <a:t> </a:t>
            </a:r>
            <a:r>
              <a:rPr lang="ru-RU" sz="2400" dirty="0" err="1">
                <a:solidFill>
                  <a:schemeClr val="bg1"/>
                </a:solidFill>
              </a:rPr>
              <a:t>the</a:t>
            </a:r>
            <a:r>
              <a:rPr lang="ru-RU" sz="2400" dirty="0">
                <a:solidFill>
                  <a:schemeClr val="bg1"/>
                </a:solidFill>
              </a:rPr>
              <a:t> </a:t>
            </a:r>
            <a:r>
              <a:rPr lang="ru-RU" sz="2400" dirty="0" err="1">
                <a:solidFill>
                  <a:schemeClr val="bg1"/>
                </a:solidFill>
              </a:rPr>
              <a:t>week</a:t>
            </a:r>
            <a:r>
              <a:rPr lang="ru-RU" sz="2400" dirty="0">
                <a:solidFill>
                  <a:schemeClr val="bg1"/>
                </a:solidFill>
              </a:rPr>
              <a:t>, </a:t>
            </a:r>
            <a:r>
              <a:rPr lang="ru-RU" sz="2400" dirty="0" err="1">
                <a:solidFill>
                  <a:schemeClr val="bg1"/>
                </a:solidFill>
              </a:rPr>
              <a:t>and</a:t>
            </a:r>
            <a:r>
              <a:rPr lang="ru-RU" sz="2400" dirty="0">
                <a:solidFill>
                  <a:schemeClr val="bg1"/>
                </a:solidFill>
              </a:rPr>
              <a:t> </a:t>
            </a:r>
            <a:r>
              <a:rPr lang="ru-RU" sz="2400" dirty="0" err="1">
                <a:solidFill>
                  <a:schemeClr val="bg1"/>
                </a:solidFill>
              </a:rPr>
              <a:t>day</a:t>
            </a:r>
            <a:r>
              <a:rPr lang="ru-RU" sz="2400" dirty="0">
                <a:solidFill>
                  <a:schemeClr val="bg1"/>
                </a:solidFill>
              </a:rPr>
              <a:t> </a:t>
            </a:r>
            <a:r>
              <a:rPr lang="ru-RU" sz="2400" dirty="0" err="1">
                <a:solidFill>
                  <a:schemeClr val="bg1"/>
                </a:solidFill>
              </a:rPr>
              <a:t>and</a:t>
            </a:r>
            <a:r>
              <a:rPr lang="ru-RU" sz="2400" dirty="0">
                <a:solidFill>
                  <a:schemeClr val="bg1"/>
                </a:solidFill>
              </a:rPr>
              <a:t> </a:t>
            </a:r>
            <a:r>
              <a:rPr lang="ru-RU" sz="2400" dirty="0" err="1">
                <a:solidFill>
                  <a:schemeClr val="bg1"/>
                </a:solidFill>
              </a:rPr>
              <a:t>night</a:t>
            </a:r>
            <a:r>
              <a:rPr lang="ru-RU" sz="2400" dirty="0">
                <a:solidFill>
                  <a:schemeClr val="bg1"/>
                </a:solidFill>
              </a:rPr>
              <a:t>.</a:t>
            </a:r>
          </a:p>
        </p:txBody>
      </p:sp>
    </p:spTree>
    <p:extLst>
      <p:ext uri="{BB962C8B-B14F-4D97-AF65-F5344CB8AC3E}">
        <p14:creationId xmlns:p14="http://schemas.microsoft.com/office/powerpoint/2010/main" val="13754352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Прямоугольник 1"/>
          <p:cNvSpPr/>
          <p:nvPr/>
        </p:nvSpPr>
        <p:spPr>
          <a:xfrm>
            <a:off x="179512" y="34141"/>
            <a:ext cx="8784976" cy="6324808"/>
          </a:xfrm>
          <a:prstGeom prst="rect">
            <a:avLst/>
          </a:prstGeom>
        </p:spPr>
        <p:txBody>
          <a:bodyPr wrap="square">
            <a:spAutoFit/>
          </a:bodyPr>
          <a:lstStyle/>
          <a:p>
            <a:pPr algn="just">
              <a:lnSpc>
                <a:spcPct val="150000"/>
              </a:lnSpc>
            </a:pPr>
            <a:r>
              <a:rPr lang="en-US" sz="3000" dirty="0" err="1">
                <a:solidFill>
                  <a:schemeClr val="bg1"/>
                </a:solidFill>
                <a:latin typeface="Times New Roman" pitchFamily="18" charset="0"/>
                <a:cs typeface="Times New Roman" pitchFamily="18" charset="0"/>
              </a:rPr>
              <a:t>Bazaryň</a:t>
            </a:r>
            <a:r>
              <a:rPr lang="en-US" sz="3000" dirty="0">
                <a:solidFill>
                  <a:schemeClr val="bg1"/>
                </a:solidFill>
                <a:latin typeface="Times New Roman" pitchFamily="18" charset="0"/>
                <a:cs typeface="Times New Roman" pitchFamily="18" charset="0"/>
              </a:rPr>
              <a:t> </a:t>
            </a:r>
            <a:r>
              <a:rPr lang="en-US" sz="3000" dirty="0" err="1">
                <a:solidFill>
                  <a:schemeClr val="bg1"/>
                </a:solidFill>
                <a:latin typeface="Times New Roman" pitchFamily="18" charset="0"/>
                <a:cs typeface="Times New Roman" pitchFamily="18" charset="0"/>
              </a:rPr>
              <a:t>segmentasiýasynyň</a:t>
            </a:r>
            <a:r>
              <a:rPr lang="en-US" sz="3000" dirty="0">
                <a:solidFill>
                  <a:schemeClr val="bg1"/>
                </a:solidFill>
                <a:latin typeface="Times New Roman" pitchFamily="18" charset="0"/>
                <a:cs typeface="Times New Roman" pitchFamily="18" charset="0"/>
              </a:rPr>
              <a:t> </a:t>
            </a:r>
            <a:r>
              <a:rPr lang="en-US" sz="3000" dirty="0" err="1">
                <a:solidFill>
                  <a:schemeClr val="bg1"/>
                </a:solidFill>
                <a:latin typeface="Times New Roman" pitchFamily="18" charset="0"/>
                <a:cs typeface="Times New Roman" pitchFamily="18" charset="0"/>
              </a:rPr>
              <a:t>strategiýasy</a:t>
            </a:r>
            <a:r>
              <a:rPr lang="en-US" sz="3000" dirty="0">
                <a:solidFill>
                  <a:schemeClr val="bg1"/>
                </a:solidFill>
                <a:latin typeface="Times New Roman" pitchFamily="18" charset="0"/>
                <a:cs typeface="Times New Roman" pitchFamily="18" charset="0"/>
              </a:rPr>
              <a:t> </a:t>
            </a:r>
            <a:r>
              <a:rPr lang="en-US" sz="3000" dirty="0" err="1" smtClean="0">
                <a:solidFill>
                  <a:schemeClr val="bg1"/>
                </a:solidFill>
                <a:latin typeface="Times New Roman" pitchFamily="18" charset="0"/>
                <a:cs typeface="Times New Roman" pitchFamily="18" charset="0"/>
              </a:rPr>
              <a:t>aýratyn</a:t>
            </a:r>
            <a:r>
              <a:rPr lang="tk-TM" sz="3000" dirty="0">
                <a:solidFill>
                  <a:schemeClr val="bg1"/>
                </a:solidFill>
                <a:latin typeface="Times New Roman" pitchFamily="18" charset="0"/>
                <a:cs typeface="Times New Roman" pitchFamily="18" charset="0"/>
              </a:rPr>
              <a:t> </a:t>
            </a:r>
            <a:r>
              <a:rPr lang="en-US" sz="3000" dirty="0" err="1" smtClean="0">
                <a:solidFill>
                  <a:schemeClr val="bg1"/>
                </a:solidFill>
                <a:latin typeface="Times New Roman" pitchFamily="18" charset="0"/>
                <a:cs typeface="Times New Roman" pitchFamily="18" charset="0"/>
              </a:rPr>
              <a:t>segmentiň</a:t>
            </a:r>
            <a:r>
              <a:rPr lang="en-US" sz="3000" dirty="0" smtClean="0">
                <a:solidFill>
                  <a:schemeClr val="bg1"/>
                </a:solidFill>
                <a:latin typeface="Times New Roman" pitchFamily="18" charset="0"/>
                <a:cs typeface="Times New Roman" pitchFamily="18" charset="0"/>
              </a:rPr>
              <a:t> </a:t>
            </a:r>
            <a:r>
              <a:rPr lang="en-US" sz="3000" dirty="0" err="1" smtClean="0">
                <a:solidFill>
                  <a:schemeClr val="bg1"/>
                </a:solidFill>
                <a:latin typeface="Times New Roman" pitchFamily="18" charset="0"/>
                <a:cs typeface="Times New Roman" pitchFamily="18" charset="0"/>
              </a:rPr>
              <a:t>çäklerinde</a:t>
            </a:r>
            <a:r>
              <a:rPr lang="tk-TM" sz="3000" dirty="0">
                <a:solidFill>
                  <a:schemeClr val="bg1"/>
                </a:solidFill>
                <a:latin typeface="Times New Roman" pitchFamily="18" charset="0"/>
                <a:cs typeface="Times New Roman" pitchFamily="18" charset="0"/>
              </a:rPr>
              <a:t> </a:t>
            </a:r>
            <a:r>
              <a:rPr lang="en-US" sz="3000" dirty="0" err="1" smtClean="0">
                <a:solidFill>
                  <a:schemeClr val="bg1"/>
                </a:solidFill>
                <a:latin typeface="Times New Roman" pitchFamily="18" charset="0"/>
                <a:cs typeface="Times New Roman" pitchFamily="18" charset="0"/>
              </a:rPr>
              <a:t>ýa</a:t>
            </a:r>
            <a:r>
              <a:rPr lang="en-US" sz="3000" dirty="0" smtClean="0">
                <a:solidFill>
                  <a:schemeClr val="bg1"/>
                </a:solidFill>
                <a:latin typeface="Times New Roman" pitchFamily="18" charset="0"/>
                <a:cs typeface="Times New Roman" pitchFamily="18" charset="0"/>
              </a:rPr>
              <a:t>-da </a:t>
            </a:r>
            <a:r>
              <a:rPr lang="en-US" sz="3000" dirty="0" err="1">
                <a:solidFill>
                  <a:schemeClr val="bg1"/>
                </a:solidFill>
                <a:latin typeface="Times New Roman" pitchFamily="18" charset="0"/>
                <a:cs typeface="Times New Roman" pitchFamily="18" charset="0"/>
              </a:rPr>
              <a:t>dürli</a:t>
            </a:r>
            <a:r>
              <a:rPr lang="en-US" sz="3000" dirty="0">
                <a:solidFill>
                  <a:schemeClr val="bg1"/>
                </a:solidFill>
                <a:latin typeface="Times New Roman" pitchFamily="18" charset="0"/>
                <a:cs typeface="Times New Roman" pitchFamily="18" charset="0"/>
              </a:rPr>
              <a:t> </a:t>
            </a:r>
            <a:r>
              <a:rPr lang="en-US" sz="3000" dirty="0" err="1">
                <a:solidFill>
                  <a:schemeClr val="bg1"/>
                </a:solidFill>
                <a:latin typeface="Times New Roman" pitchFamily="18" charset="0"/>
                <a:cs typeface="Times New Roman" pitchFamily="18" charset="0"/>
              </a:rPr>
              <a:t>bazarlarda</a:t>
            </a:r>
            <a:r>
              <a:rPr lang="en-US" sz="3000" dirty="0">
                <a:solidFill>
                  <a:schemeClr val="bg1"/>
                </a:solidFill>
                <a:latin typeface="Times New Roman" pitchFamily="18" charset="0"/>
                <a:cs typeface="Times New Roman" pitchFamily="18" charset="0"/>
              </a:rPr>
              <a:t> </a:t>
            </a:r>
            <a:r>
              <a:rPr lang="en-US" sz="3000" dirty="0" err="1">
                <a:solidFill>
                  <a:schemeClr val="bg1"/>
                </a:solidFill>
                <a:latin typeface="Times New Roman" pitchFamily="18" charset="0"/>
                <a:cs typeface="Times New Roman" pitchFamily="18" charset="0"/>
              </a:rPr>
              <a:t>satyn</a:t>
            </a:r>
            <a:r>
              <a:rPr lang="en-US" sz="3000" dirty="0">
                <a:solidFill>
                  <a:schemeClr val="bg1"/>
                </a:solidFill>
                <a:latin typeface="Times New Roman" pitchFamily="18" charset="0"/>
                <a:cs typeface="Times New Roman" pitchFamily="18" charset="0"/>
              </a:rPr>
              <a:t> </a:t>
            </a:r>
            <a:r>
              <a:rPr lang="en-US" sz="3000" dirty="0" err="1">
                <a:solidFill>
                  <a:schemeClr val="bg1"/>
                </a:solidFill>
                <a:latin typeface="Times New Roman" pitchFamily="18" charset="0"/>
                <a:cs typeface="Times New Roman" pitchFamily="18" charset="0"/>
              </a:rPr>
              <a:t>alyjylaryň</a:t>
            </a:r>
            <a:r>
              <a:rPr lang="en-US" sz="3000" dirty="0">
                <a:solidFill>
                  <a:schemeClr val="bg1"/>
                </a:solidFill>
                <a:latin typeface="Times New Roman" pitchFamily="18" charset="0"/>
                <a:cs typeface="Times New Roman" pitchFamily="18" charset="0"/>
              </a:rPr>
              <a:t> </a:t>
            </a:r>
            <a:r>
              <a:rPr lang="en-US" sz="3000" dirty="0" err="1">
                <a:solidFill>
                  <a:schemeClr val="bg1"/>
                </a:solidFill>
                <a:latin typeface="Times New Roman" pitchFamily="18" charset="0"/>
                <a:cs typeface="Times New Roman" pitchFamily="18" charset="0"/>
              </a:rPr>
              <a:t>isleginiň</a:t>
            </a:r>
            <a:r>
              <a:rPr lang="en-US" sz="3000" dirty="0">
                <a:solidFill>
                  <a:schemeClr val="bg1"/>
                </a:solidFill>
                <a:latin typeface="Times New Roman" pitchFamily="18" charset="0"/>
                <a:cs typeface="Times New Roman" pitchFamily="18" charset="0"/>
              </a:rPr>
              <a:t> </a:t>
            </a:r>
            <a:r>
              <a:rPr lang="en-US" sz="3000" dirty="0" err="1" smtClean="0">
                <a:solidFill>
                  <a:schemeClr val="bg1"/>
                </a:solidFill>
                <a:latin typeface="Times New Roman" pitchFamily="18" charset="0"/>
                <a:cs typeface="Times New Roman" pitchFamily="18" charset="0"/>
              </a:rPr>
              <a:t>birmeňzeş</a:t>
            </a:r>
            <a:r>
              <a:rPr lang="tk-TM" sz="3000" dirty="0">
                <a:solidFill>
                  <a:schemeClr val="bg1"/>
                </a:solidFill>
                <a:latin typeface="Times New Roman" pitchFamily="18" charset="0"/>
                <a:cs typeface="Times New Roman" pitchFamily="18" charset="0"/>
              </a:rPr>
              <a:t> </a:t>
            </a:r>
            <a:r>
              <a:rPr lang="en-US" sz="3000" dirty="0" err="1" smtClean="0">
                <a:solidFill>
                  <a:schemeClr val="bg1"/>
                </a:solidFill>
                <a:latin typeface="Times New Roman" pitchFamily="18" charset="0"/>
                <a:cs typeface="Times New Roman" pitchFamily="18" charset="0"/>
              </a:rPr>
              <a:t>däldigine</a:t>
            </a:r>
            <a:r>
              <a:rPr lang="en-US" sz="3000" dirty="0" smtClean="0">
                <a:solidFill>
                  <a:schemeClr val="bg1"/>
                </a:solidFill>
                <a:latin typeface="Times New Roman" pitchFamily="18" charset="0"/>
                <a:cs typeface="Times New Roman" pitchFamily="18" charset="0"/>
              </a:rPr>
              <a:t> </a:t>
            </a:r>
            <a:r>
              <a:rPr lang="en-US" sz="3000" dirty="0" err="1">
                <a:solidFill>
                  <a:schemeClr val="bg1"/>
                </a:solidFill>
                <a:latin typeface="Times New Roman" pitchFamily="18" charset="0"/>
                <a:cs typeface="Times New Roman" pitchFamily="18" charset="0"/>
              </a:rPr>
              <a:t>esaslanýar</a:t>
            </a:r>
            <a:r>
              <a:rPr lang="en-US" sz="3000" dirty="0">
                <a:solidFill>
                  <a:schemeClr val="bg1"/>
                </a:solidFill>
                <a:latin typeface="Times New Roman" pitchFamily="18" charset="0"/>
                <a:cs typeface="Times New Roman" pitchFamily="18" charset="0"/>
              </a:rPr>
              <a:t>. Bu </a:t>
            </a:r>
            <a:r>
              <a:rPr lang="en-US" sz="3000" dirty="0" err="1">
                <a:solidFill>
                  <a:schemeClr val="bg1"/>
                </a:solidFill>
                <a:latin typeface="Times New Roman" pitchFamily="18" charset="0"/>
                <a:cs typeface="Times New Roman" pitchFamily="18" charset="0"/>
              </a:rPr>
              <a:t>strategiýa</a:t>
            </a:r>
            <a:r>
              <a:rPr lang="en-US" sz="3000" dirty="0">
                <a:solidFill>
                  <a:schemeClr val="bg1"/>
                </a:solidFill>
                <a:latin typeface="Times New Roman" pitchFamily="18" charset="0"/>
                <a:cs typeface="Times New Roman" pitchFamily="18" charset="0"/>
              </a:rPr>
              <a:t> </a:t>
            </a:r>
            <a:r>
              <a:rPr lang="en-US" sz="3000" dirty="0" err="1">
                <a:solidFill>
                  <a:schemeClr val="bg1"/>
                </a:solidFill>
                <a:latin typeface="Times New Roman" pitchFamily="18" charset="0"/>
                <a:cs typeface="Times New Roman" pitchFamily="18" charset="0"/>
              </a:rPr>
              <a:t>beýleki</a:t>
            </a:r>
            <a:r>
              <a:rPr lang="en-US" sz="3000" dirty="0">
                <a:solidFill>
                  <a:schemeClr val="bg1"/>
                </a:solidFill>
                <a:latin typeface="Times New Roman" pitchFamily="18" charset="0"/>
                <a:cs typeface="Times New Roman" pitchFamily="18" charset="0"/>
              </a:rPr>
              <a:t> </a:t>
            </a:r>
            <a:r>
              <a:rPr lang="en-US" sz="3000" dirty="0" err="1">
                <a:solidFill>
                  <a:schemeClr val="bg1"/>
                </a:solidFill>
                <a:latin typeface="Times New Roman" pitchFamily="18" charset="0"/>
                <a:cs typeface="Times New Roman" pitchFamily="18" charset="0"/>
              </a:rPr>
              <a:t>bazaryň</a:t>
            </a:r>
            <a:r>
              <a:rPr lang="en-US" sz="3000" dirty="0">
                <a:solidFill>
                  <a:schemeClr val="bg1"/>
                </a:solidFill>
                <a:latin typeface="Times New Roman" pitchFamily="18" charset="0"/>
                <a:cs typeface="Times New Roman" pitchFamily="18" charset="0"/>
              </a:rPr>
              <a:t> </a:t>
            </a:r>
            <a:r>
              <a:rPr lang="en-US" sz="3000" dirty="0" err="1">
                <a:solidFill>
                  <a:schemeClr val="bg1"/>
                </a:solidFill>
                <a:latin typeface="Times New Roman" pitchFamily="18" charset="0"/>
                <a:cs typeface="Times New Roman" pitchFamily="18" charset="0"/>
              </a:rPr>
              <a:t>satyn</a:t>
            </a:r>
            <a:r>
              <a:rPr lang="en-US" sz="3000" dirty="0">
                <a:solidFill>
                  <a:schemeClr val="bg1"/>
                </a:solidFill>
                <a:latin typeface="Times New Roman" pitchFamily="18" charset="0"/>
                <a:cs typeface="Times New Roman" pitchFamily="18" charset="0"/>
              </a:rPr>
              <a:t> </a:t>
            </a:r>
            <a:r>
              <a:rPr lang="en-US" sz="3000" dirty="0" err="1" smtClean="0">
                <a:solidFill>
                  <a:schemeClr val="bg1"/>
                </a:solidFill>
                <a:latin typeface="Times New Roman" pitchFamily="18" charset="0"/>
                <a:cs typeface="Times New Roman" pitchFamily="18" charset="0"/>
              </a:rPr>
              <a:t>alyjylaryna</a:t>
            </a:r>
            <a:r>
              <a:rPr lang="tk-TM" sz="3000" dirty="0">
                <a:solidFill>
                  <a:schemeClr val="bg1"/>
                </a:solidFill>
                <a:latin typeface="Times New Roman" pitchFamily="18" charset="0"/>
                <a:cs typeface="Times New Roman" pitchFamily="18" charset="0"/>
              </a:rPr>
              <a:t> </a:t>
            </a:r>
            <a:r>
              <a:rPr lang="en-US" sz="3000" dirty="0" smtClean="0">
                <a:solidFill>
                  <a:schemeClr val="bg1"/>
                </a:solidFill>
                <a:latin typeface="Times New Roman" pitchFamily="18" charset="0"/>
                <a:cs typeface="Times New Roman" pitchFamily="18" charset="0"/>
              </a:rPr>
              <a:t>Baha </a:t>
            </a:r>
            <a:r>
              <a:rPr lang="en-US" sz="3000" dirty="0" err="1">
                <a:solidFill>
                  <a:schemeClr val="bg1"/>
                </a:solidFill>
                <a:latin typeface="Times New Roman" pitchFamily="18" charset="0"/>
                <a:cs typeface="Times New Roman" pitchFamily="18" charset="0"/>
              </a:rPr>
              <a:t>arzanlatmalary</a:t>
            </a:r>
            <a:r>
              <a:rPr lang="en-US" sz="3000" dirty="0">
                <a:solidFill>
                  <a:schemeClr val="bg1"/>
                </a:solidFill>
                <a:latin typeface="Times New Roman" pitchFamily="18" charset="0"/>
                <a:cs typeface="Times New Roman" pitchFamily="18" charset="0"/>
              </a:rPr>
              <a:t> </a:t>
            </a:r>
            <a:r>
              <a:rPr lang="en-US" sz="3000" dirty="0" err="1">
                <a:solidFill>
                  <a:schemeClr val="bg1"/>
                </a:solidFill>
                <a:latin typeface="Times New Roman" pitchFamily="18" charset="0"/>
                <a:cs typeface="Times New Roman" pitchFamily="18" charset="0"/>
              </a:rPr>
              <a:t>arkaly</a:t>
            </a:r>
            <a:r>
              <a:rPr lang="en-US" sz="3000" dirty="0">
                <a:solidFill>
                  <a:schemeClr val="bg1"/>
                </a:solidFill>
                <a:latin typeface="Times New Roman" pitchFamily="18" charset="0"/>
                <a:cs typeface="Times New Roman" pitchFamily="18" charset="0"/>
              </a:rPr>
              <a:t> </a:t>
            </a:r>
            <a:r>
              <a:rPr lang="en-US" sz="3000" dirty="0" err="1">
                <a:solidFill>
                  <a:schemeClr val="bg1"/>
                </a:solidFill>
                <a:latin typeface="Times New Roman" pitchFamily="18" charset="0"/>
                <a:cs typeface="Times New Roman" pitchFamily="18" charset="0"/>
              </a:rPr>
              <a:t>amala</a:t>
            </a:r>
            <a:r>
              <a:rPr lang="en-US" sz="3000" dirty="0">
                <a:solidFill>
                  <a:schemeClr val="bg1"/>
                </a:solidFill>
                <a:latin typeface="Times New Roman" pitchFamily="18" charset="0"/>
                <a:cs typeface="Times New Roman" pitchFamily="18" charset="0"/>
              </a:rPr>
              <a:t> </a:t>
            </a:r>
            <a:r>
              <a:rPr lang="en-US" sz="3000" dirty="0" err="1">
                <a:solidFill>
                  <a:schemeClr val="bg1"/>
                </a:solidFill>
                <a:latin typeface="Times New Roman" pitchFamily="18" charset="0"/>
                <a:cs typeface="Times New Roman" pitchFamily="18" charset="0"/>
              </a:rPr>
              <a:t>aşyrylýar</a:t>
            </a:r>
            <a:r>
              <a:rPr lang="en-US" sz="3000" dirty="0">
                <a:solidFill>
                  <a:schemeClr val="bg1"/>
                </a:solidFill>
                <a:latin typeface="Times New Roman" pitchFamily="18" charset="0"/>
                <a:cs typeface="Times New Roman" pitchFamily="18" charset="0"/>
              </a:rPr>
              <a:t>. </a:t>
            </a:r>
            <a:r>
              <a:rPr lang="en-US" sz="3000" dirty="0" err="1">
                <a:solidFill>
                  <a:schemeClr val="bg1"/>
                </a:solidFill>
                <a:latin typeface="Times New Roman" pitchFamily="18" charset="0"/>
                <a:cs typeface="Times New Roman" pitchFamily="18" charset="0"/>
              </a:rPr>
              <a:t>Önümleriň</a:t>
            </a:r>
            <a:r>
              <a:rPr lang="en-US" sz="3000" dirty="0">
                <a:solidFill>
                  <a:schemeClr val="bg1"/>
                </a:solidFill>
                <a:latin typeface="Times New Roman" pitchFamily="18" charset="0"/>
                <a:cs typeface="Times New Roman" pitchFamily="18" charset="0"/>
              </a:rPr>
              <a:t> </a:t>
            </a:r>
            <a:r>
              <a:rPr lang="en-US" sz="3000" dirty="0" err="1">
                <a:solidFill>
                  <a:schemeClr val="bg1"/>
                </a:solidFill>
                <a:latin typeface="Times New Roman" pitchFamily="18" charset="0"/>
                <a:cs typeface="Times New Roman" pitchFamily="18" charset="0"/>
              </a:rPr>
              <a:t>köp</a:t>
            </a:r>
            <a:r>
              <a:rPr lang="en-US" sz="3000" dirty="0">
                <a:solidFill>
                  <a:schemeClr val="bg1"/>
                </a:solidFill>
                <a:latin typeface="Times New Roman" pitchFamily="18" charset="0"/>
                <a:cs typeface="Times New Roman" pitchFamily="18" charset="0"/>
              </a:rPr>
              <a:t> </a:t>
            </a:r>
            <a:r>
              <a:rPr lang="en-US" sz="3000" dirty="0" err="1" smtClean="0">
                <a:solidFill>
                  <a:schemeClr val="bg1"/>
                </a:solidFill>
                <a:latin typeface="Times New Roman" pitchFamily="18" charset="0"/>
                <a:cs typeface="Times New Roman" pitchFamily="18" charset="0"/>
              </a:rPr>
              <a:t>bölegi</a:t>
            </a:r>
            <a:r>
              <a:rPr lang="tk-TM" sz="3000" dirty="0">
                <a:solidFill>
                  <a:schemeClr val="bg1"/>
                </a:solidFill>
                <a:latin typeface="Times New Roman" pitchFamily="18" charset="0"/>
                <a:cs typeface="Times New Roman" pitchFamily="18" charset="0"/>
              </a:rPr>
              <a:t> </a:t>
            </a:r>
            <a:r>
              <a:rPr lang="en-US" sz="3000" dirty="0" err="1" smtClean="0">
                <a:solidFill>
                  <a:schemeClr val="bg1"/>
                </a:solidFill>
                <a:latin typeface="Times New Roman" pitchFamily="18" charset="0"/>
                <a:cs typeface="Times New Roman" pitchFamily="18" charset="0"/>
              </a:rPr>
              <a:t>ähli</a:t>
            </a:r>
            <a:r>
              <a:rPr lang="en-US" sz="3000" dirty="0" smtClean="0">
                <a:solidFill>
                  <a:schemeClr val="bg1"/>
                </a:solidFill>
                <a:latin typeface="Times New Roman" pitchFamily="18" charset="0"/>
                <a:cs typeface="Times New Roman" pitchFamily="18" charset="0"/>
              </a:rPr>
              <a:t> </a:t>
            </a:r>
            <a:r>
              <a:rPr lang="en-US" sz="3000" dirty="0" err="1">
                <a:solidFill>
                  <a:schemeClr val="bg1"/>
                </a:solidFill>
                <a:latin typeface="Times New Roman" pitchFamily="18" charset="0"/>
                <a:cs typeface="Times New Roman" pitchFamily="18" charset="0"/>
              </a:rPr>
              <a:t>harajatlaryň</a:t>
            </a:r>
            <a:r>
              <a:rPr lang="en-US" sz="3000" dirty="0">
                <a:solidFill>
                  <a:schemeClr val="bg1"/>
                </a:solidFill>
                <a:latin typeface="Times New Roman" pitchFamily="18" charset="0"/>
                <a:cs typeface="Times New Roman" pitchFamily="18" charset="0"/>
              </a:rPr>
              <a:t> </a:t>
            </a:r>
            <a:r>
              <a:rPr lang="en-US" sz="3000" dirty="0" err="1">
                <a:solidFill>
                  <a:schemeClr val="bg1"/>
                </a:solidFill>
                <a:latin typeface="Times New Roman" pitchFamily="18" charset="0"/>
                <a:cs typeface="Times New Roman" pitchFamily="18" charset="0"/>
              </a:rPr>
              <a:t>öwezini</a:t>
            </a:r>
            <a:r>
              <a:rPr lang="en-US" sz="3000" dirty="0">
                <a:solidFill>
                  <a:schemeClr val="bg1"/>
                </a:solidFill>
                <a:latin typeface="Times New Roman" pitchFamily="18" charset="0"/>
                <a:cs typeface="Times New Roman" pitchFamily="18" charset="0"/>
              </a:rPr>
              <a:t> </a:t>
            </a:r>
            <a:r>
              <a:rPr lang="en-US" sz="3000" dirty="0" err="1">
                <a:solidFill>
                  <a:schemeClr val="bg1"/>
                </a:solidFill>
                <a:latin typeface="Times New Roman" pitchFamily="18" charset="0"/>
                <a:cs typeface="Times New Roman" pitchFamily="18" charset="0"/>
              </a:rPr>
              <a:t>dolýan</a:t>
            </a:r>
            <a:r>
              <a:rPr lang="en-US" sz="3000" dirty="0">
                <a:solidFill>
                  <a:schemeClr val="bg1"/>
                </a:solidFill>
                <a:latin typeface="Times New Roman" pitchFamily="18" charset="0"/>
                <a:cs typeface="Times New Roman" pitchFamily="18" charset="0"/>
              </a:rPr>
              <a:t> we belli </a:t>
            </a:r>
            <a:r>
              <a:rPr lang="en-US" sz="3000" dirty="0" err="1">
                <a:solidFill>
                  <a:schemeClr val="bg1"/>
                </a:solidFill>
                <a:latin typeface="Times New Roman" pitchFamily="18" charset="0"/>
                <a:cs typeface="Times New Roman" pitchFamily="18" charset="0"/>
              </a:rPr>
              <a:t>bir</a:t>
            </a:r>
            <a:r>
              <a:rPr lang="en-US" sz="3000" dirty="0">
                <a:solidFill>
                  <a:schemeClr val="bg1"/>
                </a:solidFill>
                <a:latin typeface="Times New Roman" pitchFamily="18" charset="0"/>
                <a:cs typeface="Times New Roman" pitchFamily="18" charset="0"/>
              </a:rPr>
              <a:t> </a:t>
            </a:r>
            <a:r>
              <a:rPr lang="en-US" sz="3000" dirty="0" err="1">
                <a:solidFill>
                  <a:schemeClr val="bg1"/>
                </a:solidFill>
                <a:latin typeface="Times New Roman" pitchFamily="18" charset="0"/>
                <a:cs typeface="Times New Roman" pitchFamily="18" charset="0"/>
              </a:rPr>
              <a:t>peýda</a:t>
            </a:r>
            <a:r>
              <a:rPr lang="en-US" sz="3000" dirty="0">
                <a:solidFill>
                  <a:schemeClr val="bg1"/>
                </a:solidFill>
                <a:latin typeface="Times New Roman" pitchFamily="18" charset="0"/>
                <a:cs typeface="Times New Roman" pitchFamily="18" charset="0"/>
              </a:rPr>
              <a:t> </a:t>
            </a:r>
            <a:r>
              <a:rPr lang="en-US" sz="3000" dirty="0" err="1">
                <a:solidFill>
                  <a:schemeClr val="bg1"/>
                </a:solidFill>
                <a:latin typeface="Times New Roman" pitchFamily="18" charset="0"/>
                <a:cs typeface="Times New Roman" pitchFamily="18" charset="0"/>
              </a:rPr>
              <a:t>alynmagyny</a:t>
            </a:r>
            <a:r>
              <a:rPr lang="en-US" sz="3000" dirty="0">
                <a:solidFill>
                  <a:schemeClr val="bg1"/>
                </a:solidFill>
                <a:latin typeface="Times New Roman" pitchFamily="18" charset="0"/>
                <a:cs typeface="Times New Roman" pitchFamily="18" charset="0"/>
              </a:rPr>
              <a:t> </a:t>
            </a:r>
            <a:r>
              <a:rPr lang="en-US" sz="3000" dirty="0" err="1" smtClean="0">
                <a:solidFill>
                  <a:schemeClr val="bg1"/>
                </a:solidFill>
                <a:latin typeface="Times New Roman" pitchFamily="18" charset="0"/>
                <a:cs typeface="Times New Roman" pitchFamily="18" charset="0"/>
              </a:rPr>
              <a:t>üpjün</a:t>
            </a:r>
            <a:r>
              <a:rPr lang="tk-TM" sz="3000" dirty="0">
                <a:solidFill>
                  <a:schemeClr val="bg1"/>
                </a:solidFill>
                <a:latin typeface="Times New Roman" pitchFamily="18" charset="0"/>
                <a:cs typeface="Times New Roman" pitchFamily="18" charset="0"/>
              </a:rPr>
              <a:t> </a:t>
            </a:r>
            <a:r>
              <a:rPr lang="en-US" sz="3000" dirty="0" err="1" smtClean="0">
                <a:solidFill>
                  <a:schemeClr val="bg1"/>
                </a:solidFill>
                <a:latin typeface="Times New Roman" pitchFamily="18" charset="0"/>
                <a:cs typeface="Times New Roman" pitchFamily="18" charset="0"/>
              </a:rPr>
              <a:t>edýän</a:t>
            </a:r>
            <a:r>
              <a:rPr lang="en-US" sz="3000" dirty="0" smtClean="0">
                <a:solidFill>
                  <a:schemeClr val="bg1"/>
                </a:solidFill>
                <a:latin typeface="Times New Roman" pitchFamily="18" charset="0"/>
                <a:cs typeface="Times New Roman" pitchFamily="18" charset="0"/>
              </a:rPr>
              <a:t> </a:t>
            </a:r>
            <a:r>
              <a:rPr lang="en-US" sz="3000" dirty="0" err="1" smtClean="0">
                <a:solidFill>
                  <a:schemeClr val="bg1"/>
                </a:solidFill>
                <a:latin typeface="Times New Roman" pitchFamily="18" charset="0"/>
                <a:cs typeface="Times New Roman" pitchFamily="18" charset="0"/>
              </a:rPr>
              <a:t>Bahalar</a:t>
            </a:r>
            <a:r>
              <a:rPr lang="en-US" sz="3000" dirty="0" smtClean="0">
                <a:solidFill>
                  <a:schemeClr val="bg1"/>
                </a:solidFill>
                <a:latin typeface="Times New Roman" pitchFamily="18" charset="0"/>
                <a:cs typeface="Times New Roman" pitchFamily="18" charset="0"/>
              </a:rPr>
              <a:t> </a:t>
            </a:r>
            <a:r>
              <a:rPr lang="en-US" sz="3000" dirty="0" err="1">
                <a:solidFill>
                  <a:schemeClr val="bg1"/>
                </a:solidFill>
                <a:latin typeface="Times New Roman" pitchFamily="18" charset="0"/>
                <a:cs typeface="Times New Roman" pitchFamily="18" charset="0"/>
              </a:rPr>
              <a:t>boýunça</a:t>
            </a:r>
            <a:r>
              <a:rPr lang="en-US" sz="3000" dirty="0">
                <a:solidFill>
                  <a:schemeClr val="bg1"/>
                </a:solidFill>
                <a:latin typeface="Times New Roman" pitchFamily="18" charset="0"/>
                <a:cs typeface="Times New Roman" pitchFamily="18" charset="0"/>
              </a:rPr>
              <a:t> </a:t>
            </a:r>
            <a:r>
              <a:rPr lang="en-US" sz="3000" dirty="0" err="1">
                <a:solidFill>
                  <a:schemeClr val="bg1"/>
                </a:solidFill>
                <a:latin typeface="Times New Roman" pitchFamily="18" charset="0"/>
                <a:cs typeface="Times New Roman" pitchFamily="18" charset="0"/>
              </a:rPr>
              <a:t>birinji</a:t>
            </a:r>
            <a:r>
              <a:rPr lang="en-US" sz="3000" dirty="0">
                <a:solidFill>
                  <a:schemeClr val="bg1"/>
                </a:solidFill>
                <a:latin typeface="Times New Roman" pitchFamily="18" charset="0"/>
                <a:cs typeface="Times New Roman" pitchFamily="18" charset="0"/>
              </a:rPr>
              <a:t> </a:t>
            </a:r>
            <a:r>
              <a:rPr lang="en-US" sz="3000" dirty="0" err="1">
                <a:solidFill>
                  <a:schemeClr val="bg1"/>
                </a:solidFill>
                <a:latin typeface="Times New Roman" pitchFamily="18" charset="0"/>
                <a:cs typeface="Times New Roman" pitchFamily="18" charset="0"/>
              </a:rPr>
              <a:t>bazarda</a:t>
            </a:r>
            <a:r>
              <a:rPr lang="en-US" sz="3000" dirty="0">
                <a:solidFill>
                  <a:schemeClr val="bg1"/>
                </a:solidFill>
                <a:latin typeface="Times New Roman" pitchFamily="18" charset="0"/>
                <a:cs typeface="Times New Roman" pitchFamily="18" charset="0"/>
              </a:rPr>
              <a:t> </a:t>
            </a:r>
            <a:r>
              <a:rPr lang="en-US" sz="3000" dirty="0" err="1">
                <a:solidFill>
                  <a:schemeClr val="bg1"/>
                </a:solidFill>
                <a:latin typeface="Times New Roman" pitchFamily="18" charset="0"/>
                <a:cs typeface="Times New Roman" pitchFamily="18" charset="0"/>
              </a:rPr>
              <a:t>satylýar</a:t>
            </a:r>
            <a:r>
              <a:rPr lang="en-US" sz="3000" dirty="0">
                <a:solidFill>
                  <a:schemeClr val="bg1"/>
                </a:solidFill>
                <a:latin typeface="Times New Roman" pitchFamily="18" charset="0"/>
                <a:cs typeface="Times New Roman" pitchFamily="18" charset="0"/>
              </a:rPr>
              <a:t>. </a:t>
            </a:r>
            <a:r>
              <a:rPr lang="en-US" sz="3000" dirty="0" err="1">
                <a:solidFill>
                  <a:schemeClr val="bg1"/>
                </a:solidFill>
                <a:latin typeface="Times New Roman" pitchFamily="18" charset="0"/>
                <a:cs typeface="Times New Roman" pitchFamily="18" charset="0"/>
              </a:rPr>
              <a:t>Ikinji</a:t>
            </a:r>
            <a:r>
              <a:rPr lang="en-US" sz="3000" dirty="0">
                <a:solidFill>
                  <a:schemeClr val="bg1"/>
                </a:solidFill>
                <a:latin typeface="Times New Roman" pitchFamily="18" charset="0"/>
                <a:cs typeface="Times New Roman" pitchFamily="18" charset="0"/>
              </a:rPr>
              <a:t> </a:t>
            </a:r>
            <a:r>
              <a:rPr lang="en-US" sz="3000" dirty="0" err="1">
                <a:solidFill>
                  <a:schemeClr val="bg1"/>
                </a:solidFill>
                <a:latin typeface="Times New Roman" pitchFamily="18" charset="0"/>
                <a:cs typeface="Times New Roman" pitchFamily="18" charset="0"/>
              </a:rPr>
              <a:t>bazarda</a:t>
            </a:r>
            <a:r>
              <a:rPr lang="en-US" sz="3000" dirty="0">
                <a:solidFill>
                  <a:schemeClr val="bg1"/>
                </a:solidFill>
                <a:latin typeface="Times New Roman" pitchFamily="18" charset="0"/>
                <a:cs typeface="Times New Roman" pitchFamily="18" charset="0"/>
              </a:rPr>
              <a:t> (</a:t>
            </a:r>
            <a:r>
              <a:rPr lang="en-US" sz="3000" dirty="0" err="1" smtClean="0">
                <a:solidFill>
                  <a:schemeClr val="bg1"/>
                </a:solidFill>
                <a:latin typeface="Times New Roman" pitchFamily="18" charset="0"/>
                <a:cs typeface="Times New Roman" pitchFamily="18" charset="0"/>
              </a:rPr>
              <a:t>käwagt</a:t>
            </a:r>
            <a:r>
              <a:rPr lang="tk-TM" sz="3000" dirty="0">
                <a:solidFill>
                  <a:schemeClr val="bg1"/>
                </a:solidFill>
                <a:latin typeface="Times New Roman" pitchFamily="18" charset="0"/>
                <a:cs typeface="Times New Roman" pitchFamily="18" charset="0"/>
              </a:rPr>
              <a:t> </a:t>
            </a:r>
            <a:r>
              <a:rPr lang="en-US" sz="3000" dirty="0" err="1" smtClean="0">
                <a:solidFill>
                  <a:schemeClr val="bg1"/>
                </a:solidFill>
                <a:latin typeface="Times New Roman" pitchFamily="18" charset="0"/>
                <a:cs typeface="Times New Roman" pitchFamily="18" charset="0"/>
              </a:rPr>
              <a:t>daşary</a:t>
            </a:r>
            <a:r>
              <a:rPr lang="en-US" sz="3000" dirty="0" smtClean="0">
                <a:solidFill>
                  <a:schemeClr val="bg1"/>
                </a:solidFill>
                <a:latin typeface="Times New Roman" pitchFamily="18" charset="0"/>
                <a:cs typeface="Times New Roman" pitchFamily="18" charset="0"/>
              </a:rPr>
              <a:t> </a:t>
            </a:r>
            <a:r>
              <a:rPr lang="en-US" sz="3000" dirty="0" err="1">
                <a:solidFill>
                  <a:schemeClr val="bg1"/>
                </a:solidFill>
                <a:latin typeface="Times New Roman" pitchFamily="18" charset="0"/>
                <a:cs typeface="Times New Roman" pitchFamily="18" charset="0"/>
              </a:rPr>
              <a:t>ýurtda</a:t>
            </a:r>
            <a:r>
              <a:rPr lang="en-US" sz="3000" dirty="0">
                <a:solidFill>
                  <a:schemeClr val="bg1"/>
                </a:solidFill>
                <a:latin typeface="Times New Roman" pitchFamily="18" charset="0"/>
                <a:cs typeface="Times New Roman" pitchFamily="18" charset="0"/>
              </a:rPr>
              <a:t>) </a:t>
            </a:r>
            <a:r>
              <a:rPr lang="en-US" sz="3000" dirty="0" err="1">
                <a:solidFill>
                  <a:schemeClr val="bg1"/>
                </a:solidFill>
                <a:latin typeface="Times New Roman" pitchFamily="18" charset="0"/>
                <a:cs typeface="Times New Roman" pitchFamily="18" charset="0"/>
              </a:rPr>
              <a:t>şol</a:t>
            </a:r>
            <a:r>
              <a:rPr lang="en-US" sz="3000" dirty="0">
                <a:solidFill>
                  <a:schemeClr val="bg1"/>
                </a:solidFill>
                <a:latin typeface="Times New Roman" pitchFamily="18" charset="0"/>
                <a:cs typeface="Times New Roman" pitchFamily="18" charset="0"/>
              </a:rPr>
              <a:t> </a:t>
            </a:r>
            <a:r>
              <a:rPr lang="en-US" sz="3000" dirty="0" err="1">
                <a:solidFill>
                  <a:schemeClr val="bg1"/>
                </a:solidFill>
                <a:latin typeface="Times New Roman" pitchFamily="18" charset="0"/>
                <a:cs typeface="Times New Roman" pitchFamily="18" charset="0"/>
              </a:rPr>
              <a:t>bir</a:t>
            </a:r>
            <a:r>
              <a:rPr lang="en-US" sz="3000" dirty="0">
                <a:solidFill>
                  <a:schemeClr val="bg1"/>
                </a:solidFill>
                <a:latin typeface="Times New Roman" pitchFamily="18" charset="0"/>
                <a:cs typeface="Times New Roman" pitchFamily="18" charset="0"/>
              </a:rPr>
              <a:t> </a:t>
            </a:r>
            <a:r>
              <a:rPr lang="en-US" sz="3000" dirty="0" err="1">
                <a:solidFill>
                  <a:schemeClr val="bg1"/>
                </a:solidFill>
                <a:latin typeface="Times New Roman" pitchFamily="18" charset="0"/>
                <a:cs typeface="Times New Roman" pitchFamily="18" charset="0"/>
              </a:rPr>
              <a:t>haryt</a:t>
            </a:r>
            <a:r>
              <a:rPr lang="en-US" sz="3000" dirty="0">
                <a:solidFill>
                  <a:schemeClr val="bg1"/>
                </a:solidFill>
                <a:latin typeface="Times New Roman" pitchFamily="18" charset="0"/>
                <a:cs typeface="Times New Roman" pitchFamily="18" charset="0"/>
              </a:rPr>
              <a:t> </a:t>
            </a:r>
            <a:r>
              <a:rPr lang="en-US" sz="3000" dirty="0" err="1">
                <a:solidFill>
                  <a:schemeClr val="bg1"/>
                </a:solidFill>
                <a:latin typeface="Times New Roman" pitchFamily="18" charset="0"/>
                <a:cs typeface="Times New Roman" pitchFamily="18" charset="0"/>
              </a:rPr>
              <a:t>arzanladylan</a:t>
            </a:r>
            <a:r>
              <a:rPr lang="en-US" sz="3000" dirty="0">
                <a:solidFill>
                  <a:schemeClr val="bg1"/>
                </a:solidFill>
                <a:latin typeface="Times New Roman" pitchFamily="18" charset="0"/>
                <a:cs typeface="Times New Roman" pitchFamily="18" charset="0"/>
              </a:rPr>
              <a:t> </a:t>
            </a:r>
            <a:r>
              <a:rPr lang="en-US" sz="3000" dirty="0" err="1" smtClean="0">
                <a:solidFill>
                  <a:schemeClr val="bg1"/>
                </a:solidFill>
                <a:latin typeface="Times New Roman" pitchFamily="18" charset="0"/>
                <a:cs typeface="Times New Roman" pitchFamily="18" charset="0"/>
              </a:rPr>
              <a:t>Bahalar</a:t>
            </a:r>
            <a:r>
              <a:rPr lang="en-US" sz="3000" dirty="0" smtClean="0">
                <a:solidFill>
                  <a:schemeClr val="bg1"/>
                </a:solidFill>
                <a:latin typeface="Times New Roman" pitchFamily="18" charset="0"/>
                <a:cs typeface="Times New Roman" pitchFamily="18" charset="0"/>
              </a:rPr>
              <a:t> </a:t>
            </a:r>
            <a:r>
              <a:rPr lang="en-US" sz="3000" dirty="0" err="1">
                <a:solidFill>
                  <a:schemeClr val="bg1"/>
                </a:solidFill>
                <a:latin typeface="Times New Roman" pitchFamily="18" charset="0"/>
                <a:cs typeface="Times New Roman" pitchFamily="18" charset="0"/>
              </a:rPr>
              <a:t>boýunça</a:t>
            </a:r>
            <a:r>
              <a:rPr lang="en-US" sz="3000" dirty="0">
                <a:solidFill>
                  <a:schemeClr val="bg1"/>
                </a:solidFill>
                <a:latin typeface="Times New Roman" pitchFamily="18" charset="0"/>
                <a:cs typeface="Times New Roman" pitchFamily="18" charset="0"/>
              </a:rPr>
              <a:t> </a:t>
            </a:r>
            <a:r>
              <a:rPr lang="en-US" sz="3000" dirty="0" err="1">
                <a:solidFill>
                  <a:schemeClr val="bg1"/>
                </a:solidFill>
                <a:latin typeface="Times New Roman" pitchFamily="18" charset="0"/>
                <a:cs typeface="Times New Roman" pitchFamily="18" charset="0"/>
              </a:rPr>
              <a:t>ýerlenilýär</a:t>
            </a:r>
            <a:r>
              <a:rPr lang="en-US" sz="3000" dirty="0">
                <a:solidFill>
                  <a:schemeClr val="bg1"/>
                </a:solidFill>
                <a:latin typeface="Times New Roman" pitchFamily="18" charset="0"/>
                <a:cs typeface="Times New Roman" pitchFamily="18" charset="0"/>
              </a:rPr>
              <a:t>.</a:t>
            </a:r>
            <a:endParaRPr lang="ru-RU" sz="3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91613148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1124744"/>
            <a:ext cx="8496944" cy="3970318"/>
          </a:xfrm>
          <a:prstGeom prst="rect">
            <a:avLst/>
          </a:prstGeom>
        </p:spPr>
        <p:txBody>
          <a:bodyPr wrap="square">
            <a:spAutoFit/>
          </a:bodyPr>
          <a:lstStyle/>
          <a:p>
            <a:pPr algn="just"/>
            <a:r>
              <a:rPr lang="ru-RU" sz="2800" dirty="0" err="1">
                <a:solidFill>
                  <a:schemeClr val="bg1"/>
                </a:solidFill>
              </a:rPr>
              <a:t>The</a:t>
            </a:r>
            <a:r>
              <a:rPr lang="ru-RU" sz="2800" dirty="0">
                <a:solidFill>
                  <a:schemeClr val="bg1"/>
                </a:solidFill>
              </a:rPr>
              <a:t> </a:t>
            </a:r>
            <a:r>
              <a:rPr lang="ru-RU" sz="2800" dirty="0" err="1">
                <a:solidFill>
                  <a:schemeClr val="bg1"/>
                </a:solidFill>
              </a:rPr>
              <a:t>strategy</a:t>
            </a:r>
            <a:r>
              <a:rPr lang="ru-RU" sz="2800" dirty="0">
                <a:solidFill>
                  <a:schemeClr val="bg1"/>
                </a:solidFill>
              </a:rPr>
              <a:t> </a:t>
            </a:r>
            <a:r>
              <a:rPr lang="ru-RU" sz="2800" dirty="0" err="1">
                <a:solidFill>
                  <a:schemeClr val="bg1"/>
                </a:solidFill>
              </a:rPr>
              <a:t>of</a:t>
            </a:r>
            <a:r>
              <a:rPr lang="ru-RU" sz="2800" dirty="0">
                <a:solidFill>
                  <a:schemeClr val="bg1"/>
                </a:solidFill>
              </a:rPr>
              <a:t> </a:t>
            </a:r>
            <a:r>
              <a:rPr lang="ru-RU" sz="2800" dirty="0" err="1">
                <a:solidFill>
                  <a:schemeClr val="bg1"/>
                </a:solidFill>
              </a:rPr>
              <a:t>market</a:t>
            </a:r>
            <a:r>
              <a:rPr lang="ru-RU" sz="2800" dirty="0">
                <a:solidFill>
                  <a:schemeClr val="bg1"/>
                </a:solidFill>
              </a:rPr>
              <a:t> </a:t>
            </a:r>
            <a:r>
              <a:rPr lang="ru-RU" sz="2800" dirty="0" err="1">
                <a:solidFill>
                  <a:schemeClr val="bg1"/>
                </a:solidFill>
              </a:rPr>
              <a:t>segmentation</a:t>
            </a:r>
            <a:r>
              <a:rPr lang="ru-RU" sz="2800" dirty="0">
                <a:solidFill>
                  <a:schemeClr val="bg1"/>
                </a:solidFill>
              </a:rPr>
              <a:t> </a:t>
            </a:r>
            <a:r>
              <a:rPr lang="ru-RU" sz="2800" dirty="0" err="1">
                <a:solidFill>
                  <a:schemeClr val="bg1"/>
                </a:solidFill>
              </a:rPr>
              <a:t>is</a:t>
            </a:r>
            <a:r>
              <a:rPr lang="ru-RU" sz="2800" dirty="0">
                <a:solidFill>
                  <a:schemeClr val="bg1"/>
                </a:solidFill>
              </a:rPr>
              <a:t> </a:t>
            </a:r>
            <a:r>
              <a:rPr lang="ru-RU" sz="2800" dirty="0" err="1">
                <a:solidFill>
                  <a:schemeClr val="bg1"/>
                </a:solidFill>
              </a:rPr>
              <a:t>based</a:t>
            </a:r>
            <a:r>
              <a:rPr lang="ru-RU" sz="2800" dirty="0">
                <a:solidFill>
                  <a:schemeClr val="bg1"/>
                </a:solidFill>
              </a:rPr>
              <a:t> </a:t>
            </a:r>
            <a:r>
              <a:rPr lang="ru-RU" sz="2800" dirty="0" err="1">
                <a:solidFill>
                  <a:schemeClr val="bg1"/>
                </a:solidFill>
              </a:rPr>
              <a:t>on</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fact</a:t>
            </a:r>
            <a:r>
              <a:rPr lang="ru-RU" sz="2800" dirty="0">
                <a:solidFill>
                  <a:schemeClr val="bg1"/>
                </a:solidFill>
              </a:rPr>
              <a:t> </a:t>
            </a:r>
            <a:r>
              <a:rPr lang="ru-RU" sz="2800" dirty="0" err="1">
                <a:solidFill>
                  <a:schemeClr val="bg1"/>
                </a:solidFill>
              </a:rPr>
              <a:t>that</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demand</a:t>
            </a:r>
            <a:r>
              <a:rPr lang="ru-RU" sz="2800" dirty="0">
                <a:solidFill>
                  <a:schemeClr val="bg1"/>
                </a:solidFill>
              </a:rPr>
              <a:t> </a:t>
            </a:r>
            <a:r>
              <a:rPr lang="ru-RU" sz="2800" dirty="0" err="1">
                <a:solidFill>
                  <a:schemeClr val="bg1"/>
                </a:solidFill>
              </a:rPr>
              <a:t>of</a:t>
            </a:r>
            <a:r>
              <a:rPr lang="ru-RU" sz="2800" dirty="0">
                <a:solidFill>
                  <a:schemeClr val="bg1"/>
                </a:solidFill>
              </a:rPr>
              <a:t> </a:t>
            </a:r>
            <a:r>
              <a:rPr lang="ru-RU" sz="2800" dirty="0" err="1">
                <a:solidFill>
                  <a:schemeClr val="bg1"/>
                </a:solidFill>
              </a:rPr>
              <a:t>buyers</a:t>
            </a:r>
            <a:r>
              <a:rPr lang="ru-RU" sz="2800" dirty="0">
                <a:solidFill>
                  <a:schemeClr val="bg1"/>
                </a:solidFill>
              </a:rPr>
              <a:t> </a:t>
            </a:r>
            <a:r>
              <a:rPr lang="ru-RU" sz="2800" dirty="0" err="1">
                <a:solidFill>
                  <a:schemeClr val="bg1"/>
                </a:solidFill>
              </a:rPr>
              <a:t>is</a:t>
            </a:r>
            <a:r>
              <a:rPr lang="ru-RU" sz="2800" dirty="0">
                <a:solidFill>
                  <a:schemeClr val="bg1"/>
                </a:solidFill>
              </a:rPr>
              <a:t> </a:t>
            </a:r>
            <a:r>
              <a:rPr lang="ru-RU" sz="2800" dirty="0" err="1">
                <a:solidFill>
                  <a:schemeClr val="bg1"/>
                </a:solidFill>
              </a:rPr>
              <a:t>not</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same</a:t>
            </a:r>
            <a:r>
              <a:rPr lang="ru-RU" sz="2800" dirty="0">
                <a:solidFill>
                  <a:schemeClr val="bg1"/>
                </a:solidFill>
              </a:rPr>
              <a:t> </a:t>
            </a:r>
            <a:r>
              <a:rPr lang="ru-RU" sz="2800" dirty="0" err="1">
                <a:solidFill>
                  <a:schemeClr val="bg1"/>
                </a:solidFill>
              </a:rPr>
              <a:t>within</a:t>
            </a:r>
            <a:r>
              <a:rPr lang="ru-RU" sz="2800" dirty="0">
                <a:solidFill>
                  <a:schemeClr val="bg1"/>
                </a:solidFill>
              </a:rPr>
              <a:t> a </a:t>
            </a:r>
            <a:r>
              <a:rPr lang="ru-RU" sz="2800" dirty="0" err="1">
                <a:solidFill>
                  <a:schemeClr val="bg1"/>
                </a:solidFill>
              </a:rPr>
              <a:t>particular</a:t>
            </a:r>
            <a:r>
              <a:rPr lang="ru-RU" sz="2800" dirty="0">
                <a:solidFill>
                  <a:schemeClr val="bg1"/>
                </a:solidFill>
              </a:rPr>
              <a:t> </a:t>
            </a:r>
            <a:r>
              <a:rPr lang="ru-RU" sz="2800" dirty="0" err="1">
                <a:solidFill>
                  <a:schemeClr val="bg1"/>
                </a:solidFill>
              </a:rPr>
              <a:t>segment</a:t>
            </a:r>
            <a:r>
              <a:rPr lang="ru-RU" sz="2800" dirty="0">
                <a:solidFill>
                  <a:schemeClr val="bg1"/>
                </a:solidFill>
              </a:rPr>
              <a:t> </a:t>
            </a:r>
            <a:r>
              <a:rPr lang="ru-RU" sz="2800" dirty="0" err="1">
                <a:solidFill>
                  <a:schemeClr val="bg1"/>
                </a:solidFill>
              </a:rPr>
              <a:t>or</a:t>
            </a:r>
            <a:r>
              <a:rPr lang="ru-RU" sz="2800" dirty="0">
                <a:solidFill>
                  <a:schemeClr val="bg1"/>
                </a:solidFill>
              </a:rPr>
              <a:t> </a:t>
            </a:r>
            <a:r>
              <a:rPr lang="ru-RU" sz="2800" dirty="0" err="1">
                <a:solidFill>
                  <a:schemeClr val="bg1"/>
                </a:solidFill>
              </a:rPr>
              <a:t>in</a:t>
            </a:r>
            <a:r>
              <a:rPr lang="ru-RU" sz="2800" dirty="0">
                <a:solidFill>
                  <a:schemeClr val="bg1"/>
                </a:solidFill>
              </a:rPr>
              <a:t> </a:t>
            </a:r>
            <a:r>
              <a:rPr lang="ru-RU" sz="2800" dirty="0" err="1">
                <a:solidFill>
                  <a:schemeClr val="bg1"/>
                </a:solidFill>
              </a:rPr>
              <a:t>different</a:t>
            </a:r>
            <a:r>
              <a:rPr lang="ru-RU" sz="2800" dirty="0">
                <a:solidFill>
                  <a:schemeClr val="bg1"/>
                </a:solidFill>
              </a:rPr>
              <a:t> </a:t>
            </a:r>
            <a:r>
              <a:rPr lang="ru-RU" sz="2800" dirty="0" err="1">
                <a:solidFill>
                  <a:schemeClr val="bg1"/>
                </a:solidFill>
              </a:rPr>
              <a:t>markets</a:t>
            </a:r>
            <a:r>
              <a:rPr lang="ru-RU" sz="2800" dirty="0">
                <a:solidFill>
                  <a:schemeClr val="bg1"/>
                </a:solidFill>
              </a:rPr>
              <a:t>. </a:t>
            </a:r>
            <a:r>
              <a:rPr lang="ru-RU" sz="2800" dirty="0" err="1">
                <a:solidFill>
                  <a:schemeClr val="bg1"/>
                </a:solidFill>
              </a:rPr>
              <a:t>This</a:t>
            </a:r>
            <a:r>
              <a:rPr lang="ru-RU" sz="2800" dirty="0">
                <a:solidFill>
                  <a:schemeClr val="bg1"/>
                </a:solidFill>
              </a:rPr>
              <a:t> </a:t>
            </a:r>
            <a:r>
              <a:rPr lang="ru-RU" sz="2800" dirty="0" err="1">
                <a:solidFill>
                  <a:schemeClr val="bg1"/>
                </a:solidFill>
              </a:rPr>
              <a:t>strategy</a:t>
            </a:r>
            <a:r>
              <a:rPr lang="ru-RU" sz="2800" dirty="0">
                <a:solidFill>
                  <a:schemeClr val="bg1"/>
                </a:solidFill>
              </a:rPr>
              <a:t> </a:t>
            </a:r>
            <a:r>
              <a:rPr lang="ru-RU" sz="2800" dirty="0" err="1">
                <a:solidFill>
                  <a:schemeClr val="bg1"/>
                </a:solidFill>
              </a:rPr>
              <a:t>is</a:t>
            </a:r>
            <a:r>
              <a:rPr lang="ru-RU" sz="2800" dirty="0">
                <a:solidFill>
                  <a:schemeClr val="bg1"/>
                </a:solidFill>
              </a:rPr>
              <a:t> </a:t>
            </a:r>
            <a:r>
              <a:rPr lang="ru-RU" sz="2800" dirty="0" err="1">
                <a:solidFill>
                  <a:schemeClr val="bg1"/>
                </a:solidFill>
              </a:rPr>
              <a:t>implemented</a:t>
            </a:r>
            <a:r>
              <a:rPr lang="ru-RU" sz="2800" dirty="0">
                <a:solidFill>
                  <a:schemeClr val="bg1"/>
                </a:solidFill>
              </a:rPr>
              <a:t> </a:t>
            </a:r>
            <a:r>
              <a:rPr lang="ru-RU" sz="2800" dirty="0" err="1">
                <a:solidFill>
                  <a:schemeClr val="bg1"/>
                </a:solidFill>
              </a:rPr>
              <a:t>through</a:t>
            </a:r>
            <a:r>
              <a:rPr lang="ru-RU" sz="2800" dirty="0">
                <a:solidFill>
                  <a:schemeClr val="bg1"/>
                </a:solidFill>
              </a:rPr>
              <a:t> </a:t>
            </a:r>
            <a:r>
              <a:rPr lang="ru-RU" sz="2800" dirty="0" err="1">
                <a:solidFill>
                  <a:schemeClr val="bg1"/>
                </a:solidFill>
              </a:rPr>
              <a:t>price</a:t>
            </a:r>
            <a:r>
              <a:rPr lang="ru-RU" sz="2800" dirty="0">
                <a:solidFill>
                  <a:schemeClr val="bg1"/>
                </a:solidFill>
              </a:rPr>
              <a:t> </a:t>
            </a:r>
            <a:r>
              <a:rPr lang="ru-RU" sz="2800" dirty="0" err="1">
                <a:solidFill>
                  <a:schemeClr val="bg1"/>
                </a:solidFill>
              </a:rPr>
              <a:t>reductions</a:t>
            </a:r>
            <a:r>
              <a:rPr lang="ru-RU" sz="2800" dirty="0">
                <a:solidFill>
                  <a:schemeClr val="bg1"/>
                </a:solidFill>
              </a:rPr>
              <a:t> </a:t>
            </a:r>
            <a:r>
              <a:rPr lang="ru-RU" sz="2800" dirty="0" err="1">
                <a:solidFill>
                  <a:schemeClr val="bg1"/>
                </a:solidFill>
              </a:rPr>
              <a:t>for</a:t>
            </a:r>
            <a:r>
              <a:rPr lang="ru-RU" sz="2800" dirty="0">
                <a:solidFill>
                  <a:schemeClr val="bg1"/>
                </a:solidFill>
              </a:rPr>
              <a:t> </a:t>
            </a:r>
            <a:r>
              <a:rPr lang="ru-RU" sz="2800" dirty="0" err="1">
                <a:solidFill>
                  <a:schemeClr val="bg1"/>
                </a:solidFill>
              </a:rPr>
              <a:t>buyers</a:t>
            </a:r>
            <a:r>
              <a:rPr lang="ru-RU" sz="2800" dirty="0">
                <a:solidFill>
                  <a:schemeClr val="bg1"/>
                </a:solidFill>
              </a:rPr>
              <a:t> </a:t>
            </a:r>
            <a:r>
              <a:rPr lang="ru-RU" sz="2800" dirty="0" err="1">
                <a:solidFill>
                  <a:schemeClr val="bg1"/>
                </a:solidFill>
              </a:rPr>
              <a:t>in</a:t>
            </a:r>
            <a:r>
              <a:rPr lang="ru-RU" sz="2800" dirty="0">
                <a:solidFill>
                  <a:schemeClr val="bg1"/>
                </a:solidFill>
              </a:rPr>
              <a:t> </a:t>
            </a:r>
            <a:r>
              <a:rPr lang="ru-RU" sz="2800" dirty="0" err="1">
                <a:solidFill>
                  <a:schemeClr val="bg1"/>
                </a:solidFill>
              </a:rPr>
              <a:t>other</a:t>
            </a:r>
            <a:r>
              <a:rPr lang="ru-RU" sz="2800" dirty="0">
                <a:solidFill>
                  <a:schemeClr val="bg1"/>
                </a:solidFill>
              </a:rPr>
              <a:t> </a:t>
            </a:r>
            <a:r>
              <a:rPr lang="ru-RU" sz="2800" dirty="0" err="1">
                <a:solidFill>
                  <a:schemeClr val="bg1"/>
                </a:solidFill>
              </a:rPr>
              <a:t>markets</a:t>
            </a:r>
            <a:r>
              <a:rPr lang="ru-RU" sz="2800" dirty="0">
                <a:solidFill>
                  <a:schemeClr val="bg1"/>
                </a:solidFill>
              </a:rPr>
              <a:t>. </a:t>
            </a:r>
            <a:r>
              <a:rPr lang="ru-RU" sz="2800" dirty="0" err="1">
                <a:solidFill>
                  <a:schemeClr val="bg1"/>
                </a:solidFill>
              </a:rPr>
              <a:t>Most</a:t>
            </a:r>
            <a:r>
              <a:rPr lang="ru-RU" sz="2800" dirty="0">
                <a:solidFill>
                  <a:schemeClr val="bg1"/>
                </a:solidFill>
              </a:rPr>
              <a:t> </a:t>
            </a:r>
            <a:r>
              <a:rPr lang="ru-RU" sz="2800" dirty="0" err="1">
                <a:solidFill>
                  <a:schemeClr val="bg1"/>
                </a:solidFill>
              </a:rPr>
              <a:t>of</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products</a:t>
            </a:r>
            <a:r>
              <a:rPr lang="ru-RU" sz="2800" dirty="0">
                <a:solidFill>
                  <a:schemeClr val="bg1"/>
                </a:solidFill>
              </a:rPr>
              <a:t> </a:t>
            </a:r>
            <a:r>
              <a:rPr lang="ru-RU" sz="2800" dirty="0" err="1">
                <a:solidFill>
                  <a:schemeClr val="bg1"/>
                </a:solidFill>
              </a:rPr>
              <a:t>are</a:t>
            </a:r>
            <a:r>
              <a:rPr lang="ru-RU" sz="2800" dirty="0">
                <a:solidFill>
                  <a:schemeClr val="bg1"/>
                </a:solidFill>
              </a:rPr>
              <a:t> </a:t>
            </a:r>
            <a:r>
              <a:rPr lang="ru-RU" sz="2800" dirty="0" err="1">
                <a:solidFill>
                  <a:schemeClr val="bg1"/>
                </a:solidFill>
              </a:rPr>
              <a:t>sold</a:t>
            </a:r>
            <a:r>
              <a:rPr lang="ru-RU" sz="2800" dirty="0">
                <a:solidFill>
                  <a:schemeClr val="bg1"/>
                </a:solidFill>
              </a:rPr>
              <a:t> </a:t>
            </a:r>
            <a:r>
              <a:rPr lang="ru-RU" sz="2800" dirty="0" err="1">
                <a:solidFill>
                  <a:schemeClr val="bg1"/>
                </a:solidFill>
              </a:rPr>
              <a:t>in</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first</a:t>
            </a:r>
            <a:r>
              <a:rPr lang="ru-RU" sz="2800" dirty="0">
                <a:solidFill>
                  <a:schemeClr val="bg1"/>
                </a:solidFill>
              </a:rPr>
              <a:t> </a:t>
            </a:r>
            <a:r>
              <a:rPr lang="ru-RU" sz="2800" dirty="0" err="1">
                <a:solidFill>
                  <a:schemeClr val="bg1"/>
                </a:solidFill>
              </a:rPr>
              <a:t>market</a:t>
            </a:r>
            <a:r>
              <a:rPr lang="ru-RU" sz="2800" dirty="0">
                <a:solidFill>
                  <a:schemeClr val="bg1"/>
                </a:solidFill>
              </a:rPr>
              <a:t> </a:t>
            </a:r>
            <a:r>
              <a:rPr lang="ru-RU" sz="2800" dirty="0" err="1">
                <a:solidFill>
                  <a:schemeClr val="bg1"/>
                </a:solidFill>
              </a:rPr>
              <a:t>at</a:t>
            </a:r>
            <a:r>
              <a:rPr lang="ru-RU" sz="2800" dirty="0">
                <a:solidFill>
                  <a:schemeClr val="bg1"/>
                </a:solidFill>
              </a:rPr>
              <a:t> </a:t>
            </a:r>
            <a:r>
              <a:rPr lang="ru-RU" sz="2800" dirty="0" err="1">
                <a:solidFill>
                  <a:schemeClr val="bg1"/>
                </a:solidFill>
              </a:rPr>
              <a:t>prices</a:t>
            </a:r>
            <a:r>
              <a:rPr lang="ru-RU" sz="2800" dirty="0">
                <a:solidFill>
                  <a:schemeClr val="bg1"/>
                </a:solidFill>
              </a:rPr>
              <a:t> </a:t>
            </a:r>
            <a:r>
              <a:rPr lang="ru-RU" sz="2800" dirty="0" err="1">
                <a:solidFill>
                  <a:schemeClr val="bg1"/>
                </a:solidFill>
              </a:rPr>
              <a:t>that</a:t>
            </a:r>
            <a:r>
              <a:rPr lang="ru-RU" sz="2800" dirty="0">
                <a:solidFill>
                  <a:schemeClr val="bg1"/>
                </a:solidFill>
              </a:rPr>
              <a:t> </a:t>
            </a:r>
            <a:r>
              <a:rPr lang="ru-RU" sz="2800" dirty="0" err="1">
                <a:solidFill>
                  <a:schemeClr val="bg1"/>
                </a:solidFill>
              </a:rPr>
              <a:t>compensate</a:t>
            </a:r>
            <a:r>
              <a:rPr lang="ru-RU" sz="2800" dirty="0">
                <a:solidFill>
                  <a:schemeClr val="bg1"/>
                </a:solidFill>
              </a:rPr>
              <a:t> </a:t>
            </a:r>
            <a:r>
              <a:rPr lang="ru-RU" sz="2800" dirty="0" err="1">
                <a:solidFill>
                  <a:schemeClr val="bg1"/>
                </a:solidFill>
              </a:rPr>
              <a:t>for</a:t>
            </a:r>
            <a:r>
              <a:rPr lang="ru-RU" sz="2800" dirty="0">
                <a:solidFill>
                  <a:schemeClr val="bg1"/>
                </a:solidFill>
              </a:rPr>
              <a:t> </a:t>
            </a:r>
            <a:r>
              <a:rPr lang="ru-RU" sz="2800" dirty="0" err="1">
                <a:solidFill>
                  <a:schemeClr val="bg1"/>
                </a:solidFill>
              </a:rPr>
              <a:t>all</a:t>
            </a:r>
            <a:r>
              <a:rPr lang="ru-RU" sz="2800" dirty="0">
                <a:solidFill>
                  <a:schemeClr val="bg1"/>
                </a:solidFill>
              </a:rPr>
              <a:t> </a:t>
            </a:r>
            <a:r>
              <a:rPr lang="ru-RU" sz="2800" dirty="0" err="1">
                <a:solidFill>
                  <a:schemeClr val="bg1"/>
                </a:solidFill>
              </a:rPr>
              <a:t>costs</a:t>
            </a:r>
            <a:r>
              <a:rPr lang="ru-RU" sz="2800" dirty="0">
                <a:solidFill>
                  <a:schemeClr val="bg1"/>
                </a:solidFill>
              </a:rPr>
              <a:t> </a:t>
            </a:r>
            <a:r>
              <a:rPr lang="ru-RU" sz="2800" dirty="0" err="1">
                <a:solidFill>
                  <a:schemeClr val="bg1"/>
                </a:solidFill>
              </a:rPr>
              <a:t>and</a:t>
            </a:r>
            <a:r>
              <a:rPr lang="ru-RU" sz="2800" dirty="0">
                <a:solidFill>
                  <a:schemeClr val="bg1"/>
                </a:solidFill>
              </a:rPr>
              <a:t> </a:t>
            </a:r>
            <a:r>
              <a:rPr lang="ru-RU" sz="2800" dirty="0" err="1">
                <a:solidFill>
                  <a:schemeClr val="bg1"/>
                </a:solidFill>
              </a:rPr>
              <a:t>ensure</a:t>
            </a:r>
            <a:r>
              <a:rPr lang="ru-RU" sz="2800" dirty="0">
                <a:solidFill>
                  <a:schemeClr val="bg1"/>
                </a:solidFill>
              </a:rPr>
              <a:t> a </a:t>
            </a:r>
            <a:r>
              <a:rPr lang="ru-RU" sz="2800" dirty="0" err="1">
                <a:solidFill>
                  <a:schemeClr val="bg1"/>
                </a:solidFill>
              </a:rPr>
              <a:t>certain</a:t>
            </a:r>
            <a:r>
              <a:rPr lang="ru-RU" sz="2800" dirty="0">
                <a:solidFill>
                  <a:schemeClr val="bg1"/>
                </a:solidFill>
              </a:rPr>
              <a:t> </a:t>
            </a:r>
            <a:r>
              <a:rPr lang="ru-RU" sz="2800" dirty="0" err="1">
                <a:solidFill>
                  <a:schemeClr val="bg1"/>
                </a:solidFill>
              </a:rPr>
              <a:t>profit</a:t>
            </a:r>
            <a:r>
              <a:rPr lang="ru-RU" sz="2800" dirty="0">
                <a:solidFill>
                  <a:schemeClr val="bg1"/>
                </a:solidFill>
              </a:rPr>
              <a:t>. </a:t>
            </a:r>
            <a:r>
              <a:rPr lang="ru-RU" sz="2800" dirty="0" err="1">
                <a:solidFill>
                  <a:schemeClr val="bg1"/>
                </a:solidFill>
              </a:rPr>
              <a:t>In</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second</a:t>
            </a:r>
            <a:r>
              <a:rPr lang="ru-RU" sz="2800" dirty="0">
                <a:solidFill>
                  <a:schemeClr val="bg1"/>
                </a:solidFill>
              </a:rPr>
              <a:t> </a:t>
            </a:r>
            <a:r>
              <a:rPr lang="ru-RU" sz="2800" dirty="0" err="1">
                <a:solidFill>
                  <a:schemeClr val="bg1"/>
                </a:solidFill>
              </a:rPr>
              <a:t>market</a:t>
            </a:r>
            <a:r>
              <a:rPr lang="ru-RU" sz="2800" dirty="0">
                <a:solidFill>
                  <a:schemeClr val="bg1"/>
                </a:solidFill>
              </a:rPr>
              <a:t> (</a:t>
            </a:r>
            <a:r>
              <a:rPr lang="ru-RU" sz="2800" dirty="0" err="1">
                <a:solidFill>
                  <a:schemeClr val="bg1"/>
                </a:solidFill>
              </a:rPr>
              <a:t>sometimes</a:t>
            </a:r>
            <a:r>
              <a:rPr lang="ru-RU" sz="2800" dirty="0">
                <a:solidFill>
                  <a:schemeClr val="bg1"/>
                </a:solidFill>
              </a:rPr>
              <a:t> </a:t>
            </a:r>
            <a:r>
              <a:rPr lang="ru-RU" sz="2800" dirty="0" err="1">
                <a:solidFill>
                  <a:schemeClr val="bg1"/>
                </a:solidFill>
              </a:rPr>
              <a:t>abroad</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same</a:t>
            </a:r>
            <a:r>
              <a:rPr lang="ru-RU" sz="2800" dirty="0">
                <a:solidFill>
                  <a:schemeClr val="bg1"/>
                </a:solidFill>
              </a:rPr>
              <a:t> </a:t>
            </a:r>
            <a:r>
              <a:rPr lang="ru-RU" sz="2800" dirty="0" err="1">
                <a:solidFill>
                  <a:schemeClr val="bg1"/>
                </a:solidFill>
              </a:rPr>
              <a:t>goods</a:t>
            </a:r>
            <a:r>
              <a:rPr lang="ru-RU" sz="2800" dirty="0">
                <a:solidFill>
                  <a:schemeClr val="bg1"/>
                </a:solidFill>
              </a:rPr>
              <a:t> </a:t>
            </a:r>
            <a:r>
              <a:rPr lang="ru-RU" sz="2800" dirty="0" err="1">
                <a:solidFill>
                  <a:schemeClr val="bg1"/>
                </a:solidFill>
              </a:rPr>
              <a:t>are</a:t>
            </a:r>
            <a:r>
              <a:rPr lang="ru-RU" sz="2800" dirty="0">
                <a:solidFill>
                  <a:schemeClr val="bg1"/>
                </a:solidFill>
              </a:rPr>
              <a:t> </a:t>
            </a:r>
            <a:r>
              <a:rPr lang="ru-RU" sz="2800" dirty="0" err="1">
                <a:solidFill>
                  <a:schemeClr val="bg1"/>
                </a:solidFill>
              </a:rPr>
              <a:t>sold</a:t>
            </a:r>
            <a:r>
              <a:rPr lang="ru-RU" sz="2800" dirty="0">
                <a:solidFill>
                  <a:schemeClr val="bg1"/>
                </a:solidFill>
              </a:rPr>
              <a:t> </a:t>
            </a:r>
            <a:r>
              <a:rPr lang="ru-RU" sz="2800" dirty="0" err="1">
                <a:solidFill>
                  <a:schemeClr val="bg1"/>
                </a:solidFill>
              </a:rPr>
              <a:t>at</a:t>
            </a:r>
            <a:r>
              <a:rPr lang="ru-RU" sz="2800" dirty="0">
                <a:solidFill>
                  <a:schemeClr val="bg1"/>
                </a:solidFill>
              </a:rPr>
              <a:t> </a:t>
            </a:r>
            <a:r>
              <a:rPr lang="ru-RU" sz="2800" dirty="0" err="1">
                <a:solidFill>
                  <a:schemeClr val="bg1"/>
                </a:solidFill>
              </a:rPr>
              <a:t>reduced</a:t>
            </a:r>
            <a:r>
              <a:rPr lang="ru-RU" sz="2800" dirty="0">
                <a:solidFill>
                  <a:schemeClr val="bg1"/>
                </a:solidFill>
              </a:rPr>
              <a:t> </a:t>
            </a:r>
            <a:r>
              <a:rPr lang="ru-RU" sz="2800" dirty="0" err="1">
                <a:solidFill>
                  <a:schemeClr val="bg1"/>
                </a:solidFill>
              </a:rPr>
              <a:t>prices</a:t>
            </a:r>
            <a:r>
              <a:rPr lang="ru-RU" sz="2800" dirty="0">
                <a:solidFill>
                  <a:schemeClr val="bg1"/>
                </a:solidFill>
              </a:rPr>
              <a:t>.</a:t>
            </a:r>
          </a:p>
        </p:txBody>
      </p:sp>
    </p:spTree>
    <p:extLst>
      <p:ext uri="{BB962C8B-B14F-4D97-AF65-F5344CB8AC3E}">
        <p14:creationId xmlns:p14="http://schemas.microsoft.com/office/powerpoint/2010/main" val="7188787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Прямоугольник 1"/>
          <p:cNvSpPr/>
          <p:nvPr/>
        </p:nvSpPr>
        <p:spPr>
          <a:xfrm>
            <a:off x="0" y="23843"/>
            <a:ext cx="8903518" cy="5909310"/>
          </a:xfrm>
          <a:prstGeom prst="rect">
            <a:avLst/>
          </a:prstGeom>
        </p:spPr>
        <p:txBody>
          <a:bodyPr wrap="square">
            <a:spAutoFit/>
          </a:bodyPr>
          <a:lstStyle/>
          <a:p>
            <a:pPr algn="just">
              <a:lnSpc>
                <a:spcPct val="150000"/>
              </a:lnSpc>
            </a:pPr>
            <a:r>
              <a:rPr lang="tk-TM" sz="2800" dirty="0" smtClean="0">
                <a:solidFill>
                  <a:schemeClr val="bg1"/>
                </a:solidFill>
                <a:latin typeface="Times New Roman" pitchFamily="18" charset="0"/>
                <a:cs typeface="Times New Roman" pitchFamily="18" charset="0"/>
              </a:rPr>
              <a:t>	</a:t>
            </a:r>
            <a:r>
              <a:rPr lang="en-US" sz="2800" dirty="0" smtClean="0">
                <a:solidFill>
                  <a:schemeClr val="bg1"/>
                </a:solidFill>
                <a:latin typeface="Times New Roman" pitchFamily="18" charset="0"/>
                <a:cs typeface="Times New Roman" pitchFamily="18" charset="0"/>
              </a:rPr>
              <a:t>Eger </a:t>
            </a:r>
            <a:r>
              <a:rPr lang="en-US" sz="2800" dirty="0" err="1">
                <a:solidFill>
                  <a:schemeClr val="bg1"/>
                </a:solidFill>
                <a:latin typeface="Times New Roman" pitchFamily="18" charset="0"/>
                <a:cs typeface="Times New Roman" pitchFamily="18" charset="0"/>
              </a:rPr>
              <a:t>ikinji</a:t>
            </a:r>
            <a:r>
              <a:rPr lang="en-US" sz="2800" dirty="0">
                <a:solidFill>
                  <a:schemeClr val="bg1"/>
                </a:solidFill>
                <a:latin typeface="Times New Roman" pitchFamily="18" charset="0"/>
                <a:cs typeface="Times New Roman" pitchFamily="18" charset="0"/>
              </a:rPr>
              <a:t> bazar monopolist </a:t>
            </a:r>
            <a:r>
              <a:rPr lang="en-US" sz="2800" dirty="0" err="1">
                <a:solidFill>
                  <a:schemeClr val="bg1"/>
                </a:solidFill>
                <a:latin typeface="Times New Roman" pitchFamily="18" charset="0"/>
                <a:cs typeface="Times New Roman" pitchFamily="18" charset="0"/>
              </a:rPr>
              <a:t>kärhananyň</a:t>
            </a:r>
            <a:r>
              <a:rPr lang="en-US" sz="2800" dirty="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ýerleşýän</a:t>
            </a:r>
            <a:r>
              <a:rPr lang="tk-TM" sz="2800" dirty="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ýerinde</a:t>
            </a:r>
            <a:r>
              <a:rPr lang="en-US" sz="2800" dirty="0" smtClean="0">
                <a:solidFill>
                  <a:schemeClr val="bg1"/>
                </a:solidFill>
                <a:latin typeface="Times New Roman" pitchFamily="18" charset="0"/>
                <a:cs typeface="Times New Roman" pitchFamily="18" charset="0"/>
              </a:rPr>
              <a:t>,</a:t>
            </a:r>
            <a:r>
              <a:rPr lang="tk-TM"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ýagny</a:t>
            </a:r>
            <a:r>
              <a:rPr lang="en-US" sz="2800" dirty="0" smtClean="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ýurduň</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çäklerinden</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daşarda</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ýerleşýän</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bolsa</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bu</a:t>
            </a:r>
            <a:r>
              <a:rPr lang="en-US" sz="2800" dirty="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kärhananyň</a:t>
            </a:r>
            <a:r>
              <a:rPr lang="tk-TM" sz="2800" dirty="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syýasaty</a:t>
            </a:r>
            <a:r>
              <a:rPr lang="en-US" sz="2800" dirty="0" smtClean="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demping</a:t>
            </a:r>
            <a:r>
              <a:rPr lang="en-US" sz="2800" dirty="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diýlip</a:t>
            </a:r>
            <a:r>
              <a:rPr lang="tk-TM" sz="2800" dirty="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atlandyrylýar</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Ýurtlaryň</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köpüsiniň</a:t>
            </a:r>
            <a:r>
              <a:rPr lang="en-US" sz="2800" dirty="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hökümetleri</a:t>
            </a:r>
            <a:r>
              <a:rPr lang="tk-TM" sz="2800" dirty="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milli</a:t>
            </a:r>
            <a:r>
              <a:rPr lang="en-US" sz="2800" dirty="0" smtClean="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senagatyň</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ösüşini</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bökdeýän</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arzan</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harytlaryň</a:t>
            </a:r>
            <a:r>
              <a:rPr lang="en-US" sz="2800" dirty="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getirilmegini</a:t>
            </a:r>
            <a:r>
              <a:rPr lang="tk-TM" sz="2800" dirty="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çäklendirýärler</a:t>
            </a:r>
            <a:r>
              <a:rPr lang="en-US" sz="2800" dirty="0">
                <a:solidFill>
                  <a:schemeClr val="bg1"/>
                </a:solidFill>
                <a:latin typeface="Times New Roman" pitchFamily="18" charset="0"/>
                <a:cs typeface="Times New Roman" pitchFamily="18" charset="0"/>
              </a:rPr>
              <a:t>.</a:t>
            </a:r>
          </a:p>
          <a:p>
            <a:pPr algn="just">
              <a:lnSpc>
                <a:spcPct val="150000"/>
              </a:lnSpc>
            </a:pPr>
            <a:r>
              <a:rPr lang="tk-TM" sz="2800" dirty="0" smtClean="0">
                <a:solidFill>
                  <a:schemeClr val="bg1"/>
                </a:solidFill>
                <a:latin typeface="Times New Roman" pitchFamily="18" charset="0"/>
                <a:cs typeface="Times New Roman" pitchFamily="18" charset="0"/>
              </a:rPr>
              <a:t>	</a:t>
            </a:r>
            <a:r>
              <a:rPr lang="sv-SE" sz="2800" dirty="0" smtClean="0">
                <a:solidFill>
                  <a:schemeClr val="bg1"/>
                </a:solidFill>
                <a:latin typeface="Times New Roman" pitchFamily="18" charset="0"/>
                <a:cs typeface="Times New Roman" pitchFamily="18" charset="0"/>
              </a:rPr>
              <a:t>Monopolist </a:t>
            </a:r>
            <a:r>
              <a:rPr lang="sv-SE" sz="2800" dirty="0">
                <a:solidFill>
                  <a:schemeClr val="bg1"/>
                </a:solidFill>
                <a:latin typeface="Times New Roman" pitchFamily="18" charset="0"/>
                <a:cs typeface="Times New Roman" pitchFamily="18" charset="0"/>
              </a:rPr>
              <a:t>kärhana ýokary </a:t>
            </a:r>
            <a:r>
              <a:rPr lang="sv-SE" sz="2800" dirty="0" smtClean="0">
                <a:solidFill>
                  <a:schemeClr val="bg1"/>
                </a:solidFill>
                <a:latin typeface="Times New Roman" pitchFamily="18" charset="0"/>
                <a:cs typeface="Times New Roman" pitchFamily="18" charset="0"/>
              </a:rPr>
              <a:t>Baha </a:t>
            </a:r>
            <a:r>
              <a:rPr lang="sv-SE" sz="2800" dirty="0">
                <a:solidFill>
                  <a:schemeClr val="bg1"/>
                </a:solidFill>
                <a:latin typeface="Times New Roman" pitchFamily="18" charset="0"/>
                <a:cs typeface="Times New Roman" pitchFamily="18" charset="0"/>
              </a:rPr>
              <a:t>bellemek mydama amatly </a:t>
            </a:r>
            <a:r>
              <a:rPr lang="sv-SE" sz="2800" dirty="0" smtClean="0">
                <a:solidFill>
                  <a:schemeClr val="bg1"/>
                </a:solidFill>
                <a:latin typeface="Times New Roman" pitchFamily="18" charset="0"/>
                <a:cs typeface="Times New Roman" pitchFamily="18" charset="0"/>
              </a:rPr>
              <a:t>bolmaýar;</a:t>
            </a:r>
            <a:r>
              <a:rPr lang="tk-TM"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munuň</a:t>
            </a:r>
            <a:r>
              <a:rPr lang="en-US" sz="2800" dirty="0" smtClean="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bilen</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ol</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bäsdeşleri</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çekip</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biler</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ýa</a:t>
            </a:r>
            <a:r>
              <a:rPr lang="en-US" sz="2800" dirty="0">
                <a:solidFill>
                  <a:schemeClr val="bg1"/>
                </a:solidFill>
                <a:latin typeface="Times New Roman" pitchFamily="18" charset="0"/>
                <a:cs typeface="Times New Roman" pitchFamily="18" charset="0"/>
              </a:rPr>
              <a:t>-da </a:t>
            </a:r>
            <a:r>
              <a:rPr lang="en-US" sz="2800" dirty="0" err="1" smtClean="0">
                <a:solidFill>
                  <a:schemeClr val="bg1"/>
                </a:solidFill>
                <a:latin typeface="Times New Roman" pitchFamily="18" charset="0"/>
                <a:cs typeface="Times New Roman" pitchFamily="18" charset="0"/>
              </a:rPr>
              <a:t>Bahalaryň</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döwlet</a:t>
            </a:r>
            <a:r>
              <a:rPr lang="tk-TM" sz="2800" dirty="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tarapyndan</a:t>
            </a:r>
            <a:r>
              <a:rPr lang="en-US" sz="2800" dirty="0" smtClean="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düzgünleşdirilmegine</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getirip</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biler</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bu</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satyn</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alyjylaryň</a:t>
            </a:r>
            <a:r>
              <a:rPr lang="en-US" sz="2800" dirty="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bir</a:t>
            </a:r>
            <a:r>
              <a:rPr lang="tk-TM" sz="2800" dirty="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böleginiň</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ýitirilmegine</a:t>
            </a:r>
            <a:r>
              <a:rPr lang="tk-TM" sz="2800" dirty="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getirer</a:t>
            </a:r>
            <a:r>
              <a:rPr lang="en-US" sz="2800" dirty="0">
                <a:solidFill>
                  <a:schemeClr val="bg1"/>
                </a:solidFill>
                <a:latin typeface="Times New Roman" pitchFamily="18" charset="0"/>
                <a:cs typeface="Times New Roman" pitchFamily="18" charset="0"/>
              </a:rPr>
              <a:t>.</a:t>
            </a:r>
            <a:endParaRPr lang="ru-RU" sz="28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50539021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548680"/>
            <a:ext cx="8280920" cy="6001643"/>
          </a:xfrm>
          <a:prstGeom prst="rect">
            <a:avLst/>
          </a:prstGeom>
        </p:spPr>
        <p:txBody>
          <a:bodyPr wrap="square">
            <a:spAutoFit/>
          </a:bodyPr>
          <a:lstStyle/>
          <a:p>
            <a:pPr algn="just"/>
            <a:r>
              <a:rPr lang="ru-RU" sz="3200" dirty="0" err="1" smtClean="0">
                <a:solidFill>
                  <a:schemeClr val="bg1"/>
                </a:solidFill>
              </a:rPr>
              <a:t>If</a:t>
            </a:r>
            <a:r>
              <a:rPr lang="ru-RU" sz="3200" dirty="0" smtClean="0">
                <a:solidFill>
                  <a:schemeClr val="bg1"/>
                </a:solidFill>
              </a:rPr>
              <a:t> </a:t>
            </a:r>
            <a:r>
              <a:rPr lang="ru-RU" sz="3200" dirty="0" err="1" smtClean="0">
                <a:solidFill>
                  <a:schemeClr val="bg1"/>
                </a:solidFill>
              </a:rPr>
              <a:t>the</a:t>
            </a:r>
            <a:r>
              <a:rPr lang="ru-RU" sz="3200" dirty="0" smtClean="0">
                <a:solidFill>
                  <a:schemeClr val="bg1"/>
                </a:solidFill>
              </a:rPr>
              <a:t> </a:t>
            </a:r>
            <a:r>
              <a:rPr lang="ru-RU" sz="3200" dirty="0" err="1" smtClean="0">
                <a:solidFill>
                  <a:schemeClr val="bg1"/>
                </a:solidFill>
              </a:rPr>
              <a:t>second</a:t>
            </a:r>
            <a:r>
              <a:rPr lang="ru-RU" sz="3200" dirty="0" smtClean="0">
                <a:solidFill>
                  <a:schemeClr val="bg1"/>
                </a:solidFill>
              </a:rPr>
              <a:t> </a:t>
            </a:r>
            <a:r>
              <a:rPr lang="ru-RU" sz="3200" dirty="0" err="1" smtClean="0">
                <a:solidFill>
                  <a:schemeClr val="bg1"/>
                </a:solidFill>
              </a:rPr>
              <a:t>market</a:t>
            </a:r>
            <a:r>
              <a:rPr lang="ru-RU" sz="3200" dirty="0" smtClean="0">
                <a:solidFill>
                  <a:schemeClr val="bg1"/>
                </a:solidFill>
              </a:rPr>
              <a:t> </a:t>
            </a:r>
            <a:r>
              <a:rPr lang="ru-RU" sz="3200" dirty="0" err="1" smtClean="0">
                <a:solidFill>
                  <a:schemeClr val="bg1"/>
                </a:solidFill>
              </a:rPr>
              <a:t>is</a:t>
            </a:r>
            <a:r>
              <a:rPr lang="ru-RU" sz="3200" dirty="0" smtClean="0">
                <a:solidFill>
                  <a:schemeClr val="bg1"/>
                </a:solidFill>
              </a:rPr>
              <a:t> </a:t>
            </a:r>
            <a:r>
              <a:rPr lang="ru-RU" sz="3200" dirty="0" err="1" smtClean="0">
                <a:solidFill>
                  <a:schemeClr val="bg1"/>
                </a:solidFill>
              </a:rPr>
              <a:t>located</a:t>
            </a:r>
            <a:r>
              <a:rPr lang="ru-RU" sz="3200" dirty="0" smtClean="0">
                <a:solidFill>
                  <a:schemeClr val="bg1"/>
                </a:solidFill>
              </a:rPr>
              <a:t> </a:t>
            </a:r>
            <a:r>
              <a:rPr lang="ru-RU" sz="3200" dirty="0" err="1" smtClean="0">
                <a:solidFill>
                  <a:schemeClr val="bg1"/>
                </a:solidFill>
              </a:rPr>
              <a:t>at</a:t>
            </a:r>
            <a:r>
              <a:rPr lang="ru-RU" sz="3200" dirty="0" smtClean="0">
                <a:solidFill>
                  <a:schemeClr val="bg1"/>
                </a:solidFill>
              </a:rPr>
              <a:t> </a:t>
            </a:r>
            <a:r>
              <a:rPr lang="ru-RU" sz="3200" dirty="0" err="1" smtClean="0">
                <a:solidFill>
                  <a:schemeClr val="bg1"/>
                </a:solidFill>
              </a:rPr>
              <a:t>the</a:t>
            </a:r>
            <a:r>
              <a:rPr lang="ru-RU" sz="3200" dirty="0" smtClean="0">
                <a:solidFill>
                  <a:schemeClr val="bg1"/>
                </a:solidFill>
              </a:rPr>
              <a:t> </a:t>
            </a:r>
            <a:r>
              <a:rPr lang="ru-RU" sz="3200" dirty="0" err="1" smtClean="0">
                <a:solidFill>
                  <a:schemeClr val="bg1"/>
                </a:solidFill>
              </a:rPr>
              <a:t>location</a:t>
            </a:r>
            <a:r>
              <a:rPr lang="ru-RU" sz="3200" dirty="0" smtClean="0">
                <a:solidFill>
                  <a:schemeClr val="bg1"/>
                </a:solidFill>
              </a:rPr>
              <a:t> </a:t>
            </a:r>
            <a:r>
              <a:rPr lang="ru-RU" sz="3200" dirty="0" err="1" smtClean="0">
                <a:solidFill>
                  <a:schemeClr val="bg1"/>
                </a:solidFill>
              </a:rPr>
              <a:t>of</a:t>
            </a:r>
            <a:r>
              <a:rPr lang="ru-RU" sz="3200" dirty="0" smtClean="0">
                <a:solidFill>
                  <a:schemeClr val="bg1"/>
                </a:solidFill>
              </a:rPr>
              <a:t> </a:t>
            </a:r>
            <a:r>
              <a:rPr lang="ru-RU" sz="3200" dirty="0" err="1" smtClean="0">
                <a:solidFill>
                  <a:schemeClr val="bg1"/>
                </a:solidFill>
              </a:rPr>
              <a:t>the</a:t>
            </a:r>
            <a:r>
              <a:rPr lang="ru-RU" sz="3200" dirty="0" smtClean="0">
                <a:solidFill>
                  <a:schemeClr val="bg1"/>
                </a:solidFill>
              </a:rPr>
              <a:t> </a:t>
            </a:r>
            <a:r>
              <a:rPr lang="ru-RU" sz="3200" dirty="0" err="1" smtClean="0">
                <a:solidFill>
                  <a:schemeClr val="bg1"/>
                </a:solidFill>
              </a:rPr>
              <a:t>monopolistic</a:t>
            </a:r>
            <a:r>
              <a:rPr lang="ru-RU" sz="3200" dirty="0" smtClean="0">
                <a:solidFill>
                  <a:schemeClr val="bg1"/>
                </a:solidFill>
              </a:rPr>
              <a:t> </a:t>
            </a:r>
            <a:r>
              <a:rPr lang="ru-RU" sz="3200" dirty="0" err="1" smtClean="0">
                <a:solidFill>
                  <a:schemeClr val="bg1"/>
                </a:solidFill>
              </a:rPr>
              <a:t>enterprise</a:t>
            </a:r>
            <a:r>
              <a:rPr lang="ru-RU" sz="3200" dirty="0" smtClean="0">
                <a:solidFill>
                  <a:schemeClr val="bg1"/>
                </a:solidFill>
              </a:rPr>
              <a:t>, </a:t>
            </a:r>
            <a:r>
              <a:rPr lang="ru-RU" sz="3200" dirty="0" err="1" smtClean="0">
                <a:solidFill>
                  <a:schemeClr val="bg1"/>
                </a:solidFill>
              </a:rPr>
              <a:t>i.e</a:t>
            </a:r>
            <a:r>
              <a:rPr lang="ru-RU" sz="3200" dirty="0" smtClean="0">
                <a:solidFill>
                  <a:schemeClr val="bg1"/>
                </a:solidFill>
              </a:rPr>
              <a:t>. </a:t>
            </a:r>
            <a:r>
              <a:rPr lang="ru-RU" sz="3200" dirty="0" err="1" smtClean="0">
                <a:solidFill>
                  <a:schemeClr val="bg1"/>
                </a:solidFill>
              </a:rPr>
              <a:t>outside</a:t>
            </a:r>
            <a:r>
              <a:rPr lang="ru-RU" sz="3200" dirty="0" smtClean="0">
                <a:solidFill>
                  <a:schemeClr val="bg1"/>
                </a:solidFill>
              </a:rPr>
              <a:t> </a:t>
            </a:r>
            <a:r>
              <a:rPr lang="ru-RU" sz="3200" dirty="0" err="1" smtClean="0">
                <a:solidFill>
                  <a:schemeClr val="bg1"/>
                </a:solidFill>
              </a:rPr>
              <a:t>the</a:t>
            </a:r>
            <a:r>
              <a:rPr lang="ru-RU" sz="3200" dirty="0" smtClean="0">
                <a:solidFill>
                  <a:schemeClr val="bg1"/>
                </a:solidFill>
              </a:rPr>
              <a:t> </a:t>
            </a:r>
            <a:r>
              <a:rPr lang="ru-RU" sz="3200" dirty="0" err="1" smtClean="0">
                <a:solidFill>
                  <a:schemeClr val="bg1"/>
                </a:solidFill>
              </a:rPr>
              <a:t>country</a:t>
            </a:r>
            <a:r>
              <a:rPr lang="ru-RU" sz="3200" dirty="0" smtClean="0">
                <a:solidFill>
                  <a:schemeClr val="bg1"/>
                </a:solidFill>
              </a:rPr>
              <a:t>, </a:t>
            </a:r>
            <a:r>
              <a:rPr lang="ru-RU" sz="3200" dirty="0" err="1" smtClean="0">
                <a:solidFill>
                  <a:schemeClr val="bg1"/>
                </a:solidFill>
              </a:rPr>
              <a:t>the</a:t>
            </a:r>
            <a:r>
              <a:rPr lang="ru-RU" sz="3200" dirty="0" smtClean="0">
                <a:solidFill>
                  <a:schemeClr val="bg1"/>
                </a:solidFill>
              </a:rPr>
              <a:t> </a:t>
            </a:r>
            <a:r>
              <a:rPr lang="ru-RU" sz="3200" dirty="0" err="1" smtClean="0">
                <a:solidFill>
                  <a:schemeClr val="bg1"/>
                </a:solidFill>
              </a:rPr>
              <a:t>policy</a:t>
            </a:r>
            <a:r>
              <a:rPr lang="ru-RU" sz="3200" dirty="0" smtClean="0">
                <a:solidFill>
                  <a:schemeClr val="bg1"/>
                </a:solidFill>
              </a:rPr>
              <a:t> </a:t>
            </a:r>
            <a:r>
              <a:rPr lang="ru-RU" sz="3200" dirty="0" err="1" smtClean="0">
                <a:solidFill>
                  <a:schemeClr val="bg1"/>
                </a:solidFill>
              </a:rPr>
              <a:t>of</a:t>
            </a:r>
            <a:r>
              <a:rPr lang="ru-RU" sz="3200" dirty="0" smtClean="0">
                <a:solidFill>
                  <a:schemeClr val="bg1"/>
                </a:solidFill>
              </a:rPr>
              <a:t> </a:t>
            </a:r>
            <a:r>
              <a:rPr lang="ru-RU" sz="3200" dirty="0" err="1" smtClean="0">
                <a:solidFill>
                  <a:schemeClr val="bg1"/>
                </a:solidFill>
              </a:rPr>
              <a:t>this</a:t>
            </a:r>
            <a:r>
              <a:rPr lang="ru-RU" sz="3200" dirty="0" smtClean="0">
                <a:solidFill>
                  <a:schemeClr val="bg1"/>
                </a:solidFill>
              </a:rPr>
              <a:t> </a:t>
            </a:r>
            <a:r>
              <a:rPr lang="ru-RU" sz="3200" dirty="0" err="1" smtClean="0">
                <a:solidFill>
                  <a:schemeClr val="bg1"/>
                </a:solidFill>
              </a:rPr>
              <a:t>enterprise</a:t>
            </a:r>
            <a:r>
              <a:rPr lang="ru-RU" sz="3200" dirty="0" smtClean="0">
                <a:solidFill>
                  <a:schemeClr val="bg1"/>
                </a:solidFill>
              </a:rPr>
              <a:t> </a:t>
            </a:r>
            <a:r>
              <a:rPr lang="ru-RU" sz="3200" dirty="0" err="1" smtClean="0">
                <a:solidFill>
                  <a:schemeClr val="bg1"/>
                </a:solidFill>
              </a:rPr>
              <a:t>is</a:t>
            </a:r>
            <a:r>
              <a:rPr lang="ru-RU" sz="3200" dirty="0" smtClean="0">
                <a:solidFill>
                  <a:schemeClr val="bg1"/>
                </a:solidFill>
              </a:rPr>
              <a:t> </a:t>
            </a:r>
            <a:r>
              <a:rPr lang="ru-RU" sz="3200" dirty="0" err="1" smtClean="0">
                <a:solidFill>
                  <a:schemeClr val="bg1"/>
                </a:solidFill>
              </a:rPr>
              <a:t>called</a:t>
            </a:r>
            <a:r>
              <a:rPr lang="ru-RU" sz="3200" dirty="0" smtClean="0">
                <a:solidFill>
                  <a:schemeClr val="bg1"/>
                </a:solidFill>
              </a:rPr>
              <a:t> </a:t>
            </a:r>
            <a:r>
              <a:rPr lang="ru-RU" sz="3200" dirty="0" err="1" smtClean="0">
                <a:solidFill>
                  <a:schemeClr val="bg1"/>
                </a:solidFill>
              </a:rPr>
              <a:t>dumping</a:t>
            </a:r>
            <a:r>
              <a:rPr lang="ru-RU" sz="3200" dirty="0" smtClean="0">
                <a:solidFill>
                  <a:schemeClr val="bg1"/>
                </a:solidFill>
              </a:rPr>
              <a:t>. </a:t>
            </a:r>
            <a:r>
              <a:rPr lang="ru-RU" sz="3200" dirty="0" err="1" smtClean="0">
                <a:solidFill>
                  <a:schemeClr val="bg1"/>
                </a:solidFill>
              </a:rPr>
              <a:t>The</a:t>
            </a:r>
            <a:r>
              <a:rPr lang="ru-RU" sz="3200" dirty="0" smtClean="0">
                <a:solidFill>
                  <a:schemeClr val="bg1"/>
                </a:solidFill>
              </a:rPr>
              <a:t> </a:t>
            </a:r>
            <a:r>
              <a:rPr lang="ru-RU" sz="3200" dirty="0" err="1" smtClean="0">
                <a:solidFill>
                  <a:schemeClr val="bg1"/>
                </a:solidFill>
              </a:rPr>
              <a:t>governments</a:t>
            </a:r>
            <a:r>
              <a:rPr lang="ru-RU" sz="3200" dirty="0" smtClean="0">
                <a:solidFill>
                  <a:schemeClr val="bg1"/>
                </a:solidFill>
              </a:rPr>
              <a:t> </a:t>
            </a:r>
            <a:r>
              <a:rPr lang="ru-RU" sz="3200" dirty="0" err="1" smtClean="0">
                <a:solidFill>
                  <a:schemeClr val="bg1"/>
                </a:solidFill>
              </a:rPr>
              <a:t>of</a:t>
            </a:r>
            <a:r>
              <a:rPr lang="ru-RU" sz="3200" dirty="0" smtClean="0">
                <a:solidFill>
                  <a:schemeClr val="bg1"/>
                </a:solidFill>
              </a:rPr>
              <a:t> </a:t>
            </a:r>
            <a:r>
              <a:rPr lang="ru-RU" sz="3200" dirty="0" err="1" smtClean="0">
                <a:solidFill>
                  <a:schemeClr val="bg1"/>
                </a:solidFill>
              </a:rPr>
              <a:t>many</a:t>
            </a:r>
            <a:r>
              <a:rPr lang="ru-RU" sz="3200" dirty="0" smtClean="0">
                <a:solidFill>
                  <a:schemeClr val="bg1"/>
                </a:solidFill>
              </a:rPr>
              <a:t> </a:t>
            </a:r>
            <a:r>
              <a:rPr lang="ru-RU" sz="3200" dirty="0" err="1" smtClean="0">
                <a:solidFill>
                  <a:schemeClr val="bg1"/>
                </a:solidFill>
              </a:rPr>
              <a:t>countries</a:t>
            </a:r>
            <a:r>
              <a:rPr lang="ru-RU" sz="3200" dirty="0" smtClean="0">
                <a:solidFill>
                  <a:schemeClr val="bg1"/>
                </a:solidFill>
              </a:rPr>
              <a:t> </a:t>
            </a:r>
            <a:r>
              <a:rPr lang="ru-RU" sz="3200" dirty="0" err="1" smtClean="0">
                <a:solidFill>
                  <a:schemeClr val="bg1"/>
                </a:solidFill>
              </a:rPr>
              <a:t>restrict</a:t>
            </a:r>
            <a:r>
              <a:rPr lang="ru-RU" sz="3200" dirty="0" smtClean="0">
                <a:solidFill>
                  <a:schemeClr val="bg1"/>
                </a:solidFill>
              </a:rPr>
              <a:t> </a:t>
            </a:r>
            <a:r>
              <a:rPr lang="ru-RU" sz="3200" dirty="0" err="1" smtClean="0">
                <a:solidFill>
                  <a:schemeClr val="bg1"/>
                </a:solidFill>
              </a:rPr>
              <a:t>the</a:t>
            </a:r>
            <a:r>
              <a:rPr lang="ru-RU" sz="3200" dirty="0" smtClean="0">
                <a:solidFill>
                  <a:schemeClr val="bg1"/>
                </a:solidFill>
              </a:rPr>
              <a:t> </a:t>
            </a:r>
            <a:r>
              <a:rPr lang="ru-RU" sz="3200" dirty="0" err="1" smtClean="0">
                <a:solidFill>
                  <a:schemeClr val="bg1"/>
                </a:solidFill>
              </a:rPr>
              <a:t>import</a:t>
            </a:r>
            <a:r>
              <a:rPr lang="ru-RU" sz="3200" dirty="0" smtClean="0">
                <a:solidFill>
                  <a:schemeClr val="bg1"/>
                </a:solidFill>
              </a:rPr>
              <a:t> </a:t>
            </a:r>
            <a:r>
              <a:rPr lang="ru-RU" sz="3200" dirty="0" err="1" smtClean="0">
                <a:solidFill>
                  <a:schemeClr val="bg1"/>
                </a:solidFill>
              </a:rPr>
              <a:t>of</a:t>
            </a:r>
            <a:r>
              <a:rPr lang="ru-RU" sz="3200" dirty="0" smtClean="0">
                <a:solidFill>
                  <a:schemeClr val="bg1"/>
                </a:solidFill>
              </a:rPr>
              <a:t> </a:t>
            </a:r>
            <a:r>
              <a:rPr lang="ru-RU" sz="3200" dirty="0" err="1" smtClean="0">
                <a:solidFill>
                  <a:schemeClr val="bg1"/>
                </a:solidFill>
              </a:rPr>
              <a:t>cheap</a:t>
            </a:r>
            <a:r>
              <a:rPr lang="ru-RU" sz="3200" dirty="0" smtClean="0">
                <a:solidFill>
                  <a:schemeClr val="bg1"/>
                </a:solidFill>
              </a:rPr>
              <a:t> </a:t>
            </a:r>
            <a:r>
              <a:rPr lang="ru-RU" sz="3200" dirty="0" err="1" smtClean="0">
                <a:solidFill>
                  <a:schemeClr val="bg1"/>
                </a:solidFill>
              </a:rPr>
              <a:t>goods</a:t>
            </a:r>
            <a:r>
              <a:rPr lang="ru-RU" sz="3200" dirty="0" smtClean="0">
                <a:solidFill>
                  <a:schemeClr val="bg1"/>
                </a:solidFill>
              </a:rPr>
              <a:t> </a:t>
            </a:r>
            <a:r>
              <a:rPr lang="ru-RU" sz="3200" dirty="0" err="1" smtClean="0">
                <a:solidFill>
                  <a:schemeClr val="bg1"/>
                </a:solidFill>
              </a:rPr>
              <a:t>that</a:t>
            </a:r>
            <a:r>
              <a:rPr lang="ru-RU" sz="3200" dirty="0" smtClean="0">
                <a:solidFill>
                  <a:schemeClr val="bg1"/>
                </a:solidFill>
              </a:rPr>
              <a:t> </a:t>
            </a:r>
            <a:r>
              <a:rPr lang="ru-RU" sz="3200" dirty="0" err="1" smtClean="0">
                <a:solidFill>
                  <a:schemeClr val="bg1"/>
                </a:solidFill>
              </a:rPr>
              <a:t>hinder</a:t>
            </a:r>
            <a:r>
              <a:rPr lang="ru-RU" sz="3200" dirty="0" smtClean="0">
                <a:solidFill>
                  <a:schemeClr val="bg1"/>
                </a:solidFill>
              </a:rPr>
              <a:t> </a:t>
            </a:r>
            <a:r>
              <a:rPr lang="ru-RU" sz="3200" dirty="0" err="1" smtClean="0">
                <a:solidFill>
                  <a:schemeClr val="bg1"/>
                </a:solidFill>
              </a:rPr>
              <a:t>the</a:t>
            </a:r>
            <a:r>
              <a:rPr lang="ru-RU" sz="3200" dirty="0" smtClean="0">
                <a:solidFill>
                  <a:schemeClr val="bg1"/>
                </a:solidFill>
              </a:rPr>
              <a:t> </a:t>
            </a:r>
            <a:r>
              <a:rPr lang="ru-RU" sz="3200" dirty="0" err="1" smtClean="0">
                <a:solidFill>
                  <a:schemeClr val="bg1"/>
                </a:solidFill>
              </a:rPr>
              <a:t>development</a:t>
            </a:r>
            <a:r>
              <a:rPr lang="ru-RU" sz="3200" dirty="0" smtClean="0">
                <a:solidFill>
                  <a:schemeClr val="bg1"/>
                </a:solidFill>
              </a:rPr>
              <a:t> </a:t>
            </a:r>
            <a:r>
              <a:rPr lang="ru-RU" sz="3200" dirty="0" err="1" smtClean="0">
                <a:solidFill>
                  <a:schemeClr val="bg1"/>
                </a:solidFill>
              </a:rPr>
              <a:t>of</a:t>
            </a:r>
            <a:r>
              <a:rPr lang="ru-RU" sz="3200" dirty="0" smtClean="0">
                <a:solidFill>
                  <a:schemeClr val="bg1"/>
                </a:solidFill>
              </a:rPr>
              <a:t> </a:t>
            </a:r>
            <a:r>
              <a:rPr lang="ru-RU" sz="3200" dirty="0" err="1" smtClean="0">
                <a:solidFill>
                  <a:schemeClr val="bg1"/>
                </a:solidFill>
              </a:rPr>
              <a:t>the</a:t>
            </a:r>
            <a:r>
              <a:rPr lang="ru-RU" sz="3200" dirty="0" smtClean="0">
                <a:solidFill>
                  <a:schemeClr val="bg1"/>
                </a:solidFill>
              </a:rPr>
              <a:t> </a:t>
            </a:r>
            <a:r>
              <a:rPr lang="ru-RU" sz="3200" dirty="0" err="1" smtClean="0">
                <a:solidFill>
                  <a:schemeClr val="bg1"/>
                </a:solidFill>
              </a:rPr>
              <a:t>national</a:t>
            </a:r>
            <a:r>
              <a:rPr lang="ru-RU" sz="3200" dirty="0" smtClean="0">
                <a:solidFill>
                  <a:schemeClr val="bg1"/>
                </a:solidFill>
              </a:rPr>
              <a:t> </a:t>
            </a:r>
            <a:r>
              <a:rPr lang="ru-RU" sz="3200" dirty="0" err="1" smtClean="0">
                <a:solidFill>
                  <a:schemeClr val="bg1"/>
                </a:solidFill>
              </a:rPr>
              <a:t>industry</a:t>
            </a:r>
            <a:r>
              <a:rPr lang="ru-RU" sz="3200" dirty="0" smtClean="0">
                <a:solidFill>
                  <a:schemeClr val="bg1"/>
                </a:solidFill>
              </a:rPr>
              <a:t>.</a:t>
            </a:r>
          </a:p>
          <a:p>
            <a:pPr algn="just"/>
            <a:r>
              <a:rPr lang="ru-RU" sz="3200" dirty="0" err="1" smtClean="0">
                <a:solidFill>
                  <a:schemeClr val="bg1"/>
                </a:solidFill>
              </a:rPr>
              <a:t>It</a:t>
            </a:r>
            <a:r>
              <a:rPr lang="ru-RU" sz="3200" dirty="0" smtClean="0">
                <a:solidFill>
                  <a:schemeClr val="bg1"/>
                </a:solidFill>
              </a:rPr>
              <a:t> </a:t>
            </a:r>
            <a:r>
              <a:rPr lang="ru-RU" sz="3200" dirty="0" err="1" smtClean="0">
                <a:solidFill>
                  <a:schemeClr val="bg1"/>
                </a:solidFill>
              </a:rPr>
              <a:t>is</a:t>
            </a:r>
            <a:r>
              <a:rPr lang="ru-RU" sz="3200" dirty="0" smtClean="0">
                <a:solidFill>
                  <a:schemeClr val="bg1"/>
                </a:solidFill>
              </a:rPr>
              <a:t> </a:t>
            </a:r>
            <a:r>
              <a:rPr lang="ru-RU" sz="3200" dirty="0" err="1" smtClean="0">
                <a:solidFill>
                  <a:schemeClr val="bg1"/>
                </a:solidFill>
              </a:rPr>
              <a:t>not</a:t>
            </a:r>
            <a:r>
              <a:rPr lang="ru-RU" sz="3200" dirty="0" smtClean="0">
                <a:solidFill>
                  <a:schemeClr val="bg1"/>
                </a:solidFill>
              </a:rPr>
              <a:t> </a:t>
            </a:r>
            <a:r>
              <a:rPr lang="ru-RU" sz="3200" dirty="0" err="1" smtClean="0">
                <a:solidFill>
                  <a:schemeClr val="bg1"/>
                </a:solidFill>
              </a:rPr>
              <a:t>always</a:t>
            </a:r>
            <a:r>
              <a:rPr lang="ru-RU" sz="3200" dirty="0" smtClean="0">
                <a:solidFill>
                  <a:schemeClr val="bg1"/>
                </a:solidFill>
              </a:rPr>
              <a:t> </a:t>
            </a:r>
            <a:r>
              <a:rPr lang="ru-RU" sz="3200" dirty="0" err="1" smtClean="0">
                <a:solidFill>
                  <a:schemeClr val="bg1"/>
                </a:solidFill>
              </a:rPr>
              <a:t>convenient</a:t>
            </a:r>
            <a:r>
              <a:rPr lang="ru-RU" sz="3200" dirty="0" smtClean="0">
                <a:solidFill>
                  <a:schemeClr val="bg1"/>
                </a:solidFill>
              </a:rPr>
              <a:t> </a:t>
            </a:r>
            <a:r>
              <a:rPr lang="ru-RU" sz="3200" dirty="0" err="1" smtClean="0">
                <a:solidFill>
                  <a:schemeClr val="bg1"/>
                </a:solidFill>
              </a:rPr>
              <a:t>to</a:t>
            </a:r>
            <a:r>
              <a:rPr lang="ru-RU" sz="3200" dirty="0" smtClean="0">
                <a:solidFill>
                  <a:schemeClr val="bg1"/>
                </a:solidFill>
              </a:rPr>
              <a:t> </a:t>
            </a:r>
            <a:r>
              <a:rPr lang="ru-RU" sz="3200" dirty="0" err="1" smtClean="0">
                <a:solidFill>
                  <a:schemeClr val="bg1"/>
                </a:solidFill>
              </a:rPr>
              <a:t>set</a:t>
            </a:r>
            <a:r>
              <a:rPr lang="ru-RU" sz="3200" dirty="0" smtClean="0">
                <a:solidFill>
                  <a:schemeClr val="bg1"/>
                </a:solidFill>
              </a:rPr>
              <a:t> a </a:t>
            </a:r>
            <a:r>
              <a:rPr lang="ru-RU" sz="3200" dirty="0" err="1" smtClean="0">
                <a:solidFill>
                  <a:schemeClr val="bg1"/>
                </a:solidFill>
              </a:rPr>
              <a:t>high</a:t>
            </a:r>
            <a:r>
              <a:rPr lang="ru-RU" sz="3200" dirty="0" smtClean="0">
                <a:solidFill>
                  <a:schemeClr val="bg1"/>
                </a:solidFill>
              </a:rPr>
              <a:t> </a:t>
            </a:r>
            <a:r>
              <a:rPr lang="ru-RU" sz="3200" dirty="0" err="1" smtClean="0">
                <a:solidFill>
                  <a:schemeClr val="bg1"/>
                </a:solidFill>
              </a:rPr>
              <a:t>price</a:t>
            </a:r>
            <a:r>
              <a:rPr lang="ru-RU" sz="3200" dirty="0" smtClean="0">
                <a:solidFill>
                  <a:schemeClr val="bg1"/>
                </a:solidFill>
              </a:rPr>
              <a:t> </a:t>
            </a:r>
            <a:r>
              <a:rPr lang="ru-RU" sz="3200" dirty="0" err="1" smtClean="0">
                <a:solidFill>
                  <a:schemeClr val="bg1"/>
                </a:solidFill>
              </a:rPr>
              <a:t>for</a:t>
            </a:r>
            <a:r>
              <a:rPr lang="ru-RU" sz="3200" dirty="0" smtClean="0">
                <a:solidFill>
                  <a:schemeClr val="bg1"/>
                </a:solidFill>
              </a:rPr>
              <a:t> a </a:t>
            </a:r>
            <a:r>
              <a:rPr lang="ru-RU" sz="3200" dirty="0" err="1" smtClean="0">
                <a:solidFill>
                  <a:schemeClr val="bg1"/>
                </a:solidFill>
              </a:rPr>
              <a:t>monopolistic</a:t>
            </a:r>
            <a:r>
              <a:rPr lang="ru-RU" sz="3200" dirty="0" smtClean="0">
                <a:solidFill>
                  <a:schemeClr val="bg1"/>
                </a:solidFill>
              </a:rPr>
              <a:t> </a:t>
            </a:r>
            <a:r>
              <a:rPr lang="ru-RU" sz="3200" dirty="0" err="1" smtClean="0">
                <a:solidFill>
                  <a:schemeClr val="bg1"/>
                </a:solidFill>
              </a:rPr>
              <a:t>enterprise</a:t>
            </a:r>
            <a:r>
              <a:rPr lang="ru-RU" sz="3200" dirty="0" smtClean="0">
                <a:solidFill>
                  <a:schemeClr val="bg1"/>
                </a:solidFill>
              </a:rPr>
              <a:t>; </a:t>
            </a:r>
            <a:r>
              <a:rPr lang="ru-RU" sz="3200" dirty="0" err="1" smtClean="0">
                <a:solidFill>
                  <a:schemeClr val="bg1"/>
                </a:solidFill>
              </a:rPr>
              <a:t>in</a:t>
            </a:r>
            <a:r>
              <a:rPr lang="ru-RU" sz="3200" dirty="0" smtClean="0">
                <a:solidFill>
                  <a:schemeClr val="bg1"/>
                </a:solidFill>
              </a:rPr>
              <a:t> </a:t>
            </a:r>
            <a:r>
              <a:rPr lang="ru-RU" sz="3200" dirty="0" err="1" smtClean="0">
                <a:solidFill>
                  <a:schemeClr val="bg1"/>
                </a:solidFill>
              </a:rPr>
              <a:t>this</a:t>
            </a:r>
            <a:r>
              <a:rPr lang="ru-RU" sz="3200" dirty="0" smtClean="0">
                <a:solidFill>
                  <a:schemeClr val="bg1"/>
                </a:solidFill>
              </a:rPr>
              <a:t> </a:t>
            </a:r>
            <a:r>
              <a:rPr lang="ru-RU" sz="3200" dirty="0" err="1" smtClean="0">
                <a:solidFill>
                  <a:schemeClr val="bg1"/>
                </a:solidFill>
              </a:rPr>
              <a:t>way</a:t>
            </a:r>
            <a:r>
              <a:rPr lang="ru-RU" sz="3200" dirty="0" smtClean="0">
                <a:solidFill>
                  <a:schemeClr val="bg1"/>
                </a:solidFill>
              </a:rPr>
              <a:t> </a:t>
            </a:r>
            <a:r>
              <a:rPr lang="ru-RU" sz="3200" dirty="0" err="1" smtClean="0">
                <a:solidFill>
                  <a:schemeClr val="bg1"/>
                </a:solidFill>
              </a:rPr>
              <a:t>it</a:t>
            </a:r>
            <a:r>
              <a:rPr lang="ru-RU" sz="3200" dirty="0" smtClean="0">
                <a:solidFill>
                  <a:schemeClr val="bg1"/>
                </a:solidFill>
              </a:rPr>
              <a:t> </a:t>
            </a:r>
            <a:r>
              <a:rPr lang="ru-RU" sz="3200" dirty="0" err="1" smtClean="0">
                <a:solidFill>
                  <a:schemeClr val="bg1"/>
                </a:solidFill>
              </a:rPr>
              <a:t>can</a:t>
            </a:r>
            <a:r>
              <a:rPr lang="ru-RU" sz="3200" dirty="0" smtClean="0">
                <a:solidFill>
                  <a:schemeClr val="bg1"/>
                </a:solidFill>
              </a:rPr>
              <a:t> </a:t>
            </a:r>
            <a:r>
              <a:rPr lang="ru-RU" sz="3200" dirty="0" err="1" smtClean="0">
                <a:solidFill>
                  <a:schemeClr val="bg1"/>
                </a:solidFill>
              </a:rPr>
              <a:t>attract</a:t>
            </a:r>
            <a:r>
              <a:rPr lang="ru-RU" sz="3200" dirty="0" smtClean="0">
                <a:solidFill>
                  <a:schemeClr val="bg1"/>
                </a:solidFill>
              </a:rPr>
              <a:t> </a:t>
            </a:r>
            <a:r>
              <a:rPr lang="ru-RU" sz="3200" dirty="0" err="1" smtClean="0">
                <a:solidFill>
                  <a:schemeClr val="bg1"/>
                </a:solidFill>
              </a:rPr>
              <a:t>competitors</a:t>
            </a:r>
            <a:r>
              <a:rPr lang="ru-RU" sz="3200" dirty="0" smtClean="0">
                <a:solidFill>
                  <a:schemeClr val="bg1"/>
                </a:solidFill>
              </a:rPr>
              <a:t> </a:t>
            </a:r>
            <a:r>
              <a:rPr lang="ru-RU" sz="3200" dirty="0" err="1" smtClean="0">
                <a:solidFill>
                  <a:schemeClr val="bg1"/>
                </a:solidFill>
              </a:rPr>
              <a:t>or</a:t>
            </a:r>
            <a:r>
              <a:rPr lang="ru-RU" sz="3200" dirty="0" smtClean="0">
                <a:solidFill>
                  <a:schemeClr val="bg1"/>
                </a:solidFill>
              </a:rPr>
              <a:t> </a:t>
            </a:r>
            <a:r>
              <a:rPr lang="ru-RU" sz="3200" dirty="0" err="1" smtClean="0">
                <a:solidFill>
                  <a:schemeClr val="bg1"/>
                </a:solidFill>
              </a:rPr>
              <a:t>lead</a:t>
            </a:r>
            <a:r>
              <a:rPr lang="ru-RU" sz="3200" dirty="0" smtClean="0">
                <a:solidFill>
                  <a:schemeClr val="bg1"/>
                </a:solidFill>
              </a:rPr>
              <a:t> </a:t>
            </a:r>
            <a:r>
              <a:rPr lang="ru-RU" sz="3200" dirty="0" err="1" smtClean="0">
                <a:solidFill>
                  <a:schemeClr val="bg1"/>
                </a:solidFill>
              </a:rPr>
              <a:t>to</a:t>
            </a:r>
            <a:r>
              <a:rPr lang="ru-RU" sz="3200" dirty="0" smtClean="0">
                <a:solidFill>
                  <a:schemeClr val="bg1"/>
                </a:solidFill>
              </a:rPr>
              <a:t> </a:t>
            </a:r>
            <a:r>
              <a:rPr lang="ru-RU" sz="3200" dirty="0" err="1" smtClean="0">
                <a:solidFill>
                  <a:schemeClr val="bg1"/>
                </a:solidFill>
              </a:rPr>
              <a:t>price</a:t>
            </a:r>
            <a:r>
              <a:rPr lang="ru-RU" sz="3200" dirty="0" smtClean="0">
                <a:solidFill>
                  <a:schemeClr val="bg1"/>
                </a:solidFill>
              </a:rPr>
              <a:t> </a:t>
            </a:r>
            <a:r>
              <a:rPr lang="ru-RU" sz="3200" dirty="0" err="1" smtClean="0">
                <a:solidFill>
                  <a:schemeClr val="bg1"/>
                </a:solidFill>
              </a:rPr>
              <a:t>regulation</a:t>
            </a:r>
            <a:r>
              <a:rPr lang="ru-RU" sz="3200" dirty="0" smtClean="0">
                <a:solidFill>
                  <a:schemeClr val="bg1"/>
                </a:solidFill>
              </a:rPr>
              <a:t> </a:t>
            </a:r>
            <a:r>
              <a:rPr lang="ru-RU" sz="3200" dirty="0" err="1" smtClean="0">
                <a:solidFill>
                  <a:schemeClr val="bg1"/>
                </a:solidFill>
              </a:rPr>
              <a:t>by</a:t>
            </a:r>
            <a:r>
              <a:rPr lang="ru-RU" sz="3200" dirty="0" smtClean="0">
                <a:solidFill>
                  <a:schemeClr val="bg1"/>
                </a:solidFill>
              </a:rPr>
              <a:t> </a:t>
            </a:r>
            <a:r>
              <a:rPr lang="ru-RU" sz="3200" dirty="0" err="1" smtClean="0">
                <a:solidFill>
                  <a:schemeClr val="bg1"/>
                </a:solidFill>
              </a:rPr>
              <a:t>the</a:t>
            </a:r>
            <a:r>
              <a:rPr lang="ru-RU" sz="3200" dirty="0" smtClean="0">
                <a:solidFill>
                  <a:schemeClr val="bg1"/>
                </a:solidFill>
              </a:rPr>
              <a:t> </a:t>
            </a:r>
            <a:r>
              <a:rPr lang="ru-RU" sz="3200" dirty="0" err="1" smtClean="0">
                <a:solidFill>
                  <a:schemeClr val="bg1"/>
                </a:solidFill>
              </a:rPr>
              <a:t>state</a:t>
            </a:r>
            <a:r>
              <a:rPr lang="ru-RU" sz="3200" dirty="0" smtClean="0">
                <a:solidFill>
                  <a:schemeClr val="bg1"/>
                </a:solidFill>
              </a:rPr>
              <a:t>, </a:t>
            </a:r>
            <a:r>
              <a:rPr lang="ru-RU" sz="3200" dirty="0" err="1" smtClean="0">
                <a:solidFill>
                  <a:schemeClr val="bg1"/>
                </a:solidFill>
              </a:rPr>
              <a:t>which</a:t>
            </a:r>
            <a:r>
              <a:rPr lang="ru-RU" sz="3200" dirty="0" smtClean="0">
                <a:solidFill>
                  <a:schemeClr val="bg1"/>
                </a:solidFill>
              </a:rPr>
              <a:t> </a:t>
            </a:r>
            <a:r>
              <a:rPr lang="ru-RU" sz="3200" dirty="0" err="1" smtClean="0">
                <a:solidFill>
                  <a:schemeClr val="bg1"/>
                </a:solidFill>
              </a:rPr>
              <a:t>will</a:t>
            </a:r>
            <a:r>
              <a:rPr lang="ru-RU" sz="3200" dirty="0" smtClean="0">
                <a:solidFill>
                  <a:schemeClr val="bg1"/>
                </a:solidFill>
              </a:rPr>
              <a:t> </a:t>
            </a:r>
            <a:r>
              <a:rPr lang="ru-RU" sz="3200" dirty="0" err="1" smtClean="0">
                <a:solidFill>
                  <a:schemeClr val="bg1"/>
                </a:solidFill>
              </a:rPr>
              <a:t>lead</a:t>
            </a:r>
            <a:r>
              <a:rPr lang="ru-RU" sz="3200" dirty="0" smtClean="0">
                <a:solidFill>
                  <a:schemeClr val="bg1"/>
                </a:solidFill>
              </a:rPr>
              <a:t> </a:t>
            </a:r>
            <a:r>
              <a:rPr lang="ru-RU" sz="3200" dirty="0" err="1" smtClean="0">
                <a:solidFill>
                  <a:schemeClr val="bg1"/>
                </a:solidFill>
              </a:rPr>
              <a:t>to</a:t>
            </a:r>
            <a:r>
              <a:rPr lang="ru-RU" sz="3200" dirty="0" smtClean="0">
                <a:solidFill>
                  <a:schemeClr val="bg1"/>
                </a:solidFill>
              </a:rPr>
              <a:t> </a:t>
            </a:r>
            <a:r>
              <a:rPr lang="ru-RU" sz="3200" dirty="0" err="1" smtClean="0">
                <a:solidFill>
                  <a:schemeClr val="bg1"/>
                </a:solidFill>
              </a:rPr>
              <a:t>the</a:t>
            </a:r>
            <a:r>
              <a:rPr lang="ru-RU" sz="3200" dirty="0" smtClean="0">
                <a:solidFill>
                  <a:schemeClr val="bg1"/>
                </a:solidFill>
              </a:rPr>
              <a:t> </a:t>
            </a:r>
            <a:r>
              <a:rPr lang="ru-RU" sz="3200" dirty="0" err="1" smtClean="0">
                <a:solidFill>
                  <a:schemeClr val="bg1"/>
                </a:solidFill>
              </a:rPr>
              <a:t>loss</a:t>
            </a:r>
            <a:r>
              <a:rPr lang="ru-RU" sz="3200" dirty="0" smtClean="0">
                <a:solidFill>
                  <a:schemeClr val="bg1"/>
                </a:solidFill>
              </a:rPr>
              <a:t> </a:t>
            </a:r>
            <a:r>
              <a:rPr lang="ru-RU" sz="3200" dirty="0" err="1" smtClean="0">
                <a:solidFill>
                  <a:schemeClr val="bg1"/>
                </a:solidFill>
              </a:rPr>
              <a:t>of</a:t>
            </a:r>
            <a:r>
              <a:rPr lang="ru-RU" sz="3200" dirty="0" smtClean="0">
                <a:solidFill>
                  <a:schemeClr val="bg1"/>
                </a:solidFill>
              </a:rPr>
              <a:t> </a:t>
            </a:r>
            <a:r>
              <a:rPr lang="ru-RU" sz="3200" dirty="0" err="1" smtClean="0">
                <a:solidFill>
                  <a:schemeClr val="bg1"/>
                </a:solidFill>
              </a:rPr>
              <a:t>some</a:t>
            </a:r>
            <a:r>
              <a:rPr lang="ru-RU" sz="3200" dirty="0" smtClean="0">
                <a:solidFill>
                  <a:schemeClr val="bg1"/>
                </a:solidFill>
              </a:rPr>
              <a:t> </a:t>
            </a:r>
            <a:r>
              <a:rPr lang="ru-RU" sz="3200" dirty="0" err="1" smtClean="0">
                <a:solidFill>
                  <a:schemeClr val="bg1"/>
                </a:solidFill>
              </a:rPr>
              <a:t>of</a:t>
            </a:r>
            <a:r>
              <a:rPr lang="ru-RU" sz="3200" dirty="0" smtClean="0">
                <a:solidFill>
                  <a:schemeClr val="bg1"/>
                </a:solidFill>
              </a:rPr>
              <a:t> </a:t>
            </a:r>
            <a:r>
              <a:rPr lang="ru-RU" sz="3200" dirty="0" err="1" smtClean="0">
                <a:solidFill>
                  <a:schemeClr val="bg1"/>
                </a:solidFill>
              </a:rPr>
              <a:t>the</a:t>
            </a:r>
            <a:r>
              <a:rPr lang="ru-RU" sz="3200" dirty="0" smtClean="0">
                <a:solidFill>
                  <a:schemeClr val="bg1"/>
                </a:solidFill>
              </a:rPr>
              <a:t> </a:t>
            </a:r>
            <a:r>
              <a:rPr lang="ru-RU" sz="3200" dirty="0" err="1" smtClean="0">
                <a:solidFill>
                  <a:schemeClr val="bg1"/>
                </a:solidFill>
              </a:rPr>
              <a:t>buyers</a:t>
            </a:r>
            <a:r>
              <a:rPr lang="ru-RU" sz="3200" dirty="0" smtClean="0">
                <a:solidFill>
                  <a:schemeClr val="bg1"/>
                </a:solidFill>
              </a:rPr>
              <a:t>.</a:t>
            </a:r>
            <a:endParaRPr lang="ru-RU" sz="3200" dirty="0">
              <a:solidFill>
                <a:schemeClr val="bg1"/>
              </a:solidFill>
            </a:endParaRPr>
          </a:p>
        </p:txBody>
      </p:sp>
    </p:spTree>
    <p:extLst>
      <p:ext uri="{BB962C8B-B14F-4D97-AF65-F5344CB8AC3E}">
        <p14:creationId xmlns:p14="http://schemas.microsoft.com/office/powerpoint/2010/main" val="514513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Прямоугольник 1"/>
          <p:cNvSpPr/>
          <p:nvPr/>
        </p:nvSpPr>
        <p:spPr>
          <a:xfrm>
            <a:off x="35496" y="-625"/>
            <a:ext cx="8908032" cy="6986528"/>
          </a:xfrm>
          <a:prstGeom prst="rect">
            <a:avLst/>
          </a:prstGeom>
        </p:spPr>
        <p:txBody>
          <a:bodyPr wrap="square">
            <a:spAutoFit/>
          </a:bodyPr>
          <a:lstStyle/>
          <a:p>
            <a:pPr algn="ctr"/>
            <a:r>
              <a:rPr lang="en-US" sz="2800" b="1" dirty="0" err="1" smtClean="0">
                <a:solidFill>
                  <a:schemeClr val="bg1"/>
                </a:solidFill>
                <a:latin typeface="Times New Roman" pitchFamily="18" charset="0"/>
                <a:cs typeface="Times New Roman" pitchFamily="18" charset="0"/>
              </a:rPr>
              <a:t>Kärhananyň</a:t>
            </a:r>
            <a:r>
              <a:rPr lang="en-US" sz="2800" b="1" dirty="0" smtClean="0">
                <a:solidFill>
                  <a:schemeClr val="bg1"/>
                </a:solidFill>
                <a:latin typeface="Times New Roman" pitchFamily="18" charset="0"/>
                <a:cs typeface="Times New Roman" pitchFamily="18" charset="0"/>
              </a:rPr>
              <a:t> Baha </a:t>
            </a:r>
            <a:r>
              <a:rPr lang="en-US" sz="2800" b="1" dirty="0" err="1" smtClean="0">
                <a:solidFill>
                  <a:schemeClr val="bg1"/>
                </a:solidFill>
                <a:latin typeface="Times New Roman" pitchFamily="18" charset="0"/>
                <a:cs typeface="Times New Roman" pitchFamily="18" charset="0"/>
              </a:rPr>
              <a:t>syýasaty</a:t>
            </a:r>
            <a:r>
              <a:rPr lang="en-US" sz="2800" b="1" dirty="0" smtClean="0">
                <a:solidFill>
                  <a:schemeClr val="bg1"/>
                </a:solidFill>
                <a:latin typeface="Times New Roman" pitchFamily="18" charset="0"/>
                <a:cs typeface="Times New Roman" pitchFamily="18" charset="0"/>
              </a:rPr>
              <a:t> </a:t>
            </a:r>
            <a:r>
              <a:rPr lang="en-US" sz="2800" b="1" dirty="0" err="1" smtClean="0">
                <a:solidFill>
                  <a:schemeClr val="bg1"/>
                </a:solidFill>
                <a:latin typeface="Times New Roman" pitchFamily="18" charset="0"/>
                <a:cs typeface="Times New Roman" pitchFamily="18" charset="0"/>
              </a:rPr>
              <a:t>bazaryň</a:t>
            </a:r>
            <a:r>
              <a:rPr lang="en-US" sz="2800" b="1" dirty="0" smtClean="0">
                <a:solidFill>
                  <a:schemeClr val="bg1"/>
                </a:solidFill>
                <a:latin typeface="Times New Roman" pitchFamily="18" charset="0"/>
                <a:cs typeface="Times New Roman" pitchFamily="18" charset="0"/>
              </a:rPr>
              <a:t> </a:t>
            </a:r>
            <a:r>
              <a:rPr lang="en-US" sz="2800" b="1" dirty="0" err="1" smtClean="0">
                <a:solidFill>
                  <a:schemeClr val="bg1"/>
                </a:solidFill>
                <a:latin typeface="Times New Roman" pitchFamily="18" charset="0"/>
                <a:cs typeface="Times New Roman" pitchFamily="18" charset="0"/>
              </a:rPr>
              <a:t>konýunktura</a:t>
            </a:r>
            <a:r>
              <a:rPr lang="tk-TM" sz="2800" b="1" dirty="0" smtClean="0">
                <a:solidFill>
                  <a:schemeClr val="bg1"/>
                </a:solidFill>
                <a:latin typeface="Times New Roman" pitchFamily="18" charset="0"/>
                <a:cs typeface="Times New Roman" pitchFamily="18" charset="0"/>
              </a:rPr>
              <a:t>(latynça bagly bolmak)</a:t>
            </a:r>
            <a:r>
              <a:rPr lang="en-US" sz="2800" b="1" dirty="0" smtClean="0">
                <a:solidFill>
                  <a:schemeClr val="bg1"/>
                </a:solidFill>
                <a:latin typeface="Times New Roman" pitchFamily="18" charset="0"/>
                <a:cs typeface="Times New Roman" pitchFamily="18" charset="0"/>
              </a:rPr>
              <a:t> </a:t>
            </a:r>
            <a:r>
              <a:rPr lang="en-US" sz="2800" b="1" dirty="0" err="1" smtClean="0">
                <a:solidFill>
                  <a:schemeClr val="bg1"/>
                </a:solidFill>
                <a:latin typeface="Times New Roman" pitchFamily="18" charset="0"/>
                <a:cs typeface="Times New Roman" pitchFamily="18" charset="0"/>
              </a:rPr>
              <a:t>düzümine</a:t>
            </a:r>
            <a:r>
              <a:rPr lang="tk-TM" sz="2800" b="1" dirty="0" smtClean="0">
                <a:solidFill>
                  <a:schemeClr val="bg1"/>
                </a:solidFill>
                <a:latin typeface="Times New Roman" pitchFamily="18" charset="0"/>
                <a:cs typeface="Times New Roman" pitchFamily="18" charset="0"/>
              </a:rPr>
              <a:t> </a:t>
            </a:r>
            <a:r>
              <a:rPr lang="en-US" sz="2800" b="1" dirty="0" err="1" smtClean="0">
                <a:solidFill>
                  <a:schemeClr val="bg1"/>
                </a:solidFill>
                <a:latin typeface="Times New Roman" pitchFamily="18" charset="0"/>
                <a:cs typeface="Times New Roman" pitchFamily="18" charset="0"/>
              </a:rPr>
              <a:t>bagly</a:t>
            </a:r>
            <a:r>
              <a:rPr lang="en-US" sz="2800" b="1" dirty="0" smtClean="0">
                <a:solidFill>
                  <a:schemeClr val="bg1"/>
                </a:solidFill>
                <a:latin typeface="Times New Roman" pitchFamily="18" charset="0"/>
                <a:cs typeface="Times New Roman" pitchFamily="18" charset="0"/>
              </a:rPr>
              <a:t>.</a:t>
            </a:r>
          </a:p>
          <a:p>
            <a:pPr algn="just"/>
            <a:r>
              <a:rPr lang="tk-TM" sz="2800" b="1" dirty="0" smtClean="0">
                <a:solidFill>
                  <a:schemeClr val="bg1"/>
                </a:solidFill>
                <a:latin typeface="Times New Roman" pitchFamily="18" charset="0"/>
                <a:cs typeface="Times New Roman" pitchFamily="18" charset="0"/>
              </a:rPr>
              <a:t>         </a:t>
            </a:r>
            <a:r>
              <a:rPr lang="en-US" sz="2800" b="1" dirty="0" err="1" smtClean="0">
                <a:solidFill>
                  <a:schemeClr val="bg1"/>
                </a:solidFill>
                <a:latin typeface="Times New Roman" pitchFamily="18" charset="0"/>
                <a:cs typeface="Times New Roman" pitchFamily="18" charset="0"/>
              </a:rPr>
              <a:t>Bazaryň</a:t>
            </a:r>
            <a:r>
              <a:rPr lang="en-US" sz="2800" b="1" dirty="0" smtClean="0">
                <a:solidFill>
                  <a:schemeClr val="bg1"/>
                </a:solidFill>
                <a:latin typeface="Times New Roman" pitchFamily="18" charset="0"/>
                <a:cs typeface="Times New Roman" pitchFamily="18" charset="0"/>
              </a:rPr>
              <a:t> </a:t>
            </a:r>
            <a:r>
              <a:rPr lang="en-US" sz="2800" b="1" dirty="0" err="1" smtClean="0">
                <a:solidFill>
                  <a:schemeClr val="bg1"/>
                </a:solidFill>
                <a:latin typeface="Times New Roman" pitchFamily="18" charset="0"/>
                <a:cs typeface="Times New Roman" pitchFamily="18" charset="0"/>
              </a:rPr>
              <a:t>düzümi</a:t>
            </a:r>
            <a:r>
              <a:rPr lang="en-US" sz="2800" b="1" dirty="0" smtClean="0">
                <a:solidFill>
                  <a:schemeClr val="bg1"/>
                </a:solidFill>
                <a:latin typeface="Times New Roman" pitchFamily="18" charset="0"/>
                <a:cs typeface="Times New Roman" pitchFamily="18" charset="0"/>
              </a:rPr>
              <a:t> </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bu</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bazaryň</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esasy</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häsiýetli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aýratynlygy</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bolup</a:t>
            </a:r>
            <a:r>
              <a:rPr lang="en-US" sz="2800" dirty="0" smtClean="0">
                <a:solidFill>
                  <a:schemeClr val="bg1"/>
                </a:solidFill>
                <a:latin typeface="Times New Roman" pitchFamily="18" charset="0"/>
                <a:cs typeface="Times New Roman" pitchFamily="18" charset="0"/>
              </a:rPr>
              <a:t>,</a:t>
            </a:r>
            <a:r>
              <a:rPr lang="tk-TM"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oňa</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bazardaky</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kärhanalaryň</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sany</a:t>
            </a:r>
            <a:r>
              <a:rPr lang="en-US" sz="2800" dirty="0" smtClean="0">
                <a:solidFill>
                  <a:schemeClr val="bg1"/>
                </a:solidFill>
                <a:latin typeface="Times New Roman" pitchFamily="18" charset="0"/>
                <a:cs typeface="Times New Roman" pitchFamily="18" charset="0"/>
              </a:rPr>
              <a:t> we </a:t>
            </a:r>
            <a:r>
              <a:rPr lang="en-US" sz="2800" dirty="0" err="1" smtClean="0">
                <a:solidFill>
                  <a:schemeClr val="bg1"/>
                </a:solidFill>
                <a:latin typeface="Times New Roman" pitchFamily="18" charset="0"/>
                <a:cs typeface="Times New Roman" pitchFamily="18" charset="0"/>
              </a:rPr>
              <a:t>möçberi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dürli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kärhanalaryň</a:t>
            </a:r>
            <a:r>
              <a:rPr lang="tk-TM"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harytlarynyň</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meňzeşliginiň</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ýa</a:t>
            </a:r>
            <a:r>
              <a:rPr lang="en-US" sz="2800" dirty="0" smtClean="0">
                <a:solidFill>
                  <a:schemeClr val="bg1"/>
                </a:solidFill>
                <a:latin typeface="Times New Roman" pitchFamily="18" charset="0"/>
                <a:cs typeface="Times New Roman" pitchFamily="18" charset="0"/>
              </a:rPr>
              <a:t>-da </a:t>
            </a:r>
            <a:r>
              <a:rPr lang="en-US" sz="2800" dirty="0" err="1" smtClean="0">
                <a:solidFill>
                  <a:schemeClr val="bg1"/>
                </a:solidFill>
                <a:latin typeface="Times New Roman" pitchFamily="18" charset="0"/>
                <a:cs typeface="Times New Roman" pitchFamily="18" charset="0"/>
              </a:rPr>
              <a:t>tapawudynyň</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derejesi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bazara</a:t>
            </a:r>
            <a:r>
              <a:rPr lang="tk-TM"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täze</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satyjylaryň</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gelmeginiň</a:t>
            </a:r>
            <a:r>
              <a:rPr lang="en-US" sz="2800" dirty="0" smtClean="0">
                <a:solidFill>
                  <a:schemeClr val="bg1"/>
                </a:solidFill>
                <a:latin typeface="Times New Roman" pitchFamily="18" charset="0"/>
                <a:cs typeface="Times New Roman" pitchFamily="18" charset="0"/>
              </a:rPr>
              <a:t> we </a:t>
            </a:r>
            <a:r>
              <a:rPr lang="en-US" sz="2800" dirty="0" err="1" smtClean="0">
                <a:solidFill>
                  <a:schemeClr val="bg1"/>
                </a:solidFill>
                <a:latin typeface="Times New Roman" pitchFamily="18" charset="0"/>
                <a:cs typeface="Times New Roman" pitchFamily="18" charset="0"/>
              </a:rPr>
              <a:t>ondan</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gitmeginiň</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aňsatlygy</a:t>
            </a:r>
            <a:r>
              <a:rPr lang="en-US" sz="2800" dirty="0" smtClean="0">
                <a:solidFill>
                  <a:schemeClr val="bg1"/>
                </a:solidFill>
                <a:latin typeface="Times New Roman" pitchFamily="18" charset="0"/>
                <a:cs typeface="Times New Roman" pitchFamily="18" charset="0"/>
              </a:rPr>
              <a:t>, bazar</a:t>
            </a:r>
            <a:r>
              <a:rPr lang="tk-TM"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maglumatlarynyň</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elýeterliligi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degişlidir</a:t>
            </a:r>
            <a:r>
              <a:rPr lang="en-US" sz="2800" dirty="0" smtClean="0">
                <a:solidFill>
                  <a:schemeClr val="bg1"/>
                </a:solidFill>
                <a:latin typeface="Times New Roman" pitchFamily="18" charset="0"/>
                <a:cs typeface="Times New Roman" pitchFamily="18" charset="0"/>
              </a:rPr>
              <a:t>.</a:t>
            </a:r>
          </a:p>
          <a:p>
            <a:pPr algn="just"/>
            <a:r>
              <a:rPr lang="tk-TM" sz="2800" dirty="0" smtClean="0">
                <a:solidFill>
                  <a:schemeClr val="bg1"/>
                </a:solidFill>
                <a:latin typeface="Times New Roman" pitchFamily="18" charset="0"/>
                <a:cs typeface="Times New Roman" pitchFamily="18" charset="0"/>
              </a:rPr>
              <a:t>	</a:t>
            </a:r>
            <a:r>
              <a:rPr lang="en-US" sz="2800" dirty="0" smtClean="0">
                <a:solidFill>
                  <a:schemeClr val="bg1"/>
                </a:solidFill>
                <a:latin typeface="Times New Roman" pitchFamily="18" charset="0"/>
                <a:cs typeface="Times New Roman" pitchFamily="18" charset="0"/>
              </a:rPr>
              <a:t>Bazar </a:t>
            </a:r>
            <a:r>
              <a:rPr lang="en-US" sz="2800" dirty="0" err="1" smtClean="0">
                <a:solidFill>
                  <a:schemeClr val="bg1"/>
                </a:solidFill>
                <a:latin typeface="Times New Roman" pitchFamily="18" charset="0"/>
                <a:cs typeface="Times New Roman" pitchFamily="18" charset="0"/>
              </a:rPr>
              <a:t>düzüminiň</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elementleriniň</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utgaşmagynyň</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dürli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görnüşleri</a:t>
            </a:r>
            <a:r>
              <a:rPr lang="tk-TM" sz="2800" dirty="0" smtClean="0">
                <a:solidFill>
                  <a:schemeClr val="bg1"/>
                </a:solidFill>
                <a:latin typeface="Times New Roman" pitchFamily="18" charset="0"/>
                <a:cs typeface="Times New Roman" pitchFamily="18" charset="0"/>
              </a:rPr>
              <a:t> </a:t>
            </a:r>
            <a:r>
              <a:rPr lang="en-US" sz="2800" dirty="0" smtClean="0">
                <a:solidFill>
                  <a:schemeClr val="bg1"/>
                </a:solidFill>
                <a:latin typeface="Times New Roman" pitchFamily="18" charset="0"/>
                <a:cs typeface="Times New Roman" pitchFamily="18" charset="0"/>
              </a:rPr>
              <a:t>bar, </a:t>
            </a:r>
            <a:r>
              <a:rPr lang="en-US" sz="2800" dirty="0" err="1" smtClean="0">
                <a:solidFill>
                  <a:schemeClr val="bg1"/>
                </a:solidFill>
                <a:latin typeface="Times New Roman" pitchFamily="18" charset="0"/>
                <a:cs typeface="Times New Roman" pitchFamily="18" charset="0"/>
              </a:rPr>
              <a:t>başgaça</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aýdylanda</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bazaryň</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dürli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nusgalary</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mümkin</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bolup</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oňa</a:t>
            </a:r>
            <a:r>
              <a:rPr lang="tk-TM"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baglylykda</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telekeçiler</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bäsdeşlikli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göreşe</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girýärler</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ýa</a:t>
            </a:r>
            <a:r>
              <a:rPr lang="en-US" sz="2800" dirty="0" smtClean="0">
                <a:solidFill>
                  <a:schemeClr val="bg1"/>
                </a:solidFill>
                <a:latin typeface="Times New Roman" pitchFamily="18" charset="0"/>
                <a:cs typeface="Times New Roman" pitchFamily="18" charset="0"/>
              </a:rPr>
              <a:t>-da </a:t>
            </a:r>
            <a:r>
              <a:rPr lang="en-US" sz="2800" dirty="0" err="1" smtClean="0">
                <a:solidFill>
                  <a:schemeClr val="bg1"/>
                </a:solidFill>
                <a:latin typeface="Times New Roman" pitchFamily="18" charset="0"/>
                <a:cs typeface="Times New Roman" pitchFamily="18" charset="0"/>
              </a:rPr>
              <a:t>girmeýärler</a:t>
            </a:r>
            <a:r>
              <a:rPr lang="en-US" sz="2800" dirty="0" smtClean="0">
                <a:solidFill>
                  <a:schemeClr val="bg1"/>
                </a:solidFill>
                <a:latin typeface="Times New Roman" pitchFamily="18" charset="0"/>
                <a:cs typeface="Times New Roman" pitchFamily="18" charset="0"/>
              </a:rPr>
              <a:t>.</a:t>
            </a:r>
          </a:p>
          <a:p>
            <a:pPr algn="just"/>
            <a:r>
              <a:rPr lang="tk-TM"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Iň</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ýokary</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derejede</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girdeji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almaga</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çalşylmagynda</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ýüze</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çykýan</a:t>
            </a:r>
            <a:r>
              <a:rPr lang="tk-TM"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saýlap</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almagyň</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erkinligi</a:t>
            </a:r>
            <a:r>
              <a:rPr lang="en-US" sz="2800" dirty="0" smtClean="0">
                <a:solidFill>
                  <a:schemeClr val="bg1"/>
                </a:solidFill>
                <a:latin typeface="Times New Roman" pitchFamily="18" charset="0"/>
                <a:cs typeface="Times New Roman" pitchFamily="18" charset="0"/>
              </a:rPr>
              <a:t> bazar </a:t>
            </a:r>
            <a:r>
              <a:rPr lang="en-US" sz="2800" dirty="0" err="1" smtClean="0">
                <a:solidFill>
                  <a:schemeClr val="bg1"/>
                </a:solidFill>
                <a:latin typeface="Times New Roman" pitchFamily="18" charset="0"/>
                <a:cs typeface="Times New Roman" pitchFamily="18" charset="0"/>
              </a:rPr>
              <a:t>ulgamynyň</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häsiýetli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aýratynlygy</a:t>
            </a:r>
            <a:r>
              <a:rPr lang="tk-TM"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hökmünde</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bäsdeşlik</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üçin</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esas</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bolup</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durýar</a:t>
            </a:r>
            <a:r>
              <a:rPr lang="en-US" sz="2800" dirty="0" smtClean="0">
                <a:solidFill>
                  <a:schemeClr val="bg1"/>
                </a:solidFill>
                <a:latin typeface="Times New Roman" pitchFamily="18" charset="0"/>
                <a:cs typeface="Times New Roman" pitchFamily="18" charset="0"/>
              </a:rPr>
              <a:t>.</a:t>
            </a:r>
          </a:p>
          <a:p>
            <a:endParaRPr lang="ru-RU" sz="28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93470104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Прямоугольник 1"/>
          <p:cNvSpPr/>
          <p:nvPr/>
        </p:nvSpPr>
        <p:spPr>
          <a:xfrm>
            <a:off x="64368" y="30153"/>
            <a:ext cx="8712968" cy="7201972"/>
          </a:xfrm>
          <a:prstGeom prst="rect">
            <a:avLst/>
          </a:prstGeom>
        </p:spPr>
        <p:txBody>
          <a:bodyPr wrap="square">
            <a:spAutoFit/>
          </a:bodyPr>
          <a:lstStyle/>
          <a:p>
            <a:pPr algn="ctr"/>
            <a:r>
              <a:rPr lang="en-US" sz="2800" b="1" dirty="0" err="1" smtClean="0">
                <a:solidFill>
                  <a:schemeClr val="bg1"/>
                </a:solidFill>
                <a:latin typeface="Times New Roman" pitchFamily="18" charset="0"/>
                <a:cs typeface="Times New Roman" pitchFamily="18" charset="0"/>
              </a:rPr>
              <a:t>Bahalaryň</a:t>
            </a:r>
            <a:r>
              <a:rPr lang="en-US" sz="2800" b="1" dirty="0" smtClean="0">
                <a:solidFill>
                  <a:schemeClr val="bg1"/>
                </a:solidFill>
                <a:latin typeface="Times New Roman" pitchFamily="18" charset="0"/>
                <a:cs typeface="Times New Roman" pitchFamily="18" charset="0"/>
              </a:rPr>
              <a:t> </a:t>
            </a:r>
            <a:r>
              <a:rPr lang="en-US" sz="2800" b="1" dirty="0" err="1">
                <a:solidFill>
                  <a:schemeClr val="bg1"/>
                </a:solidFill>
                <a:latin typeface="Times New Roman" pitchFamily="18" charset="0"/>
                <a:cs typeface="Times New Roman" pitchFamily="18" charset="0"/>
              </a:rPr>
              <a:t>şol</a:t>
            </a:r>
            <a:r>
              <a:rPr lang="en-US" sz="2800" b="1" dirty="0">
                <a:solidFill>
                  <a:schemeClr val="bg1"/>
                </a:solidFill>
                <a:latin typeface="Times New Roman" pitchFamily="18" charset="0"/>
                <a:cs typeface="Times New Roman" pitchFamily="18" charset="0"/>
              </a:rPr>
              <a:t> </a:t>
            </a:r>
            <a:r>
              <a:rPr lang="en-US" sz="2800" b="1" dirty="0" err="1">
                <a:solidFill>
                  <a:schemeClr val="bg1"/>
                </a:solidFill>
                <a:latin typeface="Times New Roman" pitchFamily="18" charset="0"/>
                <a:cs typeface="Times New Roman" pitchFamily="18" charset="0"/>
              </a:rPr>
              <a:t>ýa</a:t>
            </a:r>
            <a:r>
              <a:rPr lang="en-US" sz="2800" b="1" dirty="0">
                <a:solidFill>
                  <a:schemeClr val="bg1"/>
                </a:solidFill>
                <a:latin typeface="Times New Roman" pitchFamily="18" charset="0"/>
                <a:cs typeface="Times New Roman" pitchFamily="18" charset="0"/>
              </a:rPr>
              <a:t>-da </a:t>
            </a:r>
            <a:r>
              <a:rPr lang="en-US" sz="2800" b="1" dirty="0" err="1">
                <a:solidFill>
                  <a:schemeClr val="bg1"/>
                </a:solidFill>
                <a:latin typeface="Times New Roman" pitchFamily="18" charset="0"/>
                <a:cs typeface="Times New Roman" pitchFamily="18" charset="0"/>
              </a:rPr>
              <a:t>başga</a:t>
            </a:r>
            <a:r>
              <a:rPr lang="en-US" sz="2800" b="1" dirty="0">
                <a:solidFill>
                  <a:schemeClr val="bg1"/>
                </a:solidFill>
                <a:latin typeface="Times New Roman" pitchFamily="18" charset="0"/>
                <a:cs typeface="Times New Roman" pitchFamily="18" charset="0"/>
              </a:rPr>
              <a:t> </a:t>
            </a:r>
            <a:r>
              <a:rPr lang="en-US" sz="2800" b="1" dirty="0" err="1">
                <a:solidFill>
                  <a:schemeClr val="bg1"/>
                </a:solidFill>
                <a:latin typeface="Times New Roman" pitchFamily="18" charset="0"/>
                <a:cs typeface="Times New Roman" pitchFamily="18" charset="0"/>
              </a:rPr>
              <a:t>bir</a:t>
            </a:r>
            <a:r>
              <a:rPr lang="en-US" sz="2800" b="1" dirty="0">
                <a:solidFill>
                  <a:schemeClr val="bg1"/>
                </a:solidFill>
                <a:latin typeface="Times New Roman" pitchFamily="18" charset="0"/>
                <a:cs typeface="Times New Roman" pitchFamily="18" charset="0"/>
              </a:rPr>
              <a:t> </a:t>
            </a:r>
            <a:r>
              <a:rPr lang="en-US" sz="2800" b="1" dirty="0" err="1">
                <a:solidFill>
                  <a:schemeClr val="bg1"/>
                </a:solidFill>
                <a:latin typeface="Times New Roman" pitchFamily="18" charset="0"/>
                <a:cs typeface="Times New Roman" pitchFamily="18" charset="0"/>
              </a:rPr>
              <a:t>strategiýasyny</a:t>
            </a:r>
            <a:r>
              <a:rPr lang="en-US" sz="2800" b="1" dirty="0">
                <a:solidFill>
                  <a:schemeClr val="bg1"/>
                </a:solidFill>
                <a:latin typeface="Times New Roman" pitchFamily="18" charset="0"/>
                <a:cs typeface="Times New Roman" pitchFamily="18" charset="0"/>
              </a:rPr>
              <a:t> </a:t>
            </a:r>
            <a:r>
              <a:rPr lang="en-US" sz="2800" b="1" dirty="0" err="1">
                <a:solidFill>
                  <a:schemeClr val="bg1"/>
                </a:solidFill>
                <a:latin typeface="Times New Roman" pitchFamily="18" charset="0"/>
                <a:cs typeface="Times New Roman" pitchFamily="18" charset="0"/>
              </a:rPr>
              <a:t>saýlap</a:t>
            </a:r>
            <a:r>
              <a:rPr lang="en-US" sz="2800" b="1" dirty="0">
                <a:solidFill>
                  <a:schemeClr val="bg1"/>
                </a:solidFill>
                <a:latin typeface="Times New Roman" pitchFamily="18" charset="0"/>
                <a:cs typeface="Times New Roman" pitchFamily="18" charset="0"/>
              </a:rPr>
              <a:t> </a:t>
            </a:r>
            <a:r>
              <a:rPr lang="en-US" sz="2800" b="1" dirty="0" err="1">
                <a:solidFill>
                  <a:schemeClr val="bg1"/>
                </a:solidFill>
                <a:latin typeface="Times New Roman" pitchFamily="18" charset="0"/>
                <a:cs typeface="Times New Roman" pitchFamily="18" charset="0"/>
              </a:rPr>
              <a:t>almak</a:t>
            </a:r>
            <a:r>
              <a:rPr lang="en-US" sz="2800" b="1" dirty="0">
                <a:solidFill>
                  <a:schemeClr val="bg1"/>
                </a:solidFill>
                <a:latin typeface="Times New Roman" pitchFamily="18" charset="0"/>
                <a:cs typeface="Times New Roman" pitchFamily="18" charset="0"/>
              </a:rPr>
              <a:t> </a:t>
            </a:r>
            <a:r>
              <a:rPr lang="en-US" sz="2800" b="1" dirty="0" err="1" smtClean="0">
                <a:solidFill>
                  <a:schemeClr val="bg1"/>
                </a:solidFill>
                <a:latin typeface="Times New Roman" pitchFamily="18" charset="0"/>
                <a:cs typeface="Times New Roman" pitchFamily="18" charset="0"/>
              </a:rPr>
              <a:t>bilen</a:t>
            </a:r>
            <a:r>
              <a:rPr lang="en-US" sz="2800" b="1" dirty="0" smtClean="0">
                <a:solidFill>
                  <a:schemeClr val="bg1"/>
                </a:solidFill>
                <a:latin typeface="Times New Roman" pitchFamily="18" charset="0"/>
                <a:cs typeface="Times New Roman" pitchFamily="18" charset="0"/>
              </a:rPr>
              <a:t>,</a:t>
            </a:r>
            <a:r>
              <a:rPr lang="tk-TM" sz="2800" b="1" dirty="0" smtClean="0">
                <a:solidFill>
                  <a:schemeClr val="bg1"/>
                </a:solidFill>
                <a:latin typeface="Times New Roman" pitchFamily="18" charset="0"/>
                <a:cs typeface="Times New Roman" pitchFamily="18" charset="0"/>
              </a:rPr>
              <a:t> </a:t>
            </a:r>
            <a:r>
              <a:rPr lang="en-US" sz="2800" b="1" dirty="0" err="1" smtClean="0">
                <a:solidFill>
                  <a:schemeClr val="bg1"/>
                </a:solidFill>
                <a:latin typeface="Times New Roman" pitchFamily="18" charset="0"/>
                <a:cs typeface="Times New Roman" pitchFamily="18" charset="0"/>
              </a:rPr>
              <a:t>kärhana</a:t>
            </a:r>
            <a:r>
              <a:rPr lang="en-US" sz="2800" b="1" dirty="0" smtClean="0">
                <a:solidFill>
                  <a:schemeClr val="bg1"/>
                </a:solidFill>
                <a:latin typeface="Times New Roman" pitchFamily="18" charset="0"/>
                <a:cs typeface="Times New Roman" pitchFamily="18" charset="0"/>
              </a:rPr>
              <a:t> </a:t>
            </a:r>
            <a:r>
              <a:rPr lang="en-US" sz="2800" b="1" dirty="0" err="1">
                <a:solidFill>
                  <a:schemeClr val="bg1"/>
                </a:solidFill>
                <a:latin typeface="Times New Roman" pitchFamily="18" charset="0"/>
                <a:cs typeface="Times New Roman" pitchFamily="18" charset="0"/>
              </a:rPr>
              <a:t>aşakdaky</a:t>
            </a:r>
            <a:r>
              <a:rPr lang="en-US" sz="2800" b="1" dirty="0">
                <a:solidFill>
                  <a:schemeClr val="bg1"/>
                </a:solidFill>
                <a:latin typeface="Times New Roman" pitchFamily="18" charset="0"/>
                <a:cs typeface="Times New Roman" pitchFamily="18" charset="0"/>
              </a:rPr>
              <a:t> </a:t>
            </a:r>
            <a:r>
              <a:rPr lang="en-US" sz="2800" b="1" dirty="0" err="1">
                <a:solidFill>
                  <a:schemeClr val="bg1"/>
                </a:solidFill>
                <a:latin typeface="Times New Roman" pitchFamily="18" charset="0"/>
                <a:cs typeface="Times New Roman" pitchFamily="18" charset="0"/>
              </a:rPr>
              <a:t>faktorlary</a:t>
            </a:r>
            <a:r>
              <a:rPr lang="en-US" sz="2800" b="1" dirty="0">
                <a:solidFill>
                  <a:schemeClr val="bg1"/>
                </a:solidFill>
                <a:latin typeface="Times New Roman" pitchFamily="18" charset="0"/>
                <a:cs typeface="Times New Roman" pitchFamily="18" charset="0"/>
              </a:rPr>
              <a:t> </a:t>
            </a:r>
            <a:r>
              <a:rPr lang="en-US" sz="2800" b="1" dirty="0" err="1">
                <a:solidFill>
                  <a:schemeClr val="bg1"/>
                </a:solidFill>
                <a:latin typeface="Times New Roman" pitchFamily="18" charset="0"/>
                <a:cs typeface="Times New Roman" pitchFamily="18" charset="0"/>
              </a:rPr>
              <a:t>göz</a:t>
            </a:r>
            <a:r>
              <a:rPr lang="en-US" sz="2800" b="1" dirty="0">
                <a:solidFill>
                  <a:schemeClr val="bg1"/>
                </a:solidFill>
                <a:latin typeface="Times New Roman" pitchFamily="18" charset="0"/>
                <a:cs typeface="Times New Roman" pitchFamily="18" charset="0"/>
              </a:rPr>
              <a:t> </a:t>
            </a:r>
            <a:r>
              <a:rPr lang="en-US" sz="2800" b="1" dirty="0" err="1">
                <a:solidFill>
                  <a:schemeClr val="bg1"/>
                </a:solidFill>
                <a:latin typeface="Times New Roman" pitchFamily="18" charset="0"/>
                <a:cs typeface="Times New Roman" pitchFamily="18" charset="0"/>
              </a:rPr>
              <a:t>öňünde</a:t>
            </a:r>
            <a:r>
              <a:rPr lang="en-US" sz="2800" b="1" dirty="0">
                <a:solidFill>
                  <a:schemeClr val="bg1"/>
                </a:solidFill>
                <a:latin typeface="Times New Roman" pitchFamily="18" charset="0"/>
                <a:cs typeface="Times New Roman" pitchFamily="18" charset="0"/>
              </a:rPr>
              <a:t> </a:t>
            </a:r>
            <a:r>
              <a:rPr lang="en-US" sz="2800" b="1" dirty="0" err="1">
                <a:solidFill>
                  <a:schemeClr val="bg1"/>
                </a:solidFill>
                <a:latin typeface="Times New Roman" pitchFamily="18" charset="0"/>
                <a:cs typeface="Times New Roman" pitchFamily="18" charset="0"/>
              </a:rPr>
              <a:t>tutmaly</a:t>
            </a:r>
            <a:r>
              <a:rPr lang="en-US" sz="2800" b="1" dirty="0">
                <a:solidFill>
                  <a:schemeClr val="bg1"/>
                </a:solidFill>
                <a:latin typeface="Times New Roman" pitchFamily="18" charset="0"/>
                <a:cs typeface="Times New Roman" pitchFamily="18" charset="0"/>
              </a:rPr>
              <a:t>:</a:t>
            </a:r>
          </a:p>
          <a:p>
            <a:pPr>
              <a:lnSpc>
                <a:spcPct val="150000"/>
              </a:lnSpc>
            </a:pP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önümleriň</a:t>
            </a:r>
            <a:r>
              <a:rPr lang="en-US" sz="2800" dirty="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Bahayna</a:t>
            </a:r>
            <a:r>
              <a:rPr lang="en-US" sz="2800" dirty="0" smtClean="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ýygy-ýygydan</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gaýtadan</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seretmeli</a:t>
            </a:r>
            <a:r>
              <a:rPr lang="en-US" sz="2800" dirty="0">
                <a:solidFill>
                  <a:schemeClr val="bg1"/>
                </a:solidFill>
                <a:latin typeface="Times New Roman" pitchFamily="18" charset="0"/>
                <a:cs typeface="Times New Roman" pitchFamily="18" charset="0"/>
              </a:rPr>
              <a:t>;</a:t>
            </a:r>
          </a:p>
          <a:p>
            <a:pPr>
              <a:lnSpc>
                <a:spcPct val="150000"/>
              </a:lnSpc>
            </a:pPr>
            <a:r>
              <a:rPr lang="en-US" sz="2800" dirty="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Bahalarda</a:t>
            </a:r>
            <a:r>
              <a:rPr lang="en-US" sz="2800" dirty="0" smtClean="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isleg</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bäsdeşler</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satyn</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alyjylar</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barada</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maglumat</a:t>
            </a:r>
            <a:endParaRPr lang="en-US" sz="2800" dirty="0">
              <a:solidFill>
                <a:schemeClr val="bg1"/>
              </a:solidFill>
              <a:latin typeface="Times New Roman" pitchFamily="18" charset="0"/>
              <a:cs typeface="Times New Roman" pitchFamily="18" charset="0"/>
            </a:endParaRPr>
          </a:p>
          <a:p>
            <a:pPr>
              <a:lnSpc>
                <a:spcPct val="150000"/>
              </a:lnSpc>
            </a:pPr>
            <a:r>
              <a:rPr lang="en-US" sz="2800" dirty="0" err="1">
                <a:solidFill>
                  <a:schemeClr val="bg1"/>
                </a:solidFill>
                <a:latin typeface="Times New Roman" pitchFamily="18" charset="0"/>
                <a:cs typeface="Times New Roman" pitchFamily="18" charset="0"/>
              </a:rPr>
              <a:t>ýeterlik</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derejede</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göz</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öňünde</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tutulmaly</a:t>
            </a:r>
            <a:r>
              <a:rPr lang="en-US" sz="2800" dirty="0">
                <a:solidFill>
                  <a:schemeClr val="bg1"/>
                </a:solidFill>
                <a:latin typeface="Times New Roman" pitchFamily="18" charset="0"/>
                <a:cs typeface="Times New Roman" pitchFamily="18" charset="0"/>
              </a:rPr>
              <a:t>;</a:t>
            </a:r>
          </a:p>
          <a:p>
            <a:pPr>
              <a:lnSpc>
                <a:spcPct val="150000"/>
              </a:lnSpc>
            </a:pP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harytlaryň</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köp</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bölegi</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möwsümiň</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ahyrynda</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arzan</a:t>
            </a:r>
            <a:r>
              <a:rPr lang="en-US" sz="2800" dirty="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Bahalar</a:t>
            </a:r>
            <a:endParaRPr lang="en-US" sz="2800" dirty="0">
              <a:solidFill>
                <a:schemeClr val="bg1"/>
              </a:solidFill>
              <a:latin typeface="Times New Roman" pitchFamily="18" charset="0"/>
              <a:cs typeface="Times New Roman" pitchFamily="18" charset="0"/>
            </a:endParaRPr>
          </a:p>
          <a:p>
            <a:pPr>
              <a:lnSpc>
                <a:spcPct val="150000"/>
              </a:lnSpc>
            </a:pPr>
            <a:r>
              <a:rPr lang="en-US" sz="2800" dirty="0" err="1">
                <a:solidFill>
                  <a:schemeClr val="bg1"/>
                </a:solidFill>
                <a:latin typeface="Times New Roman" pitchFamily="18" charset="0"/>
                <a:cs typeface="Times New Roman" pitchFamily="18" charset="0"/>
              </a:rPr>
              <a:t>boýunça</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ýerlenilýär</a:t>
            </a:r>
            <a:r>
              <a:rPr lang="en-US" sz="2800" dirty="0" smtClean="0">
                <a:solidFill>
                  <a:schemeClr val="bg1"/>
                </a:solidFill>
                <a:latin typeface="Times New Roman" pitchFamily="18" charset="0"/>
                <a:cs typeface="Times New Roman" pitchFamily="18" charset="0"/>
              </a:rPr>
              <a:t>;</a:t>
            </a:r>
            <a:endParaRPr lang="ru-RU" sz="2800" dirty="0">
              <a:solidFill>
                <a:schemeClr val="bg1"/>
              </a:solidFill>
              <a:latin typeface="Times New Roman" pitchFamily="18" charset="0"/>
              <a:cs typeface="Times New Roman" pitchFamily="18" charset="0"/>
            </a:endParaRPr>
          </a:p>
          <a:p>
            <a:pPr>
              <a:lnSpc>
                <a:spcPct val="150000"/>
              </a:lnSpc>
            </a:pP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harytlara</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bolan</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isleg</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çeýe</a:t>
            </a:r>
            <a:r>
              <a:rPr lang="en-US" sz="2800" dirty="0">
                <a:solidFill>
                  <a:schemeClr val="bg1"/>
                </a:solidFill>
                <a:latin typeface="Times New Roman" pitchFamily="18" charset="0"/>
                <a:cs typeface="Times New Roman" pitchFamily="18" charset="0"/>
              </a:rPr>
              <a:t>;</a:t>
            </a:r>
          </a:p>
          <a:p>
            <a:pPr>
              <a:lnSpc>
                <a:spcPct val="150000"/>
              </a:lnSpc>
            </a:pP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satyn</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alyjylaryň</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köp</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bölegi</a:t>
            </a:r>
            <a:r>
              <a:rPr lang="en-US" sz="2800" dirty="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Bahalara</a:t>
            </a:r>
            <a:r>
              <a:rPr lang="en-US" sz="2800" dirty="0" smtClean="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duýgur</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bolýar</a:t>
            </a:r>
            <a:r>
              <a:rPr lang="en-US" sz="2800" dirty="0">
                <a:solidFill>
                  <a:schemeClr val="bg1"/>
                </a:solidFill>
                <a:latin typeface="Times New Roman" pitchFamily="18" charset="0"/>
                <a:cs typeface="Times New Roman" pitchFamily="18" charset="0"/>
              </a:rPr>
              <a:t> </a:t>
            </a:r>
            <a:r>
              <a:rPr lang="en-US" sz="2800" dirty="0" smtClean="0">
                <a:solidFill>
                  <a:schemeClr val="bg1"/>
                </a:solidFill>
                <a:latin typeface="Times New Roman" pitchFamily="18" charset="0"/>
                <a:cs typeface="Times New Roman" pitchFamily="18" charset="0"/>
              </a:rPr>
              <a:t>we</a:t>
            </a:r>
            <a:r>
              <a:rPr lang="tk-TM"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bäsdeşleriň</a:t>
            </a:r>
            <a:r>
              <a:rPr lang="en-US" sz="2800" dirty="0" smtClean="0">
                <a:solidFill>
                  <a:schemeClr val="bg1"/>
                </a:solidFill>
                <a:latin typeface="Times New Roman" pitchFamily="18" charset="0"/>
                <a:cs typeface="Times New Roman" pitchFamily="18" charset="0"/>
              </a:rPr>
              <a:t> </a:t>
            </a:r>
            <a:r>
              <a:rPr lang="en-US" sz="2800" dirty="0">
                <a:solidFill>
                  <a:schemeClr val="bg1"/>
                </a:solidFill>
                <a:latin typeface="Times New Roman" pitchFamily="18" charset="0"/>
                <a:cs typeface="Times New Roman" pitchFamily="18" charset="0"/>
              </a:rPr>
              <a:t>pes </a:t>
            </a:r>
            <a:r>
              <a:rPr lang="en-US" sz="2800" dirty="0" err="1" smtClean="0">
                <a:solidFill>
                  <a:schemeClr val="bg1"/>
                </a:solidFill>
                <a:latin typeface="Times New Roman" pitchFamily="18" charset="0"/>
                <a:cs typeface="Times New Roman" pitchFamily="18" charset="0"/>
              </a:rPr>
              <a:t>Bahalary</a:t>
            </a:r>
            <a:r>
              <a:rPr lang="en-US" sz="2800" dirty="0" smtClean="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olary</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özüne</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çekýär</a:t>
            </a:r>
            <a:r>
              <a:rPr lang="en-US" sz="2800" dirty="0">
                <a:solidFill>
                  <a:schemeClr val="bg1"/>
                </a:solidFill>
                <a:latin typeface="Times New Roman" pitchFamily="18" charset="0"/>
                <a:cs typeface="Times New Roman" pitchFamily="18" charset="0"/>
              </a:rPr>
              <a:t>.</a:t>
            </a:r>
            <a:endParaRPr lang="ru-RU" sz="28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6195582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Прямоугольник 1"/>
          <p:cNvSpPr/>
          <p:nvPr/>
        </p:nvSpPr>
        <p:spPr>
          <a:xfrm>
            <a:off x="467544" y="476672"/>
            <a:ext cx="8352928" cy="5693866"/>
          </a:xfrm>
          <a:prstGeom prst="rect">
            <a:avLst/>
          </a:prstGeom>
        </p:spPr>
        <p:txBody>
          <a:bodyPr wrap="square">
            <a:spAutoFit/>
          </a:bodyPr>
          <a:lstStyle/>
          <a:p>
            <a:r>
              <a:rPr lang="ru-RU" sz="2800" dirty="0" err="1">
                <a:solidFill>
                  <a:schemeClr val="bg1"/>
                </a:solidFill>
              </a:rPr>
              <a:t>By</a:t>
            </a:r>
            <a:r>
              <a:rPr lang="ru-RU" sz="2800" dirty="0">
                <a:solidFill>
                  <a:schemeClr val="bg1"/>
                </a:solidFill>
              </a:rPr>
              <a:t> </a:t>
            </a:r>
            <a:r>
              <a:rPr lang="ru-RU" sz="2800" dirty="0" err="1">
                <a:solidFill>
                  <a:schemeClr val="bg1"/>
                </a:solidFill>
              </a:rPr>
              <a:t>choosing</a:t>
            </a:r>
            <a:r>
              <a:rPr lang="ru-RU" sz="2800" dirty="0">
                <a:solidFill>
                  <a:schemeClr val="bg1"/>
                </a:solidFill>
              </a:rPr>
              <a:t> </a:t>
            </a:r>
            <a:r>
              <a:rPr lang="ru-RU" sz="2800" dirty="0" err="1">
                <a:solidFill>
                  <a:schemeClr val="bg1"/>
                </a:solidFill>
              </a:rPr>
              <a:t>one</a:t>
            </a:r>
            <a:r>
              <a:rPr lang="ru-RU" sz="2800" dirty="0">
                <a:solidFill>
                  <a:schemeClr val="bg1"/>
                </a:solidFill>
              </a:rPr>
              <a:t> </a:t>
            </a:r>
            <a:r>
              <a:rPr lang="ru-RU" sz="2800" dirty="0" err="1">
                <a:solidFill>
                  <a:schemeClr val="bg1"/>
                </a:solidFill>
              </a:rPr>
              <a:t>or</a:t>
            </a:r>
            <a:r>
              <a:rPr lang="ru-RU" sz="2800" dirty="0">
                <a:solidFill>
                  <a:schemeClr val="bg1"/>
                </a:solidFill>
              </a:rPr>
              <a:t> </a:t>
            </a:r>
            <a:r>
              <a:rPr lang="ru-RU" sz="2800" dirty="0" err="1">
                <a:solidFill>
                  <a:schemeClr val="bg1"/>
                </a:solidFill>
              </a:rPr>
              <a:t>another</a:t>
            </a:r>
            <a:r>
              <a:rPr lang="ru-RU" sz="2800" dirty="0">
                <a:solidFill>
                  <a:schemeClr val="bg1"/>
                </a:solidFill>
              </a:rPr>
              <a:t> </a:t>
            </a:r>
            <a:r>
              <a:rPr lang="ru-RU" sz="2800" dirty="0" err="1">
                <a:solidFill>
                  <a:schemeClr val="bg1"/>
                </a:solidFill>
              </a:rPr>
              <a:t>of</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pricing</a:t>
            </a:r>
            <a:r>
              <a:rPr lang="ru-RU" sz="2800" dirty="0">
                <a:solidFill>
                  <a:schemeClr val="bg1"/>
                </a:solidFill>
              </a:rPr>
              <a:t> </a:t>
            </a:r>
            <a:r>
              <a:rPr lang="ru-RU" sz="2800" dirty="0" err="1">
                <a:solidFill>
                  <a:schemeClr val="bg1"/>
                </a:solidFill>
              </a:rPr>
              <a:t>strategies</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enterprise</a:t>
            </a:r>
            <a:r>
              <a:rPr lang="ru-RU" sz="2800" dirty="0">
                <a:solidFill>
                  <a:schemeClr val="bg1"/>
                </a:solidFill>
              </a:rPr>
              <a:t> </a:t>
            </a:r>
            <a:r>
              <a:rPr lang="ru-RU" sz="2800" dirty="0" err="1">
                <a:solidFill>
                  <a:schemeClr val="bg1"/>
                </a:solidFill>
              </a:rPr>
              <a:t>must</a:t>
            </a:r>
            <a:r>
              <a:rPr lang="ru-RU" sz="2800" dirty="0">
                <a:solidFill>
                  <a:schemeClr val="bg1"/>
                </a:solidFill>
              </a:rPr>
              <a:t> </a:t>
            </a:r>
            <a:r>
              <a:rPr lang="ru-RU" sz="2800" dirty="0" err="1">
                <a:solidFill>
                  <a:schemeClr val="bg1"/>
                </a:solidFill>
              </a:rPr>
              <a:t>consider</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following</a:t>
            </a:r>
            <a:r>
              <a:rPr lang="ru-RU" sz="2800" dirty="0">
                <a:solidFill>
                  <a:schemeClr val="bg1"/>
                </a:solidFill>
              </a:rPr>
              <a:t> </a:t>
            </a:r>
            <a:r>
              <a:rPr lang="ru-RU" sz="2800" dirty="0" err="1">
                <a:solidFill>
                  <a:schemeClr val="bg1"/>
                </a:solidFill>
              </a:rPr>
              <a:t>factors</a:t>
            </a:r>
            <a:r>
              <a:rPr lang="ru-RU" sz="2800" dirty="0">
                <a:solidFill>
                  <a:schemeClr val="bg1"/>
                </a:solidFill>
              </a:rPr>
              <a:t>:</a:t>
            </a:r>
          </a:p>
          <a:p>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price</a:t>
            </a:r>
            <a:r>
              <a:rPr lang="ru-RU" sz="2800" dirty="0">
                <a:solidFill>
                  <a:schemeClr val="bg1"/>
                </a:solidFill>
              </a:rPr>
              <a:t> </a:t>
            </a:r>
            <a:r>
              <a:rPr lang="ru-RU" sz="2800" dirty="0" err="1">
                <a:solidFill>
                  <a:schemeClr val="bg1"/>
                </a:solidFill>
              </a:rPr>
              <a:t>of</a:t>
            </a:r>
            <a:r>
              <a:rPr lang="ru-RU" sz="2800" dirty="0">
                <a:solidFill>
                  <a:schemeClr val="bg1"/>
                </a:solidFill>
              </a:rPr>
              <a:t> </a:t>
            </a:r>
            <a:r>
              <a:rPr lang="ru-RU" sz="2800" dirty="0" err="1">
                <a:solidFill>
                  <a:schemeClr val="bg1"/>
                </a:solidFill>
              </a:rPr>
              <a:t>products</a:t>
            </a:r>
            <a:r>
              <a:rPr lang="ru-RU" sz="2800" dirty="0">
                <a:solidFill>
                  <a:schemeClr val="bg1"/>
                </a:solidFill>
              </a:rPr>
              <a:t> </a:t>
            </a:r>
            <a:r>
              <a:rPr lang="ru-RU" sz="2800" dirty="0" err="1">
                <a:solidFill>
                  <a:schemeClr val="bg1"/>
                </a:solidFill>
              </a:rPr>
              <a:t>should</a:t>
            </a:r>
            <a:r>
              <a:rPr lang="ru-RU" sz="2800" dirty="0">
                <a:solidFill>
                  <a:schemeClr val="bg1"/>
                </a:solidFill>
              </a:rPr>
              <a:t> </a:t>
            </a:r>
            <a:r>
              <a:rPr lang="ru-RU" sz="2800" dirty="0" err="1">
                <a:solidFill>
                  <a:schemeClr val="bg1"/>
                </a:solidFill>
              </a:rPr>
              <a:t>be</a:t>
            </a:r>
            <a:r>
              <a:rPr lang="ru-RU" sz="2800" dirty="0">
                <a:solidFill>
                  <a:schemeClr val="bg1"/>
                </a:solidFill>
              </a:rPr>
              <a:t> </a:t>
            </a:r>
            <a:r>
              <a:rPr lang="ru-RU" sz="2800" dirty="0" err="1">
                <a:solidFill>
                  <a:schemeClr val="bg1"/>
                </a:solidFill>
              </a:rPr>
              <a:t>reviewed</a:t>
            </a:r>
            <a:r>
              <a:rPr lang="ru-RU" sz="2800" dirty="0">
                <a:solidFill>
                  <a:schemeClr val="bg1"/>
                </a:solidFill>
              </a:rPr>
              <a:t> </a:t>
            </a:r>
            <a:r>
              <a:rPr lang="ru-RU" sz="2800" dirty="0" err="1">
                <a:solidFill>
                  <a:schemeClr val="bg1"/>
                </a:solidFill>
              </a:rPr>
              <a:t>regularly</a:t>
            </a:r>
            <a:r>
              <a:rPr lang="ru-RU" sz="2800" dirty="0">
                <a:solidFill>
                  <a:schemeClr val="bg1"/>
                </a:solidFill>
              </a:rPr>
              <a:t>;</a:t>
            </a:r>
          </a:p>
          <a:p>
            <a:r>
              <a:rPr lang="ru-RU" sz="2800" dirty="0">
                <a:solidFill>
                  <a:schemeClr val="bg1"/>
                </a:solidFill>
              </a:rPr>
              <a:t>• </a:t>
            </a:r>
            <a:r>
              <a:rPr lang="ru-RU" sz="2800" dirty="0" err="1">
                <a:solidFill>
                  <a:schemeClr val="bg1"/>
                </a:solidFill>
              </a:rPr>
              <a:t>information</a:t>
            </a:r>
            <a:r>
              <a:rPr lang="ru-RU" sz="2800" dirty="0">
                <a:solidFill>
                  <a:schemeClr val="bg1"/>
                </a:solidFill>
              </a:rPr>
              <a:t> </a:t>
            </a:r>
            <a:r>
              <a:rPr lang="ru-RU" sz="2800" dirty="0" err="1">
                <a:solidFill>
                  <a:schemeClr val="bg1"/>
                </a:solidFill>
              </a:rPr>
              <a:t>on</a:t>
            </a:r>
            <a:r>
              <a:rPr lang="ru-RU" sz="2800" dirty="0">
                <a:solidFill>
                  <a:schemeClr val="bg1"/>
                </a:solidFill>
              </a:rPr>
              <a:t> </a:t>
            </a:r>
            <a:r>
              <a:rPr lang="ru-RU" sz="2800" dirty="0" err="1">
                <a:solidFill>
                  <a:schemeClr val="bg1"/>
                </a:solidFill>
              </a:rPr>
              <a:t>price</a:t>
            </a:r>
            <a:r>
              <a:rPr lang="ru-RU" sz="2800" dirty="0">
                <a:solidFill>
                  <a:schemeClr val="bg1"/>
                </a:solidFill>
              </a:rPr>
              <a:t> </a:t>
            </a:r>
            <a:r>
              <a:rPr lang="ru-RU" sz="2800" dirty="0" err="1">
                <a:solidFill>
                  <a:schemeClr val="bg1"/>
                </a:solidFill>
              </a:rPr>
              <a:t>demand</a:t>
            </a:r>
            <a:r>
              <a:rPr lang="ru-RU" sz="2800" dirty="0">
                <a:solidFill>
                  <a:schemeClr val="bg1"/>
                </a:solidFill>
              </a:rPr>
              <a:t>, </a:t>
            </a:r>
            <a:r>
              <a:rPr lang="ru-RU" sz="2800" dirty="0" err="1">
                <a:solidFill>
                  <a:schemeClr val="bg1"/>
                </a:solidFill>
              </a:rPr>
              <a:t>competitors</a:t>
            </a:r>
            <a:r>
              <a:rPr lang="ru-RU" sz="2800" dirty="0">
                <a:solidFill>
                  <a:schemeClr val="bg1"/>
                </a:solidFill>
              </a:rPr>
              <a:t>, </a:t>
            </a:r>
            <a:r>
              <a:rPr lang="ru-RU" sz="2800" dirty="0" err="1">
                <a:solidFill>
                  <a:schemeClr val="bg1"/>
                </a:solidFill>
              </a:rPr>
              <a:t>buyers</a:t>
            </a:r>
            <a:endParaRPr lang="ru-RU" sz="2800" dirty="0">
              <a:solidFill>
                <a:schemeClr val="bg1"/>
              </a:solidFill>
            </a:endParaRPr>
          </a:p>
          <a:p>
            <a:r>
              <a:rPr lang="ru-RU" sz="2800" dirty="0" err="1">
                <a:solidFill>
                  <a:schemeClr val="bg1"/>
                </a:solidFill>
              </a:rPr>
              <a:t>should</a:t>
            </a:r>
            <a:r>
              <a:rPr lang="ru-RU" sz="2800" dirty="0">
                <a:solidFill>
                  <a:schemeClr val="bg1"/>
                </a:solidFill>
              </a:rPr>
              <a:t> </a:t>
            </a:r>
            <a:r>
              <a:rPr lang="ru-RU" sz="2800" dirty="0" err="1">
                <a:solidFill>
                  <a:schemeClr val="bg1"/>
                </a:solidFill>
              </a:rPr>
              <a:t>be</a:t>
            </a:r>
            <a:r>
              <a:rPr lang="ru-RU" sz="2800" dirty="0">
                <a:solidFill>
                  <a:schemeClr val="bg1"/>
                </a:solidFill>
              </a:rPr>
              <a:t> </a:t>
            </a:r>
            <a:r>
              <a:rPr lang="ru-RU" sz="2800" dirty="0" err="1">
                <a:solidFill>
                  <a:schemeClr val="bg1"/>
                </a:solidFill>
              </a:rPr>
              <a:t>considered</a:t>
            </a:r>
            <a:r>
              <a:rPr lang="ru-RU" sz="2800" dirty="0">
                <a:solidFill>
                  <a:schemeClr val="bg1"/>
                </a:solidFill>
              </a:rPr>
              <a:t> </a:t>
            </a:r>
            <a:r>
              <a:rPr lang="ru-RU" sz="2800" dirty="0" err="1">
                <a:solidFill>
                  <a:schemeClr val="bg1"/>
                </a:solidFill>
              </a:rPr>
              <a:t>sufficiently</a:t>
            </a:r>
            <a:r>
              <a:rPr lang="ru-RU" sz="2800" dirty="0">
                <a:solidFill>
                  <a:schemeClr val="bg1"/>
                </a:solidFill>
              </a:rPr>
              <a:t>;</a:t>
            </a:r>
          </a:p>
          <a:p>
            <a:r>
              <a:rPr lang="ru-RU" sz="2800" dirty="0">
                <a:solidFill>
                  <a:schemeClr val="bg1"/>
                </a:solidFill>
              </a:rPr>
              <a:t>• </a:t>
            </a:r>
            <a:r>
              <a:rPr lang="ru-RU" sz="2800" dirty="0" err="1">
                <a:solidFill>
                  <a:schemeClr val="bg1"/>
                </a:solidFill>
              </a:rPr>
              <a:t>Most</a:t>
            </a:r>
            <a:r>
              <a:rPr lang="ru-RU" sz="2800" dirty="0">
                <a:solidFill>
                  <a:schemeClr val="bg1"/>
                </a:solidFill>
              </a:rPr>
              <a:t> </a:t>
            </a:r>
            <a:r>
              <a:rPr lang="ru-RU" sz="2800" dirty="0" err="1">
                <a:solidFill>
                  <a:schemeClr val="bg1"/>
                </a:solidFill>
              </a:rPr>
              <a:t>of</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goods</a:t>
            </a:r>
            <a:r>
              <a:rPr lang="ru-RU" sz="2800" dirty="0">
                <a:solidFill>
                  <a:schemeClr val="bg1"/>
                </a:solidFill>
              </a:rPr>
              <a:t> </a:t>
            </a:r>
            <a:r>
              <a:rPr lang="ru-RU" sz="2800" dirty="0" err="1">
                <a:solidFill>
                  <a:schemeClr val="bg1"/>
                </a:solidFill>
              </a:rPr>
              <a:t>are</a:t>
            </a:r>
            <a:r>
              <a:rPr lang="ru-RU" sz="2800" dirty="0">
                <a:solidFill>
                  <a:schemeClr val="bg1"/>
                </a:solidFill>
              </a:rPr>
              <a:t> </a:t>
            </a:r>
            <a:r>
              <a:rPr lang="ru-RU" sz="2800" dirty="0" err="1">
                <a:solidFill>
                  <a:schemeClr val="bg1"/>
                </a:solidFill>
              </a:rPr>
              <a:t>cheaper</a:t>
            </a:r>
            <a:r>
              <a:rPr lang="ru-RU" sz="2800" dirty="0">
                <a:solidFill>
                  <a:schemeClr val="bg1"/>
                </a:solidFill>
              </a:rPr>
              <a:t> </a:t>
            </a:r>
            <a:r>
              <a:rPr lang="ru-RU" sz="2800" dirty="0" err="1">
                <a:solidFill>
                  <a:schemeClr val="bg1"/>
                </a:solidFill>
              </a:rPr>
              <a:t>at</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end</a:t>
            </a:r>
            <a:r>
              <a:rPr lang="ru-RU" sz="2800" dirty="0">
                <a:solidFill>
                  <a:schemeClr val="bg1"/>
                </a:solidFill>
              </a:rPr>
              <a:t> </a:t>
            </a:r>
            <a:r>
              <a:rPr lang="ru-RU" sz="2800" dirty="0" err="1">
                <a:solidFill>
                  <a:schemeClr val="bg1"/>
                </a:solidFill>
              </a:rPr>
              <a:t>of</a:t>
            </a:r>
            <a:r>
              <a:rPr lang="ru-RU" sz="2800" dirty="0">
                <a:solidFill>
                  <a:schemeClr val="bg1"/>
                </a:solidFill>
              </a:rPr>
              <a:t> </a:t>
            </a:r>
            <a:r>
              <a:rPr lang="ru-RU" sz="2800" dirty="0" err="1">
                <a:solidFill>
                  <a:schemeClr val="bg1"/>
                </a:solidFill>
              </a:rPr>
              <a:t>the</a:t>
            </a:r>
            <a:r>
              <a:rPr lang="ru-RU" sz="2800" dirty="0">
                <a:solidFill>
                  <a:schemeClr val="bg1"/>
                </a:solidFill>
              </a:rPr>
              <a:t> </a:t>
            </a:r>
            <a:r>
              <a:rPr lang="ru-RU" sz="2800" dirty="0" err="1">
                <a:solidFill>
                  <a:schemeClr val="bg1"/>
                </a:solidFill>
              </a:rPr>
              <a:t>season</a:t>
            </a:r>
            <a:endParaRPr lang="ru-RU" sz="2800" dirty="0">
              <a:solidFill>
                <a:schemeClr val="bg1"/>
              </a:solidFill>
            </a:endParaRPr>
          </a:p>
          <a:p>
            <a:r>
              <a:rPr lang="ru-RU" sz="2800" dirty="0" err="1">
                <a:solidFill>
                  <a:schemeClr val="bg1"/>
                </a:solidFill>
              </a:rPr>
              <a:t>sold</a:t>
            </a:r>
            <a:r>
              <a:rPr lang="ru-RU" sz="2800" dirty="0">
                <a:solidFill>
                  <a:schemeClr val="bg1"/>
                </a:solidFill>
              </a:rPr>
              <a:t> </a:t>
            </a:r>
            <a:r>
              <a:rPr lang="ru-RU" sz="2800" dirty="0" err="1">
                <a:solidFill>
                  <a:schemeClr val="bg1"/>
                </a:solidFill>
              </a:rPr>
              <a:t>on</a:t>
            </a:r>
            <a:r>
              <a:rPr lang="ru-RU" sz="2800" dirty="0">
                <a:solidFill>
                  <a:schemeClr val="bg1"/>
                </a:solidFill>
              </a:rPr>
              <a:t>;</a:t>
            </a:r>
          </a:p>
          <a:p>
            <a:r>
              <a:rPr lang="ru-RU" sz="2800" dirty="0">
                <a:solidFill>
                  <a:schemeClr val="bg1"/>
                </a:solidFill>
              </a:rPr>
              <a:t>• </a:t>
            </a:r>
            <a:r>
              <a:rPr lang="ru-RU" sz="2800" dirty="0" err="1">
                <a:solidFill>
                  <a:schemeClr val="bg1"/>
                </a:solidFill>
              </a:rPr>
              <a:t>demand</a:t>
            </a:r>
            <a:r>
              <a:rPr lang="ru-RU" sz="2800" dirty="0">
                <a:solidFill>
                  <a:schemeClr val="bg1"/>
                </a:solidFill>
              </a:rPr>
              <a:t> </a:t>
            </a:r>
            <a:r>
              <a:rPr lang="ru-RU" sz="2800" dirty="0" err="1">
                <a:solidFill>
                  <a:schemeClr val="bg1"/>
                </a:solidFill>
              </a:rPr>
              <a:t>for</a:t>
            </a:r>
            <a:r>
              <a:rPr lang="ru-RU" sz="2800" dirty="0">
                <a:solidFill>
                  <a:schemeClr val="bg1"/>
                </a:solidFill>
              </a:rPr>
              <a:t> </a:t>
            </a:r>
            <a:r>
              <a:rPr lang="ru-RU" sz="2800" dirty="0" err="1">
                <a:solidFill>
                  <a:schemeClr val="bg1"/>
                </a:solidFill>
              </a:rPr>
              <a:t>goods</a:t>
            </a:r>
            <a:r>
              <a:rPr lang="ru-RU" sz="2800" dirty="0">
                <a:solidFill>
                  <a:schemeClr val="bg1"/>
                </a:solidFill>
              </a:rPr>
              <a:t> </a:t>
            </a:r>
            <a:r>
              <a:rPr lang="ru-RU" sz="2800" dirty="0" err="1">
                <a:solidFill>
                  <a:schemeClr val="bg1"/>
                </a:solidFill>
              </a:rPr>
              <a:t>is</a:t>
            </a:r>
            <a:r>
              <a:rPr lang="ru-RU" sz="2800" dirty="0">
                <a:solidFill>
                  <a:schemeClr val="bg1"/>
                </a:solidFill>
              </a:rPr>
              <a:t> </a:t>
            </a:r>
            <a:r>
              <a:rPr lang="ru-RU" sz="2800" dirty="0" err="1">
                <a:solidFill>
                  <a:schemeClr val="bg1"/>
                </a:solidFill>
              </a:rPr>
              <a:t>flexible</a:t>
            </a:r>
            <a:r>
              <a:rPr lang="ru-RU" sz="2800" dirty="0">
                <a:solidFill>
                  <a:schemeClr val="bg1"/>
                </a:solidFill>
              </a:rPr>
              <a:t>;</a:t>
            </a:r>
          </a:p>
          <a:p>
            <a:r>
              <a:rPr lang="ru-RU" sz="2800" dirty="0">
                <a:solidFill>
                  <a:schemeClr val="bg1"/>
                </a:solidFill>
              </a:rPr>
              <a:t>• </a:t>
            </a:r>
            <a:r>
              <a:rPr lang="ru-RU" sz="2800" dirty="0" err="1">
                <a:solidFill>
                  <a:schemeClr val="bg1"/>
                </a:solidFill>
              </a:rPr>
              <a:t>Most</a:t>
            </a:r>
            <a:r>
              <a:rPr lang="ru-RU" sz="2800" dirty="0">
                <a:solidFill>
                  <a:schemeClr val="bg1"/>
                </a:solidFill>
              </a:rPr>
              <a:t> </a:t>
            </a:r>
            <a:r>
              <a:rPr lang="ru-RU" sz="2800" dirty="0" err="1">
                <a:solidFill>
                  <a:schemeClr val="bg1"/>
                </a:solidFill>
              </a:rPr>
              <a:t>buyers</a:t>
            </a:r>
            <a:r>
              <a:rPr lang="ru-RU" sz="2800" dirty="0">
                <a:solidFill>
                  <a:schemeClr val="bg1"/>
                </a:solidFill>
              </a:rPr>
              <a:t> </a:t>
            </a:r>
            <a:r>
              <a:rPr lang="ru-RU" sz="2800" dirty="0" err="1">
                <a:solidFill>
                  <a:schemeClr val="bg1"/>
                </a:solidFill>
              </a:rPr>
              <a:t>are</a:t>
            </a:r>
            <a:r>
              <a:rPr lang="ru-RU" sz="2800" dirty="0">
                <a:solidFill>
                  <a:schemeClr val="bg1"/>
                </a:solidFill>
              </a:rPr>
              <a:t> </a:t>
            </a:r>
            <a:r>
              <a:rPr lang="ru-RU" sz="2800" dirty="0" err="1">
                <a:solidFill>
                  <a:schemeClr val="bg1"/>
                </a:solidFill>
              </a:rPr>
              <a:t>prone</a:t>
            </a:r>
            <a:r>
              <a:rPr lang="ru-RU" sz="2800" dirty="0">
                <a:solidFill>
                  <a:schemeClr val="bg1"/>
                </a:solidFill>
              </a:rPr>
              <a:t> </a:t>
            </a:r>
            <a:r>
              <a:rPr lang="ru-RU" sz="2800" dirty="0" err="1">
                <a:solidFill>
                  <a:schemeClr val="bg1"/>
                </a:solidFill>
              </a:rPr>
              <a:t>to</a:t>
            </a:r>
            <a:r>
              <a:rPr lang="ru-RU" sz="2800" dirty="0">
                <a:solidFill>
                  <a:schemeClr val="bg1"/>
                </a:solidFill>
              </a:rPr>
              <a:t> </a:t>
            </a:r>
            <a:r>
              <a:rPr lang="ru-RU" sz="2800" dirty="0" err="1">
                <a:solidFill>
                  <a:schemeClr val="bg1"/>
                </a:solidFill>
              </a:rPr>
              <a:t>prices</a:t>
            </a:r>
            <a:r>
              <a:rPr lang="ru-RU" sz="2800" dirty="0">
                <a:solidFill>
                  <a:schemeClr val="bg1"/>
                </a:solidFill>
              </a:rPr>
              <a:t> </a:t>
            </a:r>
            <a:r>
              <a:rPr lang="ru-RU" sz="2800" dirty="0" err="1">
                <a:solidFill>
                  <a:schemeClr val="bg1"/>
                </a:solidFill>
              </a:rPr>
              <a:t>and</a:t>
            </a:r>
            <a:r>
              <a:rPr lang="ru-RU" sz="2800" dirty="0">
                <a:solidFill>
                  <a:schemeClr val="bg1"/>
                </a:solidFill>
              </a:rPr>
              <a:t> </a:t>
            </a:r>
            <a:r>
              <a:rPr lang="ru-RU" sz="2800" dirty="0" err="1">
                <a:solidFill>
                  <a:schemeClr val="bg1"/>
                </a:solidFill>
              </a:rPr>
              <a:t>low</a:t>
            </a:r>
            <a:r>
              <a:rPr lang="ru-RU" sz="2800" dirty="0">
                <a:solidFill>
                  <a:schemeClr val="bg1"/>
                </a:solidFill>
              </a:rPr>
              <a:t> </a:t>
            </a:r>
            <a:r>
              <a:rPr lang="ru-RU" sz="2800" dirty="0" err="1">
                <a:solidFill>
                  <a:schemeClr val="bg1"/>
                </a:solidFill>
              </a:rPr>
              <a:t>prices</a:t>
            </a:r>
            <a:r>
              <a:rPr lang="ru-RU" sz="2800" dirty="0">
                <a:solidFill>
                  <a:schemeClr val="bg1"/>
                </a:solidFill>
              </a:rPr>
              <a:t> </a:t>
            </a:r>
            <a:r>
              <a:rPr lang="ru-RU" sz="2800" dirty="0" err="1">
                <a:solidFill>
                  <a:schemeClr val="bg1"/>
                </a:solidFill>
              </a:rPr>
              <a:t>from</a:t>
            </a:r>
            <a:r>
              <a:rPr lang="ru-RU" sz="2800" dirty="0">
                <a:solidFill>
                  <a:schemeClr val="bg1"/>
                </a:solidFill>
              </a:rPr>
              <a:t> </a:t>
            </a:r>
            <a:r>
              <a:rPr lang="ru-RU" sz="2800" dirty="0" err="1">
                <a:solidFill>
                  <a:schemeClr val="bg1"/>
                </a:solidFill>
              </a:rPr>
              <a:t>competitors</a:t>
            </a:r>
            <a:r>
              <a:rPr lang="ru-RU" sz="2800" dirty="0">
                <a:solidFill>
                  <a:schemeClr val="bg1"/>
                </a:solidFill>
              </a:rPr>
              <a:t> </a:t>
            </a:r>
            <a:r>
              <a:rPr lang="ru-RU" sz="2800" dirty="0" err="1">
                <a:solidFill>
                  <a:schemeClr val="bg1"/>
                </a:solidFill>
              </a:rPr>
              <a:t>attract</a:t>
            </a:r>
            <a:r>
              <a:rPr lang="ru-RU" sz="2800" dirty="0">
                <a:solidFill>
                  <a:schemeClr val="bg1"/>
                </a:solidFill>
              </a:rPr>
              <a:t> </a:t>
            </a:r>
            <a:r>
              <a:rPr lang="ru-RU" sz="2800" dirty="0" err="1">
                <a:solidFill>
                  <a:schemeClr val="bg1"/>
                </a:solidFill>
              </a:rPr>
              <a:t>them</a:t>
            </a:r>
            <a:r>
              <a:rPr lang="ru-RU" sz="2800" dirty="0">
                <a:solidFill>
                  <a:schemeClr val="bg1"/>
                </a:solidFill>
              </a:rPr>
              <a:t>.</a:t>
            </a:r>
          </a:p>
        </p:txBody>
      </p:sp>
    </p:spTree>
    <p:extLst>
      <p:ext uri="{BB962C8B-B14F-4D97-AF65-F5344CB8AC3E}">
        <p14:creationId xmlns:p14="http://schemas.microsoft.com/office/powerpoint/2010/main" val="35634098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51520" y="302359"/>
            <a:ext cx="8892480" cy="6555641"/>
          </a:xfrm>
          <a:prstGeom prst="rect">
            <a:avLst/>
          </a:prstGeom>
        </p:spPr>
        <p:txBody>
          <a:bodyPr wrap="square">
            <a:spAutoFit/>
          </a:bodyPr>
          <a:lstStyle/>
          <a:p>
            <a:pPr algn="just"/>
            <a:r>
              <a:rPr lang="en-US" sz="2800" dirty="0">
                <a:solidFill>
                  <a:schemeClr val="bg1"/>
                </a:solidFill>
              </a:rPr>
              <a:t>The price policy of the enterprise depends on the composition of the market.</a:t>
            </a:r>
          </a:p>
          <a:p>
            <a:pPr algn="just"/>
            <a:r>
              <a:rPr lang="en-US" sz="2800" dirty="0">
                <a:solidFill>
                  <a:schemeClr val="bg1"/>
                </a:solidFill>
              </a:rPr>
              <a:t>          The composition of the market is a key feature of the market, which includes the number and volume of enterprises in the market, the degree of similarity or difference between the goods of different enterprises, the ease of entry and exit of new sellers to the market, and the availability of market information.</a:t>
            </a:r>
          </a:p>
          <a:p>
            <a:pPr algn="just"/>
            <a:r>
              <a:rPr lang="en-US" sz="2800" dirty="0">
                <a:solidFill>
                  <a:schemeClr val="bg1"/>
                </a:solidFill>
              </a:rPr>
              <a:t>There are different types of combination of elements of the market structure, in other words, different models of the market are possible, depending on whether or not entrepreneurs enter into a competitive struggle.</a:t>
            </a:r>
          </a:p>
          <a:p>
            <a:pPr algn="just"/>
            <a:r>
              <a:rPr lang="en-US" sz="2800" dirty="0">
                <a:solidFill>
                  <a:schemeClr val="bg1"/>
                </a:solidFill>
              </a:rPr>
              <a:t>Freedom of choice, which occurs in the pursuit of the highest possible profit, is the basis for competition as a characteristic feature of the market system.</a:t>
            </a:r>
            <a:endParaRPr lang="ru-RU" sz="2800" dirty="0">
              <a:solidFill>
                <a:schemeClr val="bg1"/>
              </a:solidFill>
            </a:endParaRPr>
          </a:p>
        </p:txBody>
      </p:sp>
    </p:spTree>
    <p:extLst>
      <p:ext uri="{BB962C8B-B14F-4D97-AF65-F5344CB8AC3E}">
        <p14:creationId xmlns:p14="http://schemas.microsoft.com/office/powerpoint/2010/main" val="244603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Прямоугольник 1"/>
          <p:cNvSpPr/>
          <p:nvPr/>
        </p:nvSpPr>
        <p:spPr>
          <a:xfrm>
            <a:off x="-31626" y="100950"/>
            <a:ext cx="9144000" cy="1815882"/>
          </a:xfrm>
          <a:prstGeom prst="rect">
            <a:avLst/>
          </a:prstGeom>
        </p:spPr>
        <p:txBody>
          <a:bodyPr wrap="square">
            <a:spAutoFit/>
          </a:bodyPr>
          <a:lstStyle/>
          <a:p>
            <a:pPr algn="just"/>
            <a:r>
              <a:rPr lang="tk-TM"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Adatça</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bazaryň</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dört</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görnüşi</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tapawutlandyrylýar</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kämil</a:t>
            </a:r>
            <a:r>
              <a:rPr lang="en-US" sz="2800" dirty="0" smtClean="0">
                <a:solidFill>
                  <a:schemeClr val="bg1"/>
                </a:solidFill>
                <a:latin typeface="Times New Roman" pitchFamily="18" charset="0"/>
                <a:cs typeface="Times New Roman" pitchFamily="18" charset="0"/>
              </a:rPr>
              <a:t> (sap)</a:t>
            </a:r>
            <a:r>
              <a:rPr lang="tk-TM"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bäsdeşlik</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monopolistik</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bäsdeşlik</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oligopoliýa</a:t>
            </a:r>
            <a:r>
              <a:rPr lang="en-US" sz="2800" dirty="0" smtClean="0">
                <a:solidFill>
                  <a:schemeClr val="bg1"/>
                </a:solidFill>
                <a:latin typeface="Times New Roman" pitchFamily="18" charset="0"/>
                <a:cs typeface="Times New Roman" pitchFamily="18" charset="0"/>
              </a:rPr>
              <a:t>, sap </a:t>
            </a:r>
            <a:r>
              <a:rPr lang="en-US" sz="2800" dirty="0" err="1" smtClean="0">
                <a:solidFill>
                  <a:schemeClr val="bg1"/>
                </a:solidFill>
                <a:latin typeface="Times New Roman" pitchFamily="18" charset="0"/>
                <a:cs typeface="Times New Roman" pitchFamily="18" charset="0"/>
              </a:rPr>
              <a:t>monopoliýa</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Kämil</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bäsdeşlik</a:t>
            </a:r>
            <a:r>
              <a:rPr lang="en-US" sz="2800" dirty="0" smtClean="0">
                <a:solidFill>
                  <a:schemeClr val="bg1"/>
                </a:solidFill>
                <a:latin typeface="Times New Roman" pitchFamily="18" charset="0"/>
                <a:cs typeface="Times New Roman" pitchFamily="18" charset="0"/>
              </a:rPr>
              <a:t> we sap </a:t>
            </a:r>
            <a:r>
              <a:rPr lang="en-US" sz="2800" dirty="0" err="1" smtClean="0">
                <a:solidFill>
                  <a:schemeClr val="bg1"/>
                </a:solidFill>
                <a:latin typeface="Times New Roman" pitchFamily="18" charset="0"/>
                <a:cs typeface="Times New Roman" pitchFamily="18" charset="0"/>
              </a:rPr>
              <a:t>monopoliýa</a:t>
            </a:r>
            <a:r>
              <a:rPr lang="en-US" sz="2800" dirty="0" smtClean="0">
                <a:solidFill>
                  <a:schemeClr val="bg1"/>
                </a:solidFill>
                <a:latin typeface="Times New Roman" pitchFamily="18" charset="0"/>
                <a:cs typeface="Times New Roman" pitchFamily="18" charset="0"/>
              </a:rPr>
              <a:t> bazar </a:t>
            </a:r>
            <a:r>
              <a:rPr lang="en-US" sz="2800" dirty="0" err="1" smtClean="0">
                <a:solidFill>
                  <a:schemeClr val="bg1"/>
                </a:solidFill>
                <a:latin typeface="Times New Roman" pitchFamily="18" charset="0"/>
                <a:cs typeface="Times New Roman" pitchFamily="18" charset="0"/>
              </a:rPr>
              <a:t>düzüminiň</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amaly</a:t>
            </a:r>
            <a:r>
              <a:rPr lang="tk-TM"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tejribede</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bolmadyk</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abstrakt</a:t>
            </a:r>
            <a:r>
              <a:rPr lang="en-US"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nusgasydyr</a:t>
            </a:r>
            <a:r>
              <a:rPr lang="en-US" sz="2800" dirty="0" smtClean="0">
                <a:solidFill>
                  <a:schemeClr val="bg1"/>
                </a:solidFill>
                <a:latin typeface="Times New Roman" pitchFamily="18" charset="0"/>
                <a:cs typeface="Times New Roman" pitchFamily="18" charset="0"/>
              </a:rPr>
              <a:t>.</a:t>
            </a:r>
            <a:endParaRPr lang="ru-RU" sz="2800" dirty="0">
              <a:solidFill>
                <a:schemeClr val="bg1"/>
              </a:solidFill>
              <a:latin typeface="Times New Roman" pitchFamily="18" charset="0"/>
              <a:cs typeface="Times New Roman" pitchFamily="18" charset="0"/>
            </a:endParaRPr>
          </a:p>
        </p:txBody>
      </p:sp>
      <p:sp>
        <p:nvSpPr>
          <p:cNvPr id="4" name="Прямоугольник 3"/>
          <p:cNvSpPr/>
          <p:nvPr/>
        </p:nvSpPr>
        <p:spPr>
          <a:xfrm>
            <a:off x="32395" y="1916832"/>
            <a:ext cx="9141321" cy="4401205"/>
          </a:xfrm>
          <a:prstGeom prst="rect">
            <a:avLst/>
          </a:prstGeom>
        </p:spPr>
        <p:txBody>
          <a:bodyPr wrap="square">
            <a:spAutoFit/>
          </a:bodyPr>
          <a:lstStyle/>
          <a:p>
            <a:r>
              <a:rPr lang="en-US" sz="2800" dirty="0" err="1">
                <a:solidFill>
                  <a:schemeClr val="bg1"/>
                </a:solidFill>
                <a:latin typeface="Times New Roman" pitchFamily="18" charset="0"/>
                <a:cs typeface="Times New Roman" pitchFamily="18" charset="0"/>
              </a:rPr>
              <a:t>Monopolistik</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bäsdeşlik</a:t>
            </a:r>
            <a:r>
              <a:rPr lang="en-US" sz="2800" dirty="0">
                <a:solidFill>
                  <a:schemeClr val="bg1"/>
                </a:solidFill>
                <a:latin typeface="Times New Roman" pitchFamily="18" charset="0"/>
                <a:cs typeface="Times New Roman" pitchFamily="18" charset="0"/>
              </a:rPr>
              <a:t> we </a:t>
            </a:r>
            <a:r>
              <a:rPr lang="en-US" sz="2800" dirty="0" err="1">
                <a:solidFill>
                  <a:schemeClr val="bg1"/>
                </a:solidFill>
                <a:latin typeface="Times New Roman" pitchFamily="18" charset="0"/>
                <a:cs typeface="Times New Roman" pitchFamily="18" charset="0"/>
              </a:rPr>
              <a:t>oligopoliýa</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bazarlaryň</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köpüsi</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üçin</a:t>
            </a:r>
            <a:endParaRPr lang="en-US" sz="2800" dirty="0">
              <a:solidFill>
                <a:schemeClr val="bg1"/>
              </a:solidFill>
              <a:latin typeface="Times New Roman" pitchFamily="18" charset="0"/>
              <a:cs typeface="Times New Roman" pitchFamily="18" charset="0"/>
            </a:endParaRPr>
          </a:p>
          <a:p>
            <a:r>
              <a:rPr lang="en-US" sz="2800" dirty="0" err="1">
                <a:solidFill>
                  <a:schemeClr val="bg1"/>
                </a:solidFill>
                <a:latin typeface="Times New Roman" pitchFamily="18" charset="0"/>
                <a:cs typeface="Times New Roman" pitchFamily="18" charset="0"/>
              </a:rPr>
              <a:t>häsiýetlidir</a:t>
            </a:r>
            <a:r>
              <a:rPr lang="en-US" sz="2800" dirty="0">
                <a:solidFill>
                  <a:schemeClr val="bg1"/>
                </a:solidFill>
                <a:latin typeface="Times New Roman" pitchFamily="18" charset="0"/>
                <a:cs typeface="Times New Roman" pitchFamily="18" charset="0"/>
              </a:rPr>
              <a:t>.</a:t>
            </a:r>
          </a:p>
          <a:p>
            <a:pPr algn="ctr"/>
            <a:r>
              <a:rPr lang="en-US" sz="2800" b="1" dirty="0" err="1">
                <a:solidFill>
                  <a:schemeClr val="bg1"/>
                </a:solidFill>
                <a:latin typeface="Times New Roman" pitchFamily="18" charset="0"/>
                <a:cs typeface="Times New Roman" pitchFamily="18" charset="0"/>
              </a:rPr>
              <a:t>Bazaryň</a:t>
            </a:r>
            <a:r>
              <a:rPr lang="en-US" sz="2800" b="1" dirty="0">
                <a:solidFill>
                  <a:schemeClr val="bg1"/>
                </a:solidFill>
                <a:latin typeface="Times New Roman" pitchFamily="18" charset="0"/>
                <a:cs typeface="Times New Roman" pitchFamily="18" charset="0"/>
              </a:rPr>
              <a:t> sap </a:t>
            </a:r>
            <a:r>
              <a:rPr lang="en-US" sz="2800" b="1" dirty="0" err="1">
                <a:solidFill>
                  <a:schemeClr val="bg1"/>
                </a:solidFill>
                <a:latin typeface="Times New Roman" pitchFamily="18" charset="0"/>
                <a:cs typeface="Times New Roman" pitchFamily="18" charset="0"/>
              </a:rPr>
              <a:t>bäsdeşlikli</a:t>
            </a:r>
            <a:r>
              <a:rPr lang="en-US" sz="2800" b="1" dirty="0">
                <a:solidFill>
                  <a:schemeClr val="bg1"/>
                </a:solidFill>
                <a:latin typeface="Times New Roman" pitchFamily="18" charset="0"/>
                <a:cs typeface="Times New Roman" pitchFamily="18" charset="0"/>
              </a:rPr>
              <a:t> </a:t>
            </a:r>
            <a:r>
              <a:rPr lang="en-US" sz="2800" b="1" dirty="0" err="1">
                <a:solidFill>
                  <a:schemeClr val="bg1"/>
                </a:solidFill>
                <a:latin typeface="Times New Roman" pitchFamily="18" charset="0"/>
                <a:cs typeface="Times New Roman" pitchFamily="18" charset="0"/>
              </a:rPr>
              <a:t>görnüşi</a:t>
            </a:r>
            <a:r>
              <a:rPr lang="en-US" sz="2800" b="1" dirty="0">
                <a:solidFill>
                  <a:schemeClr val="bg1"/>
                </a:solidFill>
                <a:latin typeface="Times New Roman" pitchFamily="18" charset="0"/>
                <a:cs typeface="Times New Roman" pitchFamily="18" charset="0"/>
              </a:rPr>
              <a:t> </a:t>
            </a:r>
            <a:r>
              <a:rPr lang="en-US" sz="2800" b="1" dirty="0" err="1">
                <a:solidFill>
                  <a:schemeClr val="bg1"/>
                </a:solidFill>
                <a:latin typeface="Times New Roman" pitchFamily="18" charset="0"/>
                <a:cs typeface="Times New Roman" pitchFamily="18" charset="0"/>
              </a:rPr>
              <a:t>aşakdaky</a:t>
            </a:r>
            <a:r>
              <a:rPr lang="en-US" sz="2800" b="1" dirty="0">
                <a:solidFill>
                  <a:schemeClr val="bg1"/>
                </a:solidFill>
                <a:latin typeface="Times New Roman" pitchFamily="18" charset="0"/>
                <a:cs typeface="Times New Roman" pitchFamily="18" charset="0"/>
              </a:rPr>
              <a:t> </a:t>
            </a:r>
            <a:r>
              <a:rPr lang="en-US" sz="2800" b="1" dirty="0" err="1">
                <a:solidFill>
                  <a:schemeClr val="bg1"/>
                </a:solidFill>
                <a:latin typeface="Times New Roman" pitchFamily="18" charset="0"/>
                <a:cs typeface="Times New Roman" pitchFamily="18" charset="0"/>
              </a:rPr>
              <a:t>görkezijiler</a:t>
            </a:r>
            <a:r>
              <a:rPr lang="en-US" sz="2800" b="1" dirty="0">
                <a:solidFill>
                  <a:schemeClr val="bg1"/>
                </a:solidFill>
                <a:latin typeface="Times New Roman" pitchFamily="18" charset="0"/>
                <a:cs typeface="Times New Roman" pitchFamily="18" charset="0"/>
              </a:rPr>
              <a:t> </a:t>
            </a:r>
            <a:r>
              <a:rPr lang="en-US" sz="2800" b="1" dirty="0" err="1">
                <a:solidFill>
                  <a:schemeClr val="bg1"/>
                </a:solidFill>
                <a:latin typeface="Times New Roman" pitchFamily="18" charset="0"/>
                <a:cs typeface="Times New Roman" pitchFamily="18" charset="0"/>
              </a:rPr>
              <a:t>bilen</a:t>
            </a:r>
            <a:r>
              <a:rPr lang="en-US" sz="2800" b="1" dirty="0">
                <a:solidFill>
                  <a:schemeClr val="bg1"/>
                </a:solidFill>
                <a:latin typeface="Times New Roman" pitchFamily="18" charset="0"/>
                <a:cs typeface="Times New Roman" pitchFamily="18" charset="0"/>
              </a:rPr>
              <a:t> </a:t>
            </a:r>
            <a:r>
              <a:rPr lang="en-US" sz="2800" b="1" dirty="0" err="1">
                <a:solidFill>
                  <a:schemeClr val="bg1"/>
                </a:solidFill>
                <a:latin typeface="Times New Roman" pitchFamily="18" charset="0"/>
                <a:cs typeface="Times New Roman" pitchFamily="18" charset="0"/>
              </a:rPr>
              <a:t>häsiýetlendirilýär</a:t>
            </a:r>
            <a:r>
              <a:rPr lang="en-US" sz="2800" b="1" dirty="0">
                <a:solidFill>
                  <a:schemeClr val="bg1"/>
                </a:solidFill>
                <a:latin typeface="Times New Roman" pitchFamily="18" charset="0"/>
                <a:cs typeface="Times New Roman" pitchFamily="18" charset="0"/>
              </a:rPr>
              <a:t>:</a:t>
            </a:r>
          </a:p>
          <a:p>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kärhanalaryň</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köp</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bolmagy</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bilen</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olaryň</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biri</a:t>
            </a:r>
            <a:r>
              <a:rPr lang="en-US" sz="2800" dirty="0">
                <a:solidFill>
                  <a:schemeClr val="bg1"/>
                </a:solidFill>
                <a:latin typeface="Times New Roman" pitchFamily="18" charset="0"/>
                <a:cs typeface="Times New Roman" pitchFamily="18" charset="0"/>
              </a:rPr>
              <a:t> hem </a:t>
            </a:r>
            <a:r>
              <a:rPr lang="en-US" sz="2800" dirty="0" err="1">
                <a:solidFill>
                  <a:schemeClr val="bg1"/>
                </a:solidFill>
                <a:latin typeface="Times New Roman" pitchFamily="18" charset="0"/>
                <a:cs typeface="Times New Roman" pitchFamily="18" charset="0"/>
              </a:rPr>
              <a:t>gündelik</a:t>
            </a:r>
            <a:endParaRPr lang="en-US" sz="2800" dirty="0">
              <a:solidFill>
                <a:schemeClr val="bg1"/>
              </a:solidFill>
              <a:latin typeface="Times New Roman" pitchFamily="18" charset="0"/>
              <a:cs typeface="Times New Roman" pitchFamily="18" charset="0"/>
            </a:endParaRPr>
          </a:p>
          <a:p>
            <a:r>
              <a:rPr lang="en-US" sz="2800" dirty="0" err="1" smtClean="0">
                <a:solidFill>
                  <a:schemeClr val="bg1"/>
                </a:solidFill>
                <a:latin typeface="Times New Roman" pitchFamily="18" charset="0"/>
                <a:cs typeface="Times New Roman" pitchFamily="18" charset="0"/>
              </a:rPr>
              <a:t>Bahalaryň</a:t>
            </a:r>
            <a:r>
              <a:rPr lang="en-US" sz="2800" dirty="0" smtClean="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derejesine</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düýpli</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täsir</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edip</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bilmez</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sebäbi</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olaryň</a:t>
            </a:r>
            <a:endParaRPr lang="en-US" sz="2800" dirty="0">
              <a:solidFill>
                <a:schemeClr val="bg1"/>
              </a:solidFill>
              <a:latin typeface="Times New Roman" pitchFamily="18" charset="0"/>
              <a:cs typeface="Times New Roman" pitchFamily="18" charset="0"/>
            </a:endParaRPr>
          </a:p>
          <a:p>
            <a:r>
              <a:rPr lang="en-US" sz="2800" dirty="0">
                <a:solidFill>
                  <a:schemeClr val="bg1"/>
                </a:solidFill>
                <a:latin typeface="Times New Roman" pitchFamily="18" charset="0"/>
                <a:cs typeface="Times New Roman" pitchFamily="18" charset="0"/>
              </a:rPr>
              <a:t>her </a:t>
            </a:r>
            <a:r>
              <a:rPr lang="en-US" sz="2800" dirty="0" err="1">
                <a:solidFill>
                  <a:schemeClr val="bg1"/>
                </a:solidFill>
                <a:latin typeface="Times New Roman" pitchFamily="18" charset="0"/>
                <a:cs typeface="Times New Roman" pitchFamily="18" charset="0"/>
              </a:rPr>
              <a:t>birine</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bazaryň</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uly</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bolmadyk</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bölegi</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degişli</a:t>
            </a:r>
            <a:r>
              <a:rPr lang="en-US" sz="2800" dirty="0">
                <a:solidFill>
                  <a:schemeClr val="bg1"/>
                </a:solidFill>
                <a:latin typeface="Times New Roman" pitchFamily="18" charset="0"/>
                <a:cs typeface="Times New Roman" pitchFamily="18" charset="0"/>
              </a:rPr>
              <a:t>;</a:t>
            </a:r>
          </a:p>
          <a:p>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bäsdeşlik</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edýän</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harytlaryň</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birmeňzeşligi</a:t>
            </a:r>
            <a:r>
              <a:rPr lang="en-US" sz="2800" dirty="0">
                <a:solidFill>
                  <a:schemeClr val="bg1"/>
                </a:solidFill>
                <a:latin typeface="Times New Roman" pitchFamily="18" charset="0"/>
                <a:cs typeface="Times New Roman" pitchFamily="18" charset="0"/>
              </a:rPr>
              <a:t> we </a:t>
            </a:r>
            <a:r>
              <a:rPr lang="en-US" sz="2800" dirty="0" err="1">
                <a:solidFill>
                  <a:schemeClr val="bg1"/>
                </a:solidFill>
                <a:latin typeface="Times New Roman" pitchFamily="18" charset="0"/>
                <a:cs typeface="Times New Roman" pitchFamily="18" charset="0"/>
              </a:rPr>
              <a:t>biri-biriniň</a:t>
            </a:r>
            <a:r>
              <a:rPr lang="en-US" sz="2800" dirty="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deregini</a:t>
            </a:r>
            <a:r>
              <a:rPr lang="tk-TM" sz="2800" dirty="0" smtClean="0">
                <a:solidFill>
                  <a:schemeClr val="bg1"/>
                </a:solidFill>
                <a:latin typeface="Times New Roman" pitchFamily="18" charset="0"/>
                <a:cs typeface="Times New Roman" pitchFamily="18" charset="0"/>
              </a:rPr>
              <a:t> </a:t>
            </a:r>
            <a:r>
              <a:rPr lang="en-US" sz="2800" dirty="0" err="1" smtClean="0">
                <a:solidFill>
                  <a:schemeClr val="bg1"/>
                </a:solidFill>
                <a:latin typeface="Times New Roman" pitchFamily="18" charset="0"/>
                <a:cs typeface="Times New Roman" pitchFamily="18" charset="0"/>
              </a:rPr>
              <a:t>tutujylygy</a:t>
            </a:r>
            <a:r>
              <a:rPr lang="en-US" sz="2800" dirty="0">
                <a:solidFill>
                  <a:schemeClr val="bg1"/>
                </a:solidFill>
                <a:latin typeface="Times New Roman" pitchFamily="18" charset="0"/>
                <a:cs typeface="Times New Roman" pitchFamily="18" charset="0"/>
              </a:rPr>
              <a:t>;</a:t>
            </a:r>
          </a:p>
          <a:p>
            <a:r>
              <a:rPr lang="en-US" sz="2800" dirty="0">
                <a:solidFill>
                  <a:schemeClr val="bg1"/>
                </a:solidFill>
                <a:latin typeface="Times New Roman" pitchFamily="18" charset="0"/>
                <a:cs typeface="Times New Roman" pitchFamily="18" charset="0"/>
              </a:rPr>
              <a:t>• </a:t>
            </a:r>
            <a:r>
              <a:rPr lang="en-US" sz="2800" dirty="0" smtClean="0">
                <a:solidFill>
                  <a:schemeClr val="bg1"/>
                </a:solidFill>
                <a:latin typeface="Times New Roman" pitchFamily="18" charset="0"/>
                <a:cs typeface="Times New Roman" pitchFamily="18" charset="0"/>
              </a:rPr>
              <a:t>Baha </a:t>
            </a:r>
            <a:r>
              <a:rPr lang="en-US" sz="2800" dirty="0" err="1">
                <a:solidFill>
                  <a:schemeClr val="bg1"/>
                </a:solidFill>
                <a:latin typeface="Times New Roman" pitchFamily="18" charset="0"/>
                <a:cs typeface="Times New Roman" pitchFamily="18" charset="0"/>
              </a:rPr>
              <a:t>çäklendirilmeleriniň</a:t>
            </a:r>
            <a:r>
              <a:rPr lang="en-US" sz="2800" dirty="0">
                <a:solidFill>
                  <a:schemeClr val="bg1"/>
                </a:solidFill>
                <a:latin typeface="Times New Roman" pitchFamily="18" charset="0"/>
                <a:cs typeface="Times New Roman" pitchFamily="18" charset="0"/>
              </a:rPr>
              <a:t> </a:t>
            </a:r>
            <a:r>
              <a:rPr lang="en-US" sz="2800" dirty="0" err="1">
                <a:solidFill>
                  <a:schemeClr val="bg1"/>
                </a:solidFill>
                <a:latin typeface="Times New Roman" pitchFamily="18" charset="0"/>
                <a:cs typeface="Times New Roman" pitchFamily="18" charset="0"/>
              </a:rPr>
              <a:t>ýoklugy</a:t>
            </a:r>
            <a:r>
              <a:rPr lang="en-US" sz="2800" dirty="0">
                <a:solidFill>
                  <a:schemeClr val="bg1"/>
                </a:solidFill>
                <a:latin typeface="Times New Roman" pitchFamily="18" charset="0"/>
                <a:cs typeface="Times New Roman" pitchFamily="18" charset="0"/>
              </a:rPr>
              <a:t>.</a:t>
            </a:r>
            <a:endParaRPr lang="ru-RU" sz="28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41884037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66639" y="404664"/>
            <a:ext cx="8280920" cy="1569660"/>
          </a:xfrm>
          <a:prstGeom prst="rect">
            <a:avLst/>
          </a:prstGeom>
        </p:spPr>
        <p:txBody>
          <a:bodyPr wrap="square">
            <a:spAutoFit/>
          </a:bodyPr>
          <a:lstStyle/>
          <a:p>
            <a:r>
              <a:rPr lang="ru-RU" sz="2400" dirty="0" err="1">
                <a:solidFill>
                  <a:schemeClr val="bg1"/>
                </a:solidFill>
              </a:rPr>
              <a:t>Typically</a:t>
            </a:r>
            <a:r>
              <a:rPr lang="ru-RU" sz="2400" dirty="0">
                <a:solidFill>
                  <a:schemeClr val="bg1"/>
                </a:solidFill>
              </a:rPr>
              <a:t>, </a:t>
            </a:r>
            <a:r>
              <a:rPr lang="ru-RU" sz="2400" dirty="0" err="1">
                <a:solidFill>
                  <a:schemeClr val="bg1"/>
                </a:solidFill>
              </a:rPr>
              <a:t>four</a:t>
            </a:r>
            <a:r>
              <a:rPr lang="ru-RU" sz="2400" dirty="0">
                <a:solidFill>
                  <a:schemeClr val="bg1"/>
                </a:solidFill>
              </a:rPr>
              <a:t> </a:t>
            </a:r>
            <a:r>
              <a:rPr lang="ru-RU" sz="2400" dirty="0" err="1">
                <a:solidFill>
                  <a:schemeClr val="bg1"/>
                </a:solidFill>
              </a:rPr>
              <a:t>types</a:t>
            </a:r>
            <a:r>
              <a:rPr lang="ru-RU" sz="2400" dirty="0">
                <a:solidFill>
                  <a:schemeClr val="bg1"/>
                </a:solidFill>
              </a:rPr>
              <a:t> </a:t>
            </a:r>
            <a:r>
              <a:rPr lang="ru-RU" sz="2400" dirty="0" err="1">
                <a:solidFill>
                  <a:schemeClr val="bg1"/>
                </a:solidFill>
              </a:rPr>
              <a:t>of</a:t>
            </a:r>
            <a:r>
              <a:rPr lang="ru-RU" sz="2400" dirty="0">
                <a:solidFill>
                  <a:schemeClr val="bg1"/>
                </a:solidFill>
              </a:rPr>
              <a:t> </a:t>
            </a:r>
            <a:r>
              <a:rPr lang="ru-RU" sz="2400" dirty="0" err="1">
                <a:solidFill>
                  <a:schemeClr val="bg1"/>
                </a:solidFill>
              </a:rPr>
              <a:t>markets</a:t>
            </a:r>
            <a:r>
              <a:rPr lang="ru-RU" sz="2400" dirty="0">
                <a:solidFill>
                  <a:schemeClr val="bg1"/>
                </a:solidFill>
              </a:rPr>
              <a:t> </a:t>
            </a:r>
            <a:r>
              <a:rPr lang="ru-RU" sz="2400" dirty="0" err="1">
                <a:solidFill>
                  <a:schemeClr val="bg1"/>
                </a:solidFill>
              </a:rPr>
              <a:t>are</a:t>
            </a:r>
            <a:r>
              <a:rPr lang="ru-RU" sz="2400" dirty="0">
                <a:solidFill>
                  <a:schemeClr val="bg1"/>
                </a:solidFill>
              </a:rPr>
              <a:t> </a:t>
            </a:r>
            <a:r>
              <a:rPr lang="ru-RU" sz="2400" dirty="0" err="1">
                <a:solidFill>
                  <a:schemeClr val="bg1"/>
                </a:solidFill>
              </a:rPr>
              <a:t>distinguished</a:t>
            </a:r>
            <a:r>
              <a:rPr lang="ru-RU" sz="2400" dirty="0">
                <a:solidFill>
                  <a:schemeClr val="bg1"/>
                </a:solidFill>
              </a:rPr>
              <a:t>: </a:t>
            </a:r>
            <a:r>
              <a:rPr lang="ru-RU" sz="2400" dirty="0" err="1">
                <a:solidFill>
                  <a:schemeClr val="bg1"/>
                </a:solidFill>
              </a:rPr>
              <a:t>perfect</a:t>
            </a:r>
            <a:r>
              <a:rPr lang="ru-RU" sz="2400" dirty="0">
                <a:solidFill>
                  <a:schemeClr val="bg1"/>
                </a:solidFill>
              </a:rPr>
              <a:t> (</a:t>
            </a:r>
            <a:r>
              <a:rPr lang="ru-RU" sz="2400" dirty="0" err="1">
                <a:solidFill>
                  <a:schemeClr val="bg1"/>
                </a:solidFill>
              </a:rPr>
              <a:t>pure</a:t>
            </a:r>
            <a:r>
              <a:rPr lang="ru-RU" sz="2400" dirty="0">
                <a:solidFill>
                  <a:schemeClr val="bg1"/>
                </a:solidFill>
              </a:rPr>
              <a:t>) </a:t>
            </a:r>
            <a:r>
              <a:rPr lang="ru-RU" sz="2400" dirty="0" err="1">
                <a:solidFill>
                  <a:schemeClr val="bg1"/>
                </a:solidFill>
              </a:rPr>
              <a:t>competition</a:t>
            </a:r>
            <a:r>
              <a:rPr lang="ru-RU" sz="2400" dirty="0">
                <a:solidFill>
                  <a:schemeClr val="bg1"/>
                </a:solidFill>
              </a:rPr>
              <a:t>, </a:t>
            </a:r>
            <a:r>
              <a:rPr lang="ru-RU" sz="2400" dirty="0" err="1">
                <a:solidFill>
                  <a:schemeClr val="bg1"/>
                </a:solidFill>
              </a:rPr>
              <a:t>monopolistic</a:t>
            </a:r>
            <a:r>
              <a:rPr lang="ru-RU" sz="2400" dirty="0">
                <a:solidFill>
                  <a:schemeClr val="bg1"/>
                </a:solidFill>
              </a:rPr>
              <a:t> </a:t>
            </a:r>
            <a:r>
              <a:rPr lang="ru-RU" sz="2400" dirty="0" err="1">
                <a:solidFill>
                  <a:schemeClr val="bg1"/>
                </a:solidFill>
              </a:rPr>
              <a:t>competition</a:t>
            </a:r>
            <a:r>
              <a:rPr lang="ru-RU" sz="2400" dirty="0">
                <a:solidFill>
                  <a:schemeClr val="bg1"/>
                </a:solidFill>
              </a:rPr>
              <a:t>, </a:t>
            </a:r>
            <a:r>
              <a:rPr lang="ru-RU" sz="2400" dirty="0" err="1">
                <a:solidFill>
                  <a:schemeClr val="bg1"/>
                </a:solidFill>
              </a:rPr>
              <a:t>oligopoly</a:t>
            </a:r>
            <a:r>
              <a:rPr lang="ru-RU" sz="2400" dirty="0">
                <a:solidFill>
                  <a:schemeClr val="bg1"/>
                </a:solidFill>
              </a:rPr>
              <a:t>, </a:t>
            </a:r>
            <a:r>
              <a:rPr lang="ru-RU" sz="2400" dirty="0" err="1">
                <a:solidFill>
                  <a:schemeClr val="bg1"/>
                </a:solidFill>
              </a:rPr>
              <a:t>pure</a:t>
            </a:r>
            <a:r>
              <a:rPr lang="ru-RU" sz="2400" dirty="0">
                <a:solidFill>
                  <a:schemeClr val="bg1"/>
                </a:solidFill>
              </a:rPr>
              <a:t> </a:t>
            </a:r>
            <a:r>
              <a:rPr lang="ru-RU" sz="2400" dirty="0" err="1">
                <a:solidFill>
                  <a:schemeClr val="bg1"/>
                </a:solidFill>
              </a:rPr>
              <a:t>monopoly</a:t>
            </a:r>
            <a:r>
              <a:rPr lang="ru-RU" sz="2400" dirty="0">
                <a:solidFill>
                  <a:schemeClr val="bg1"/>
                </a:solidFill>
              </a:rPr>
              <a:t> </a:t>
            </a:r>
            <a:r>
              <a:rPr lang="ru-RU" sz="2400" dirty="0" err="1">
                <a:solidFill>
                  <a:schemeClr val="bg1"/>
                </a:solidFill>
              </a:rPr>
              <a:t>Perfect</a:t>
            </a:r>
            <a:r>
              <a:rPr lang="ru-RU" sz="2400" dirty="0">
                <a:solidFill>
                  <a:schemeClr val="bg1"/>
                </a:solidFill>
              </a:rPr>
              <a:t> </a:t>
            </a:r>
            <a:r>
              <a:rPr lang="ru-RU" sz="2400" dirty="0" err="1">
                <a:solidFill>
                  <a:schemeClr val="bg1"/>
                </a:solidFill>
              </a:rPr>
              <a:t>competition</a:t>
            </a:r>
            <a:r>
              <a:rPr lang="ru-RU" sz="2400" dirty="0">
                <a:solidFill>
                  <a:schemeClr val="bg1"/>
                </a:solidFill>
              </a:rPr>
              <a:t>, </a:t>
            </a:r>
            <a:r>
              <a:rPr lang="ru-RU" sz="2400" dirty="0" err="1">
                <a:solidFill>
                  <a:schemeClr val="bg1"/>
                </a:solidFill>
              </a:rPr>
              <a:t>and</a:t>
            </a:r>
            <a:r>
              <a:rPr lang="ru-RU" sz="2400" dirty="0">
                <a:solidFill>
                  <a:schemeClr val="bg1"/>
                </a:solidFill>
              </a:rPr>
              <a:t> </a:t>
            </a:r>
            <a:r>
              <a:rPr lang="ru-RU" sz="2400" dirty="0" err="1">
                <a:solidFill>
                  <a:schemeClr val="bg1"/>
                </a:solidFill>
              </a:rPr>
              <a:t>pure</a:t>
            </a:r>
            <a:r>
              <a:rPr lang="ru-RU" sz="2400" dirty="0">
                <a:solidFill>
                  <a:schemeClr val="bg1"/>
                </a:solidFill>
              </a:rPr>
              <a:t> </a:t>
            </a:r>
            <a:r>
              <a:rPr lang="ru-RU" sz="2400" dirty="0" err="1">
                <a:solidFill>
                  <a:schemeClr val="bg1"/>
                </a:solidFill>
              </a:rPr>
              <a:t>monopoly</a:t>
            </a:r>
            <a:r>
              <a:rPr lang="ru-RU" sz="2400" dirty="0">
                <a:solidFill>
                  <a:schemeClr val="bg1"/>
                </a:solidFill>
              </a:rPr>
              <a:t> </a:t>
            </a:r>
            <a:r>
              <a:rPr lang="ru-RU" sz="2400" dirty="0" err="1">
                <a:solidFill>
                  <a:schemeClr val="bg1"/>
                </a:solidFill>
              </a:rPr>
              <a:t>is</a:t>
            </a:r>
            <a:r>
              <a:rPr lang="ru-RU" sz="2400" dirty="0">
                <a:solidFill>
                  <a:schemeClr val="bg1"/>
                </a:solidFill>
              </a:rPr>
              <a:t> a </a:t>
            </a:r>
            <a:r>
              <a:rPr lang="ru-RU" sz="2400" dirty="0" err="1">
                <a:solidFill>
                  <a:schemeClr val="bg1"/>
                </a:solidFill>
              </a:rPr>
              <a:t>non-practical</a:t>
            </a:r>
            <a:r>
              <a:rPr lang="ru-RU" sz="2400" dirty="0">
                <a:solidFill>
                  <a:schemeClr val="bg1"/>
                </a:solidFill>
              </a:rPr>
              <a:t> </a:t>
            </a:r>
            <a:r>
              <a:rPr lang="ru-RU" sz="2400" dirty="0" err="1">
                <a:solidFill>
                  <a:schemeClr val="bg1"/>
                </a:solidFill>
              </a:rPr>
              <a:t>abstract</a:t>
            </a:r>
            <a:r>
              <a:rPr lang="ru-RU" sz="2400" dirty="0">
                <a:solidFill>
                  <a:schemeClr val="bg1"/>
                </a:solidFill>
              </a:rPr>
              <a:t> </a:t>
            </a:r>
            <a:r>
              <a:rPr lang="ru-RU" sz="2400" dirty="0" err="1">
                <a:solidFill>
                  <a:schemeClr val="bg1"/>
                </a:solidFill>
              </a:rPr>
              <a:t>model</a:t>
            </a:r>
            <a:r>
              <a:rPr lang="ru-RU" sz="2400" dirty="0">
                <a:solidFill>
                  <a:schemeClr val="bg1"/>
                </a:solidFill>
              </a:rPr>
              <a:t> </a:t>
            </a:r>
            <a:r>
              <a:rPr lang="ru-RU" sz="2400" dirty="0" err="1">
                <a:solidFill>
                  <a:schemeClr val="bg1"/>
                </a:solidFill>
              </a:rPr>
              <a:t>of</a:t>
            </a:r>
            <a:r>
              <a:rPr lang="ru-RU" sz="2400" dirty="0">
                <a:solidFill>
                  <a:schemeClr val="bg1"/>
                </a:solidFill>
              </a:rPr>
              <a:t> </a:t>
            </a:r>
            <a:r>
              <a:rPr lang="ru-RU" sz="2400" dirty="0" err="1">
                <a:solidFill>
                  <a:schemeClr val="bg1"/>
                </a:solidFill>
              </a:rPr>
              <a:t>market</a:t>
            </a:r>
            <a:r>
              <a:rPr lang="ru-RU" sz="2400" dirty="0">
                <a:solidFill>
                  <a:schemeClr val="bg1"/>
                </a:solidFill>
              </a:rPr>
              <a:t> </a:t>
            </a:r>
            <a:r>
              <a:rPr lang="ru-RU" sz="2400" dirty="0" err="1">
                <a:solidFill>
                  <a:schemeClr val="bg1"/>
                </a:solidFill>
              </a:rPr>
              <a:t>structure</a:t>
            </a:r>
            <a:r>
              <a:rPr lang="ru-RU" sz="2400" dirty="0">
                <a:solidFill>
                  <a:schemeClr val="bg1"/>
                </a:solidFill>
              </a:rPr>
              <a:t>.</a:t>
            </a:r>
          </a:p>
        </p:txBody>
      </p:sp>
      <p:sp>
        <p:nvSpPr>
          <p:cNvPr id="3" name="Прямоугольник 2"/>
          <p:cNvSpPr/>
          <p:nvPr/>
        </p:nvSpPr>
        <p:spPr>
          <a:xfrm>
            <a:off x="679748" y="2204864"/>
            <a:ext cx="8454702" cy="3416320"/>
          </a:xfrm>
          <a:prstGeom prst="rect">
            <a:avLst/>
          </a:prstGeom>
        </p:spPr>
        <p:txBody>
          <a:bodyPr wrap="square">
            <a:spAutoFit/>
          </a:bodyPr>
          <a:lstStyle/>
          <a:p>
            <a:r>
              <a:rPr lang="ru-RU" sz="2400" dirty="0" err="1">
                <a:solidFill>
                  <a:schemeClr val="bg1"/>
                </a:solidFill>
              </a:rPr>
              <a:t>Monopolistic</a:t>
            </a:r>
            <a:r>
              <a:rPr lang="ru-RU" sz="2400" dirty="0">
                <a:solidFill>
                  <a:schemeClr val="bg1"/>
                </a:solidFill>
              </a:rPr>
              <a:t> </a:t>
            </a:r>
            <a:r>
              <a:rPr lang="ru-RU" sz="2400" dirty="0" err="1">
                <a:solidFill>
                  <a:schemeClr val="bg1"/>
                </a:solidFill>
              </a:rPr>
              <a:t>competition</a:t>
            </a:r>
            <a:r>
              <a:rPr lang="ru-RU" sz="2400" dirty="0">
                <a:solidFill>
                  <a:schemeClr val="bg1"/>
                </a:solidFill>
              </a:rPr>
              <a:t> </a:t>
            </a:r>
            <a:r>
              <a:rPr lang="ru-RU" sz="2400" dirty="0" err="1">
                <a:solidFill>
                  <a:schemeClr val="bg1"/>
                </a:solidFill>
              </a:rPr>
              <a:t>and</a:t>
            </a:r>
            <a:r>
              <a:rPr lang="ru-RU" sz="2400" dirty="0">
                <a:solidFill>
                  <a:schemeClr val="bg1"/>
                </a:solidFill>
              </a:rPr>
              <a:t> </a:t>
            </a:r>
            <a:r>
              <a:rPr lang="ru-RU" sz="2400" dirty="0" err="1">
                <a:solidFill>
                  <a:schemeClr val="bg1"/>
                </a:solidFill>
              </a:rPr>
              <a:t>oligopoly</a:t>
            </a:r>
            <a:r>
              <a:rPr lang="ru-RU" sz="2400" dirty="0">
                <a:solidFill>
                  <a:schemeClr val="bg1"/>
                </a:solidFill>
              </a:rPr>
              <a:t> </a:t>
            </a:r>
            <a:r>
              <a:rPr lang="ru-RU" sz="2400" dirty="0" err="1">
                <a:solidFill>
                  <a:schemeClr val="bg1"/>
                </a:solidFill>
              </a:rPr>
              <a:t>for</a:t>
            </a:r>
            <a:r>
              <a:rPr lang="ru-RU" sz="2400" dirty="0">
                <a:solidFill>
                  <a:schemeClr val="bg1"/>
                </a:solidFill>
              </a:rPr>
              <a:t> </a:t>
            </a:r>
            <a:r>
              <a:rPr lang="ru-RU" sz="2400" dirty="0" err="1">
                <a:solidFill>
                  <a:schemeClr val="bg1"/>
                </a:solidFill>
              </a:rPr>
              <a:t>most</a:t>
            </a:r>
            <a:r>
              <a:rPr lang="ru-RU" sz="2400" dirty="0">
                <a:solidFill>
                  <a:schemeClr val="bg1"/>
                </a:solidFill>
              </a:rPr>
              <a:t> </a:t>
            </a:r>
            <a:r>
              <a:rPr lang="ru-RU" sz="2400" dirty="0" err="1">
                <a:solidFill>
                  <a:schemeClr val="bg1"/>
                </a:solidFill>
              </a:rPr>
              <a:t>markets</a:t>
            </a:r>
            <a:endParaRPr lang="ru-RU" sz="2400" dirty="0">
              <a:solidFill>
                <a:schemeClr val="bg1"/>
              </a:solidFill>
            </a:endParaRPr>
          </a:p>
          <a:p>
            <a:r>
              <a:rPr lang="ru-RU" sz="2400" dirty="0" err="1">
                <a:solidFill>
                  <a:schemeClr val="bg1"/>
                </a:solidFill>
              </a:rPr>
              <a:t>is</a:t>
            </a:r>
            <a:r>
              <a:rPr lang="ru-RU" sz="2400" dirty="0">
                <a:solidFill>
                  <a:schemeClr val="bg1"/>
                </a:solidFill>
              </a:rPr>
              <a:t> </a:t>
            </a:r>
            <a:r>
              <a:rPr lang="ru-RU" sz="2400" dirty="0" err="1">
                <a:solidFill>
                  <a:schemeClr val="bg1"/>
                </a:solidFill>
              </a:rPr>
              <a:t>characteristic</a:t>
            </a:r>
            <a:r>
              <a:rPr lang="ru-RU" sz="2400" dirty="0">
                <a:solidFill>
                  <a:schemeClr val="bg1"/>
                </a:solidFill>
              </a:rPr>
              <a:t>.</a:t>
            </a:r>
          </a:p>
          <a:p>
            <a:r>
              <a:rPr lang="ru-RU" sz="2400" dirty="0" err="1">
                <a:solidFill>
                  <a:schemeClr val="bg1"/>
                </a:solidFill>
              </a:rPr>
              <a:t>The</a:t>
            </a:r>
            <a:r>
              <a:rPr lang="ru-RU" sz="2400" dirty="0">
                <a:solidFill>
                  <a:schemeClr val="bg1"/>
                </a:solidFill>
              </a:rPr>
              <a:t> </a:t>
            </a:r>
            <a:r>
              <a:rPr lang="ru-RU" sz="2400" dirty="0" err="1">
                <a:solidFill>
                  <a:schemeClr val="bg1"/>
                </a:solidFill>
              </a:rPr>
              <a:t>purely</a:t>
            </a:r>
            <a:r>
              <a:rPr lang="ru-RU" sz="2400" dirty="0">
                <a:solidFill>
                  <a:schemeClr val="bg1"/>
                </a:solidFill>
              </a:rPr>
              <a:t> </a:t>
            </a:r>
            <a:r>
              <a:rPr lang="ru-RU" sz="2400" dirty="0" err="1">
                <a:solidFill>
                  <a:schemeClr val="bg1"/>
                </a:solidFill>
              </a:rPr>
              <a:t>competitive</a:t>
            </a:r>
            <a:r>
              <a:rPr lang="ru-RU" sz="2400" dirty="0">
                <a:solidFill>
                  <a:schemeClr val="bg1"/>
                </a:solidFill>
              </a:rPr>
              <a:t> </a:t>
            </a:r>
            <a:r>
              <a:rPr lang="ru-RU" sz="2400" dirty="0" err="1">
                <a:solidFill>
                  <a:schemeClr val="bg1"/>
                </a:solidFill>
              </a:rPr>
              <a:t>form</a:t>
            </a:r>
            <a:r>
              <a:rPr lang="ru-RU" sz="2400" dirty="0">
                <a:solidFill>
                  <a:schemeClr val="bg1"/>
                </a:solidFill>
              </a:rPr>
              <a:t> </a:t>
            </a:r>
            <a:r>
              <a:rPr lang="ru-RU" sz="2400" dirty="0" err="1">
                <a:solidFill>
                  <a:schemeClr val="bg1"/>
                </a:solidFill>
              </a:rPr>
              <a:t>of</a:t>
            </a:r>
            <a:r>
              <a:rPr lang="ru-RU" sz="2400" dirty="0">
                <a:solidFill>
                  <a:schemeClr val="bg1"/>
                </a:solidFill>
              </a:rPr>
              <a:t> </a:t>
            </a:r>
            <a:r>
              <a:rPr lang="ru-RU" sz="2400" dirty="0" err="1">
                <a:solidFill>
                  <a:schemeClr val="bg1"/>
                </a:solidFill>
              </a:rPr>
              <a:t>the</a:t>
            </a:r>
            <a:r>
              <a:rPr lang="ru-RU" sz="2400" dirty="0">
                <a:solidFill>
                  <a:schemeClr val="bg1"/>
                </a:solidFill>
              </a:rPr>
              <a:t> </a:t>
            </a:r>
            <a:r>
              <a:rPr lang="ru-RU" sz="2400" dirty="0" err="1">
                <a:solidFill>
                  <a:schemeClr val="bg1"/>
                </a:solidFill>
              </a:rPr>
              <a:t>market</a:t>
            </a:r>
            <a:r>
              <a:rPr lang="ru-RU" sz="2400" dirty="0">
                <a:solidFill>
                  <a:schemeClr val="bg1"/>
                </a:solidFill>
              </a:rPr>
              <a:t> </a:t>
            </a:r>
            <a:r>
              <a:rPr lang="ru-RU" sz="2400" dirty="0" err="1">
                <a:solidFill>
                  <a:schemeClr val="bg1"/>
                </a:solidFill>
              </a:rPr>
              <a:t>is</a:t>
            </a:r>
            <a:r>
              <a:rPr lang="ru-RU" sz="2400" dirty="0">
                <a:solidFill>
                  <a:schemeClr val="bg1"/>
                </a:solidFill>
              </a:rPr>
              <a:t> </a:t>
            </a:r>
            <a:r>
              <a:rPr lang="ru-RU" sz="2400" dirty="0" err="1">
                <a:solidFill>
                  <a:schemeClr val="bg1"/>
                </a:solidFill>
              </a:rPr>
              <a:t>characterized</a:t>
            </a:r>
            <a:r>
              <a:rPr lang="ru-RU" sz="2400" dirty="0">
                <a:solidFill>
                  <a:schemeClr val="bg1"/>
                </a:solidFill>
              </a:rPr>
              <a:t> </a:t>
            </a:r>
            <a:r>
              <a:rPr lang="ru-RU" sz="2400" dirty="0" err="1">
                <a:solidFill>
                  <a:schemeClr val="bg1"/>
                </a:solidFill>
              </a:rPr>
              <a:t>by</a:t>
            </a:r>
            <a:r>
              <a:rPr lang="ru-RU" sz="2400" dirty="0">
                <a:solidFill>
                  <a:schemeClr val="bg1"/>
                </a:solidFill>
              </a:rPr>
              <a:t> </a:t>
            </a:r>
            <a:r>
              <a:rPr lang="ru-RU" sz="2400" dirty="0" err="1">
                <a:solidFill>
                  <a:schemeClr val="bg1"/>
                </a:solidFill>
              </a:rPr>
              <a:t>the</a:t>
            </a:r>
            <a:r>
              <a:rPr lang="ru-RU" sz="2400" dirty="0">
                <a:solidFill>
                  <a:schemeClr val="bg1"/>
                </a:solidFill>
              </a:rPr>
              <a:t> </a:t>
            </a:r>
            <a:r>
              <a:rPr lang="ru-RU" sz="2400" dirty="0" err="1">
                <a:solidFill>
                  <a:schemeClr val="bg1"/>
                </a:solidFill>
              </a:rPr>
              <a:t>following</a:t>
            </a:r>
            <a:r>
              <a:rPr lang="ru-RU" sz="2400" dirty="0">
                <a:solidFill>
                  <a:schemeClr val="bg1"/>
                </a:solidFill>
              </a:rPr>
              <a:t> </a:t>
            </a:r>
            <a:r>
              <a:rPr lang="ru-RU" sz="2400" dirty="0" err="1">
                <a:solidFill>
                  <a:schemeClr val="bg1"/>
                </a:solidFill>
              </a:rPr>
              <a:t>indicators</a:t>
            </a:r>
            <a:r>
              <a:rPr lang="ru-RU" sz="2400" dirty="0">
                <a:solidFill>
                  <a:schemeClr val="bg1"/>
                </a:solidFill>
              </a:rPr>
              <a:t>:</a:t>
            </a:r>
          </a:p>
          <a:p>
            <a:r>
              <a:rPr lang="ru-RU" sz="2400" dirty="0">
                <a:solidFill>
                  <a:schemeClr val="bg1"/>
                </a:solidFill>
              </a:rPr>
              <a:t>• </a:t>
            </a:r>
            <a:r>
              <a:rPr lang="ru-RU" sz="2400" dirty="0" err="1">
                <a:solidFill>
                  <a:schemeClr val="bg1"/>
                </a:solidFill>
              </a:rPr>
              <a:t>With</a:t>
            </a:r>
            <a:r>
              <a:rPr lang="ru-RU" sz="2400" dirty="0">
                <a:solidFill>
                  <a:schemeClr val="bg1"/>
                </a:solidFill>
              </a:rPr>
              <a:t> a </a:t>
            </a:r>
            <a:r>
              <a:rPr lang="ru-RU" sz="2400" dirty="0" err="1">
                <a:solidFill>
                  <a:schemeClr val="bg1"/>
                </a:solidFill>
              </a:rPr>
              <a:t>large</a:t>
            </a:r>
            <a:r>
              <a:rPr lang="ru-RU" sz="2400" dirty="0">
                <a:solidFill>
                  <a:schemeClr val="bg1"/>
                </a:solidFill>
              </a:rPr>
              <a:t> </a:t>
            </a:r>
            <a:r>
              <a:rPr lang="ru-RU" sz="2400" dirty="0" err="1">
                <a:solidFill>
                  <a:schemeClr val="bg1"/>
                </a:solidFill>
              </a:rPr>
              <a:t>number</a:t>
            </a:r>
            <a:r>
              <a:rPr lang="ru-RU" sz="2400" dirty="0">
                <a:solidFill>
                  <a:schemeClr val="bg1"/>
                </a:solidFill>
              </a:rPr>
              <a:t> </a:t>
            </a:r>
            <a:r>
              <a:rPr lang="ru-RU" sz="2400" dirty="0" err="1">
                <a:solidFill>
                  <a:schemeClr val="bg1"/>
                </a:solidFill>
              </a:rPr>
              <a:t>of</a:t>
            </a:r>
            <a:r>
              <a:rPr lang="ru-RU" sz="2400" dirty="0">
                <a:solidFill>
                  <a:schemeClr val="bg1"/>
                </a:solidFill>
              </a:rPr>
              <a:t> </a:t>
            </a:r>
            <a:r>
              <a:rPr lang="ru-RU" sz="2400" dirty="0" err="1">
                <a:solidFill>
                  <a:schemeClr val="bg1"/>
                </a:solidFill>
              </a:rPr>
              <a:t>enterprises</a:t>
            </a:r>
            <a:r>
              <a:rPr lang="ru-RU" sz="2400" dirty="0">
                <a:solidFill>
                  <a:schemeClr val="bg1"/>
                </a:solidFill>
              </a:rPr>
              <a:t>, </a:t>
            </a:r>
            <a:r>
              <a:rPr lang="ru-RU" sz="2400" dirty="0" err="1">
                <a:solidFill>
                  <a:schemeClr val="bg1"/>
                </a:solidFill>
              </a:rPr>
              <a:t>one</a:t>
            </a:r>
            <a:r>
              <a:rPr lang="ru-RU" sz="2400" dirty="0">
                <a:solidFill>
                  <a:schemeClr val="bg1"/>
                </a:solidFill>
              </a:rPr>
              <a:t> </a:t>
            </a:r>
            <a:r>
              <a:rPr lang="ru-RU" sz="2400" dirty="0" err="1">
                <a:solidFill>
                  <a:schemeClr val="bg1"/>
                </a:solidFill>
              </a:rPr>
              <a:t>of</a:t>
            </a:r>
            <a:r>
              <a:rPr lang="ru-RU" sz="2400" dirty="0">
                <a:solidFill>
                  <a:schemeClr val="bg1"/>
                </a:solidFill>
              </a:rPr>
              <a:t> </a:t>
            </a:r>
            <a:r>
              <a:rPr lang="ru-RU" sz="2400" dirty="0" err="1">
                <a:solidFill>
                  <a:schemeClr val="bg1"/>
                </a:solidFill>
              </a:rPr>
              <a:t>them</a:t>
            </a:r>
            <a:r>
              <a:rPr lang="ru-RU" sz="2400" dirty="0">
                <a:solidFill>
                  <a:schemeClr val="bg1"/>
                </a:solidFill>
              </a:rPr>
              <a:t> </a:t>
            </a:r>
            <a:r>
              <a:rPr lang="ru-RU" sz="2400" dirty="0" err="1">
                <a:solidFill>
                  <a:schemeClr val="bg1"/>
                </a:solidFill>
              </a:rPr>
              <a:t>is</a:t>
            </a:r>
            <a:r>
              <a:rPr lang="ru-RU" sz="2400" dirty="0">
                <a:solidFill>
                  <a:schemeClr val="bg1"/>
                </a:solidFill>
              </a:rPr>
              <a:t> </a:t>
            </a:r>
            <a:r>
              <a:rPr lang="ru-RU" sz="2400" dirty="0" err="1">
                <a:solidFill>
                  <a:schemeClr val="bg1"/>
                </a:solidFill>
              </a:rPr>
              <a:t>daily</a:t>
            </a:r>
            <a:endParaRPr lang="ru-RU" sz="2400" dirty="0">
              <a:solidFill>
                <a:schemeClr val="bg1"/>
              </a:solidFill>
            </a:endParaRPr>
          </a:p>
          <a:p>
            <a:r>
              <a:rPr lang="ru-RU" sz="2400" dirty="0" err="1">
                <a:solidFill>
                  <a:schemeClr val="bg1"/>
                </a:solidFill>
              </a:rPr>
              <a:t>cannot</a:t>
            </a:r>
            <a:r>
              <a:rPr lang="ru-RU" sz="2400" dirty="0">
                <a:solidFill>
                  <a:schemeClr val="bg1"/>
                </a:solidFill>
              </a:rPr>
              <a:t> </a:t>
            </a:r>
            <a:r>
              <a:rPr lang="ru-RU" sz="2400" dirty="0" err="1">
                <a:solidFill>
                  <a:schemeClr val="bg1"/>
                </a:solidFill>
              </a:rPr>
              <a:t>significantly</a:t>
            </a:r>
            <a:r>
              <a:rPr lang="ru-RU" sz="2400" dirty="0">
                <a:solidFill>
                  <a:schemeClr val="bg1"/>
                </a:solidFill>
              </a:rPr>
              <a:t> </a:t>
            </a:r>
            <a:r>
              <a:rPr lang="ru-RU" sz="2400" dirty="0" err="1">
                <a:solidFill>
                  <a:schemeClr val="bg1"/>
                </a:solidFill>
              </a:rPr>
              <a:t>affect</a:t>
            </a:r>
            <a:r>
              <a:rPr lang="ru-RU" sz="2400" dirty="0">
                <a:solidFill>
                  <a:schemeClr val="bg1"/>
                </a:solidFill>
              </a:rPr>
              <a:t> </a:t>
            </a:r>
            <a:r>
              <a:rPr lang="ru-RU" sz="2400" dirty="0" err="1">
                <a:solidFill>
                  <a:schemeClr val="bg1"/>
                </a:solidFill>
              </a:rPr>
              <a:t>the</a:t>
            </a:r>
            <a:r>
              <a:rPr lang="ru-RU" sz="2400" dirty="0">
                <a:solidFill>
                  <a:schemeClr val="bg1"/>
                </a:solidFill>
              </a:rPr>
              <a:t> </a:t>
            </a:r>
            <a:r>
              <a:rPr lang="ru-RU" sz="2400" dirty="0" err="1">
                <a:solidFill>
                  <a:schemeClr val="bg1"/>
                </a:solidFill>
              </a:rPr>
              <a:t>level</a:t>
            </a:r>
            <a:r>
              <a:rPr lang="ru-RU" sz="2400" dirty="0">
                <a:solidFill>
                  <a:schemeClr val="bg1"/>
                </a:solidFill>
              </a:rPr>
              <a:t> </a:t>
            </a:r>
            <a:r>
              <a:rPr lang="ru-RU" sz="2400" dirty="0" err="1">
                <a:solidFill>
                  <a:schemeClr val="bg1"/>
                </a:solidFill>
              </a:rPr>
              <a:t>of</a:t>
            </a:r>
            <a:r>
              <a:rPr lang="ru-RU" sz="2400" dirty="0">
                <a:solidFill>
                  <a:schemeClr val="bg1"/>
                </a:solidFill>
              </a:rPr>
              <a:t> </a:t>
            </a:r>
            <a:r>
              <a:rPr lang="ru-RU" sz="2400" dirty="0" err="1">
                <a:solidFill>
                  <a:schemeClr val="bg1"/>
                </a:solidFill>
              </a:rPr>
              <a:t>prices</a:t>
            </a:r>
            <a:r>
              <a:rPr lang="ru-RU" sz="2400" dirty="0">
                <a:solidFill>
                  <a:schemeClr val="bg1"/>
                </a:solidFill>
              </a:rPr>
              <a:t> </a:t>
            </a:r>
            <a:r>
              <a:rPr lang="ru-RU" sz="2400" dirty="0" err="1">
                <a:solidFill>
                  <a:schemeClr val="bg1"/>
                </a:solidFill>
              </a:rPr>
              <a:t>because</a:t>
            </a:r>
            <a:r>
              <a:rPr lang="ru-RU" sz="2400" dirty="0">
                <a:solidFill>
                  <a:schemeClr val="bg1"/>
                </a:solidFill>
              </a:rPr>
              <a:t> </a:t>
            </a:r>
            <a:r>
              <a:rPr lang="ru-RU" sz="2400" dirty="0" err="1">
                <a:solidFill>
                  <a:schemeClr val="bg1"/>
                </a:solidFill>
              </a:rPr>
              <a:t>they</a:t>
            </a:r>
            <a:r>
              <a:rPr lang="ru-RU" sz="2400" dirty="0">
                <a:solidFill>
                  <a:schemeClr val="bg1"/>
                </a:solidFill>
              </a:rPr>
              <a:t> </a:t>
            </a:r>
            <a:r>
              <a:rPr lang="ru-RU" sz="2400" dirty="0" err="1">
                <a:solidFill>
                  <a:schemeClr val="bg1"/>
                </a:solidFill>
              </a:rPr>
              <a:t>are</a:t>
            </a:r>
            <a:endParaRPr lang="ru-RU" sz="2400" dirty="0">
              <a:solidFill>
                <a:schemeClr val="bg1"/>
              </a:solidFill>
            </a:endParaRPr>
          </a:p>
          <a:p>
            <a:r>
              <a:rPr lang="ru-RU" sz="2400" dirty="0" err="1">
                <a:solidFill>
                  <a:schemeClr val="bg1"/>
                </a:solidFill>
              </a:rPr>
              <a:t>each</a:t>
            </a:r>
            <a:r>
              <a:rPr lang="ru-RU" sz="2400" dirty="0">
                <a:solidFill>
                  <a:schemeClr val="bg1"/>
                </a:solidFill>
              </a:rPr>
              <a:t> </a:t>
            </a:r>
            <a:r>
              <a:rPr lang="ru-RU" sz="2400" dirty="0" err="1">
                <a:solidFill>
                  <a:schemeClr val="bg1"/>
                </a:solidFill>
              </a:rPr>
              <a:t>belongs</a:t>
            </a:r>
            <a:r>
              <a:rPr lang="ru-RU" sz="2400" dirty="0">
                <a:solidFill>
                  <a:schemeClr val="bg1"/>
                </a:solidFill>
              </a:rPr>
              <a:t> </a:t>
            </a:r>
            <a:r>
              <a:rPr lang="ru-RU" sz="2400" dirty="0" err="1">
                <a:solidFill>
                  <a:schemeClr val="bg1"/>
                </a:solidFill>
              </a:rPr>
              <a:t>to</a:t>
            </a:r>
            <a:r>
              <a:rPr lang="ru-RU" sz="2400" dirty="0">
                <a:solidFill>
                  <a:schemeClr val="bg1"/>
                </a:solidFill>
              </a:rPr>
              <a:t> a </a:t>
            </a:r>
            <a:r>
              <a:rPr lang="ru-RU" sz="2400" dirty="0" err="1">
                <a:solidFill>
                  <a:schemeClr val="bg1"/>
                </a:solidFill>
              </a:rPr>
              <a:t>small</a:t>
            </a:r>
            <a:r>
              <a:rPr lang="ru-RU" sz="2400" dirty="0">
                <a:solidFill>
                  <a:schemeClr val="bg1"/>
                </a:solidFill>
              </a:rPr>
              <a:t> </a:t>
            </a:r>
            <a:r>
              <a:rPr lang="ru-RU" sz="2400" dirty="0" err="1">
                <a:solidFill>
                  <a:schemeClr val="bg1"/>
                </a:solidFill>
              </a:rPr>
              <a:t>part</a:t>
            </a:r>
            <a:r>
              <a:rPr lang="ru-RU" sz="2400" dirty="0">
                <a:solidFill>
                  <a:schemeClr val="bg1"/>
                </a:solidFill>
              </a:rPr>
              <a:t> </a:t>
            </a:r>
            <a:r>
              <a:rPr lang="ru-RU" sz="2400" dirty="0" err="1">
                <a:solidFill>
                  <a:schemeClr val="bg1"/>
                </a:solidFill>
              </a:rPr>
              <a:t>of</a:t>
            </a:r>
            <a:r>
              <a:rPr lang="ru-RU" sz="2400" dirty="0">
                <a:solidFill>
                  <a:schemeClr val="bg1"/>
                </a:solidFill>
              </a:rPr>
              <a:t> </a:t>
            </a:r>
            <a:r>
              <a:rPr lang="ru-RU" sz="2400" dirty="0" err="1">
                <a:solidFill>
                  <a:schemeClr val="bg1"/>
                </a:solidFill>
              </a:rPr>
              <a:t>the</a:t>
            </a:r>
            <a:r>
              <a:rPr lang="ru-RU" sz="2400" dirty="0">
                <a:solidFill>
                  <a:schemeClr val="bg1"/>
                </a:solidFill>
              </a:rPr>
              <a:t> </a:t>
            </a:r>
            <a:r>
              <a:rPr lang="ru-RU" sz="2400" dirty="0" err="1">
                <a:solidFill>
                  <a:schemeClr val="bg1"/>
                </a:solidFill>
              </a:rPr>
              <a:t>market</a:t>
            </a:r>
            <a:r>
              <a:rPr lang="ru-RU" sz="2400" dirty="0">
                <a:solidFill>
                  <a:schemeClr val="bg1"/>
                </a:solidFill>
              </a:rPr>
              <a:t>;</a:t>
            </a:r>
          </a:p>
          <a:p>
            <a:r>
              <a:rPr lang="ru-RU" sz="2400" dirty="0">
                <a:solidFill>
                  <a:schemeClr val="bg1"/>
                </a:solidFill>
              </a:rPr>
              <a:t>• </a:t>
            </a:r>
            <a:r>
              <a:rPr lang="ru-RU" sz="2400" dirty="0" err="1">
                <a:solidFill>
                  <a:schemeClr val="bg1"/>
                </a:solidFill>
              </a:rPr>
              <a:t>uniformity</a:t>
            </a:r>
            <a:r>
              <a:rPr lang="ru-RU" sz="2400" dirty="0">
                <a:solidFill>
                  <a:schemeClr val="bg1"/>
                </a:solidFill>
              </a:rPr>
              <a:t> </a:t>
            </a:r>
            <a:r>
              <a:rPr lang="ru-RU" sz="2400" dirty="0" err="1">
                <a:solidFill>
                  <a:schemeClr val="bg1"/>
                </a:solidFill>
              </a:rPr>
              <a:t>and</a:t>
            </a:r>
            <a:r>
              <a:rPr lang="ru-RU" sz="2400" dirty="0">
                <a:solidFill>
                  <a:schemeClr val="bg1"/>
                </a:solidFill>
              </a:rPr>
              <a:t> </a:t>
            </a:r>
            <a:r>
              <a:rPr lang="ru-RU" sz="2400" dirty="0" err="1">
                <a:solidFill>
                  <a:schemeClr val="bg1"/>
                </a:solidFill>
              </a:rPr>
              <a:t>interchangeability</a:t>
            </a:r>
            <a:r>
              <a:rPr lang="ru-RU" sz="2400" dirty="0">
                <a:solidFill>
                  <a:schemeClr val="bg1"/>
                </a:solidFill>
              </a:rPr>
              <a:t> </a:t>
            </a:r>
            <a:r>
              <a:rPr lang="ru-RU" sz="2400" dirty="0" err="1">
                <a:solidFill>
                  <a:schemeClr val="bg1"/>
                </a:solidFill>
              </a:rPr>
              <a:t>of</a:t>
            </a:r>
            <a:r>
              <a:rPr lang="ru-RU" sz="2400" dirty="0">
                <a:solidFill>
                  <a:schemeClr val="bg1"/>
                </a:solidFill>
              </a:rPr>
              <a:t> </a:t>
            </a:r>
            <a:r>
              <a:rPr lang="ru-RU" sz="2400" dirty="0" err="1">
                <a:solidFill>
                  <a:schemeClr val="bg1"/>
                </a:solidFill>
              </a:rPr>
              <a:t>competing</a:t>
            </a:r>
            <a:r>
              <a:rPr lang="ru-RU" sz="2400" dirty="0">
                <a:solidFill>
                  <a:schemeClr val="bg1"/>
                </a:solidFill>
              </a:rPr>
              <a:t> </a:t>
            </a:r>
            <a:r>
              <a:rPr lang="ru-RU" sz="2400" dirty="0" err="1">
                <a:solidFill>
                  <a:schemeClr val="bg1"/>
                </a:solidFill>
              </a:rPr>
              <a:t>goods</a:t>
            </a:r>
            <a:r>
              <a:rPr lang="ru-RU" sz="2400" dirty="0">
                <a:solidFill>
                  <a:schemeClr val="bg1"/>
                </a:solidFill>
              </a:rPr>
              <a:t>;</a:t>
            </a:r>
          </a:p>
          <a:p>
            <a:r>
              <a:rPr lang="ru-RU" sz="2400" dirty="0">
                <a:solidFill>
                  <a:schemeClr val="bg1"/>
                </a:solidFill>
              </a:rPr>
              <a:t>• </a:t>
            </a:r>
            <a:r>
              <a:rPr lang="ru-RU" sz="2400" dirty="0" err="1">
                <a:solidFill>
                  <a:schemeClr val="bg1"/>
                </a:solidFill>
              </a:rPr>
              <a:t>Absence</a:t>
            </a:r>
            <a:r>
              <a:rPr lang="ru-RU" sz="2400" dirty="0">
                <a:solidFill>
                  <a:schemeClr val="bg1"/>
                </a:solidFill>
              </a:rPr>
              <a:t> </a:t>
            </a:r>
            <a:r>
              <a:rPr lang="ru-RU" sz="2400" dirty="0" err="1">
                <a:solidFill>
                  <a:schemeClr val="bg1"/>
                </a:solidFill>
              </a:rPr>
              <a:t>of</a:t>
            </a:r>
            <a:r>
              <a:rPr lang="ru-RU" sz="2400" dirty="0">
                <a:solidFill>
                  <a:schemeClr val="bg1"/>
                </a:solidFill>
              </a:rPr>
              <a:t> </a:t>
            </a:r>
            <a:r>
              <a:rPr lang="ru-RU" sz="2400" dirty="0" err="1">
                <a:solidFill>
                  <a:schemeClr val="bg1"/>
                </a:solidFill>
              </a:rPr>
              <a:t>price</a:t>
            </a:r>
            <a:r>
              <a:rPr lang="ru-RU" sz="2400" dirty="0">
                <a:solidFill>
                  <a:schemeClr val="bg1"/>
                </a:solidFill>
              </a:rPr>
              <a:t> </a:t>
            </a:r>
            <a:r>
              <a:rPr lang="ru-RU" sz="2400" dirty="0" err="1">
                <a:solidFill>
                  <a:schemeClr val="bg1"/>
                </a:solidFill>
              </a:rPr>
              <a:t>restrictions</a:t>
            </a:r>
            <a:r>
              <a:rPr lang="ru-RU" sz="2400" dirty="0">
                <a:solidFill>
                  <a:schemeClr val="bg1"/>
                </a:solidFill>
              </a:rPr>
              <a:t>.</a:t>
            </a:r>
          </a:p>
        </p:txBody>
      </p:sp>
    </p:spTree>
    <p:extLst>
      <p:ext uri="{BB962C8B-B14F-4D97-AF65-F5344CB8AC3E}">
        <p14:creationId xmlns:p14="http://schemas.microsoft.com/office/powerpoint/2010/main" val="4094130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Прямоугольник 1"/>
          <p:cNvSpPr/>
          <p:nvPr/>
        </p:nvSpPr>
        <p:spPr>
          <a:xfrm>
            <a:off x="0" y="-19050"/>
            <a:ext cx="9144000" cy="7571303"/>
          </a:xfrm>
          <a:prstGeom prst="rect">
            <a:avLst/>
          </a:prstGeom>
        </p:spPr>
        <p:txBody>
          <a:bodyPr wrap="square">
            <a:spAutoFit/>
          </a:bodyPr>
          <a:lstStyle/>
          <a:p>
            <a:pPr algn="just">
              <a:lnSpc>
                <a:spcPct val="150000"/>
              </a:lnSpc>
            </a:pPr>
            <a:r>
              <a:rPr lang="tk-TM" sz="2700" dirty="0" smtClean="0">
                <a:solidFill>
                  <a:schemeClr val="bg1"/>
                </a:solidFill>
                <a:latin typeface="Times New Roman" pitchFamily="18" charset="0"/>
                <a:cs typeface="Times New Roman" pitchFamily="18" charset="0"/>
              </a:rPr>
              <a:t>     </a:t>
            </a:r>
            <a:r>
              <a:rPr lang="en-US" sz="2700" dirty="0" err="1" smtClean="0">
                <a:solidFill>
                  <a:schemeClr val="bg1"/>
                </a:solidFill>
                <a:latin typeface="Times New Roman" pitchFamily="18" charset="0"/>
                <a:cs typeface="Times New Roman" pitchFamily="18" charset="0"/>
              </a:rPr>
              <a:t>Kärhana</a:t>
            </a:r>
            <a:r>
              <a:rPr lang="en-US" sz="2700" dirty="0" smtClean="0">
                <a:solidFill>
                  <a:schemeClr val="bg1"/>
                </a:solidFill>
                <a:latin typeface="Times New Roman" pitchFamily="18" charset="0"/>
                <a:cs typeface="Times New Roman" pitchFamily="18" charset="0"/>
              </a:rPr>
              <a:t> </a:t>
            </a:r>
            <a:r>
              <a:rPr lang="en-US" sz="2700" dirty="0" err="1">
                <a:solidFill>
                  <a:schemeClr val="bg1"/>
                </a:solidFill>
                <a:latin typeface="Times New Roman" pitchFamily="18" charset="0"/>
                <a:cs typeface="Times New Roman" pitchFamily="18" charset="0"/>
              </a:rPr>
              <a:t>üçin</a:t>
            </a:r>
            <a:r>
              <a:rPr lang="en-US" sz="2700" dirty="0">
                <a:solidFill>
                  <a:schemeClr val="bg1"/>
                </a:solidFill>
                <a:latin typeface="Times New Roman" pitchFamily="18" charset="0"/>
                <a:cs typeface="Times New Roman" pitchFamily="18" charset="0"/>
              </a:rPr>
              <a:t> </a:t>
            </a:r>
            <a:r>
              <a:rPr lang="en-US" sz="2700" b="1" dirty="0" smtClean="0">
                <a:solidFill>
                  <a:schemeClr val="bg1"/>
                </a:solidFill>
                <a:latin typeface="Times New Roman" pitchFamily="18" charset="0"/>
                <a:cs typeface="Times New Roman" pitchFamily="18" charset="0"/>
              </a:rPr>
              <a:t>Sap </a:t>
            </a:r>
            <a:r>
              <a:rPr lang="en-US" sz="2700" b="1" dirty="0" err="1" smtClean="0">
                <a:solidFill>
                  <a:schemeClr val="bg1"/>
                </a:solidFill>
                <a:latin typeface="Times New Roman" pitchFamily="18" charset="0"/>
                <a:cs typeface="Times New Roman" pitchFamily="18" charset="0"/>
              </a:rPr>
              <a:t>Bäsdeşlik</a:t>
            </a:r>
            <a:r>
              <a:rPr lang="en-US" sz="2700" b="1" dirty="0" smtClean="0">
                <a:solidFill>
                  <a:schemeClr val="bg1"/>
                </a:solidFill>
                <a:latin typeface="Times New Roman" pitchFamily="18" charset="0"/>
                <a:cs typeface="Times New Roman" pitchFamily="18" charset="0"/>
              </a:rPr>
              <a:t> </a:t>
            </a:r>
            <a:r>
              <a:rPr lang="en-US" sz="2700" dirty="0" err="1" smtClean="0">
                <a:solidFill>
                  <a:schemeClr val="bg1"/>
                </a:solidFill>
                <a:latin typeface="Times New Roman" pitchFamily="18" charset="0"/>
                <a:cs typeface="Times New Roman" pitchFamily="18" charset="0"/>
              </a:rPr>
              <a:t>şertlerinde</a:t>
            </a:r>
            <a:r>
              <a:rPr lang="en-US" sz="2700" dirty="0" smtClean="0">
                <a:solidFill>
                  <a:schemeClr val="bg1"/>
                </a:solidFill>
                <a:latin typeface="Times New Roman" pitchFamily="18" charset="0"/>
                <a:cs typeface="Times New Roman" pitchFamily="18" charset="0"/>
              </a:rPr>
              <a:t> </a:t>
            </a:r>
            <a:r>
              <a:rPr lang="en-US" sz="2700" dirty="0" err="1">
                <a:solidFill>
                  <a:schemeClr val="bg1"/>
                </a:solidFill>
                <a:latin typeface="Times New Roman" pitchFamily="18" charset="0"/>
                <a:cs typeface="Times New Roman" pitchFamily="18" charset="0"/>
              </a:rPr>
              <a:t>isleg</a:t>
            </a:r>
            <a:r>
              <a:rPr lang="en-US" sz="2700" dirty="0">
                <a:solidFill>
                  <a:schemeClr val="bg1"/>
                </a:solidFill>
                <a:latin typeface="Times New Roman" pitchFamily="18" charset="0"/>
                <a:cs typeface="Times New Roman" pitchFamily="18" charset="0"/>
              </a:rPr>
              <a:t> </a:t>
            </a:r>
            <a:r>
              <a:rPr lang="en-US" sz="2700" dirty="0" err="1" smtClean="0">
                <a:solidFill>
                  <a:schemeClr val="bg1"/>
                </a:solidFill>
                <a:latin typeface="Times New Roman" pitchFamily="18" charset="0"/>
                <a:cs typeface="Times New Roman" pitchFamily="18" charset="0"/>
              </a:rPr>
              <a:t>Bahadan</a:t>
            </a:r>
            <a:r>
              <a:rPr lang="en-US" sz="2700" dirty="0" smtClean="0">
                <a:solidFill>
                  <a:schemeClr val="bg1"/>
                </a:solidFill>
                <a:latin typeface="Times New Roman" pitchFamily="18" charset="0"/>
                <a:cs typeface="Times New Roman" pitchFamily="18" charset="0"/>
              </a:rPr>
              <a:t> </a:t>
            </a:r>
            <a:r>
              <a:rPr lang="en-US" sz="2700" dirty="0" err="1">
                <a:solidFill>
                  <a:schemeClr val="bg1"/>
                </a:solidFill>
                <a:latin typeface="Times New Roman" pitchFamily="18" charset="0"/>
                <a:cs typeface="Times New Roman" pitchFamily="18" charset="0"/>
              </a:rPr>
              <a:t>çeýe</a:t>
            </a:r>
            <a:r>
              <a:rPr lang="en-US" sz="2700" dirty="0">
                <a:solidFill>
                  <a:schemeClr val="bg1"/>
                </a:solidFill>
                <a:latin typeface="Times New Roman" pitchFamily="18" charset="0"/>
                <a:cs typeface="Times New Roman" pitchFamily="18" charset="0"/>
              </a:rPr>
              <a:t>. </a:t>
            </a:r>
            <a:r>
              <a:rPr lang="en-US" sz="2700" dirty="0" smtClean="0">
                <a:solidFill>
                  <a:schemeClr val="bg1"/>
                </a:solidFill>
                <a:latin typeface="Times New Roman" pitchFamily="18" charset="0"/>
                <a:cs typeface="Times New Roman" pitchFamily="18" charset="0"/>
              </a:rPr>
              <a:t>Bu</a:t>
            </a:r>
            <a:r>
              <a:rPr lang="tk-TM" sz="2700" dirty="0" smtClean="0">
                <a:solidFill>
                  <a:schemeClr val="bg1"/>
                </a:solidFill>
                <a:latin typeface="Times New Roman" pitchFamily="18" charset="0"/>
                <a:cs typeface="Times New Roman" pitchFamily="18" charset="0"/>
              </a:rPr>
              <a:t> </a:t>
            </a:r>
            <a:r>
              <a:rPr lang="en-US" sz="2700" dirty="0" err="1" smtClean="0">
                <a:solidFill>
                  <a:schemeClr val="bg1"/>
                </a:solidFill>
                <a:latin typeface="Times New Roman" pitchFamily="18" charset="0"/>
                <a:cs typeface="Times New Roman" pitchFamily="18" charset="0"/>
              </a:rPr>
              <a:t>bazarda</a:t>
            </a:r>
            <a:r>
              <a:rPr lang="en-US" sz="2700" dirty="0" smtClean="0">
                <a:solidFill>
                  <a:schemeClr val="bg1"/>
                </a:solidFill>
                <a:latin typeface="Times New Roman" pitchFamily="18" charset="0"/>
                <a:cs typeface="Times New Roman" pitchFamily="18" charset="0"/>
              </a:rPr>
              <a:t> </a:t>
            </a:r>
            <a:r>
              <a:rPr lang="en-US" sz="2700" dirty="0" err="1">
                <a:solidFill>
                  <a:schemeClr val="bg1"/>
                </a:solidFill>
                <a:latin typeface="Times New Roman" pitchFamily="18" charset="0"/>
                <a:cs typeface="Times New Roman" pitchFamily="18" charset="0"/>
              </a:rPr>
              <a:t>kärhanalaryň</a:t>
            </a:r>
            <a:r>
              <a:rPr lang="en-US" sz="2700" dirty="0">
                <a:solidFill>
                  <a:schemeClr val="bg1"/>
                </a:solidFill>
                <a:latin typeface="Times New Roman" pitchFamily="18" charset="0"/>
                <a:cs typeface="Times New Roman" pitchFamily="18" charset="0"/>
              </a:rPr>
              <a:t> </a:t>
            </a:r>
            <a:r>
              <a:rPr lang="en-US" sz="2700" dirty="0" err="1">
                <a:solidFill>
                  <a:schemeClr val="bg1"/>
                </a:solidFill>
                <a:latin typeface="Times New Roman" pitchFamily="18" charset="0"/>
                <a:cs typeface="Times New Roman" pitchFamily="18" charset="0"/>
              </a:rPr>
              <a:t>uly</a:t>
            </a:r>
            <a:r>
              <a:rPr lang="en-US" sz="2700" dirty="0">
                <a:solidFill>
                  <a:schemeClr val="bg1"/>
                </a:solidFill>
                <a:latin typeface="Times New Roman" pitchFamily="18" charset="0"/>
                <a:cs typeface="Times New Roman" pitchFamily="18" charset="0"/>
              </a:rPr>
              <a:t> </a:t>
            </a:r>
            <a:r>
              <a:rPr lang="en-US" sz="2700" dirty="0" err="1">
                <a:solidFill>
                  <a:schemeClr val="bg1"/>
                </a:solidFill>
                <a:latin typeface="Times New Roman" pitchFamily="18" charset="0"/>
                <a:cs typeface="Times New Roman" pitchFamily="18" charset="0"/>
              </a:rPr>
              <a:t>möçberiniň</a:t>
            </a:r>
            <a:r>
              <a:rPr lang="en-US" sz="2700" dirty="0">
                <a:solidFill>
                  <a:schemeClr val="bg1"/>
                </a:solidFill>
                <a:latin typeface="Times New Roman" pitchFamily="18" charset="0"/>
                <a:cs typeface="Times New Roman" pitchFamily="18" charset="0"/>
              </a:rPr>
              <a:t> </a:t>
            </a:r>
            <a:r>
              <a:rPr lang="en-US" sz="2700" dirty="0" err="1">
                <a:solidFill>
                  <a:schemeClr val="bg1"/>
                </a:solidFill>
                <a:latin typeface="Times New Roman" pitchFamily="18" charset="0"/>
                <a:cs typeface="Times New Roman" pitchFamily="18" charset="0"/>
              </a:rPr>
              <a:t>hereket</a:t>
            </a:r>
            <a:r>
              <a:rPr lang="en-US" sz="2700" dirty="0">
                <a:solidFill>
                  <a:schemeClr val="bg1"/>
                </a:solidFill>
                <a:latin typeface="Times New Roman" pitchFamily="18" charset="0"/>
                <a:cs typeface="Times New Roman" pitchFamily="18" charset="0"/>
              </a:rPr>
              <a:t> </a:t>
            </a:r>
            <a:r>
              <a:rPr lang="en-US" sz="2700" dirty="0" err="1">
                <a:solidFill>
                  <a:schemeClr val="bg1"/>
                </a:solidFill>
                <a:latin typeface="Times New Roman" pitchFamily="18" charset="0"/>
                <a:cs typeface="Times New Roman" pitchFamily="18" charset="0"/>
              </a:rPr>
              <a:t>edýänligi</a:t>
            </a:r>
            <a:r>
              <a:rPr lang="en-US" sz="2700" dirty="0">
                <a:solidFill>
                  <a:schemeClr val="bg1"/>
                </a:solidFill>
                <a:latin typeface="Times New Roman" pitchFamily="18" charset="0"/>
                <a:cs typeface="Times New Roman" pitchFamily="18" charset="0"/>
              </a:rPr>
              <a:t>, </a:t>
            </a:r>
            <a:r>
              <a:rPr lang="en-US" sz="2700" dirty="0" err="1" smtClean="0">
                <a:solidFill>
                  <a:schemeClr val="bg1"/>
                </a:solidFill>
                <a:latin typeface="Times New Roman" pitchFamily="18" charset="0"/>
                <a:cs typeface="Times New Roman" pitchFamily="18" charset="0"/>
              </a:rPr>
              <a:t>olaryň</a:t>
            </a:r>
            <a:r>
              <a:rPr lang="tk-TM" sz="2700" dirty="0">
                <a:solidFill>
                  <a:schemeClr val="bg1"/>
                </a:solidFill>
                <a:latin typeface="Times New Roman" pitchFamily="18" charset="0"/>
                <a:cs typeface="Times New Roman" pitchFamily="18" charset="0"/>
              </a:rPr>
              <a:t> </a:t>
            </a:r>
            <a:r>
              <a:rPr lang="en-US" sz="2700" dirty="0" err="1" smtClean="0">
                <a:solidFill>
                  <a:schemeClr val="bg1"/>
                </a:solidFill>
                <a:latin typeface="Times New Roman" pitchFamily="18" charset="0"/>
                <a:cs typeface="Times New Roman" pitchFamily="18" charset="0"/>
              </a:rPr>
              <a:t>biriniň</a:t>
            </a:r>
            <a:r>
              <a:rPr lang="en-US" sz="2700" dirty="0" smtClean="0">
                <a:solidFill>
                  <a:schemeClr val="bg1"/>
                </a:solidFill>
                <a:latin typeface="Times New Roman" pitchFamily="18" charset="0"/>
                <a:cs typeface="Times New Roman" pitchFamily="18" charset="0"/>
              </a:rPr>
              <a:t> </a:t>
            </a:r>
            <a:r>
              <a:rPr lang="en-US" sz="2700" dirty="0">
                <a:solidFill>
                  <a:schemeClr val="bg1"/>
                </a:solidFill>
                <a:latin typeface="Times New Roman" pitchFamily="18" charset="0"/>
                <a:cs typeface="Times New Roman" pitchFamily="18" charset="0"/>
              </a:rPr>
              <a:t>hem </a:t>
            </a:r>
            <a:r>
              <a:rPr lang="en-US" sz="2700" dirty="0" err="1">
                <a:solidFill>
                  <a:schemeClr val="bg1"/>
                </a:solidFill>
                <a:latin typeface="Times New Roman" pitchFamily="18" charset="0"/>
                <a:cs typeface="Times New Roman" pitchFamily="18" charset="0"/>
              </a:rPr>
              <a:t>bazaryň</a:t>
            </a:r>
            <a:r>
              <a:rPr lang="en-US" sz="2700" dirty="0">
                <a:solidFill>
                  <a:schemeClr val="bg1"/>
                </a:solidFill>
                <a:latin typeface="Times New Roman" pitchFamily="18" charset="0"/>
                <a:cs typeface="Times New Roman" pitchFamily="18" charset="0"/>
              </a:rPr>
              <a:t> </a:t>
            </a:r>
            <a:r>
              <a:rPr lang="en-US" sz="2700" dirty="0" err="1">
                <a:solidFill>
                  <a:schemeClr val="bg1"/>
                </a:solidFill>
                <a:latin typeface="Times New Roman" pitchFamily="18" charset="0"/>
                <a:cs typeface="Times New Roman" pitchFamily="18" charset="0"/>
              </a:rPr>
              <a:t>paýynyň</a:t>
            </a:r>
            <a:r>
              <a:rPr lang="en-US" sz="2700" dirty="0">
                <a:solidFill>
                  <a:schemeClr val="bg1"/>
                </a:solidFill>
                <a:latin typeface="Times New Roman" pitchFamily="18" charset="0"/>
                <a:cs typeface="Times New Roman" pitchFamily="18" charset="0"/>
              </a:rPr>
              <a:t> </a:t>
            </a:r>
            <a:r>
              <a:rPr lang="en-US" sz="2700" dirty="0" err="1">
                <a:solidFill>
                  <a:schemeClr val="bg1"/>
                </a:solidFill>
                <a:latin typeface="Times New Roman" pitchFamily="18" charset="0"/>
                <a:cs typeface="Times New Roman" pitchFamily="18" charset="0"/>
              </a:rPr>
              <a:t>uludygyna</a:t>
            </a:r>
            <a:r>
              <a:rPr lang="en-US" sz="2700" dirty="0">
                <a:solidFill>
                  <a:schemeClr val="bg1"/>
                </a:solidFill>
                <a:latin typeface="Times New Roman" pitchFamily="18" charset="0"/>
                <a:cs typeface="Times New Roman" pitchFamily="18" charset="0"/>
              </a:rPr>
              <a:t> </a:t>
            </a:r>
            <a:r>
              <a:rPr lang="en-US" sz="2700" dirty="0" err="1">
                <a:solidFill>
                  <a:schemeClr val="bg1"/>
                </a:solidFill>
                <a:latin typeface="Times New Roman" pitchFamily="18" charset="0"/>
                <a:cs typeface="Times New Roman" pitchFamily="18" charset="0"/>
              </a:rPr>
              <a:t>gözegçilik</a:t>
            </a:r>
            <a:r>
              <a:rPr lang="en-US" sz="2700" dirty="0">
                <a:solidFill>
                  <a:schemeClr val="bg1"/>
                </a:solidFill>
                <a:latin typeface="Times New Roman" pitchFamily="18" charset="0"/>
                <a:cs typeface="Times New Roman" pitchFamily="18" charset="0"/>
              </a:rPr>
              <a:t> </a:t>
            </a:r>
            <a:r>
              <a:rPr lang="en-US" sz="2700" dirty="0" err="1">
                <a:solidFill>
                  <a:schemeClr val="bg1"/>
                </a:solidFill>
                <a:latin typeface="Times New Roman" pitchFamily="18" charset="0"/>
                <a:cs typeface="Times New Roman" pitchFamily="18" charset="0"/>
              </a:rPr>
              <a:t>etmeýänligi</a:t>
            </a:r>
            <a:r>
              <a:rPr lang="en-US" sz="2700" dirty="0">
                <a:solidFill>
                  <a:schemeClr val="bg1"/>
                </a:solidFill>
                <a:latin typeface="Times New Roman" pitchFamily="18" charset="0"/>
                <a:cs typeface="Times New Roman" pitchFamily="18" charset="0"/>
              </a:rPr>
              <a:t> </a:t>
            </a:r>
            <a:r>
              <a:rPr lang="en-US" sz="2700" dirty="0" err="1" smtClean="0">
                <a:solidFill>
                  <a:schemeClr val="bg1"/>
                </a:solidFill>
                <a:latin typeface="Times New Roman" pitchFamily="18" charset="0"/>
                <a:cs typeface="Times New Roman" pitchFamily="18" charset="0"/>
              </a:rPr>
              <a:t>bilen</a:t>
            </a:r>
            <a:r>
              <a:rPr lang="tk-TM" sz="2700" dirty="0" smtClean="0">
                <a:solidFill>
                  <a:schemeClr val="bg1"/>
                </a:solidFill>
                <a:latin typeface="Times New Roman" pitchFamily="18" charset="0"/>
                <a:cs typeface="Times New Roman" pitchFamily="18" charset="0"/>
              </a:rPr>
              <a:t> </a:t>
            </a:r>
            <a:r>
              <a:rPr lang="en-US" sz="2700" dirty="0" err="1" smtClean="0">
                <a:solidFill>
                  <a:schemeClr val="bg1"/>
                </a:solidFill>
                <a:latin typeface="Times New Roman" pitchFamily="18" charset="0"/>
                <a:cs typeface="Times New Roman" pitchFamily="18" charset="0"/>
              </a:rPr>
              <a:t>düşündirilýär</a:t>
            </a:r>
            <a:r>
              <a:rPr lang="en-US" sz="2700" dirty="0">
                <a:solidFill>
                  <a:schemeClr val="bg1"/>
                </a:solidFill>
                <a:latin typeface="Times New Roman" pitchFamily="18" charset="0"/>
                <a:cs typeface="Times New Roman" pitchFamily="18" charset="0"/>
              </a:rPr>
              <a:t>. </a:t>
            </a:r>
            <a:r>
              <a:rPr lang="en-US" sz="2700" dirty="0" err="1">
                <a:solidFill>
                  <a:schemeClr val="bg1"/>
                </a:solidFill>
                <a:latin typeface="Times New Roman" pitchFamily="18" charset="0"/>
                <a:cs typeface="Times New Roman" pitchFamily="18" charset="0"/>
              </a:rPr>
              <a:t>Önümçiligiň</a:t>
            </a:r>
            <a:r>
              <a:rPr lang="en-US" sz="2700" dirty="0">
                <a:solidFill>
                  <a:schemeClr val="bg1"/>
                </a:solidFill>
                <a:latin typeface="Times New Roman" pitchFamily="18" charset="0"/>
                <a:cs typeface="Times New Roman" pitchFamily="18" charset="0"/>
              </a:rPr>
              <a:t> </a:t>
            </a:r>
            <a:r>
              <a:rPr lang="en-US" sz="2700" dirty="0" err="1">
                <a:solidFill>
                  <a:schemeClr val="bg1"/>
                </a:solidFill>
                <a:latin typeface="Times New Roman" pitchFamily="18" charset="0"/>
                <a:cs typeface="Times New Roman" pitchFamily="18" charset="0"/>
              </a:rPr>
              <a:t>möçberi</a:t>
            </a:r>
            <a:r>
              <a:rPr lang="en-US" sz="2700" dirty="0">
                <a:solidFill>
                  <a:schemeClr val="bg1"/>
                </a:solidFill>
                <a:latin typeface="Times New Roman" pitchFamily="18" charset="0"/>
                <a:cs typeface="Times New Roman" pitchFamily="18" charset="0"/>
              </a:rPr>
              <a:t> </a:t>
            </a:r>
            <a:r>
              <a:rPr lang="en-US" sz="2700" dirty="0" err="1">
                <a:solidFill>
                  <a:schemeClr val="bg1"/>
                </a:solidFill>
                <a:latin typeface="Times New Roman" pitchFamily="18" charset="0"/>
                <a:cs typeface="Times New Roman" pitchFamily="18" charset="0"/>
              </a:rPr>
              <a:t>giňeldilende</a:t>
            </a:r>
            <a:r>
              <a:rPr lang="en-US" sz="2700" dirty="0">
                <a:solidFill>
                  <a:schemeClr val="bg1"/>
                </a:solidFill>
                <a:latin typeface="Times New Roman" pitchFamily="18" charset="0"/>
                <a:cs typeface="Times New Roman" pitchFamily="18" charset="0"/>
              </a:rPr>
              <a:t> </a:t>
            </a:r>
            <a:r>
              <a:rPr lang="en-US" sz="2700" dirty="0" err="1">
                <a:solidFill>
                  <a:schemeClr val="bg1"/>
                </a:solidFill>
                <a:latin typeface="Times New Roman" pitchFamily="18" charset="0"/>
                <a:cs typeface="Times New Roman" pitchFamily="18" charset="0"/>
              </a:rPr>
              <a:t>kärhana</a:t>
            </a:r>
            <a:r>
              <a:rPr lang="en-US" sz="2700" dirty="0">
                <a:solidFill>
                  <a:schemeClr val="bg1"/>
                </a:solidFill>
                <a:latin typeface="Times New Roman" pitchFamily="18" charset="0"/>
                <a:cs typeface="Times New Roman" pitchFamily="18" charset="0"/>
              </a:rPr>
              <a:t>, </a:t>
            </a:r>
            <a:r>
              <a:rPr lang="en-US" sz="2700" dirty="0" err="1" smtClean="0">
                <a:solidFill>
                  <a:schemeClr val="bg1"/>
                </a:solidFill>
                <a:latin typeface="Times New Roman" pitchFamily="18" charset="0"/>
                <a:cs typeface="Times New Roman" pitchFamily="18" charset="0"/>
              </a:rPr>
              <a:t>düzgün</a:t>
            </a:r>
            <a:r>
              <a:rPr lang="tk-TM" sz="2700" dirty="0">
                <a:solidFill>
                  <a:schemeClr val="bg1"/>
                </a:solidFill>
                <a:latin typeface="Times New Roman" pitchFamily="18" charset="0"/>
                <a:cs typeface="Times New Roman" pitchFamily="18" charset="0"/>
              </a:rPr>
              <a:t> </a:t>
            </a:r>
            <a:r>
              <a:rPr lang="en-US" sz="2700" dirty="0" err="1" smtClean="0">
                <a:solidFill>
                  <a:schemeClr val="bg1"/>
                </a:solidFill>
                <a:latin typeface="Times New Roman" pitchFamily="18" charset="0"/>
                <a:cs typeface="Times New Roman" pitchFamily="18" charset="0"/>
              </a:rPr>
              <a:t>bolşy</a:t>
            </a:r>
            <a:r>
              <a:rPr lang="en-US" sz="2700" dirty="0" smtClean="0">
                <a:solidFill>
                  <a:schemeClr val="bg1"/>
                </a:solidFill>
                <a:latin typeface="Times New Roman" pitchFamily="18" charset="0"/>
                <a:cs typeface="Times New Roman" pitchFamily="18" charset="0"/>
              </a:rPr>
              <a:t> </a:t>
            </a:r>
            <a:r>
              <a:rPr lang="en-US" sz="2700" dirty="0" err="1">
                <a:solidFill>
                  <a:schemeClr val="bg1"/>
                </a:solidFill>
                <a:latin typeface="Times New Roman" pitchFamily="18" charset="0"/>
                <a:cs typeface="Times New Roman" pitchFamily="18" charset="0"/>
              </a:rPr>
              <a:t>ýaly</a:t>
            </a:r>
            <a:r>
              <a:rPr lang="en-US" sz="2700" dirty="0">
                <a:solidFill>
                  <a:schemeClr val="bg1"/>
                </a:solidFill>
                <a:latin typeface="Times New Roman" pitchFamily="18" charset="0"/>
                <a:cs typeface="Times New Roman" pitchFamily="18" charset="0"/>
              </a:rPr>
              <a:t>, </a:t>
            </a:r>
            <a:r>
              <a:rPr lang="en-US" sz="2700" dirty="0" err="1" smtClean="0">
                <a:solidFill>
                  <a:schemeClr val="bg1"/>
                </a:solidFill>
                <a:latin typeface="Times New Roman" pitchFamily="18" charset="0"/>
                <a:cs typeface="Times New Roman" pitchFamily="18" charset="0"/>
              </a:rPr>
              <a:t>Bahay</a:t>
            </a:r>
            <a:r>
              <a:rPr lang="en-US" sz="2700" dirty="0" smtClean="0">
                <a:solidFill>
                  <a:schemeClr val="bg1"/>
                </a:solidFill>
                <a:latin typeface="Times New Roman" pitchFamily="18" charset="0"/>
                <a:cs typeface="Times New Roman" pitchFamily="18" charset="0"/>
              </a:rPr>
              <a:t> </a:t>
            </a:r>
            <a:r>
              <a:rPr lang="en-US" sz="2700" dirty="0" err="1">
                <a:solidFill>
                  <a:schemeClr val="bg1"/>
                </a:solidFill>
                <a:latin typeface="Times New Roman" pitchFamily="18" charset="0"/>
                <a:cs typeface="Times New Roman" pitchFamily="18" charset="0"/>
              </a:rPr>
              <a:t>üýtgetmeýär</a:t>
            </a:r>
            <a:r>
              <a:rPr lang="en-US" sz="2700" dirty="0">
                <a:solidFill>
                  <a:schemeClr val="bg1"/>
                </a:solidFill>
                <a:latin typeface="Times New Roman" pitchFamily="18" charset="0"/>
                <a:cs typeface="Times New Roman" pitchFamily="18" charset="0"/>
              </a:rPr>
              <a:t>. </a:t>
            </a:r>
            <a:r>
              <a:rPr lang="en-US" sz="2700" dirty="0" err="1">
                <a:solidFill>
                  <a:schemeClr val="bg1"/>
                </a:solidFill>
                <a:latin typeface="Times New Roman" pitchFamily="18" charset="0"/>
                <a:cs typeface="Times New Roman" pitchFamily="18" charset="0"/>
              </a:rPr>
              <a:t>Pudak</a:t>
            </a:r>
            <a:r>
              <a:rPr lang="en-US" sz="2700" dirty="0">
                <a:solidFill>
                  <a:schemeClr val="bg1"/>
                </a:solidFill>
                <a:latin typeface="Times New Roman" pitchFamily="18" charset="0"/>
                <a:cs typeface="Times New Roman" pitchFamily="18" charset="0"/>
              </a:rPr>
              <a:t> </a:t>
            </a:r>
            <a:r>
              <a:rPr lang="en-US" sz="2700" dirty="0" err="1">
                <a:solidFill>
                  <a:schemeClr val="bg1"/>
                </a:solidFill>
                <a:latin typeface="Times New Roman" pitchFamily="18" charset="0"/>
                <a:cs typeface="Times New Roman" pitchFamily="18" charset="0"/>
              </a:rPr>
              <a:t>üçin</a:t>
            </a:r>
            <a:r>
              <a:rPr lang="en-US" sz="2700" dirty="0">
                <a:solidFill>
                  <a:schemeClr val="bg1"/>
                </a:solidFill>
                <a:latin typeface="Times New Roman" pitchFamily="18" charset="0"/>
                <a:cs typeface="Times New Roman" pitchFamily="18" charset="0"/>
              </a:rPr>
              <a:t> </a:t>
            </a:r>
            <a:r>
              <a:rPr lang="en-US" sz="2700" dirty="0" err="1">
                <a:solidFill>
                  <a:schemeClr val="bg1"/>
                </a:solidFill>
                <a:latin typeface="Times New Roman" pitchFamily="18" charset="0"/>
                <a:cs typeface="Times New Roman" pitchFamily="18" charset="0"/>
              </a:rPr>
              <a:t>erkin</a:t>
            </a:r>
            <a:r>
              <a:rPr lang="en-US" sz="2700" dirty="0">
                <a:solidFill>
                  <a:schemeClr val="bg1"/>
                </a:solidFill>
                <a:latin typeface="Times New Roman" pitchFamily="18" charset="0"/>
                <a:cs typeface="Times New Roman" pitchFamily="18" charset="0"/>
              </a:rPr>
              <a:t> </a:t>
            </a:r>
            <a:r>
              <a:rPr lang="en-US" sz="2700" dirty="0" err="1">
                <a:solidFill>
                  <a:schemeClr val="bg1"/>
                </a:solidFill>
                <a:latin typeface="Times New Roman" pitchFamily="18" charset="0"/>
                <a:cs typeface="Times New Roman" pitchFamily="18" charset="0"/>
              </a:rPr>
              <a:t>bäsdeşlik</a:t>
            </a:r>
            <a:r>
              <a:rPr lang="en-US" sz="2700" dirty="0">
                <a:solidFill>
                  <a:schemeClr val="bg1"/>
                </a:solidFill>
                <a:latin typeface="Times New Roman" pitchFamily="18" charset="0"/>
                <a:cs typeface="Times New Roman" pitchFamily="18" charset="0"/>
              </a:rPr>
              <a:t> </a:t>
            </a:r>
            <a:r>
              <a:rPr lang="en-US" sz="2700" dirty="0" err="1" smtClean="0">
                <a:solidFill>
                  <a:schemeClr val="bg1"/>
                </a:solidFill>
                <a:latin typeface="Times New Roman" pitchFamily="18" charset="0"/>
                <a:cs typeface="Times New Roman" pitchFamily="18" charset="0"/>
              </a:rPr>
              <a:t>bazarynda</a:t>
            </a:r>
            <a:r>
              <a:rPr lang="tk-TM" sz="2700" dirty="0">
                <a:solidFill>
                  <a:schemeClr val="bg1"/>
                </a:solidFill>
                <a:latin typeface="Times New Roman" pitchFamily="18" charset="0"/>
                <a:cs typeface="Times New Roman" pitchFamily="18" charset="0"/>
              </a:rPr>
              <a:t> </a:t>
            </a:r>
            <a:r>
              <a:rPr lang="en-US" sz="2700" dirty="0" err="1" smtClean="0">
                <a:solidFill>
                  <a:schemeClr val="bg1"/>
                </a:solidFill>
                <a:latin typeface="Times New Roman" pitchFamily="18" charset="0"/>
                <a:cs typeface="Times New Roman" pitchFamily="18" charset="0"/>
              </a:rPr>
              <a:t>isleg</a:t>
            </a:r>
            <a:r>
              <a:rPr lang="en-US" sz="2700" dirty="0" smtClean="0">
                <a:solidFill>
                  <a:schemeClr val="bg1"/>
                </a:solidFill>
                <a:latin typeface="Times New Roman" pitchFamily="18" charset="0"/>
                <a:cs typeface="Times New Roman" pitchFamily="18" charset="0"/>
              </a:rPr>
              <a:t> </a:t>
            </a:r>
            <a:r>
              <a:rPr lang="en-US" sz="2700" dirty="0" err="1">
                <a:solidFill>
                  <a:schemeClr val="bg1"/>
                </a:solidFill>
                <a:latin typeface="Times New Roman" pitchFamily="18" charset="0"/>
                <a:cs typeface="Times New Roman" pitchFamily="18" charset="0"/>
              </a:rPr>
              <a:t>bilen</a:t>
            </a:r>
            <a:r>
              <a:rPr lang="en-US" sz="2700" dirty="0">
                <a:solidFill>
                  <a:schemeClr val="bg1"/>
                </a:solidFill>
                <a:latin typeface="Times New Roman" pitchFamily="18" charset="0"/>
                <a:cs typeface="Times New Roman" pitchFamily="18" charset="0"/>
              </a:rPr>
              <a:t> </a:t>
            </a:r>
            <a:r>
              <a:rPr lang="en-US" sz="2700" dirty="0" err="1" smtClean="0">
                <a:solidFill>
                  <a:schemeClr val="bg1"/>
                </a:solidFill>
                <a:latin typeface="Times New Roman" pitchFamily="18" charset="0"/>
                <a:cs typeface="Times New Roman" pitchFamily="18" charset="0"/>
              </a:rPr>
              <a:t>Bahayň</a:t>
            </a:r>
            <a:r>
              <a:rPr lang="en-US" sz="2700" dirty="0" smtClean="0">
                <a:solidFill>
                  <a:schemeClr val="bg1"/>
                </a:solidFill>
                <a:latin typeface="Times New Roman" pitchFamily="18" charset="0"/>
                <a:cs typeface="Times New Roman" pitchFamily="18" charset="0"/>
              </a:rPr>
              <a:t> </a:t>
            </a:r>
            <a:r>
              <a:rPr lang="en-US" sz="2700" dirty="0" err="1">
                <a:solidFill>
                  <a:schemeClr val="bg1"/>
                </a:solidFill>
                <a:latin typeface="Times New Roman" pitchFamily="18" charset="0"/>
                <a:cs typeface="Times New Roman" pitchFamily="18" charset="0"/>
              </a:rPr>
              <a:t>arasyndaky</a:t>
            </a:r>
            <a:r>
              <a:rPr lang="en-US" sz="2700" dirty="0">
                <a:solidFill>
                  <a:schemeClr val="bg1"/>
                </a:solidFill>
                <a:latin typeface="Times New Roman" pitchFamily="18" charset="0"/>
                <a:cs typeface="Times New Roman" pitchFamily="18" charset="0"/>
              </a:rPr>
              <a:t> </a:t>
            </a:r>
            <a:r>
              <a:rPr lang="en-US" sz="2700" dirty="0" err="1" smtClean="0">
                <a:solidFill>
                  <a:schemeClr val="bg1"/>
                </a:solidFill>
                <a:latin typeface="Times New Roman" pitchFamily="18" charset="0"/>
                <a:cs typeface="Times New Roman" pitchFamily="18" charset="0"/>
              </a:rPr>
              <a:t>baglanyşyk</a:t>
            </a:r>
            <a:r>
              <a:rPr lang="tk-TM" sz="2700" dirty="0" smtClean="0">
                <a:solidFill>
                  <a:schemeClr val="bg1"/>
                </a:solidFill>
                <a:latin typeface="Times New Roman" pitchFamily="18" charset="0"/>
                <a:cs typeface="Times New Roman" pitchFamily="18" charset="0"/>
              </a:rPr>
              <a:t> </a:t>
            </a:r>
            <a:r>
              <a:rPr lang="en-US" sz="2700" dirty="0" smtClean="0">
                <a:solidFill>
                  <a:schemeClr val="bg1"/>
                </a:solidFill>
                <a:latin typeface="Times New Roman" pitchFamily="18" charset="0"/>
                <a:cs typeface="Times New Roman" pitchFamily="18" charset="0"/>
              </a:rPr>
              <a:t>–</a:t>
            </a:r>
            <a:r>
              <a:rPr lang="tk-TM" sz="2700" dirty="0" smtClean="0">
                <a:solidFill>
                  <a:schemeClr val="bg1"/>
                </a:solidFill>
                <a:latin typeface="Times New Roman" pitchFamily="18" charset="0"/>
                <a:cs typeface="Times New Roman" pitchFamily="18" charset="0"/>
              </a:rPr>
              <a:t> </a:t>
            </a:r>
            <a:r>
              <a:rPr lang="en-US" sz="2700" dirty="0" err="1" smtClean="0">
                <a:solidFill>
                  <a:schemeClr val="bg1"/>
                </a:solidFill>
                <a:latin typeface="Times New Roman" pitchFamily="18" charset="0"/>
                <a:cs typeface="Times New Roman" pitchFamily="18" charset="0"/>
              </a:rPr>
              <a:t>garşylyklaýyn</a:t>
            </a:r>
            <a:r>
              <a:rPr lang="en-US" sz="2700" dirty="0" smtClean="0">
                <a:solidFill>
                  <a:schemeClr val="bg1"/>
                </a:solidFill>
                <a:latin typeface="Times New Roman" pitchFamily="18" charset="0"/>
                <a:cs typeface="Times New Roman" pitchFamily="18" charset="0"/>
              </a:rPr>
              <a:t> </a:t>
            </a:r>
            <a:r>
              <a:rPr lang="en-US" sz="2700" dirty="0" err="1" smtClean="0">
                <a:solidFill>
                  <a:schemeClr val="bg1"/>
                </a:solidFill>
                <a:latin typeface="Times New Roman" pitchFamily="18" charset="0"/>
                <a:cs typeface="Times New Roman" pitchFamily="18" charset="0"/>
              </a:rPr>
              <a:t>proporsional</a:t>
            </a:r>
            <a:r>
              <a:rPr lang="en-US" sz="2700" dirty="0" smtClean="0">
                <a:solidFill>
                  <a:schemeClr val="bg1"/>
                </a:solidFill>
                <a:latin typeface="Times New Roman" pitchFamily="18" charset="0"/>
                <a:cs typeface="Times New Roman" pitchFamily="18" charset="0"/>
              </a:rPr>
              <a:t>,</a:t>
            </a:r>
            <a:r>
              <a:rPr lang="tk-TM" sz="2700" dirty="0" smtClean="0">
                <a:solidFill>
                  <a:schemeClr val="bg1"/>
                </a:solidFill>
                <a:latin typeface="Times New Roman" pitchFamily="18" charset="0"/>
                <a:cs typeface="Times New Roman" pitchFamily="18" charset="0"/>
              </a:rPr>
              <a:t> </a:t>
            </a:r>
            <a:r>
              <a:rPr lang="en-US" sz="2700" dirty="0" smtClean="0">
                <a:solidFill>
                  <a:schemeClr val="bg1"/>
                </a:solidFill>
                <a:latin typeface="Times New Roman" pitchFamily="18" charset="0"/>
                <a:cs typeface="Times New Roman" pitchFamily="18" charset="0"/>
              </a:rPr>
              <a:t>has </a:t>
            </a:r>
            <a:r>
              <a:rPr lang="en-US" sz="2700" dirty="0" err="1">
                <a:solidFill>
                  <a:schemeClr val="bg1"/>
                </a:solidFill>
                <a:latin typeface="Times New Roman" pitchFamily="18" charset="0"/>
                <a:cs typeface="Times New Roman" pitchFamily="18" charset="0"/>
              </a:rPr>
              <a:t>takygy</a:t>
            </a:r>
            <a:r>
              <a:rPr lang="en-US" sz="2700" dirty="0">
                <a:solidFill>
                  <a:schemeClr val="bg1"/>
                </a:solidFill>
                <a:latin typeface="Times New Roman" pitchFamily="18" charset="0"/>
                <a:cs typeface="Times New Roman" pitchFamily="18" charset="0"/>
              </a:rPr>
              <a:t> </a:t>
            </a:r>
            <a:r>
              <a:rPr lang="en-US" sz="2700" dirty="0" err="1" smtClean="0">
                <a:solidFill>
                  <a:schemeClr val="bg1"/>
                </a:solidFill>
                <a:latin typeface="Times New Roman" pitchFamily="18" charset="0"/>
                <a:cs typeface="Times New Roman" pitchFamily="18" charset="0"/>
              </a:rPr>
              <a:t>Bahayň</a:t>
            </a:r>
            <a:r>
              <a:rPr lang="en-US" sz="2700" dirty="0" smtClean="0">
                <a:solidFill>
                  <a:schemeClr val="bg1"/>
                </a:solidFill>
                <a:latin typeface="Times New Roman" pitchFamily="18" charset="0"/>
                <a:cs typeface="Times New Roman" pitchFamily="18" charset="0"/>
              </a:rPr>
              <a:t> </a:t>
            </a:r>
            <a:r>
              <a:rPr lang="en-US" sz="2700" dirty="0" err="1">
                <a:solidFill>
                  <a:schemeClr val="bg1"/>
                </a:solidFill>
                <a:latin typeface="Times New Roman" pitchFamily="18" charset="0"/>
                <a:cs typeface="Times New Roman" pitchFamily="18" charset="0"/>
              </a:rPr>
              <a:t>peselmegi</a:t>
            </a:r>
            <a:r>
              <a:rPr lang="en-US" sz="2700" dirty="0">
                <a:solidFill>
                  <a:schemeClr val="bg1"/>
                </a:solidFill>
                <a:latin typeface="Times New Roman" pitchFamily="18" charset="0"/>
                <a:cs typeface="Times New Roman" pitchFamily="18" charset="0"/>
              </a:rPr>
              <a:t> </a:t>
            </a:r>
            <a:r>
              <a:rPr lang="en-US" sz="2700" dirty="0" err="1">
                <a:solidFill>
                  <a:schemeClr val="bg1"/>
                </a:solidFill>
                <a:latin typeface="Times New Roman" pitchFamily="18" charset="0"/>
                <a:cs typeface="Times New Roman" pitchFamily="18" charset="0"/>
              </a:rPr>
              <a:t>islegiň</a:t>
            </a:r>
            <a:r>
              <a:rPr lang="en-US" sz="2700" dirty="0">
                <a:solidFill>
                  <a:schemeClr val="bg1"/>
                </a:solidFill>
                <a:latin typeface="Times New Roman" pitchFamily="18" charset="0"/>
                <a:cs typeface="Times New Roman" pitchFamily="18" charset="0"/>
              </a:rPr>
              <a:t> </a:t>
            </a:r>
            <a:r>
              <a:rPr lang="en-US" sz="2700" dirty="0" err="1">
                <a:solidFill>
                  <a:schemeClr val="bg1"/>
                </a:solidFill>
                <a:latin typeface="Times New Roman" pitchFamily="18" charset="0"/>
                <a:cs typeface="Times New Roman" pitchFamily="18" charset="0"/>
              </a:rPr>
              <a:t>artmagyna</a:t>
            </a:r>
            <a:r>
              <a:rPr lang="en-US" sz="2700" dirty="0">
                <a:solidFill>
                  <a:schemeClr val="bg1"/>
                </a:solidFill>
                <a:latin typeface="Times New Roman" pitchFamily="18" charset="0"/>
                <a:cs typeface="Times New Roman" pitchFamily="18" charset="0"/>
              </a:rPr>
              <a:t> </a:t>
            </a:r>
            <a:r>
              <a:rPr lang="en-US" sz="2700" dirty="0" err="1">
                <a:solidFill>
                  <a:schemeClr val="bg1"/>
                </a:solidFill>
                <a:latin typeface="Times New Roman" pitchFamily="18" charset="0"/>
                <a:cs typeface="Times New Roman" pitchFamily="18" charset="0"/>
              </a:rPr>
              <a:t>ýardam</a:t>
            </a:r>
            <a:r>
              <a:rPr lang="en-US" sz="2700" dirty="0">
                <a:solidFill>
                  <a:schemeClr val="bg1"/>
                </a:solidFill>
                <a:latin typeface="Times New Roman" pitchFamily="18" charset="0"/>
                <a:cs typeface="Times New Roman" pitchFamily="18" charset="0"/>
              </a:rPr>
              <a:t> </a:t>
            </a:r>
            <a:r>
              <a:rPr lang="en-US" sz="2700" dirty="0" err="1" smtClean="0">
                <a:solidFill>
                  <a:schemeClr val="bg1"/>
                </a:solidFill>
                <a:latin typeface="Times New Roman" pitchFamily="18" charset="0"/>
                <a:cs typeface="Times New Roman" pitchFamily="18" charset="0"/>
              </a:rPr>
              <a:t>edýär</a:t>
            </a:r>
            <a:r>
              <a:rPr lang="en-US" sz="2700" dirty="0" smtClean="0">
                <a:solidFill>
                  <a:schemeClr val="bg1"/>
                </a:solidFill>
                <a:latin typeface="Times New Roman" pitchFamily="18" charset="0"/>
                <a:cs typeface="Times New Roman" pitchFamily="18" charset="0"/>
              </a:rPr>
              <a:t>,</a:t>
            </a:r>
            <a:r>
              <a:rPr lang="tk-TM" sz="2700" dirty="0" smtClean="0">
                <a:solidFill>
                  <a:schemeClr val="bg1"/>
                </a:solidFill>
                <a:latin typeface="Times New Roman" pitchFamily="18" charset="0"/>
                <a:cs typeface="Times New Roman" pitchFamily="18" charset="0"/>
              </a:rPr>
              <a:t> </a:t>
            </a:r>
            <a:r>
              <a:rPr lang="en-US" sz="2700" dirty="0" err="1" smtClean="0">
                <a:solidFill>
                  <a:schemeClr val="bg1"/>
                </a:solidFill>
                <a:latin typeface="Times New Roman" pitchFamily="18" charset="0"/>
                <a:cs typeface="Times New Roman" pitchFamily="18" charset="0"/>
              </a:rPr>
              <a:t>islegiň</a:t>
            </a:r>
            <a:r>
              <a:rPr lang="en-US" sz="2700" dirty="0" smtClean="0">
                <a:solidFill>
                  <a:schemeClr val="bg1"/>
                </a:solidFill>
                <a:latin typeface="Times New Roman" pitchFamily="18" charset="0"/>
                <a:cs typeface="Times New Roman" pitchFamily="18" charset="0"/>
              </a:rPr>
              <a:t> </a:t>
            </a:r>
            <a:r>
              <a:rPr lang="en-US" sz="2700" dirty="0" err="1">
                <a:solidFill>
                  <a:schemeClr val="bg1"/>
                </a:solidFill>
                <a:latin typeface="Times New Roman" pitchFamily="18" charset="0"/>
                <a:cs typeface="Times New Roman" pitchFamily="18" charset="0"/>
              </a:rPr>
              <a:t>egri</a:t>
            </a:r>
            <a:r>
              <a:rPr lang="en-US" sz="2700" dirty="0">
                <a:solidFill>
                  <a:schemeClr val="bg1"/>
                </a:solidFill>
                <a:latin typeface="Times New Roman" pitchFamily="18" charset="0"/>
                <a:cs typeface="Times New Roman" pitchFamily="18" charset="0"/>
              </a:rPr>
              <a:t> </a:t>
            </a:r>
            <a:r>
              <a:rPr lang="en-US" sz="2700" dirty="0" err="1">
                <a:solidFill>
                  <a:schemeClr val="bg1"/>
                </a:solidFill>
                <a:latin typeface="Times New Roman" pitchFamily="18" charset="0"/>
                <a:cs typeface="Times New Roman" pitchFamily="18" charset="0"/>
              </a:rPr>
              <a:t>görkezijisi</a:t>
            </a:r>
            <a:r>
              <a:rPr lang="en-US" sz="2700" dirty="0">
                <a:solidFill>
                  <a:schemeClr val="bg1"/>
                </a:solidFill>
                <a:latin typeface="Times New Roman" pitchFamily="18" charset="0"/>
                <a:cs typeface="Times New Roman" pitchFamily="18" charset="0"/>
              </a:rPr>
              <a:t> </a:t>
            </a:r>
            <a:r>
              <a:rPr lang="en-US" sz="2700" dirty="0" err="1">
                <a:solidFill>
                  <a:schemeClr val="bg1"/>
                </a:solidFill>
                <a:latin typeface="Times New Roman" pitchFamily="18" charset="0"/>
                <a:cs typeface="Times New Roman" pitchFamily="18" charset="0"/>
              </a:rPr>
              <a:t>birmeňzeş</a:t>
            </a:r>
            <a:r>
              <a:rPr lang="en-US" sz="2700" dirty="0">
                <a:solidFill>
                  <a:schemeClr val="bg1"/>
                </a:solidFill>
                <a:latin typeface="Times New Roman" pitchFamily="18" charset="0"/>
                <a:cs typeface="Times New Roman" pitchFamily="18" charset="0"/>
              </a:rPr>
              <a:t> </a:t>
            </a:r>
            <a:r>
              <a:rPr lang="en-US" sz="2700" dirty="0" err="1">
                <a:solidFill>
                  <a:schemeClr val="bg1"/>
                </a:solidFill>
                <a:latin typeface="Times New Roman" pitchFamily="18" charset="0"/>
                <a:cs typeface="Times New Roman" pitchFamily="18" charset="0"/>
              </a:rPr>
              <a:t>kemelýär</a:t>
            </a:r>
            <a:r>
              <a:rPr lang="en-US" sz="2700" dirty="0">
                <a:solidFill>
                  <a:schemeClr val="bg1"/>
                </a:solidFill>
                <a:latin typeface="Times New Roman" pitchFamily="18" charset="0"/>
                <a:cs typeface="Times New Roman" pitchFamily="18" charset="0"/>
              </a:rPr>
              <a:t>. Eger </a:t>
            </a:r>
            <a:r>
              <a:rPr lang="en-US" sz="2700" dirty="0" err="1">
                <a:solidFill>
                  <a:schemeClr val="bg1"/>
                </a:solidFill>
                <a:latin typeface="Times New Roman" pitchFamily="18" charset="0"/>
                <a:cs typeface="Times New Roman" pitchFamily="18" charset="0"/>
              </a:rPr>
              <a:t>pudakda</a:t>
            </a:r>
            <a:r>
              <a:rPr lang="en-US" sz="2700" dirty="0">
                <a:solidFill>
                  <a:schemeClr val="bg1"/>
                </a:solidFill>
                <a:latin typeface="Times New Roman" pitchFamily="18" charset="0"/>
                <a:cs typeface="Times New Roman" pitchFamily="18" charset="0"/>
              </a:rPr>
              <a:t> </a:t>
            </a:r>
            <a:r>
              <a:rPr lang="en-US" sz="2700" dirty="0" err="1">
                <a:solidFill>
                  <a:schemeClr val="bg1"/>
                </a:solidFill>
                <a:latin typeface="Times New Roman" pitchFamily="18" charset="0"/>
                <a:cs typeface="Times New Roman" pitchFamily="18" charset="0"/>
              </a:rPr>
              <a:t>haryt</a:t>
            </a:r>
            <a:r>
              <a:rPr lang="en-US" sz="2700" dirty="0">
                <a:solidFill>
                  <a:schemeClr val="bg1"/>
                </a:solidFill>
                <a:latin typeface="Times New Roman" pitchFamily="18" charset="0"/>
                <a:cs typeface="Times New Roman" pitchFamily="18" charset="0"/>
              </a:rPr>
              <a:t> </a:t>
            </a:r>
            <a:r>
              <a:rPr lang="en-US" sz="2700" dirty="0" err="1" smtClean="0">
                <a:solidFill>
                  <a:schemeClr val="bg1"/>
                </a:solidFill>
                <a:latin typeface="Times New Roman" pitchFamily="18" charset="0"/>
                <a:cs typeface="Times New Roman" pitchFamily="18" charset="0"/>
              </a:rPr>
              <a:t>teklip</a:t>
            </a:r>
            <a:r>
              <a:rPr lang="tk-TM" sz="2700" dirty="0">
                <a:solidFill>
                  <a:schemeClr val="bg1"/>
                </a:solidFill>
                <a:latin typeface="Times New Roman" pitchFamily="18" charset="0"/>
                <a:cs typeface="Times New Roman" pitchFamily="18" charset="0"/>
              </a:rPr>
              <a:t> </a:t>
            </a:r>
            <a:r>
              <a:rPr lang="en-US" sz="2700" dirty="0" err="1" smtClean="0">
                <a:solidFill>
                  <a:schemeClr val="bg1"/>
                </a:solidFill>
                <a:latin typeface="Times New Roman" pitchFamily="18" charset="0"/>
                <a:cs typeface="Times New Roman" pitchFamily="18" charset="0"/>
              </a:rPr>
              <a:t>edilişi</a:t>
            </a:r>
            <a:r>
              <a:rPr lang="en-US" sz="2700" dirty="0" smtClean="0">
                <a:solidFill>
                  <a:schemeClr val="bg1"/>
                </a:solidFill>
                <a:latin typeface="Times New Roman" pitchFamily="18" charset="0"/>
                <a:cs typeface="Times New Roman" pitchFamily="18" charset="0"/>
              </a:rPr>
              <a:t> </a:t>
            </a:r>
            <a:r>
              <a:rPr lang="en-US" sz="2700" dirty="0" err="1">
                <a:solidFill>
                  <a:schemeClr val="bg1"/>
                </a:solidFill>
                <a:latin typeface="Times New Roman" pitchFamily="18" charset="0"/>
                <a:cs typeface="Times New Roman" pitchFamily="18" charset="0"/>
              </a:rPr>
              <a:t>artsa</a:t>
            </a:r>
            <a:r>
              <a:rPr lang="en-US" sz="2700" dirty="0">
                <a:solidFill>
                  <a:schemeClr val="bg1"/>
                </a:solidFill>
                <a:latin typeface="Times New Roman" pitchFamily="18" charset="0"/>
                <a:cs typeface="Times New Roman" pitchFamily="18" charset="0"/>
              </a:rPr>
              <a:t>, </a:t>
            </a:r>
            <a:r>
              <a:rPr lang="en-US" sz="2700" dirty="0" err="1">
                <a:solidFill>
                  <a:schemeClr val="bg1"/>
                </a:solidFill>
                <a:latin typeface="Times New Roman" pitchFamily="18" charset="0"/>
                <a:cs typeface="Times New Roman" pitchFamily="18" charset="0"/>
              </a:rPr>
              <a:t>onda</a:t>
            </a:r>
            <a:r>
              <a:rPr lang="en-US" sz="2700" dirty="0">
                <a:solidFill>
                  <a:schemeClr val="bg1"/>
                </a:solidFill>
                <a:latin typeface="Times New Roman" pitchFamily="18" charset="0"/>
                <a:cs typeface="Times New Roman" pitchFamily="18" charset="0"/>
              </a:rPr>
              <a:t> </a:t>
            </a:r>
            <a:r>
              <a:rPr lang="en-US" sz="2700" dirty="0" err="1">
                <a:solidFill>
                  <a:schemeClr val="bg1"/>
                </a:solidFill>
                <a:latin typeface="Times New Roman" pitchFamily="18" charset="0"/>
                <a:cs typeface="Times New Roman" pitchFamily="18" charset="0"/>
              </a:rPr>
              <a:t>olaryň</a:t>
            </a:r>
            <a:r>
              <a:rPr lang="en-US" sz="2700" dirty="0">
                <a:solidFill>
                  <a:schemeClr val="bg1"/>
                </a:solidFill>
                <a:latin typeface="Times New Roman" pitchFamily="18" charset="0"/>
                <a:cs typeface="Times New Roman" pitchFamily="18" charset="0"/>
              </a:rPr>
              <a:t> </a:t>
            </a:r>
            <a:r>
              <a:rPr lang="en-US" sz="2700" dirty="0" err="1">
                <a:solidFill>
                  <a:schemeClr val="bg1"/>
                </a:solidFill>
                <a:latin typeface="Times New Roman" pitchFamily="18" charset="0"/>
                <a:cs typeface="Times New Roman" pitchFamily="18" charset="0"/>
              </a:rPr>
              <a:t>öndürilýän</a:t>
            </a:r>
            <a:r>
              <a:rPr lang="en-US" sz="2700" dirty="0">
                <a:solidFill>
                  <a:schemeClr val="bg1"/>
                </a:solidFill>
                <a:latin typeface="Times New Roman" pitchFamily="18" charset="0"/>
                <a:cs typeface="Times New Roman" pitchFamily="18" charset="0"/>
              </a:rPr>
              <a:t> </a:t>
            </a:r>
            <a:r>
              <a:rPr lang="en-US" sz="2700" dirty="0" err="1">
                <a:solidFill>
                  <a:schemeClr val="bg1"/>
                </a:solidFill>
                <a:latin typeface="Times New Roman" pitchFamily="18" charset="0"/>
                <a:cs typeface="Times New Roman" pitchFamily="18" charset="0"/>
              </a:rPr>
              <a:t>möçberine</a:t>
            </a:r>
            <a:r>
              <a:rPr lang="en-US" sz="2700" dirty="0">
                <a:solidFill>
                  <a:schemeClr val="bg1"/>
                </a:solidFill>
                <a:latin typeface="Times New Roman" pitchFamily="18" charset="0"/>
                <a:cs typeface="Times New Roman" pitchFamily="18" charset="0"/>
              </a:rPr>
              <a:t> </a:t>
            </a:r>
            <a:r>
              <a:rPr lang="en-US" sz="2700" dirty="0" err="1">
                <a:solidFill>
                  <a:schemeClr val="bg1"/>
                </a:solidFill>
                <a:latin typeface="Times New Roman" pitchFamily="18" charset="0"/>
                <a:cs typeface="Times New Roman" pitchFamily="18" charset="0"/>
              </a:rPr>
              <a:t>garamazdan</a:t>
            </a:r>
            <a:r>
              <a:rPr lang="en-US" sz="2700" dirty="0">
                <a:solidFill>
                  <a:schemeClr val="bg1"/>
                </a:solidFill>
                <a:latin typeface="Times New Roman" pitchFamily="18" charset="0"/>
                <a:cs typeface="Times New Roman" pitchFamily="18" charset="0"/>
              </a:rPr>
              <a:t>, </a:t>
            </a:r>
            <a:r>
              <a:rPr lang="en-US" sz="2700" dirty="0" err="1" smtClean="0">
                <a:solidFill>
                  <a:schemeClr val="bg1"/>
                </a:solidFill>
                <a:latin typeface="Times New Roman" pitchFamily="18" charset="0"/>
                <a:cs typeface="Times New Roman" pitchFamily="18" charset="0"/>
              </a:rPr>
              <a:t>ähli</a:t>
            </a:r>
            <a:r>
              <a:rPr lang="tk-TM" sz="2700" dirty="0">
                <a:solidFill>
                  <a:schemeClr val="bg1"/>
                </a:solidFill>
                <a:latin typeface="Times New Roman" pitchFamily="18" charset="0"/>
                <a:cs typeface="Times New Roman" pitchFamily="18" charset="0"/>
              </a:rPr>
              <a:t> </a:t>
            </a:r>
            <a:r>
              <a:rPr lang="en-US" sz="2700" dirty="0" err="1" smtClean="0">
                <a:solidFill>
                  <a:schemeClr val="bg1"/>
                </a:solidFill>
                <a:latin typeface="Times New Roman" pitchFamily="18" charset="0"/>
                <a:cs typeface="Times New Roman" pitchFamily="18" charset="0"/>
              </a:rPr>
              <a:t>kärhanalar</a:t>
            </a:r>
            <a:r>
              <a:rPr lang="en-US" sz="2700" dirty="0" smtClean="0">
                <a:solidFill>
                  <a:schemeClr val="bg1"/>
                </a:solidFill>
                <a:latin typeface="Times New Roman" pitchFamily="18" charset="0"/>
                <a:cs typeface="Times New Roman" pitchFamily="18" charset="0"/>
              </a:rPr>
              <a:t> </a:t>
            </a:r>
            <a:r>
              <a:rPr lang="en-US" sz="2700" dirty="0" err="1">
                <a:solidFill>
                  <a:schemeClr val="bg1"/>
                </a:solidFill>
                <a:latin typeface="Times New Roman" pitchFamily="18" charset="0"/>
                <a:cs typeface="Times New Roman" pitchFamily="18" charset="0"/>
              </a:rPr>
              <a:t>üçin</a:t>
            </a:r>
            <a:r>
              <a:rPr lang="en-US" sz="2700" dirty="0">
                <a:solidFill>
                  <a:schemeClr val="bg1"/>
                </a:solidFill>
                <a:latin typeface="Times New Roman" pitchFamily="18" charset="0"/>
                <a:cs typeface="Times New Roman" pitchFamily="18" charset="0"/>
              </a:rPr>
              <a:t> </a:t>
            </a:r>
            <a:r>
              <a:rPr lang="en-US" sz="2700" dirty="0" smtClean="0">
                <a:solidFill>
                  <a:schemeClr val="bg1"/>
                </a:solidFill>
                <a:latin typeface="Times New Roman" pitchFamily="18" charset="0"/>
                <a:cs typeface="Times New Roman" pitchFamily="18" charset="0"/>
              </a:rPr>
              <a:t>Baha </a:t>
            </a:r>
            <a:r>
              <a:rPr lang="en-US" sz="2700" dirty="0" err="1" smtClean="0">
                <a:solidFill>
                  <a:schemeClr val="bg1"/>
                </a:solidFill>
                <a:latin typeface="Times New Roman" pitchFamily="18" charset="0"/>
                <a:cs typeface="Times New Roman" pitchFamily="18" charset="0"/>
              </a:rPr>
              <a:t>peselýär</a:t>
            </a:r>
            <a:r>
              <a:rPr lang="en-US" sz="2700" dirty="0" smtClean="0">
                <a:solidFill>
                  <a:schemeClr val="bg1"/>
                </a:solidFill>
                <a:latin typeface="Times New Roman" pitchFamily="18" charset="0"/>
                <a:cs typeface="Times New Roman" pitchFamily="18" charset="0"/>
              </a:rPr>
              <a:t>.</a:t>
            </a:r>
            <a:r>
              <a:rPr lang="tk-TM" sz="2700" dirty="0" smtClean="0">
                <a:solidFill>
                  <a:schemeClr val="bg1"/>
                </a:solidFill>
                <a:latin typeface="Times New Roman" pitchFamily="18" charset="0"/>
                <a:cs typeface="Times New Roman" pitchFamily="18" charset="0"/>
              </a:rPr>
              <a:t> 	</a:t>
            </a:r>
          </a:p>
          <a:p>
            <a:pPr algn="just">
              <a:lnSpc>
                <a:spcPct val="150000"/>
              </a:lnSpc>
            </a:pPr>
            <a:r>
              <a:rPr lang="tk-TM" sz="2700" dirty="0">
                <a:solidFill>
                  <a:schemeClr val="bg1"/>
                </a:solidFill>
                <a:latin typeface="Times New Roman" pitchFamily="18" charset="0"/>
                <a:cs typeface="Times New Roman" pitchFamily="18" charset="0"/>
              </a:rPr>
              <a:t>	</a:t>
            </a:r>
            <a:endParaRPr lang="ru-RU" sz="27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446978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548680"/>
            <a:ext cx="8568952" cy="4524315"/>
          </a:xfrm>
          <a:prstGeom prst="rect">
            <a:avLst/>
          </a:prstGeom>
        </p:spPr>
        <p:txBody>
          <a:bodyPr wrap="square">
            <a:spAutoFit/>
          </a:bodyPr>
          <a:lstStyle/>
          <a:p>
            <a:pPr algn="just"/>
            <a:r>
              <a:rPr lang="ru-RU" sz="2400" dirty="0" err="1">
                <a:solidFill>
                  <a:schemeClr val="bg1"/>
                </a:solidFill>
              </a:rPr>
              <a:t>Demand</a:t>
            </a:r>
            <a:r>
              <a:rPr lang="ru-RU" sz="2400" dirty="0">
                <a:solidFill>
                  <a:schemeClr val="bg1"/>
                </a:solidFill>
              </a:rPr>
              <a:t> </a:t>
            </a:r>
            <a:r>
              <a:rPr lang="ru-RU" sz="2400" dirty="0" err="1">
                <a:solidFill>
                  <a:schemeClr val="bg1"/>
                </a:solidFill>
              </a:rPr>
              <a:t>for</a:t>
            </a:r>
            <a:r>
              <a:rPr lang="ru-RU" sz="2400" dirty="0">
                <a:solidFill>
                  <a:schemeClr val="bg1"/>
                </a:solidFill>
              </a:rPr>
              <a:t> </a:t>
            </a:r>
            <a:r>
              <a:rPr lang="ru-RU" sz="2400" dirty="0" err="1">
                <a:solidFill>
                  <a:schemeClr val="bg1"/>
                </a:solidFill>
              </a:rPr>
              <a:t>this</a:t>
            </a:r>
            <a:r>
              <a:rPr lang="ru-RU" sz="2400" dirty="0">
                <a:solidFill>
                  <a:schemeClr val="bg1"/>
                </a:solidFill>
              </a:rPr>
              <a:t> </a:t>
            </a:r>
            <a:r>
              <a:rPr lang="ru-RU" sz="2400" dirty="0" err="1">
                <a:solidFill>
                  <a:schemeClr val="bg1"/>
                </a:solidFill>
              </a:rPr>
              <a:t>business</a:t>
            </a:r>
            <a:r>
              <a:rPr lang="ru-RU" sz="2400" dirty="0">
                <a:solidFill>
                  <a:schemeClr val="bg1"/>
                </a:solidFill>
              </a:rPr>
              <a:t> </a:t>
            </a:r>
            <a:r>
              <a:rPr lang="ru-RU" sz="2400" dirty="0" err="1">
                <a:solidFill>
                  <a:schemeClr val="bg1"/>
                </a:solidFill>
              </a:rPr>
              <a:t>has</a:t>
            </a:r>
            <a:r>
              <a:rPr lang="ru-RU" sz="2400" dirty="0">
                <a:solidFill>
                  <a:schemeClr val="bg1"/>
                </a:solidFill>
              </a:rPr>
              <a:t> </a:t>
            </a:r>
            <a:r>
              <a:rPr lang="ru-RU" sz="2400" dirty="0" err="1">
                <a:solidFill>
                  <a:schemeClr val="bg1"/>
                </a:solidFill>
              </a:rPr>
              <a:t>grown</a:t>
            </a:r>
            <a:r>
              <a:rPr lang="ru-RU" sz="2400" dirty="0">
                <a:solidFill>
                  <a:schemeClr val="bg1"/>
                </a:solidFill>
              </a:rPr>
              <a:t> </a:t>
            </a:r>
            <a:r>
              <a:rPr lang="ru-RU" sz="2400" dirty="0" err="1">
                <a:solidFill>
                  <a:schemeClr val="bg1"/>
                </a:solidFill>
              </a:rPr>
              <a:t>significantly</a:t>
            </a:r>
            <a:r>
              <a:rPr lang="ru-RU" sz="2400" dirty="0">
                <a:solidFill>
                  <a:schemeClr val="bg1"/>
                </a:solidFill>
              </a:rPr>
              <a:t> </a:t>
            </a:r>
            <a:r>
              <a:rPr lang="ru-RU" sz="2400" dirty="0" err="1">
                <a:solidFill>
                  <a:schemeClr val="bg1"/>
                </a:solidFill>
              </a:rPr>
              <a:t>as</a:t>
            </a:r>
            <a:r>
              <a:rPr lang="ru-RU" sz="2400" dirty="0">
                <a:solidFill>
                  <a:schemeClr val="bg1"/>
                </a:solidFill>
              </a:rPr>
              <a:t> a </a:t>
            </a:r>
            <a:r>
              <a:rPr lang="ru-RU" sz="2400" dirty="0" err="1">
                <a:solidFill>
                  <a:schemeClr val="bg1"/>
                </a:solidFill>
              </a:rPr>
              <a:t>result</a:t>
            </a:r>
            <a:r>
              <a:rPr lang="ru-RU" sz="2400" dirty="0">
                <a:solidFill>
                  <a:schemeClr val="bg1"/>
                </a:solidFill>
              </a:rPr>
              <a:t> </a:t>
            </a:r>
            <a:r>
              <a:rPr lang="ru-RU" sz="2400" dirty="0" err="1">
                <a:solidFill>
                  <a:schemeClr val="bg1"/>
                </a:solidFill>
              </a:rPr>
              <a:t>of</a:t>
            </a:r>
            <a:r>
              <a:rPr lang="ru-RU" sz="2400" dirty="0">
                <a:solidFill>
                  <a:schemeClr val="bg1"/>
                </a:solidFill>
              </a:rPr>
              <a:t> </a:t>
            </a:r>
            <a:r>
              <a:rPr lang="ru-RU" sz="2400" dirty="0" err="1">
                <a:solidFill>
                  <a:schemeClr val="bg1"/>
                </a:solidFill>
              </a:rPr>
              <a:t>recent</a:t>
            </a:r>
            <a:r>
              <a:rPr lang="ru-RU" sz="2400" dirty="0">
                <a:solidFill>
                  <a:schemeClr val="bg1"/>
                </a:solidFill>
              </a:rPr>
              <a:t> </a:t>
            </a:r>
            <a:r>
              <a:rPr lang="ru-RU" sz="2400" dirty="0" err="1">
                <a:solidFill>
                  <a:schemeClr val="bg1"/>
                </a:solidFill>
              </a:rPr>
              <a:t>corporate</a:t>
            </a:r>
            <a:r>
              <a:rPr lang="ru-RU" sz="2400" dirty="0">
                <a:solidFill>
                  <a:schemeClr val="bg1"/>
                </a:solidFill>
              </a:rPr>
              <a:t> </a:t>
            </a:r>
            <a:r>
              <a:rPr lang="ru-RU" sz="2400" dirty="0" err="1">
                <a:solidFill>
                  <a:schemeClr val="bg1"/>
                </a:solidFill>
              </a:rPr>
              <a:t>scandals</a:t>
            </a:r>
            <a:r>
              <a:rPr lang="ru-RU" sz="2400" dirty="0">
                <a:solidFill>
                  <a:schemeClr val="bg1"/>
                </a:solidFill>
              </a:rPr>
              <a:t>. </a:t>
            </a:r>
            <a:r>
              <a:rPr lang="ru-RU" sz="2400" dirty="0" err="1">
                <a:solidFill>
                  <a:schemeClr val="bg1"/>
                </a:solidFill>
              </a:rPr>
              <a:t>This</a:t>
            </a:r>
            <a:r>
              <a:rPr lang="ru-RU" sz="2400" dirty="0">
                <a:solidFill>
                  <a:schemeClr val="bg1"/>
                </a:solidFill>
              </a:rPr>
              <a:t> </a:t>
            </a:r>
            <a:r>
              <a:rPr lang="ru-RU" sz="2400" dirty="0" err="1">
                <a:solidFill>
                  <a:schemeClr val="bg1"/>
                </a:solidFill>
              </a:rPr>
              <a:t>is</a:t>
            </a:r>
            <a:r>
              <a:rPr lang="ru-RU" sz="2400" dirty="0">
                <a:solidFill>
                  <a:schemeClr val="bg1"/>
                </a:solidFill>
              </a:rPr>
              <a:t> </a:t>
            </a:r>
            <a:r>
              <a:rPr lang="ru-RU" sz="2400" dirty="0" err="1">
                <a:solidFill>
                  <a:schemeClr val="bg1"/>
                </a:solidFill>
              </a:rPr>
              <a:t>explained</a:t>
            </a:r>
            <a:r>
              <a:rPr lang="ru-RU" sz="2400" dirty="0">
                <a:solidFill>
                  <a:schemeClr val="bg1"/>
                </a:solidFill>
              </a:rPr>
              <a:t> </a:t>
            </a:r>
            <a:r>
              <a:rPr lang="ru-RU" sz="2400" dirty="0" err="1">
                <a:solidFill>
                  <a:schemeClr val="bg1"/>
                </a:solidFill>
              </a:rPr>
              <a:t>by</a:t>
            </a:r>
            <a:r>
              <a:rPr lang="ru-RU" sz="2400" dirty="0">
                <a:solidFill>
                  <a:schemeClr val="bg1"/>
                </a:solidFill>
              </a:rPr>
              <a:t> </a:t>
            </a:r>
            <a:r>
              <a:rPr lang="ru-RU" sz="2400" dirty="0" err="1">
                <a:solidFill>
                  <a:schemeClr val="bg1"/>
                </a:solidFill>
              </a:rPr>
              <a:t>the</a:t>
            </a:r>
            <a:r>
              <a:rPr lang="ru-RU" sz="2400" dirty="0">
                <a:solidFill>
                  <a:schemeClr val="bg1"/>
                </a:solidFill>
              </a:rPr>
              <a:t> </a:t>
            </a:r>
            <a:r>
              <a:rPr lang="ru-RU" sz="2400" dirty="0" err="1">
                <a:solidFill>
                  <a:schemeClr val="bg1"/>
                </a:solidFill>
              </a:rPr>
              <a:t>fact</a:t>
            </a:r>
            <a:r>
              <a:rPr lang="ru-RU" sz="2400" dirty="0">
                <a:solidFill>
                  <a:schemeClr val="bg1"/>
                </a:solidFill>
              </a:rPr>
              <a:t> </a:t>
            </a:r>
            <a:r>
              <a:rPr lang="ru-RU" sz="2400" dirty="0" err="1">
                <a:solidFill>
                  <a:schemeClr val="bg1"/>
                </a:solidFill>
              </a:rPr>
              <a:t>that</a:t>
            </a:r>
            <a:r>
              <a:rPr lang="ru-RU" sz="2400" dirty="0">
                <a:solidFill>
                  <a:schemeClr val="bg1"/>
                </a:solidFill>
              </a:rPr>
              <a:t> a </a:t>
            </a:r>
            <a:r>
              <a:rPr lang="ru-RU" sz="2400" dirty="0" err="1">
                <a:solidFill>
                  <a:schemeClr val="bg1"/>
                </a:solidFill>
              </a:rPr>
              <a:t>large</a:t>
            </a:r>
            <a:r>
              <a:rPr lang="ru-RU" sz="2400" dirty="0">
                <a:solidFill>
                  <a:schemeClr val="bg1"/>
                </a:solidFill>
              </a:rPr>
              <a:t> </a:t>
            </a:r>
            <a:r>
              <a:rPr lang="ru-RU" sz="2400" dirty="0" err="1">
                <a:solidFill>
                  <a:schemeClr val="bg1"/>
                </a:solidFill>
              </a:rPr>
              <a:t>number</a:t>
            </a:r>
            <a:r>
              <a:rPr lang="ru-RU" sz="2400" dirty="0">
                <a:solidFill>
                  <a:schemeClr val="bg1"/>
                </a:solidFill>
              </a:rPr>
              <a:t> </a:t>
            </a:r>
            <a:r>
              <a:rPr lang="ru-RU" sz="2400" dirty="0" err="1">
                <a:solidFill>
                  <a:schemeClr val="bg1"/>
                </a:solidFill>
              </a:rPr>
              <a:t>of</a:t>
            </a:r>
            <a:r>
              <a:rPr lang="ru-RU" sz="2400" dirty="0">
                <a:solidFill>
                  <a:schemeClr val="bg1"/>
                </a:solidFill>
              </a:rPr>
              <a:t> </a:t>
            </a:r>
            <a:r>
              <a:rPr lang="ru-RU" sz="2400" dirty="0" err="1">
                <a:solidFill>
                  <a:schemeClr val="bg1"/>
                </a:solidFill>
              </a:rPr>
              <a:t>enterprises</a:t>
            </a:r>
            <a:r>
              <a:rPr lang="ru-RU" sz="2400" dirty="0">
                <a:solidFill>
                  <a:schemeClr val="bg1"/>
                </a:solidFill>
              </a:rPr>
              <a:t> </a:t>
            </a:r>
            <a:r>
              <a:rPr lang="ru-RU" sz="2400" dirty="0" err="1">
                <a:solidFill>
                  <a:schemeClr val="bg1"/>
                </a:solidFill>
              </a:rPr>
              <a:t>are</a:t>
            </a:r>
            <a:r>
              <a:rPr lang="ru-RU" sz="2400" dirty="0">
                <a:solidFill>
                  <a:schemeClr val="bg1"/>
                </a:solidFill>
              </a:rPr>
              <a:t> </a:t>
            </a:r>
            <a:r>
              <a:rPr lang="ru-RU" sz="2400" dirty="0" err="1">
                <a:solidFill>
                  <a:schemeClr val="bg1"/>
                </a:solidFill>
              </a:rPr>
              <a:t>active</a:t>
            </a:r>
            <a:r>
              <a:rPr lang="ru-RU" sz="2400" dirty="0">
                <a:solidFill>
                  <a:schemeClr val="bg1"/>
                </a:solidFill>
              </a:rPr>
              <a:t> </a:t>
            </a:r>
            <a:r>
              <a:rPr lang="ru-RU" sz="2400" dirty="0" err="1">
                <a:solidFill>
                  <a:schemeClr val="bg1"/>
                </a:solidFill>
              </a:rPr>
              <a:t>in</a:t>
            </a:r>
            <a:r>
              <a:rPr lang="ru-RU" sz="2400" dirty="0">
                <a:solidFill>
                  <a:schemeClr val="bg1"/>
                </a:solidFill>
              </a:rPr>
              <a:t> </a:t>
            </a:r>
            <a:r>
              <a:rPr lang="ru-RU" sz="2400" dirty="0" err="1">
                <a:solidFill>
                  <a:schemeClr val="bg1"/>
                </a:solidFill>
              </a:rPr>
              <a:t>the</a:t>
            </a:r>
            <a:r>
              <a:rPr lang="ru-RU" sz="2400" dirty="0">
                <a:solidFill>
                  <a:schemeClr val="bg1"/>
                </a:solidFill>
              </a:rPr>
              <a:t> </a:t>
            </a:r>
            <a:r>
              <a:rPr lang="ru-RU" sz="2400" dirty="0" err="1">
                <a:solidFill>
                  <a:schemeClr val="bg1"/>
                </a:solidFill>
              </a:rPr>
              <a:t>market</a:t>
            </a:r>
            <a:r>
              <a:rPr lang="ru-RU" sz="2400" dirty="0">
                <a:solidFill>
                  <a:schemeClr val="bg1"/>
                </a:solidFill>
              </a:rPr>
              <a:t>, </a:t>
            </a:r>
            <a:r>
              <a:rPr lang="ru-RU" sz="2400" dirty="0" err="1">
                <a:solidFill>
                  <a:schemeClr val="bg1"/>
                </a:solidFill>
              </a:rPr>
              <a:t>and</a:t>
            </a:r>
            <a:r>
              <a:rPr lang="ru-RU" sz="2400" dirty="0">
                <a:solidFill>
                  <a:schemeClr val="bg1"/>
                </a:solidFill>
              </a:rPr>
              <a:t> </a:t>
            </a:r>
            <a:r>
              <a:rPr lang="ru-RU" sz="2400" dirty="0" err="1">
                <a:solidFill>
                  <a:schemeClr val="bg1"/>
                </a:solidFill>
              </a:rPr>
              <a:t>none</a:t>
            </a:r>
            <a:r>
              <a:rPr lang="ru-RU" sz="2400" dirty="0">
                <a:solidFill>
                  <a:schemeClr val="bg1"/>
                </a:solidFill>
              </a:rPr>
              <a:t> </a:t>
            </a:r>
            <a:r>
              <a:rPr lang="ru-RU" sz="2400" dirty="0" err="1">
                <a:solidFill>
                  <a:schemeClr val="bg1"/>
                </a:solidFill>
              </a:rPr>
              <a:t>of</a:t>
            </a:r>
            <a:r>
              <a:rPr lang="ru-RU" sz="2400" dirty="0">
                <a:solidFill>
                  <a:schemeClr val="bg1"/>
                </a:solidFill>
              </a:rPr>
              <a:t> </a:t>
            </a:r>
            <a:r>
              <a:rPr lang="ru-RU" sz="2400" dirty="0" err="1">
                <a:solidFill>
                  <a:schemeClr val="bg1"/>
                </a:solidFill>
              </a:rPr>
              <a:t>them</a:t>
            </a:r>
            <a:r>
              <a:rPr lang="ru-RU" sz="2400" dirty="0">
                <a:solidFill>
                  <a:schemeClr val="bg1"/>
                </a:solidFill>
              </a:rPr>
              <a:t> </a:t>
            </a:r>
            <a:r>
              <a:rPr lang="ru-RU" sz="2400" dirty="0" err="1">
                <a:solidFill>
                  <a:schemeClr val="bg1"/>
                </a:solidFill>
              </a:rPr>
              <a:t>controls</a:t>
            </a:r>
            <a:r>
              <a:rPr lang="ru-RU" sz="2400" dirty="0">
                <a:solidFill>
                  <a:schemeClr val="bg1"/>
                </a:solidFill>
              </a:rPr>
              <a:t> </a:t>
            </a:r>
            <a:r>
              <a:rPr lang="ru-RU" sz="2400" dirty="0" err="1">
                <a:solidFill>
                  <a:schemeClr val="bg1"/>
                </a:solidFill>
              </a:rPr>
              <a:t>the</a:t>
            </a:r>
            <a:r>
              <a:rPr lang="ru-RU" sz="2400" dirty="0">
                <a:solidFill>
                  <a:schemeClr val="bg1"/>
                </a:solidFill>
              </a:rPr>
              <a:t> </a:t>
            </a:r>
            <a:r>
              <a:rPr lang="ru-RU" sz="2400" dirty="0" err="1">
                <a:solidFill>
                  <a:schemeClr val="bg1"/>
                </a:solidFill>
              </a:rPr>
              <a:t>size</a:t>
            </a:r>
            <a:r>
              <a:rPr lang="ru-RU" sz="2400" dirty="0">
                <a:solidFill>
                  <a:schemeClr val="bg1"/>
                </a:solidFill>
              </a:rPr>
              <a:t> </a:t>
            </a:r>
            <a:r>
              <a:rPr lang="ru-RU" sz="2400" dirty="0" err="1">
                <a:solidFill>
                  <a:schemeClr val="bg1"/>
                </a:solidFill>
              </a:rPr>
              <a:t>of</a:t>
            </a:r>
            <a:r>
              <a:rPr lang="ru-RU" sz="2400" dirty="0">
                <a:solidFill>
                  <a:schemeClr val="bg1"/>
                </a:solidFill>
              </a:rPr>
              <a:t> </a:t>
            </a:r>
            <a:r>
              <a:rPr lang="ru-RU" sz="2400" dirty="0" err="1">
                <a:solidFill>
                  <a:schemeClr val="bg1"/>
                </a:solidFill>
              </a:rPr>
              <a:t>the</a:t>
            </a:r>
            <a:r>
              <a:rPr lang="ru-RU" sz="2400" dirty="0">
                <a:solidFill>
                  <a:schemeClr val="bg1"/>
                </a:solidFill>
              </a:rPr>
              <a:t> </a:t>
            </a:r>
            <a:r>
              <a:rPr lang="ru-RU" sz="2400" dirty="0" err="1">
                <a:solidFill>
                  <a:schemeClr val="bg1"/>
                </a:solidFill>
              </a:rPr>
              <a:t>market</a:t>
            </a:r>
            <a:r>
              <a:rPr lang="ru-RU" sz="2400" dirty="0">
                <a:solidFill>
                  <a:schemeClr val="bg1"/>
                </a:solidFill>
              </a:rPr>
              <a:t> </a:t>
            </a:r>
            <a:r>
              <a:rPr lang="ru-RU" sz="2400" dirty="0" err="1">
                <a:solidFill>
                  <a:schemeClr val="bg1"/>
                </a:solidFill>
              </a:rPr>
              <a:t>share</a:t>
            </a:r>
            <a:r>
              <a:rPr lang="ru-RU" sz="2400" dirty="0">
                <a:solidFill>
                  <a:schemeClr val="bg1"/>
                </a:solidFill>
              </a:rPr>
              <a:t>. </a:t>
            </a:r>
            <a:r>
              <a:rPr lang="ru-RU" sz="2400" dirty="0" err="1">
                <a:solidFill>
                  <a:schemeClr val="bg1"/>
                </a:solidFill>
              </a:rPr>
              <a:t>When</a:t>
            </a:r>
            <a:r>
              <a:rPr lang="ru-RU" sz="2400" dirty="0">
                <a:solidFill>
                  <a:schemeClr val="bg1"/>
                </a:solidFill>
              </a:rPr>
              <a:t> </a:t>
            </a:r>
            <a:r>
              <a:rPr lang="ru-RU" sz="2400" dirty="0" err="1">
                <a:solidFill>
                  <a:schemeClr val="bg1"/>
                </a:solidFill>
              </a:rPr>
              <a:t>the</a:t>
            </a:r>
            <a:r>
              <a:rPr lang="ru-RU" sz="2400" dirty="0">
                <a:solidFill>
                  <a:schemeClr val="bg1"/>
                </a:solidFill>
              </a:rPr>
              <a:t> </a:t>
            </a:r>
            <a:r>
              <a:rPr lang="ru-RU" sz="2400" dirty="0" err="1">
                <a:solidFill>
                  <a:schemeClr val="bg1"/>
                </a:solidFill>
              </a:rPr>
              <a:t>volume</a:t>
            </a:r>
            <a:r>
              <a:rPr lang="ru-RU" sz="2400" dirty="0">
                <a:solidFill>
                  <a:schemeClr val="bg1"/>
                </a:solidFill>
              </a:rPr>
              <a:t> </a:t>
            </a:r>
            <a:r>
              <a:rPr lang="ru-RU" sz="2400" dirty="0" err="1">
                <a:solidFill>
                  <a:schemeClr val="bg1"/>
                </a:solidFill>
              </a:rPr>
              <a:t>of</a:t>
            </a:r>
            <a:r>
              <a:rPr lang="ru-RU" sz="2400" dirty="0">
                <a:solidFill>
                  <a:schemeClr val="bg1"/>
                </a:solidFill>
              </a:rPr>
              <a:t> </a:t>
            </a:r>
            <a:r>
              <a:rPr lang="ru-RU" sz="2400" dirty="0" err="1">
                <a:solidFill>
                  <a:schemeClr val="bg1"/>
                </a:solidFill>
              </a:rPr>
              <a:t>production</a:t>
            </a:r>
            <a:r>
              <a:rPr lang="ru-RU" sz="2400" dirty="0">
                <a:solidFill>
                  <a:schemeClr val="bg1"/>
                </a:solidFill>
              </a:rPr>
              <a:t> </a:t>
            </a:r>
            <a:r>
              <a:rPr lang="ru-RU" sz="2400" dirty="0" err="1">
                <a:solidFill>
                  <a:schemeClr val="bg1"/>
                </a:solidFill>
              </a:rPr>
              <a:t>is</a:t>
            </a:r>
            <a:r>
              <a:rPr lang="ru-RU" sz="2400" dirty="0">
                <a:solidFill>
                  <a:schemeClr val="bg1"/>
                </a:solidFill>
              </a:rPr>
              <a:t> </a:t>
            </a:r>
            <a:r>
              <a:rPr lang="ru-RU" sz="2400" dirty="0" err="1">
                <a:solidFill>
                  <a:schemeClr val="bg1"/>
                </a:solidFill>
              </a:rPr>
              <a:t>expanded</a:t>
            </a:r>
            <a:r>
              <a:rPr lang="ru-RU" sz="2400" dirty="0">
                <a:solidFill>
                  <a:schemeClr val="bg1"/>
                </a:solidFill>
              </a:rPr>
              <a:t>, </a:t>
            </a:r>
            <a:r>
              <a:rPr lang="ru-RU" sz="2400" dirty="0" err="1">
                <a:solidFill>
                  <a:schemeClr val="bg1"/>
                </a:solidFill>
              </a:rPr>
              <a:t>the</a:t>
            </a:r>
            <a:r>
              <a:rPr lang="ru-RU" sz="2400" dirty="0">
                <a:solidFill>
                  <a:schemeClr val="bg1"/>
                </a:solidFill>
              </a:rPr>
              <a:t> </a:t>
            </a:r>
            <a:r>
              <a:rPr lang="ru-RU" sz="2400" dirty="0" err="1">
                <a:solidFill>
                  <a:schemeClr val="bg1"/>
                </a:solidFill>
              </a:rPr>
              <a:t>enterprise</a:t>
            </a:r>
            <a:r>
              <a:rPr lang="ru-RU" sz="2400" dirty="0">
                <a:solidFill>
                  <a:schemeClr val="bg1"/>
                </a:solidFill>
              </a:rPr>
              <a:t>, </a:t>
            </a:r>
            <a:r>
              <a:rPr lang="ru-RU" sz="2400" dirty="0" err="1">
                <a:solidFill>
                  <a:schemeClr val="bg1"/>
                </a:solidFill>
              </a:rPr>
              <a:t>as</a:t>
            </a:r>
            <a:r>
              <a:rPr lang="ru-RU" sz="2400" dirty="0">
                <a:solidFill>
                  <a:schemeClr val="bg1"/>
                </a:solidFill>
              </a:rPr>
              <a:t> a </a:t>
            </a:r>
            <a:r>
              <a:rPr lang="ru-RU" sz="2400" dirty="0" err="1">
                <a:solidFill>
                  <a:schemeClr val="bg1"/>
                </a:solidFill>
              </a:rPr>
              <a:t>rule</a:t>
            </a:r>
            <a:r>
              <a:rPr lang="ru-RU" sz="2400" dirty="0">
                <a:solidFill>
                  <a:schemeClr val="bg1"/>
                </a:solidFill>
              </a:rPr>
              <a:t>, </a:t>
            </a:r>
            <a:r>
              <a:rPr lang="ru-RU" sz="2400" dirty="0" err="1">
                <a:solidFill>
                  <a:schemeClr val="bg1"/>
                </a:solidFill>
              </a:rPr>
              <a:t>does</a:t>
            </a:r>
            <a:r>
              <a:rPr lang="ru-RU" sz="2400" dirty="0">
                <a:solidFill>
                  <a:schemeClr val="bg1"/>
                </a:solidFill>
              </a:rPr>
              <a:t> </a:t>
            </a:r>
            <a:r>
              <a:rPr lang="ru-RU" sz="2400" dirty="0" err="1">
                <a:solidFill>
                  <a:schemeClr val="bg1"/>
                </a:solidFill>
              </a:rPr>
              <a:t>not</a:t>
            </a:r>
            <a:r>
              <a:rPr lang="ru-RU" sz="2400" dirty="0">
                <a:solidFill>
                  <a:schemeClr val="bg1"/>
                </a:solidFill>
              </a:rPr>
              <a:t> </a:t>
            </a:r>
            <a:r>
              <a:rPr lang="ru-RU" sz="2400" dirty="0" err="1">
                <a:solidFill>
                  <a:schemeClr val="bg1"/>
                </a:solidFill>
              </a:rPr>
              <a:t>change</a:t>
            </a:r>
            <a:r>
              <a:rPr lang="ru-RU" sz="2400" dirty="0">
                <a:solidFill>
                  <a:schemeClr val="bg1"/>
                </a:solidFill>
              </a:rPr>
              <a:t> </a:t>
            </a:r>
            <a:r>
              <a:rPr lang="ru-RU" sz="2400" dirty="0" err="1">
                <a:solidFill>
                  <a:schemeClr val="bg1"/>
                </a:solidFill>
              </a:rPr>
              <a:t>the</a:t>
            </a:r>
            <a:r>
              <a:rPr lang="ru-RU" sz="2400" dirty="0">
                <a:solidFill>
                  <a:schemeClr val="bg1"/>
                </a:solidFill>
              </a:rPr>
              <a:t> </a:t>
            </a:r>
            <a:r>
              <a:rPr lang="ru-RU" sz="2400" dirty="0" err="1">
                <a:solidFill>
                  <a:schemeClr val="bg1"/>
                </a:solidFill>
              </a:rPr>
              <a:t>price</a:t>
            </a:r>
            <a:r>
              <a:rPr lang="ru-RU" sz="2400" dirty="0">
                <a:solidFill>
                  <a:schemeClr val="bg1"/>
                </a:solidFill>
              </a:rPr>
              <a:t>. </a:t>
            </a:r>
            <a:r>
              <a:rPr lang="ru-RU" sz="2400" dirty="0" err="1">
                <a:solidFill>
                  <a:schemeClr val="bg1"/>
                </a:solidFill>
              </a:rPr>
              <a:t>In</a:t>
            </a:r>
            <a:r>
              <a:rPr lang="ru-RU" sz="2400" dirty="0">
                <a:solidFill>
                  <a:schemeClr val="bg1"/>
                </a:solidFill>
              </a:rPr>
              <a:t> </a:t>
            </a:r>
            <a:r>
              <a:rPr lang="ru-RU" sz="2400" dirty="0" err="1">
                <a:solidFill>
                  <a:schemeClr val="bg1"/>
                </a:solidFill>
              </a:rPr>
              <a:t>the</a:t>
            </a:r>
            <a:r>
              <a:rPr lang="ru-RU" sz="2400" dirty="0">
                <a:solidFill>
                  <a:schemeClr val="bg1"/>
                </a:solidFill>
              </a:rPr>
              <a:t> </a:t>
            </a:r>
            <a:r>
              <a:rPr lang="ru-RU" sz="2400" dirty="0" err="1">
                <a:solidFill>
                  <a:schemeClr val="bg1"/>
                </a:solidFill>
              </a:rPr>
              <a:t>free</a:t>
            </a:r>
            <a:r>
              <a:rPr lang="ru-RU" sz="2400" dirty="0">
                <a:solidFill>
                  <a:schemeClr val="bg1"/>
                </a:solidFill>
              </a:rPr>
              <a:t> </a:t>
            </a:r>
            <a:r>
              <a:rPr lang="ru-RU" sz="2400" dirty="0" err="1">
                <a:solidFill>
                  <a:schemeClr val="bg1"/>
                </a:solidFill>
              </a:rPr>
              <a:t>competition</a:t>
            </a:r>
            <a:r>
              <a:rPr lang="ru-RU" sz="2400" dirty="0">
                <a:solidFill>
                  <a:schemeClr val="bg1"/>
                </a:solidFill>
              </a:rPr>
              <a:t> </a:t>
            </a:r>
            <a:r>
              <a:rPr lang="ru-RU" sz="2400" dirty="0" err="1">
                <a:solidFill>
                  <a:schemeClr val="bg1"/>
                </a:solidFill>
              </a:rPr>
              <a:t>market</a:t>
            </a:r>
            <a:r>
              <a:rPr lang="ru-RU" sz="2400" dirty="0">
                <a:solidFill>
                  <a:schemeClr val="bg1"/>
                </a:solidFill>
              </a:rPr>
              <a:t> </a:t>
            </a:r>
            <a:r>
              <a:rPr lang="ru-RU" sz="2400" dirty="0" err="1">
                <a:solidFill>
                  <a:schemeClr val="bg1"/>
                </a:solidFill>
              </a:rPr>
              <a:t>for</a:t>
            </a:r>
            <a:r>
              <a:rPr lang="ru-RU" sz="2400" dirty="0">
                <a:solidFill>
                  <a:schemeClr val="bg1"/>
                </a:solidFill>
              </a:rPr>
              <a:t> </a:t>
            </a:r>
            <a:r>
              <a:rPr lang="ru-RU" sz="2400" dirty="0" err="1">
                <a:solidFill>
                  <a:schemeClr val="bg1"/>
                </a:solidFill>
              </a:rPr>
              <a:t>the</a:t>
            </a:r>
            <a:r>
              <a:rPr lang="ru-RU" sz="2400" dirty="0">
                <a:solidFill>
                  <a:schemeClr val="bg1"/>
                </a:solidFill>
              </a:rPr>
              <a:t> </a:t>
            </a:r>
            <a:r>
              <a:rPr lang="ru-RU" sz="2400" dirty="0" err="1">
                <a:solidFill>
                  <a:schemeClr val="bg1"/>
                </a:solidFill>
              </a:rPr>
              <a:t>industry</a:t>
            </a:r>
            <a:r>
              <a:rPr lang="ru-RU" sz="2400" dirty="0">
                <a:solidFill>
                  <a:schemeClr val="bg1"/>
                </a:solidFill>
              </a:rPr>
              <a:t>, </a:t>
            </a:r>
            <a:r>
              <a:rPr lang="ru-RU" sz="2400" dirty="0" err="1">
                <a:solidFill>
                  <a:schemeClr val="bg1"/>
                </a:solidFill>
              </a:rPr>
              <a:t>the</a:t>
            </a:r>
            <a:r>
              <a:rPr lang="ru-RU" sz="2400" dirty="0">
                <a:solidFill>
                  <a:schemeClr val="bg1"/>
                </a:solidFill>
              </a:rPr>
              <a:t> </a:t>
            </a:r>
            <a:r>
              <a:rPr lang="ru-RU" sz="2400" dirty="0" err="1">
                <a:solidFill>
                  <a:schemeClr val="bg1"/>
                </a:solidFill>
              </a:rPr>
              <a:t>link</a:t>
            </a:r>
            <a:r>
              <a:rPr lang="ru-RU" sz="2400" dirty="0">
                <a:solidFill>
                  <a:schemeClr val="bg1"/>
                </a:solidFill>
              </a:rPr>
              <a:t> </a:t>
            </a:r>
            <a:r>
              <a:rPr lang="ru-RU" sz="2400" dirty="0" err="1">
                <a:solidFill>
                  <a:schemeClr val="bg1"/>
                </a:solidFill>
              </a:rPr>
              <a:t>between</a:t>
            </a:r>
            <a:r>
              <a:rPr lang="ru-RU" sz="2400" dirty="0">
                <a:solidFill>
                  <a:schemeClr val="bg1"/>
                </a:solidFill>
              </a:rPr>
              <a:t> </a:t>
            </a:r>
            <a:r>
              <a:rPr lang="ru-RU" sz="2400" dirty="0" err="1">
                <a:solidFill>
                  <a:schemeClr val="bg1"/>
                </a:solidFill>
              </a:rPr>
              <a:t>demand</a:t>
            </a:r>
            <a:r>
              <a:rPr lang="ru-RU" sz="2400" dirty="0">
                <a:solidFill>
                  <a:schemeClr val="bg1"/>
                </a:solidFill>
              </a:rPr>
              <a:t> </a:t>
            </a:r>
            <a:r>
              <a:rPr lang="ru-RU" sz="2400" dirty="0" err="1">
                <a:solidFill>
                  <a:schemeClr val="bg1"/>
                </a:solidFill>
              </a:rPr>
              <a:t>and</a:t>
            </a:r>
            <a:r>
              <a:rPr lang="ru-RU" sz="2400" dirty="0">
                <a:solidFill>
                  <a:schemeClr val="bg1"/>
                </a:solidFill>
              </a:rPr>
              <a:t> </a:t>
            </a:r>
            <a:r>
              <a:rPr lang="ru-RU" sz="2400" dirty="0" err="1">
                <a:solidFill>
                  <a:schemeClr val="bg1"/>
                </a:solidFill>
              </a:rPr>
              <a:t>price</a:t>
            </a:r>
            <a:r>
              <a:rPr lang="ru-RU" sz="2400" dirty="0">
                <a:solidFill>
                  <a:schemeClr val="bg1"/>
                </a:solidFill>
              </a:rPr>
              <a:t> - </a:t>
            </a:r>
            <a:r>
              <a:rPr lang="ru-RU" sz="2400" dirty="0" err="1">
                <a:solidFill>
                  <a:schemeClr val="bg1"/>
                </a:solidFill>
              </a:rPr>
              <a:t>inversely</a:t>
            </a:r>
            <a:r>
              <a:rPr lang="ru-RU" sz="2400" dirty="0">
                <a:solidFill>
                  <a:schemeClr val="bg1"/>
                </a:solidFill>
              </a:rPr>
              <a:t> </a:t>
            </a:r>
            <a:r>
              <a:rPr lang="ru-RU" sz="2400" dirty="0" err="1">
                <a:solidFill>
                  <a:schemeClr val="bg1"/>
                </a:solidFill>
              </a:rPr>
              <a:t>proportional</a:t>
            </a:r>
            <a:r>
              <a:rPr lang="ru-RU" sz="2400" dirty="0">
                <a:solidFill>
                  <a:schemeClr val="bg1"/>
                </a:solidFill>
              </a:rPr>
              <a:t>, </a:t>
            </a:r>
            <a:r>
              <a:rPr lang="ru-RU" sz="2400" dirty="0" err="1">
                <a:solidFill>
                  <a:schemeClr val="bg1"/>
                </a:solidFill>
              </a:rPr>
              <a:t>more</a:t>
            </a:r>
            <a:r>
              <a:rPr lang="ru-RU" sz="2400" dirty="0">
                <a:solidFill>
                  <a:schemeClr val="bg1"/>
                </a:solidFill>
              </a:rPr>
              <a:t> </a:t>
            </a:r>
            <a:r>
              <a:rPr lang="ru-RU" sz="2400" dirty="0" err="1">
                <a:solidFill>
                  <a:schemeClr val="bg1"/>
                </a:solidFill>
              </a:rPr>
              <a:t>precisely</a:t>
            </a:r>
            <a:r>
              <a:rPr lang="ru-RU" sz="2400" dirty="0">
                <a:solidFill>
                  <a:schemeClr val="bg1"/>
                </a:solidFill>
              </a:rPr>
              <a:t>, </a:t>
            </a:r>
            <a:r>
              <a:rPr lang="ru-RU" sz="2400" dirty="0" err="1">
                <a:solidFill>
                  <a:schemeClr val="bg1"/>
                </a:solidFill>
              </a:rPr>
              <a:t>the</a:t>
            </a:r>
            <a:r>
              <a:rPr lang="ru-RU" sz="2400" dirty="0">
                <a:solidFill>
                  <a:schemeClr val="bg1"/>
                </a:solidFill>
              </a:rPr>
              <a:t> </a:t>
            </a:r>
            <a:r>
              <a:rPr lang="ru-RU" sz="2400" dirty="0" err="1">
                <a:solidFill>
                  <a:schemeClr val="bg1"/>
                </a:solidFill>
              </a:rPr>
              <a:t>reduction</a:t>
            </a:r>
            <a:r>
              <a:rPr lang="ru-RU" sz="2400" dirty="0">
                <a:solidFill>
                  <a:schemeClr val="bg1"/>
                </a:solidFill>
              </a:rPr>
              <a:t> </a:t>
            </a:r>
            <a:r>
              <a:rPr lang="ru-RU" sz="2400" dirty="0" err="1">
                <a:solidFill>
                  <a:schemeClr val="bg1"/>
                </a:solidFill>
              </a:rPr>
              <a:t>in</a:t>
            </a:r>
            <a:r>
              <a:rPr lang="ru-RU" sz="2400" dirty="0">
                <a:solidFill>
                  <a:schemeClr val="bg1"/>
                </a:solidFill>
              </a:rPr>
              <a:t> </a:t>
            </a:r>
            <a:r>
              <a:rPr lang="ru-RU" sz="2400" dirty="0" err="1">
                <a:solidFill>
                  <a:schemeClr val="bg1"/>
                </a:solidFill>
              </a:rPr>
              <a:t>prices</a:t>
            </a:r>
            <a:r>
              <a:rPr lang="ru-RU" sz="2400" dirty="0">
                <a:solidFill>
                  <a:schemeClr val="bg1"/>
                </a:solidFill>
              </a:rPr>
              <a:t> </a:t>
            </a:r>
            <a:r>
              <a:rPr lang="ru-RU" sz="2400" dirty="0" err="1">
                <a:solidFill>
                  <a:schemeClr val="bg1"/>
                </a:solidFill>
              </a:rPr>
              <a:t>contributes</a:t>
            </a:r>
            <a:r>
              <a:rPr lang="ru-RU" sz="2400" dirty="0">
                <a:solidFill>
                  <a:schemeClr val="bg1"/>
                </a:solidFill>
              </a:rPr>
              <a:t> </a:t>
            </a:r>
            <a:r>
              <a:rPr lang="ru-RU" sz="2400" dirty="0" err="1">
                <a:solidFill>
                  <a:schemeClr val="bg1"/>
                </a:solidFill>
              </a:rPr>
              <a:t>to</a:t>
            </a:r>
            <a:r>
              <a:rPr lang="ru-RU" sz="2400" dirty="0">
                <a:solidFill>
                  <a:schemeClr val="bg1"/>
                </a:solidFill>
              </a:rPr>
              <a:t> </a:t>
            </a:r>
            <a:r>
              <a:rPr lang="ru-RU" sz="2400" dirty="0" err="1">
                <a:solidFill>
                  <a:schemeClr val="bg1"/>
                </a:solidFill>
              </a:rPr>
              <a:t>the</a:t>
            </a:r>
            <a:r>
              <a:rPr lang="ru-RU" sz="2400" dirty="0">
                <a:solidFill>
                  <a:schemeClr val="bg1"/>
                </a:solidFill>
              </a:rPr>
              <a:t> </a:t>
            </a:r>
            <a:r>
              <a:rPr lang="ru-RU" sz="2400" dirty="0" err="1">
                <a:solidFill>
                  <a:schemeClr val="bg1"/>
                </a:solidFill>
              </a:rPr>
              <a:t>increase</a:t>
            </a:r>
            <a:r>
              <a:rPr lang="ru-RU" sz="2400" dirty="0">
                <a:solidFill>
                  <a:schemeClr val="bg1"/>
                </a:solidFill>
              </a:rPr>
              <a:t> </a:t>
            </a:r>
            <a:r>
              <a:rPr lang="ru-RU" sz="2400" dirty="0" err="1">
                <a:solidFill>
                  <a:schemeClr val="bg1"/>
                </a:solidFill>
              </a:rPr>
              <a:t>in</a:t>
            </a:r>
            <a:r>
              <a:rPr lang="ru-RU" sz="2400" dirty="0">
                <a:solidFill>
                  <a:schemeClr val="bg1"/>
                </a:solidFill>
              </a:rPr>
              <a:t> </a:t>
            </a:r>
            <a:r>
              <a:rPr lang="ru-RU" sz="2400" dirty="0" err="1">
                <a:solidFill>
                  <a:schemeClr val="bg1"/>
                </a:solidFill>
              </a:rPr>
              <a:t>demand</a:t>
            </a:r>
            <a:r>
              <a:rPr lang="ru-RU" sz="2400" dirty="0">
                <a:solidFill>
                  <a:schemeClr val="bg1"/>
                </a:solidFill>
              </a:rPr>
              <a:t>, </a:t>
            </a:r>
            <a:r>
              <a:rPr lang="ru-RU" sz="2400" dirty="0" err="1">
                <a:solidFill>
                  <a:schemeClr val="bg1"/>
                </a:solidFill>
              </a:rPr>
              <a:t>the</a:t>
            </a:r>
            <a:r>
              <a:rPr lang="ru-RU" sz="2400" dirty="0">
                <a:solidFill>
                  <a:schemeClr val="bg1"/>
                </a:solidFill>
              </a:rPr>
              <a:t> </a:t>
            </a:r>
            <a:r>
              <a:rPr lang="ru-RU" sz="2400" dirty="0" err="1">
                <a:solidFill>
                  <a:schemeClr val="bg1"/>
                </a:solidFill>
              </a:rPr>
              <a:t>demand</a:t>
            </a:r>
            <a:r>
              <a:rPr lang="ru-RU" sz="2400" dirty="0">
                <a:solidFill>
                  <a:schemeClr val="bg1"/>
                </a:solidFill>
              </a:rPr>
              <a:t> </a:t>
            </a:r>
            <a:r>
              <a:rPr lang="ru-RU" sz="2400" dirty="0" err="1">
                <a:solidFill>
                  <a:schemeClr val="bg1"/>
                </a:solidFill>
              </a:rPr>
              <a:t>curve</a:t>
            </a:r>
            <a:r>
              <a:rPr lang="ru-RU" sz="2400" dirty="0">
                <a:solidFill>
                  <a:schemeClr val="bg1"/>
                </a:solidFill>
              </a:rPr>
              <a:t> </a:t>
            </a:r>
            <a:r>
              <a:rPr lang="ru-RU" sz="2400" dirty="0" err="1">
                <a:solidFill>
                  <a:schemeClr val="bg1"/>
                </a:solidFill>
              </a:rPr>
              <a:t>decreases</a:t>
            </a:r>
            <a:r>
              <a:rPr lang="ru-RU" sz="2400" dirty="0">
                <a:solidFill>
                  <a:schemeClr val="bg1"/>
                </a:solidFill>
              </a:rPr>
              <a:t> </a:t>
            </a:r>
            <a:r>
              <a:rPr lang="ru-RU" sz="2400" dirty="0" err="1">
                <a:solidFill>
                  <a:schemeClr val="bg1"/>
                </a:solidFill>
              </a:rPr>
              <a:t>uniformly</a:t>
            </a:r>
            <a:r>
              <a:rPr lang="ru-RU" sz="2400" dirty="0">
                <a:solidFill>
                  <a:schemeClr val="bg1"/>
                </a:solidFill>
              </a:rPr>
              <a:t>. </a:t>
            </a:r>
            <a:r>
              <a:rPr lang="ru-RU" sz="2400" dirty="0" err="1">
                <a:solidFill>
                  <a:schemeClr val="bg1"/>
                </a:solidFill>
              </a:rPr>
              <a:t>If</a:t>
            </a:r>
            <a:r>
              <a:rPr lang="ru-RU" sz="2400" dirty="0">
                <a:solidFill>
                  <a:schemeClr val="bg1"/>
                </a:solidFill>
              </a:rPr>
              <a:t> </a:t>
            </a:r>
            <a:r>
              <a:rPr lang="ru-RU" sz="2400" dirty="0" err="1">
                <a:solidFill>
                  <a:schemeClr val="bg1"/>
                </a:solidFill>
              </a:rPr>
              <a:t>the</a:t>
            </a:r>
            <a:r>
              <a:rPr lang="ru-RU" sz="2400" dirty="0">
                <a:solidFill>
                  <a:schemeClr val="bg1"/>
                </a:solidFill>
              </a:rPr>
              <a:t> </a:t>
            </a:r>
            <a:r>
              <a:rPr lang="ru-RU" sz="2400" dirty="0" err="1">
                <a:solidFill>
                  <a:schemeClr val="bg1"/>
                </a:solidFill>
              </a:rPr>
              <a:t>supply</a:t>
            </a:r>
            <a:r>
              <a:rPr lang="ru-RU" sz="2400" dirty="0">
                <a:solidFill>
                  <a:schemeClr val="bg1"/>
                </a:solidFill>
              </a:rPr>
              <a:t> </a:t>
            </a:r>
            <a:r>
              <a:rPr lang="ru-RU" sz="2400" dirty="0" err="1">
                <a:solidFill>
                  <a:schemeClr val="bg1"/>
                </a:solidFill>
              </a:rPr>
              <a:t>of</a:t>
            </a:r>
            <a:r>
              <a:rPr lang="ru-RU" sz="2400" dirty="0">
                <a:solidFill>
                  <a:schemeClr val="bg1"/>
                </a:solidFill>
              </a:rPr>
              <a:t> </a:t>
            </a:r>
            <a:r>
              <a:rPr lang="ru-RU" sz="2400" dirty="0" err="1">
                <a:solidFill>
                  <a:schemeClr val="bg1"/>
                </a:solidFill>
              </a:rPr>
              <a:t>goods</a:t>
            </a:r>
            <a:r>
              <a:rPr lang="ru-RU" sz="2400" dirty="0">
                <a:solidFill>
                  <a:schemeClr val="bg1"/>
                </a:solidFill>
              </a:rPr>
              <a:t> </a:t>
            </a:r>
            <a:r>
              <a:rPr lang="ru-RU" sz="2400" dirty="0" err="1">
                <a:solidFill>
                  <a:schemeClr val="bg1"/>
                </a:solidFill>
              </a:rPr>
              <a:t>in</a:t>
            </a:r>
            <a:r>
              <a:rPr lang="ru-RU" sz="2400" dirty="0">
                <a:solidFill>
                  <a:schemeClr val="bg1"/>
                </a:solidFill>
              </a:rPr>
              <a:t> </a:t>
            </a:r>
            <a:r>
              <a:rPr lang="ru-RU" sz="2400" dirty="0" err="1">
                <a:solidFill>
                  <a:schemeClr val="bg1"/>
                </a:solidFill>
              </a:rPr>
              <a:t>the</a:t>
            </a:r>
            <a:r>
              <a:rPr lang="ru-RU" sz="2400" dirty="0">
                <a:solidFill>
                  <a:schemeClr val="bg1"/>
                </a:solidFill>
              </a:rPr>
              <a:t> </a:t>
            </a:r>
            <a:r>
              <a:rPr lang="ru-RU" sz="2400" dirty="0" err="1">
                <a:solidFill>
                  <a:schemeClr val="bg1"/>
                </a:solidFill>
              </a:rPr>
              <a:t>industry</a:t>
            </a:r>
            <a:r>
              <a:rPr lang="ru-RU" sz="2400" dirty="0">
                <a:solidFill>
                  <a:schemeClr val="bg1"/>
                </a:solidFill>
              </a:rPr>
              <a:t> </a:t>
            </a:r>
            <a:r>
              <a:rPr lang="ru-RU" sz="2400" dirty="0" err="1">
                <a:solidFill>
                  <a:schemeClr val="bg1"/>
                </a:solidFill>
              </a:rPr>
              <a:t>increases</a:t>
            </a:r>
            <a:r>
              <a:rPr lang="ru-RU" sz="2400" dirty="0">
                <a:solidFill>
                  <a:schemeClr val="bg1"/>
                </a:solidFill>
              </a:rPr>
              <a:t>, </a:t>
            </a:r>
            <a:r>
              <a:rPr lang="ru-RU" sz="2400" dirty="0" err="1">
                <a:solidFill>
                  <a:schemeClr val="bg1"/>
                </a:solidFill>
              </a:rPr>
              <a:t>the</a:t>
            </a:r>
            <a:r>
              <a:rPr lang="ru-RU" sz="2400" dirty="0">
                <a:solidFill>
                  <a:schemeClr val="bg1"/>
                </a:solidFill>
              </a:rPr>
              <a:t> </a:t>
            </a:r>
            <a:r>
              <a:rPr lang="ru-RU" sz="2400" dirty="0" err="1">
                <a:solidFill>
                  <a:schemeClr val="bg1"/>
                </a:solidFill>
              </a:rPr>
              <a:t>price</a:t>
            </a:r>
            <a:r>
              <a:rPr lang="ru-RU" sz="2400" dirty="0">
                <a:solidFill>
                  <a:schemeClr val="bg1"/>
                </a:solidFill>
              </a:rPr>
              <a:t> </a:t>
            </a:r>
            <a:r>
              <a:rPr lang="ru-RU" sz="2400" dirty="0" err="1">
                <a:solidFill>
                  <a:schemeClr val="bg1"/>
                </a:solidFill>
              </a:rPr>
              <a:t>for</a:t>
            </a:r>
            <a:r>
              <a:rPr lang="ru-RU" sz="2400" dirty="0">
                <a:solidFill>
                  <a:schemeClr val="bg1"/>
                </a:solidFill>
              </a:rPr>
              <a:t> </a:t>
            </a:r>
            <a:r>
              <a:rPr lang="ru-RU" sz="2400" dirty="0" err="1">
                <a:solidFill>
                  <a:schemeClr val="bg1"/>
                </a:solidFill>
              </a:rPr>
              <a:t>all</a:t>
            </a:r>
            <a:r>
              <a:rPr lang="ru-RU" sz="2400" dirty="0">
                <a:solidFill>
                  <a:schemeClr val="bg1"/>
                </a:solidFill>
              </a:rPr>
              <a:t> </a:t>
            </a:r>
            <a:r>
              <a:rPr lang="ru-RU" sz="2400" dirty="0" err="1">
                <a:solidFill>
                  <a:schemeClr val="bg1"/>
                </a:solidFill>
              </a:rPr>
              <a:t>enterprises</a:t>
            </a:r>
            <a:r>
              <a:rPr lang="ru-RU" sz="2400" dirty="0">
                <a:solidFill>
                  <a:schemeClr val="bg1"/>
                </a:solidFill>
              </a:rPr>
              <a:t> </a:t>
            </a:r>
            <a:r>
              <a:rPr lang="ru-RU" sz="2400" dirty="0" err="1">
                <a:solidFill>
                  <a:schemeClr val="bg1"/>
                </a:solidFill>
              </a:rPr>
              <a:t>will</a:t>
            </a:r>
            <a:r>
              <a:rPr lang="ru-RU" sz="2400" dirty="0">
                <a:solidFill>
                  <a:schemeClr val="bg1"/>
                </a:solidFill>
              </a:rPr>
              <a:t> </a:t>
            </a:r>
            <a:r>
              <a:rPr lang="ru-RU" sz="2400" dirty="0" err="1">
                <a:solidFill>
                  <a:schemeClr val="bg1"/>
                </a:solidFill>
              </a:rPr>
              <a:t>fall</a:t>
            </a:r>
            <a:r>
              <a:rPr lang="ru-RU" sz="2400" dirty="0">
                <a:solidFill>
                  <a:schemeClr val="bg1"/>
                </a:solidFill>
              </a:rPr>
              <a:t>, </a:t>
            </a:r>
            <a:r>
              <a:rPr lang="ru-RU" sz="2400" dirty="0" err="1">
                <a:solidFill>
                  <a:schemeClr val="bg1"/>
                </a:solidFill>
              </a:rPr>
              <a:t>regardless</a:t>
            </a:r>
            <a:r>
              <a:rPr lang="ru-RU" sz="2400" dirty="0">
                <a:solidFill>
                  <a:schemeClr val="bg1"/>
                </a:solidFill>
              </a:rPr>
              <a:t> </a:t>
            </a:r>
            <a:r>
              <a:rPr lang="ru-RU" sz="2400" dirty="0" err="1">
                <a:solidFill>
                  <a:schemeClr val="bg1"/>
                </a:solidFill>
              </a:rPr>
              <a:t>of</a:t>
            </a:r>
            <a:r>
              <a:rPr lang="ru-RU" sz="2400" dirty="0">
                <a:solidFill>
                  <a:schemeClr val="bg1"/>
                </a:solidFill>
              </a:rPr>
              <a:t> </a:t>
            </a:r>
            <a:r>
              <a:rPr lang="ru-RU" sz="2400" dirty="0" err="1">
                <a:solidFill>
                  <a:schemeClr val="bg1"/>
                </a:solidFill>
              </a:rPr>
              <a:t>their</a:t>
            </a:r>
            <a:r>
              <a:rPr lang="ru-RU" sz="2400" dirty="0">
                <a:solidFill>
                  <a:schemeClr val="bg1"/>
                </a:solidFill>
              </a:rPr>
              <a:t> </a:t>
            </a:r>
            <a:r>
              <a:rPr lang="ru-RU" sz="2400" dirty="0" err="1">
                <a:solidFill>
                  <a:schemeClr val="bg1"/>
                </a:solidFill>
              </a:rPr>
              <a:t>production</a:t>
            </a:r>
            <a:r>
              <a:rPr lang="ru-RU" sz="2400" dirty="0">
                <a:solidFill>
                  <a:schemeClr val="bg1"/>
                </a:solidFill>
              </a:rPr>
              <a:t> </a:t>
            </a:r>
            <a:r>
              <a:rPr lang="ru-RU" sz="2400" dirty="0" err="1">
                <a:solidFill>
                  <a:schemeClr val="bg1"/>
                </a:solidFill>
              </a:rPr>
              <a:t>volume</a:t>
            </a:r>
            <a:r>
              <a:rPr lang="ru-RU" sz="2400" dirty="0">
                <a:solidFill>
                  <a:schemeClr val="bg1"/>
                </a:solidFill>
              </a:rPr>
              <a:t>.</a:t>
            </a:r>
          </a:p>
        </p:txBody>
      </p:sp>
    </p:spTree>
    <p:extLst>
      <p:ext uri="{BB962C8B-B14F-4D97-AF65-F5344CB8AC3E}">
        <p14:creationId xmlns:p14="http://schemas.microsoft.com/office/powerpoint/2010/main" val="22609407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Прямоугольник 1"/>
          <p:cNvSpPr/>
          <p:nvPr/>
        </p:nvSpPr>
        <p:spPr>
          <a:xfrm>
            <a:off x="0" y="620688"/>
            <a:ext cx="9144000" cy="5632311"/>
          </a:xfrm>
          <a:prstGeom prst="rect">
            <a:avLst/>
          </a:prstGeom>
        </p:spPr>
        <p:txBody>
          <a:bodyPr wrap="square">
            <a:spAutoFit/>
          </a:bodyPr>
          <a:lstStyle/>
          <a:p>
            <a:pPr algn="just"/>
            <a:r>
              <a:rPr lang="tk-TM" sz="3600" dirty="0" smtClean="0">
                <a:solidFill>
                  <a:schemeClr val="bg1"/>
                </a:solidFill>
                <a:latin typeface="Times New Roman" pitchFamily="18" charset="0"/>
                <a:cs typeface="Times New Roman" pitchFamily="18" charset="0"/>
              </a:rPr>
              <a:t>       </a:t>
            </a:r>
            <a:r>
              <a:rPr lang="en-US" sz="3600" dirty="0" err="1" smtClean="0">
                <a:solidFill>
                  <a:schemeClr val="bg1"/>
                </a:solidFill>
                <a:latin typeface="Times New Roman" pitchFamily="18" charset="0"/>
                <a:cs typeface="Times New Roman" pitchFamily="18" charset="0"/>
              </a:rPr>
              <a:t>Şeýlelikde</a:t>
            </a:r>
            <a:r>
              <a:rPr lang="en-US" sz="3600" dirty="0">
                <a:solidFill>
                  <a:schemeClr val="bg1"/>
                </a:solidFill>
                <a:latin typeface="Times New Roman" pitchFamily="18" charset="0"/>
                <a:cs typeface="Times New Roman" pitchFamily="18" charset="0"/>
              </a:rPr>
              <a:t>, sap </a:t>
            </a:r>
            <a:r>
              <a:rPr lang="en-US" sz="3600" dirty="0" err="1">
                <a:solidFill>
                  <a:schemeClr val="bg1"/>
                </a:solidFill>
                <a:latin typeface="Times New Roman" pitchFamily="18" charset="0"/>
                <a:cs typeface="Times New Roman" pitchFamily="18" charset="0"/>
              </a:rPr>
              <a:t>bäsdeşlik</a:t>
            </a:r>
            <a:r>
              <a:rPr lang="en-US" sz="3600" dirty="0">
                <a:solidFill>
                  <a:schemeClr val="bg1"/>
                </a:solidFill>
                <a:latin typeface="Times New Roman" pitchFamily="18" charset="0"/>
                <a:cs typeface="Times New Roman" pitchFamily="18" charset="0"/>
              </a:rPr>
              <a:t> </a:t>
            </a:r>
            <a:r>
              <a:rPr lang="en-US" sz="3600" dirty="0" err="1">
                <a:solidFill>
                  <a:schemeClr val="bg1"/>
                </a:solidFill>
                <a:latin typeface="Times New Roman" pitchFamily="18" charset="0"/>
                <a:cs typeface="Times New Roman" pitchFamily="18" charset="0"/>
              </a:rPr>
              <a:t>şertlerinde</a:t>
            </a:r>
            <a:r>
              <a:rPr lang="en-US" sz="3600" dirty="0">
                <a:solidFill>
                  <a:schemeClr val="bg1"/>
                </a:solidFill>
                <a:latin typeface="Times New Roman" pitchFamily="18" charset="0"/>
                <a:cs typeface="Times New Roman" pitchFamily="18" charset="0"/>
              </a:rPr>
              <a:t> </a:t>
            </a:r>
            <a:r>
              <a:rPr lang="en-US" sz="3600" dirty="0" err="1">
                <a:solidFill>
                  <a:schemeClr val="bg1"/>
                </a:solidFill>
                <a:latin typeface="Times New Roman" pitchFamily="18" charset="0"/>
                <a:cs typeface="Times New Roman" pitchFamily="18" charset="0"/>
              </a:rPr>
              <a:t>kärhanalaryň</a:t>
            </a:r>
            <a:r>
              <a:rPr lang="en-US" sz="3600" dirty="0">
                <a:solidFill>
                  <a:schemeClr val="bg1"/>
                </a:solidFill>
                <a:latin typeface="Times New Roman" pitchFamily="18" charset="0"/>
                <a:cs typeface="Times New Roman" pitchFamily="18" charset="0"/>
              </a:rPr>
              <a:t> </a:t>
            </a:r>
            <a:r>
              <a:rPr lang="en-US" sz="3600" dirty="0" err="1">
                <a:solidFill>
                  <a:schemeClr val="bg1"/>
                </a:solidFill>
                <a:latin typeface="Times New Roman" pitchFamily="18" charset="0"/>
                <a:cs typeface="Times New Roman" pitchFamily="18" charset="0"/>
              </a:rPr>
              <a:t>hiç</a:t>
            </a:r>
            <a:r>
              <a:rPr lang="en-US" sz="3600" dirty="0">
                <a:solidFill>
                  <a:schemeClr val="bg1"/>
                </a:solidFill>
                <a:latin typeface="Times New Roman" pitchFamily="18" charset="0"/>
                <a:cs typeface="Times New Roman" pitchFamily="18" charset="0"/>
              </a:rPr>
              <a:t> </a:t>
            </a:r>
            <a:r>
              <a:rPr lang="en-US" sz="3600" dirty="0" err="1">
                <a:solidFill>
                  <a:schemeClr val="bg1"/>
                </a:solidFill>
                <a:latin typeface="Times New Roman" pitchFamily="18" charset="0"/>
                <a:cs typeface="Times New Roman" pitchFamily="18" charset="0"/>
              </a:rPr>
              <a:t>biri</a:t>
            </a:r>
            <a:r>
              <a:rPr lang="en-US" sz="3600" dirty="0">
                <a:solidFill>
                  <a:schemeClr val="bg1"/>
                </a:solidFill>
                <a:latin typeface="Times New Roman" pitchFamily="18" charset="0"/>
                <a:cs typeface="Times New Roman" pitchFamily="18" charset="0"/>
              </a:rPr>
              <a:t> hem</a:t>
            </a:r>
            <a:r>
              <a:rPr lang="tk-TM" sz="3600" dirty="0">
                <a:solidFill>
                  <a:schemeClr val="bg1"/>
                </a:solidFill>
                <a:latin typeface="Times New Roman" pitchFamily="18" charset="0"/>
                <a:cs typeface="Times New Roman" pitchFamily="18" charset="0"/>
              </a:rPr>
              <a:t> </a:t>
            </a:r>
            <a:r>
              <a:rPr lang="en-US" sz="3600" dirty="0" err="1">
                <a:solidFill>
                  <a:schemeClr val="bg1"/>
                </a:solidFill>
                <a:latin typeface="Times New Roman" pitchFamily="18" charset="0"/>
                <a:cs typeface="Times New Roman" pitchFamily="18" charset="0"/>
              </a:rPr>
              <a:t>bazarda</a:t>
            </a:r>
            <a:r>
              <a:rPr lang="en-US" sz="3600" dirty="0">
                <a:solidFill>
                  <a:schemeClr val="bg1"/>
                </a:solidFill>
                <a:latin typeface="Times New Roman" pitchFamily="18" charset="0"/>
                <a:cs typeface="Times New Roman" pitchFamily="18" charset="0"/>
              </a:rPr>
              <a:t> </a:t>
            </a:r>
            <a:r>
              <a:rPr lang="en-US" sz="3600" dirty="0" err="1">
                <a:solidFill>
                  <a:schemeClr val="bg1"/>
                </a:solidFill>
                <a:latin typeface="Times New Roman" pitchFamily="18" charset="0"/>
                <a:cs typeface="Times New Roman" pitchFamily="18" charset="0"/>
              </a:rPr>
              <a:t>uly</a:t>
            </a:r>
            <a:r>
              <a:rPr lang="en-US" sz="3600" dirty="0">
                <a:solidFill>
                  <a:schemeClr val="bg1"/>
                </a:solidFill>
                <a:latin typeface="Times New Roman" pitchFamily="18" charset="0"/>
                <a:cs typeface="Times New Roman" pitchFamily="18" charset="0"/>
              </a:rPr>
              <a:t> </a:t>
            </a:r>
            <a:r>
              <a:rPr lang="en-US" sz="3600" dirty="0" err="1">
                <a:solidFill>
                  <a:schemeClr val="bg1"/>
                </a:solidFill>
                <a:latin typeface="Times New Roman" pitchFamily="18" charset="0"/>
                <a:cs typeface="Times New Roman" pitchFamily="18" charset="0"/>
              </a:rPr>
              <a:t>artykmaçlyga</a:t>
            </a:r>
            <a:r>
              <a:rPr lang="en-US" sz="3600" dirty="0">
                <a:solidFill>
                  <a:schemeClr val="bg1"/>
                </a:solidFill>
                <a:latin typeface="Times New Roman" pitchFamily="18" charset="0"/>
                <a:cs typeface="Times New Roman" pitchFamily="18" charset="0"/>
              </a:rPr>
              <a:t> </a:t>
            </a:r>
            <a:r>
              <a:rPr lang="en-US" sz="3600" dirty="0" err="1">
                <a:solidFill>
                  <a:schemeClr val="bg1"/>
                </a:solidFill>
                <a:latin typeface="Times New Roman" pitchFamily="18" charset="0"/>
                <a:cs typeface="Times New Roman" pitchFamily="18" charset="0"/>
              </a:rPr>
              <a:t>eýe</a:t>
            </a:r>
            <a:r>
              <a:rPr lang="en-US" sz="3600" dirty="0">
                <a:solidFill>
                  <a:schemeClr val="bg1"/>
                </a:solidFill>
                <a:latin typeface="Times New Roman" pitchFamily="18" charset="0"/>
                <a:cs typeface="Times New Roman" pitchFamily="18" charset="0"/>
              </a:rPr>
              <a:t> </a:t>
            </a:r>
            <a:r>
              <a:rPr lang="en-US" sz="3600" dirty="0" err="1">
                <a:solidFill>
                  <a:schemeClr val="bg1"/>
                </a:solidFill>
                <a:latin typeface="Times New Roman" pitchFamily="18" charset="0"/>
                <a:cs typeface="Times New Roman" pitchFamily="18" charset="0"/>
              </a:rPr>
              <a:t>bolmaýar</a:t>
            </a:r>
            <a:r>
              <a:rPr lang="en-US" sz="3600" dirty="0">
                <a:solidFill>
                  <a:schemeClr val="bg1"/>
                </a:solidFill>
                <a:latin typeface="Times New Roman" pitchFamily="18" charset="0"/>
                <a:cs typeface="Times New Roman" pitchFamily="18" charset="0"/>
              </a:rPr>
              <a:t>, </a:t>
            </a:r>
            <a:r>
              <a:rPr lang="en-US" sz="3600" dirty="0" err="1" smtClean="0">
                <a:solidFill>
                  <a:schemeClr val="bg1"/>
                </a:solidFill>
                <a:latin typeface="Times New Roman" pitchFamily="18" charset="0"/>
                <a:cs typeface="Times New Roman" pitchFamily="18" charset="0"/>
              </a:rPr>
              <a:t>Bahalar</a:t>
            </a:r>
            <a:r>
              <a:rPr lang="en-US" sz="3600" dirty="0" smtClean="0">
                <a:solidFill>
                  <a:schemeClr val="bg1"/>
                </a:solidFill>
                <a:latin typeface="Times New Roman" pitchFamily="18" charset="0"/>
                <a:cs typeface="Times New Roman" pitchFamily="18" charset="0"/>
              </a:rPr>
              <a:t> </a:t>
            </a:r>
            <a:r>
              <a:rPr lang="en-US" sz="3600" dirty="0" err="1">
                <a:solidFill>
                  <a:schemeClr val="bg1"/>
                </a:solidFill>
                <a:latin typeface="Times New Roman" pitchFamily="18" charset="0"/>
                <a:cs typeface="Times New Roman" pitchFamily="18" charset="0"/>
              </a:rPr>
              <a:t>bolsa</a:t>
            </a:r>
            <a:r>
              <a:rPr lang="en-US" sz="3600" dirty="0">
                <a:solidFill>
                  <a:schemeClr val="bg1"/>
                </a:solidFill>
                <a:latin typeface="Times New Roman" pitchFamily="18" charset="0"/>
                <a:cs typeface="Times New Roman" pitchFamily="18" charset="0"/>
              </a:rPr>
              <a:t> </a:t>
            </a:r>
            <a:r>
              <a:rPr lang="en-US" sz="3600" dirty="0" err="1">
                <a:solidFill>
                  <a:schemeClr val="bg1"/>
                </a:solidFill>
                <a:latin typeface="Times New Roman" pitchFamily="18" charset="0"/>
                <a:cs typeface="Times New Roman" pitchFamily="18" charset="0"/>
              </a:rPr>
              <a:t>islegiň</a:t>
            </a:r>
            <a:r>
              <a:rPr lang="en-US" sz="3600" dirty="0">
                <a:solidFill>
                  <a:schemeClr val="bg1"/>
                </a:solidFill>
                <a:latin typeface="Times New Roman" pitchFamily="18" charset="0"/>
                <a:cs typeface="Times New Roman" pitchFamily="18" charset="0"/>
              </a:rPr>
              <a:t> we</a:t>
            </a:r>
            <a:r>
              <a:rPr lang="tk-TM" sz="3600" dirty="0">
                <a:solidFill>
                  <a:schemeClr val="bg1"/>
                </a:solidFill>
                <a:latin typeface="Times New Roman" pitchFamily="18" charset="0"/>
                <a:cs typeface="Times New Roman" pitchFamily="18" charset="0"/>
              </a:rPr>
              <a:t> </a:t>
            </a:r>
            <a:r>
              <a:rPr lang="en-US" sz="3600" dirty="0" err="1">
                <a:solidFill>
                  <a:schemeClr val="bg1"/>
                </a:solidFill>
                <a:latin typeface="Times New Roman" pitchFamily="18" charset="0"/>
                <a:cs typeface="Times New Roman" pitchFamily="18" charset="0"/>
              </a:rPr>
              <a:t>teklibiň</a:t>
            </a:r>
            <a:r>
              <a:rPr lang="en-US" sz="3600" dirty="0">
                <a:solidFill>
                  <a:schemeClr val="bg1"/>
                </a:solidFill>
                <a:latin typeface="Times New Roman" pitchFamily="18" charset="0"/>
                <a:cs typeface="Times New Roman" pitchFamily="18" charset="0"/>
              </a:rPr>
              <a:t> </a:t>
            </a:r>
            <a:r>
              <a:rPr lang="en-US" sz="3600" dirty="0" err="1">
                <a:solidFill>
                  <a:schemeClr val="bg1"/>
                </a:solidFill>
                <a:latin typeface="Times New Roman" pitchFamily="18" charset="0"/>
                <a:cs typeface="Times New Roman" pitchFamily="18" charset="0"/>
              </a:rPr>
              <a:t>täsiri</a:t>
            </a:r>
            <a:r>
              <a:rPr lang="en-US" sz="3600" dirty="0">
                <a:solidFill>
                  <a:schemeClr val="bg1"/>
                </a:solidFill>
                <a:latin typeface="Times New Roman" pitchFamily="18" charset="0"/>
                <a:cs typeface="Times New Roman" pitchFamily="18" charset="0"/>
              </a:rPr>
              <a:t> </a:t>
            </a:r>
            <a:r>
              <a:rPr lang="en-US" sz="3600" dirty="0" err="1">
                <a:solidFill>
                  <a:schemeClr val="bg1"/>
                </a:solidFill>
                <a:latin typeface="Times New Roman" pitchFamily="18" charset="0"/>
                <a:cs typeface="Times New Roman" pitchFamily="18" charset="0"/>
              </a:rPr>
              <a:t>astynda</a:t>
            </a:r>
            <a:r>
              <a:rPr lang="en-US" sz="3600" dirty="0">
                <a:solidFill>
                  <a:schemeClr val="bg1"/>
                </a:solidFill>
                <a:latin typeface="Times New Roman" pitchFamily="18" charset="0"/>
                <a:cs typeface="Times New Roman" pitchFamily="18" charset="0"/>
              </a:rPr>
              <a:t> </a:t>
            </a:r>
            <a:r>
              <a:rPr lang="en-US" sz="3600" dirty="0" err="1">
                <a:solidFill>
                  <a:schemeClr val="bg1"/>
                </a:solidFill>
                <a:latin typeface="Times New Roman" pitchFamily="18" charset="0"/>
                <a:cs typeface="Times New Roman" pitchFamily="18" charset="0"/>
              </a:rPr>
              <a:t>emele</a:t>
            </a:r>
            <a:r>
              <a:rPr lang="en-US" sz="3600" dirty="0">
                <a:solidFill>
                  <a:schemeClr val="bg1"/>
                </a:solidFill>
                <a:latin typeface="Times New Roman" pitchFamily="18" charset="0"/>
                <a:cs typeface="Times New Roman" pitchFamily="18" charset="0"/>
              </a:rPr>
              <a:t> </a:t>
            </a:r>
            <a:r>
              <a:rPr lang="en-US" sz="3600" dirty="0" err="1">
                <a:solidFill>
                  <a:schemeClr val="bg1"/>
                </a:solidFill>
                <a:latin typeface="Times New Roman" pitchFamily="18" charset="0"/>
                <a:cs typeface="Times New Roman" pitchFamily="18" charset="0"/>
              </a:rPr>
              <a:t>gelýär</a:t>
            </a:r>
            <a:r>
              <a:rPr lang="en-US" sz="3600" dirty="0">
                <a:solidFill>
                  <a:schemeClr val="bg1"/>
                </a:solidFill>
                <a:latin typeface="Times New Roman" pitchFamily="18" charset="0"/>
                <a:cs typeface="Times New Roman" pitchFamily="18" charset="0"/>
              </a:rPr>
              <a:t>. </a:t>
            </a:r>
            <a:r>
              <a:rPr lang="en-US" sz="3600" dirty="0" err="1">
                <a:solidFill>
                  <a:schemeClr val="bg1"/>
                </a:solidFill>
                <a:latin typeface="Times New Roman" pitchFamily="18" charset="0"/>
                <a:cs typeface="Times New Roman" pitchFamily="18" charset="0"/>
              </a:rPr>
              <a:t>Kärhanalar</a:t>
            </a:r>
            <a:r>
              <a:rPr lang="en-US" sz="3600" dirty="0">
                <a:solidFill>
                  <a:schemeClr val="bg1"/>
                </a:solidFill>
                <a:latin typeface="Times New Roman" pitchFamily="18" charset="0"/>
                <a:cs typeface="Times New Roman" pitchFamily="18" charset="0"/>
              </a:rPr>
              <a:t> </a:t>
            </a:r>
            <a:r>
              <a:rPr lang="en-US" sz="3600" dirty="0" err="1" smtClean="0">
                <a:solidFill>
                  <a:schemeClr val="bg1"/>
                </a:solidFill>
                <a:latin typeface="Times New Roman" pitchFamily="18" charset="0"/>
                <a:cs typeface="Times New Roman" pitchFamily="18" charset="0"/>
              </a:rPr>
              <a:t>Bahalaryň</a:t>
            </a:r>
            <a:r>
              <a:rPr lang="en-US" sz="3600" dirty="0" smtClean="0">
                <a:solidFill>
                  <a:schemeClr val="bg1"/>
                </a:solidFill>
                <a:latin typeface="Times New Roman" pitchFamily="18" charset="0"/>
                <a:cs typeface="Times New Roman" pitchFamily="18" charset="0"/>
              </a:rPr>
              <a:t> </a:t>
            </a:r>
            <a:r>
              <a:rPr lang="en-US" sz="3600" dirty="0" err="1">
                <a:solidFill>
                  <a:schemeClr val="bg1"/>
                </a:solidFill>
                <a:latin typeface="Times New Roman" pitchFamily="18" charset="0"/>
                <a:cs typeface="Times New Roman" pitchFamily="18" charset="0"/>
              </a:rPr>
              <a:t>emele</a:t>
            </a:r>
            <a:r>
              <a:rPr lang="en-US" sz="3600" dirty="0">
                <a:solidFill>
                  <a:schemeClr val="bg1"/>
                </a:solidFill>
                <a:latin typeface="Times New Roman" pitchFamily="18" charset="0"/>
                <a:cs typeface="Times New Roman" pitchFamily="18" charset="0"/>
              </a:rPr>
              <a:t> </a:t>
            </a:r>
            <a:r>
              <a:rPr lang="en-US" sz="3600" dirty="0" err="1">
                <a:solidFill>
                  <a:schemeClr val="bg1"/>
                </a:solidFill>
                <a:latin typeface="Times New Roman" pitchFamily="18" charset="0"/>
                <a:cs typeface="Times New Roman" pitchFamily="18" charset="0"/>
              </a:rPr>
              <a:t>gelen</a:t>
            </a:r>
            <a:r>
              <a:rPr lang="tk-TM" sz="3600" dirty="0">
                <a:solidFill>
                  <a:schemeClr val="bg1"/>
                </a:solidFill>
                <a:latin typeface="Times New Roman" pitchFamily="18" charset="0"/>
                <a:cs typeface="Times New Roman" pitchFamily="18" charset="0"/>
              </a:rPr>
              <a:t> </a:t>
            </a:r>
            <a:r>
              <a:rPr lang="en-US" sz="3600" dirty="0" err="1">
                <a:solidFill>
                  <a:schemeClr val="bg1"/>
                </a:solidFill>
                <a:latin typeface="Times New Roman" pitchFamily="18" charset="0"/>
                <a:cs typeface="Times New Roman" pitchFamily="18" charset="0"/>
              </a:rPr>
              <a:t>derejesinden</a:t>
            </a:r>
            <a:r>
              <a:rPr lang="en-US" sz="3600" dirty="0">
                <a:solidFill>
                  <a:schemeClr val="bg1"/>
                </a:solidFill>
                <a:latin typeface="Times New Roman" pitchFamily="18" charset="0"/>
                <a:cs typeface="Times New Roman" pitchFamily="18" charset="0"/>
              </a:rPr>
              <a:t> </a:t>
            </a:r>
            <a:r>
              <a:rPr lang="en-US" sz="3600" dirty="0" err="1">
                <a:solidFill>
                  <a:schemeClr val="bg1"/>
                </a:solidFill>
                <a:latin typeface="Times New Roman" pitchFamily="18" charset="0"/>
                <a:cs typeface="Times New Roman" pitchFamily="18" charset="0"/>
              </a:rPr>
              <a:t>ugur</a:t>
            </a:r>
            <a:r>
              <a:rPr lang="en-US" sz="3600" dirty="0">
                <a:solidFill>
                  <a:schemeClr val="bg1"/>
                </a:solidFill>
                <a:latin typeface="Times New Roman" pitchFamily="18" charset="0"/>
                <a:cs typeface="Times New Roman" pitchFamily="18" charset="0"/>
              </a:rPr>
              <a:t> </a:t>
            </a:r>
            <a:r>
              <a:rPr lang="en-US" sz="3600" dirty="0" err="1">
                <a:solidFill>
                  <a:schemeClr val="bg1"/>
                </a:solidFill>
                <a:latin typeface="Times New Roman" pitchFamily="18" charset="0"/>
                <a:cs typeface="Times New Roman" pitchFamily="18" charset="0"/>
              </a:rPr>
              <a:t>almaly</a:t>
            </a:r>
            <a:r>
              <a:rPr lang="en-US" sz="3600" dirty="0">
                <a:solidFill>
                  <a:schemeClr val="bg1"/>
                </a:solidFill>
                <a:latin typeface="Times New Roman" pitchFamily="18" charset="0"/>
                <a:cs typeface="Times New Roman" pitchFamily="18" charset="0"/>
              </a:rPr>
              <a:t> </a:t>
            </a:r>
            <a:r>
              <a:rPr lang="en-US" sz="3600" dirty="0" err="1">
                <a:solidFill>
                  <a:schemeClr val="bg1"/>
                </a:solidFill>
                <a:latin typeface="Times New Roman" pitchFamily="18" charset="0"/>
                <a:cs typeface="Times New Roman" pitchFamily="18" charset="0"/>
              </a:rPr>
              <a:t>bolýarlar</a:t>
            </a:r>
            <a:r>
              <a:rPr lang="en-US" sz="3600" dirty="0">
                <a:solidFill>
                  <a:schemeClr val="bg1"/>
                </a:solidFill>
                <a:latin typeface="Times New Roman" pitchFamily="18" charset="0"/>
                <a:cs typeface="Times New Roman" pitchFamily="18" charset="0"/>
              </a:rPr>
              <a:t>.</a:t>
            </a:r>
            <a:r>
              <a:rPr lang="tk-TM" sz="3600" dirty="0">
                <a:solidFill>
                  <a:schemeClr val="bg1"/>
                </a:solidFill>
                <a:latin typeface="Times New Roman" pitchFamily="18" charset="0"/>
                <a:cs typeface="Times New Roman" pitchFamily="18" charset="0"/>
              </a:rPr>
              <a:t> 	</a:t>
            </a:r>
          </a:p>
          <a:p>
            <a:pPr algn="just"/>
            <a:r>
              <a:rPr lang="tk-TM" sz="3600" dirty="0" smtClean="0">
                <a:solidFill>
                  <a:schemeClr val="bg1"/>
                </a:solidFill>
                <a:latin typeface="Times New Roman" pitchFamily="18" charset="0"/>
                <a:cs typeface="Times New Roman" pitchFamily="18" charset="0"/>
              </a:rPr>
              <a:t>	</a:t>
            </a:r>
            <a:r>
              <a:rPr lang="en-US" sz="3600" dirty="0" smtClean="0">
                <a:solidFill>
                  <a:schemeClr val="bg1"/>
                </a:solidFill>
                <a:latin typeface="Times New Roman" pitchFamily="18" charset="0"/>
                <a:cs typeface="Times New Roman" pitchFamily="18" charset="0"/>
              </a:rPr>
              <a:t>Sap </a:t>
            </a:r>
            <a:r>
              <a:rPr lang="en-US" sz="3600" dirty="0" err="1">
                <a:solidFill>
                  <a:schemeClr val="bg1"/>
                </a:solidFill>
                <a:latin typeface="Times New Roman" pitchFamily="18" charset="0"/>
                <a:cs typeface="Times New Roman" pitchFamily="18" charset="0"/>
              </a:rPr>
              <a:t>bäsdeşlikli</a:t>
            </a:r>
            <a:r>
              <a:rPr lang="en-US" sz="3600" dirty="0">
                <a:solidFill>
                  <a:schemeClr val="bg1"/>
                </a:solidFill>
                <a:latin typeface="Times New Roman" pitchFamily="18" charset="0"/>
                <a:cs typeface="Times New Roman" pitchFamily="18" charset="0"/>
              </a:rPr>
              <a:t> </a:t>
            </a:r>
            <a:r>
              <a:rPr lang="en-US" sz="3600" dirty="0" err="1">
                <a:solidFill>
                  <a:schemeClr val="bg1"/>
                </a:solidFill>
                <a:latin typeface="Times New Roman" pitchFamily="18" charset="0"/>
                <a:cs typeface="Times New Roman" pitchFamily="18" charset="0"/>
              </a:rPr>
              <a:t>bazarlar</a:t>
            </a:r>
            <a:r>
              <a:rPr lang="en-US" sz="3600" dirty="0">
                <a:solidFill>
                  <a:schemeClr val="bg1"/>
                </a:solidFill>
                <a:latin typeface="Times New Roman" pitchFamily="18" charset="0"/>
                <a:cs typeface="Times New Roman" pitchFamily="18" charset="0"/>
              </a:rPr>
              <a:t> </a:t>
            </a:r>
            <a:r>
              <a:rPr lang="en-US" sz="3600" dirty="0" err="1">
                <a:solidFill>
                  <a:schemeClr val="bg1"/>
                </a:solidFill>
                <a:latin typeface="Times New Roman" pitchFamily="18" charset="0"/>
                <a:cs typeface="Times New Roman" pitchFamily="18" charset="0"/>
              </a:rPr>
              <a:t>örän</a:t>
            </a:r>
            <a:r>
              <a:rPr lang="en-US" sz="3600" dirty="0">
                <a:solidFill>
                  <a:schemeClr val="bg1"/>
                </a:solidFill>
                <a:latin typeface="Times New Roman" pitchFamily="18" charset="0"/>
                <a:cs typeface="Times New Roman" pitchFamily="18" charset="0"/>
              </a:rPr>
              <a:t> </a:t>
            </a:r>
            <a:r>
              <a:rPr lang="en-US" sz="3600" dirty="0" err="1">
                <a:solidFill>
                  <a:schemeClr val="bg1"/>
                </a:solidFill>
                <a:latin typeface="Times New Roman" pitchFamily="18" charset="0"/>
                <a:cs typeface="Times New Roman" pitchFamily="18" charset="0"/>
              </a:rPr>
              <a:t>köp</a:t>
            </a:r>
            <a:r>
              <a:rPr lang="en-US" sz="3600" dirty="0">
                <a:solidFill>
                  <a:schemeClr val="bg1"/>
                </a:solidFill>
                <a:latin typeface="Times New Roman" pitchFamily="18" charset="0"/>
                <a:cs typeface="Times New Roman" pitchFamily="18" charset="0"/>
              </a:rPr>
              <a:t>: </a:t>
            </a:r>
            <a:r>
              <a:rPr lang="en-US" sz="3600" dirty="0" err="1">
                <a:solidFill>
                  <a:schemeClr val="bg1"/>
                </a:solidFill>
                <a:latin typeface="Times New Roman" pitchFamily="18" charset="0"/>
                <a:cs typeface="Times New Roman" pitchFamily="18" charset="0"/>
              </a:rPr>
              <a:t>oňa</a:t>
            </a:r>
            <a:r>
              <a:rPr lang="en-US" sz="3600" dirty="0">
                <a:solidFill>
                  <a:schemeClr val="bg1"/>
                </a:solidFill>
                <a:latin typeface="Times New Roman" pitchFamily="18" charset="0"/>
                <a:cs typeface="Times New Roman" pitchFamily="18" charset="0"/>
              </a:rPr>
              <a:t> </a:t>
            </a:r>
            <a:r>
              <a:rPr lang="en-US" sz="3600" dirty="0" err="1">
                <a:solidFill>
                  <a:schemeClr val="bg1"/>
                </a:solidFill>
                <a:latin typeface="Times New Roman" pitchFamily="18" charset="0"/>
                <a:cs typeface="Times New Roman" pitchFamily="18" charset="0"/>
              </a:rPr>
              <a:t>oba</a:t>
            </a:r>
            <a:r>
              <a:rPr lang="en-US" sz="3600" dirty="0">
                <a:solidFill>
                  <a:schemeClr val="bg1"/>
                </a:solidFill>
                <a:latin typeface="Times New Roman" pitchFamily="18" charset="0"/>
                <a:cs typeface="Times New Roman" pitchFamily="18" charset="0"/>
              </a:rPr>
              <a:t> </a:t>
            </a:r>
            <a:r>
              <a:rPr lang="en-US" sz="3600" dirty="0" err="1">
                <a:solidFill>
                  <a:schemeClr val="bg1"/>
                </a:solidFill>
                <a:latin typeface="Times New Roman" pitchFamily="18" charset="0"/>
                <a:cs typeface="Times New Roman" pitchFamily="18" charset="0"/>
              </a:rPr>
              <a:t>hojalygyndan</a:t>
            </a:r>
            <a:r>
              <a:rPr lang="en-US" sz="3600" dirty="0">
                <a:solidFill>
                  <a:schemeClr val="bg1"/>
                </a:solidFill>
                <a:latin typeface="Times New Roman" pitchFamily="18" charset="0"/>
                <a:cs typeface="Times New Roman" pitchFamily="18" charset="0"/>
              </a:rPr>
              <a:t> </a:t>
            </a:r>
            <a:r>
              <a:rPr lang="en-US" sz="3600" dirty="0" err="1">
                <a:solidFill>
                  <a:schemeClr val="bg1"/>
                </a:solidFill>
                <a:latin typeface="Times New Roman" pitchFamily="18" charset="0"/>
                <a:cs typeface="Times New Roman" pitchFamily="18" charset="0"/>
              </a:rPr>
              <a:t>başgada</a:t>
            </a:r>
            <a:r>
              <a:rPr lang="tk-TM" sz="3600" dirty="0">
                <a:solidFill>
                  <a:schemeClr val="bg1"/>
                </a:solidFill>
                <a:latin typeface="Times New Roman" pitchFamily="18" charset="0"/>
                <a:cs typeface="Times New Roman" pitchFamily="18" charset="0"/>
              </a:rPr>
              <a:t> </a:t>
            </a:r>
            <a:r>
              <a:rPr lang="en-US" sz="3600" dirty="0" err="1">
                <a:solidFill>
                  <a:schemeClr val="bg1"/>
                </a:solidFill>
                <a:latin typeface="Times New Roman" pitchFamily="18" charset="0"/>
                <a:cs typeface="Times New Roman" pitchFamily="18" charset="0"/>
              </a:rPr>
              <a:t>bugdaýyň</a:t>
            </a:r>
            <a:r>
              <a:rPr lang="en-US" sz="3600" dirty="0">
                <a:solidFill>
                  <a:schemeClr val="bg1"/>
                </a:solidFill>
                <a:latin typeface="Times New Roman" pitchFamily="18" charset="0"/>
                <a:cs typeface="Times New Roman" pitchFamily="18" charset="0"/>
              </a:rPr>
              <a:t>, </a:t>
            </a:r>
            <a:r>
              <a:rPr lang="en-US" sz="3600" dirty="0" err="1">
                <a:solidFill>
                  <a:schemeClr val="bg1"/>
                </a:solidFill>
                <a:latin typeface="Times New Roman" pitchFamily="18" charset="0"/>
                <a:cs typeface="Times New Roman" pitchFamily="18" charset="0"/>
              </a:rPr>
              <a:t>tokaýyň</a:t>
            </a:r>
            <a:r>
              <a:rPr lang="en-US" sz="3600" dirty="0">
                <a:solidFill>
                  <a:schemeClr val="bg1"/>
                </a:solidFill>
                <a:latin typeface="Times New Roman" pitchFamily="18" charset="0"/>
                <a:cs typeface="Times New Roman" pitchFamily="18" charset="0"/>
              </a:rPr>
              <a:t>, </a:t>
            </a:r>
            <a:r>
              <a:rPr lang="en-US" sz="3600" dirty="0" err="1">
                <a:solidFill>
                  <a:schemeClr val="bg1"/>
                </a:solidFill>
                <a:latin typeface="Times New Roman" pitchFamily="18" charset="0"/>
                <a:cs typeface="Times New Roman" pitchFamily="18" charset="0"/>
              </a:rPr>
              <a:t>reňkli</a:t>
            </a:r>
            <a:r>
              <a:rPr lang="en-US" sz="3600" dirty="0">
                <a:solidFill>
                  <a:schemeClr val="bg1"/>
                </a:solidFill>
                <a:latin typeface="Times New Roman" pitchFamily="18" charset="0"/>
                <a:cs typeface="Times New Roman" pitchFamily="18" charset="0"/>
              </a:rPr>
              <a:t> metal </a:t>
            </a:r>
            <a:r>
              <a:rPr lang="en-US" sz="3600" dirty="0" err="1">
                <a:solidFill>
                  <a:schemeClr val="bg1"/>
                </a:solidFill>
                <a:latin typeface="Times New Roman" pitchFamily="18" charset="0"/>
                <a:cs typeface="Times New Roman" pitchFamily="18" charset="0"/>
              </a:rPr>
              <a:t>magdanlarynyň</a:t>
            </a:r>
            <a:r>
              <a:rPr lang="en-US" sz="3600" dirty="0">
                <a:solidFill>
                  <a:schemeClr val="bg1"/>
                </a:solidFill>
                <a:latin typeface="Times New Roman" pitchFamily="18" charset="0"/>
                <a:cs typeface="Times New Roman" pitchFamily="18" charset="0"/>
              </a:rPr>
              <a:t> </a:t>
            </a:r>
            <a:r>
              <a:rPr lang="en-US" sz="3600" dirty="0" err="1">
                <a:solidFill>
                  <a:schemeClr val="bg1"/>
                </a:solidFill>
                <a:latin typeface="Times New Roman" pitchFamily="18" charset="0"/>
                <a:cs typeface="Times New Roman" pitchFamily="18" charset="0"/>
              </a:rPr>
              <a:t>halkara</a:t>
            </a:r>
            <a:r>
              <a:rPr lang="en-US" sz="3600" dirty="0">
                <a:solidFill>
                  <a:schemeClr val="bg1"/>
                </a:solidFill>
                <a:latin typeface="Times New Roman" pitchFamily="18" charset="0"/>
                <a:cs typeface="Times New Roman" pitchFamily="18" charset="0"/>
              </a:rPr>
              <a:t> </a:t>
            </a:r>
            <a:r>
              <a:rPr lang="en-US" sz="3600" dirty="0" err="1">
                <a:solidFill>
                  <a:schemeClr val="bg1"/>
                </a:solidFill>
                <a:latin typeface="Times New Roman" pitchFamily="18" charset="0"/>
                <a:cs typeface="Times New Roman" pitchFamily="18" charset="0"/>
              </a:rPr>
              <a:t>bazary</a:t>
            </a:r>
            <a:r>
              <a:rPr lang="tk-TM" sz="3600" dirty="0">
                <a:solidFill>
                  <a:schemeClr val="bg1"/>
                </a:solidFill>
                <a:latin typeface="Times New Roman" pitchFamily="18" charset="0"/>
                <a:cs typeface="Times New Roman" pitchFamily="18" charset="0"/>
              </a:rPr>
              <a:t> </a:t>
            </a:r>
            <a:r>
              <a:rPr lang="en-US" sz="3600" dirty="0" err="1">
                <a:solidFill>
                  <a:schemeClr val="bg1"/>
                </a:solidFill>
                <a:latin typeface="Times New Roman" pitchFamily="18" charset="0"/>
                <a:cs typeface="Times New Roman" pitchFamily="18" charset="0"/>
              </a:rPr>
              <a:t>degişli</a:t>
            </a:r>
            <a:r>
              <a:rPr lang="en-US" sz="3600" dirty="0">
                <a:solidFill>
                  <a:schemeClr val="bg1"/>
                </a:solidFill>
                <a:latin typeface="Times New Roman" pitchFamily="18" charset="0"/>
                <a:cs typeface="Times New Roman" pitchFamily="18" charset="0"/>
              </a:rPr>
              <a:t>.</a:t>
            </a:r>
            <a:endParaRPr lang="ru-RU" sz="36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1502616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сполнительная">
  <a:themeElements>
    <a:clrScheme name="Исполнительная">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Исполнительн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Исполните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97</TotalTime>
  <Words>2330</Words>
  <Application>Microsoft Office PowerPoint</Application>
  <PresentationFormat>Экран (4:3)</PresentationFormat>
  <Paragraphs>102</Paragraphs>
  <Slides>31</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31</vt:i4>
      </vt:variant>
    </vt:vector>
  </HeadingPairs>
  <TitlesOfParts>
    <vt:vector size="38" baseType="lpstr">
      <vt:lpstr>Arial</vt:lpstr>
      <vt:lpstr>Century Gothic</vt:lpstr>
      <vt:lpstr>Courier New</vt:lpstr>
      <vt:lpstr>Palatino Linotype</vt:lpstr>
      <vt:lpstr>Roboto</vt:lpstr>
      <vt:lpstr>Times New Roman</vt:lpstr>
      <vt:lpstr>Исполнительная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Didar</dc:creator>
  <cp:lastModifiedBy>DIDAR</cp:lastModifiedBy>
  <cp:revision>14</cp:revision>
  <dcterms:created xsi:type="dcterms:W3CDTF">2020-07-25T16:23:34Z</dcterms:created>
  <dcterms:modified xsi:type="dcterms:W3CDTF">2021-08-28T05:30:12Z</dcterms:modified>
</cp:coreProperties>
</file>