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-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16133"/>
            <a:ext cx="3505200" cy="1734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031357"/>
            <a:ext cx="3313355" cy="127662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3315810"/>
            <a:ext cx="3309803" cy="94547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137621"/>
            <a:ext cx="2133600" cy="563236"/>
          </a:xfrm>
        </p:spPr>
        <p:txBody>
          <a:bodyPr anchor="b"/>
          <a:lstStyle>
            <a:lvl1pPr algn="l">
              <a:defRPr sz="2400"/>
            </a:lvl1pPr>
          </a:lstStyle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4289975"/>
            <a:ext cx="2831592" cy="273844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4289975"/>
            <a:ext cx="643666" cy="27384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772610"/>
            <a:ext cx="1484453" cy="3585258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772610"/>
            <a:ext cx="5423704" cy="35852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175622"/>
            <a:ext cx="6637468" cy="1021556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3200400"/>
            <a:ext cx="6637467" cy="1140310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1735074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735073"/>
            <a:ext cx="3419856" cy="2619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1737007"/>
            <a:ext cx="3057148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1737007"/>
            <a:ext cx="3055717" cy="47982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31021"/>
            <a:ext cx="3419856" cy="21268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642395"/>
            <a:ext cx="3090440" cy="386305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1993076"/>
            <a:ext cx="3304572" cy="109736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3102746"/>
            <a:ext cx="3298784" cy="113842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5143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16133"/>
            <a:ext cx="3679116" cy="470388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2" y="451413"/>
            <a:ext cx="3562257" cy="4236334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4566213"/>
            <a:ext cx="3505200" cy="61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1995678"/>
            <a:ext cx="3300984" cy="109728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520346"/>
            <a:ext cx="3359623" cy="4101084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3099816"/>
            <a:ext cx="3300573" cy="113967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4293627"/>
            <a:ext cx="3493664" cy="273844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5143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250116"/>
            <a:ext cx="8229600" cy="4639235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6133"/>
            <a:ext cx="3679116" cy="52443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6133"/>
            <a:ext cx="3505200" cy="46795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770748"/>
            <a:ext cx="7024744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1742739"/>
            <a:ext cx="6777317" cy="2631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6836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DF1D76-A16C-44E2-984C-019ECDB49D75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4389120"/>
            <a:ext cx="35021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68369"/>
            <a:ext cx="13321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BA2DB4E-1C29-43B6-BEC0-D91A412193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-452586"/>
            <a:ext cx="3313355" cy="2104379"/>
          </a:xfrm>
        </p:spPr>
        <p:txBody>
          <a:bodyPr>
            <a:noAutofit/>
          </a:bodyPr>
          <a:lstStyle/>
          <a:p>
            <a:pPr algn="ctr"/>
            <a:r>
              <a:rPr lang="tk-TM" sz="2000" dirty="0" smtClean="0"/>
              <a:t>Türkmenistanda suw baýlyklaryny rejeli peýdalanmak ugrunda alnyp barylýan işler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6" y="2715766"/>
            <a:ext cx="3309803" cy="1545516"/>
          </a:xfrm>
        </p:spPr>
        <p:txBody>
          <a:bodyPr>
            <a:normAutofit lnSpcReduction="10000"/>
          </a:bodyPr>
          <a:lstStyle/>
          <a:p>
            <a:pPr algn="ctr"/>
            <a:r>
              <a:rPr lang="tk-TM" dirty="0" smtClean="0"/>
              <a:t>Taýýarlan: </a:t>
            </a:r>
            <a:r>
              <a:rPr lang="tk-TM" dirty="0" smtClean="0"/>
              <a:t>Halbaýewa Sähra</a:t>
            </a:r>
          </a:p>
          <a:p>
            <a:pPr algn="ctr"/>
            <a:r>
              <a:rPr lang="tk-TM" dirty="0" smtClean="0"/>
              <a:t>Ykdysadyýet we sanly tehnologiýalar fakulteti</a:t>
            </a:r>
            <a:endParaRPr lang="tk-TM" dirty="0" smtClean="0"/>
          </a:p>
          <a:p>
            <a:pPr algn="ctr"/>
            <a:r>
              <a:rPr lang="tk-TM" dirty="0" smtClean="0"/>
              <a:t>II ýyl</a:t>
            </a:r>
          </a:p>
          <a:p>
            <a:pPr algn="ctr"/>
            <a:endParaRPr lang="tk-TM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716016" y="411510"/>
            <a:ext cx="3309803" cy="945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371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Netijede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ulgamyna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zerur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daşary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tehnikalarynyň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ençemesi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satyn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alyndy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Ýer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gazyjy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läbik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sorujy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gum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süýşüriji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gum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daşaýjy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tehnikalar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ýokary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hilli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desgalary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ulgamyň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täze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galkynyşyna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badalga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boldy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Eýsem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käbirleriniň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aýdyşy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biziň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ýurdumyzda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gytmyka</a:t>
            </a:r>
            <a:r>
              <a:rPr lang="ru-RU" dirty="0">
                <a:solidFill>
                  <a:schemeClr val="tx1"/>
                </a:solidFill>
              </a:rPr>
              <a:t>? </a:t>
            </a:r>
            <a:r>
              <a:rPr lang="ru-RU" dirty="0" err="1">
                <a:solidFill>
                  <a:schemeClr val="tx1"/>
                </a:solidFill>
              </a:rPr>
              <a:t>Elbetde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ýok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Dogry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dünýäniň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birnäçe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döwletleriniňki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artygy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däl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ýöne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onda-da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tygşytly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ulanaňda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biziň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suwumyz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ekerançylyga-da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içimlige-de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beýleki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durmuş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maksatly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zerurlyklarymyza-da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ýetýär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Muňa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häzirki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döwürde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halkymyzyň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hiç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çäklendirilmesizden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ulanýan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suwunyň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tarapyndan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mura-mugt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berilmegi-de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şaýatlyk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gytçylygy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duýulýan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edeýin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diýende-de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halky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beýle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elpe-şelpeligi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bilmezdi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Ýöne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suwumyz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mugt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bolanda-da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tygşytly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ulanmak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özümiz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şeýle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eşreti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döredip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döwletimiziň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hormatly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Prezidentimiziň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gadyryny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welin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birimiziň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jana-jan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borjumyzdyr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Türkmenistanyň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üpjünçiligi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esasan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Amyderýa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bolsa-da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ownukly-irili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beýleki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derýalarymyza-da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kembaha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seretmek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bolmaz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0163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:\UCDownloads\Images\240513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25606"/>
            <a:ext cx="2853690" cy="42722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572000" y="1851670"/>
            <a:ext cx="353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k-TM" dirty="0" smtClean="0"/>
              <a:t>Köýten çeşmesiniň şaglawugy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568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3. “</a:t>
            </a:r>
            <a:r>
              <a:rPr lang="ru-RU" b="1" dirty="0" err="1">
                <a:solidFill>
                  <a:schemeClr val="tx1"/>
                </a:solidFill>
              </a:rPr>
              <a:t>Men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dag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çeşmeleriniň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suwuny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içýärin</a:t>
            </a:r>
            <a:r>
              <a:rPr lang="ru-RU" b="1" dirty="0">
                <a:solidFill>
                  <a:schemeClr val="tx1"/>
                </a:solidFill>
              </a:rPr>
              <a:t>, ...”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“</a:t>
            </a:r>
            <a:r>
              <a:rPr lang="ru-RU" dirty="0" err="1">
                <a:solidFill>
                  <a:schemeClr val="tx1"/>
                </a:solidFill>
              </a:rPr>
              <a:t>Men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suwuny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içýärin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ýöne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ganyp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bilmeýärin</a:t>
            </a:r>
            <a:r>
              <a:rPr lang="ru-RU" dirty="0">
                <a:solidFill>
                  <a:schemeClr val="tx1"/>
                </a:solidFill>
              </a:rPr>
              <a:t>...”. </a:t>
            </a:r>
            <a:r>
              <a:rPr lang="ru-RU" dirty="0" err="1">
                <a:solidFill>
                  <a:schemeClr val="tx1"/>
                </a:solidFill>
              </a:rPr>
              <a:t>Kim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Köýtendagynda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sapar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ajaýyp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owazyny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suwuň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jana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şypa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beriji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tagamyny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onuň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töweregindäli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arassa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howany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gök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ösümlikleriň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terligini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tebigatyň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owadanlygyny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ömürlik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ýadyndan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çykarmaz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Köýtendag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jülgesiniň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çeşmesiniň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ykbaly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geçmişi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ýerde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şahyryň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janyndan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syzdyryp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aýdyşy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, “</a:t>
            </a:r>
            <a:r>
              <a:rPr lang="ru-RU" dirty="0" err="1">
                <a:solidFill>
                  <a:schemeClr val="tx1"/>
                </a:solidFill>
              </a:rPr>
              <a:t>gowaklarda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rowaýatlar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düýşler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ýaşaýar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doňup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daşlarda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syrlaryny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saklaýarlar</a:t>
            </a:r>
            <a:r>
              <a:rPr lang="ru-RU" dirty="0">
                <a:solidFill>
                  <a:schemeClr val="tx1"/>
                </a:solidFill>
              </a:rPr>
              <a:t>”.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setirler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Kyrkgyz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jülgesiniň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ajaýyp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duşuşyk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barada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şahyrana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setirler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hökmünde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kabul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edilýär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Kyrk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bolandygy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baradaky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rowaýatynda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aýdylşy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gowagyndan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uzak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bolmadyk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diwarlarynda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taýdan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çeşmäniň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okarasy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emele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gelipdir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Rowaýata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görä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gaçyp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gyzlary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duşmandan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göwsi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ýarylyp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olara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berende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ulanan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zatlary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gap-gaçlary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egin-eşikleri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daşa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öwrülipdir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gaýasyndan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bolsa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başlapdyr</a:t>
            </a:r>
            <a:r>
              <a:rPr lang="ru-RU" dirty="0">
                <a:solidFill>
                  <a:schemeClr val="tx1"/>
                </a:solidFill>
              </a:rPr>
              <a:t>...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01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Ýerli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ýaşaýjylar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asyrlar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mukaddes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hökmünde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garap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gelipdirler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keselden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saplanmak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arzuwlarynyň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hasyl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bolmagy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nesilsizler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nesil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arzuwyny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zyýarata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gelipdirler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Durmuşyň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hakyky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gözbaşy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şagyllysyndan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döwrüň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ýaňy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Olary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çeşme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ýa-da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gözbaş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diýip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atlandyrýarlar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Çeşmelerň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käbiri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eteginiň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şäherçeleriniň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edýär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bereketli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jülgeden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Köýten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derýasyna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başlangyç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Beýlekiler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Köýtendagyň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gerişlerindäki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garlar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ereýän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wagty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mart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güýçli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başlaýar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haçan-da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Aýrybabanyň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gaýalarynyň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garlary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erände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iýun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ortalaryna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iýulda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Köýten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şäherçesinden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uzak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bolmadyk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gaýalaryň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jaýryklaryndan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syzylyp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Köýten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derýasyna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guýýan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özüniň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ajaýyp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tagamy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ýaşaýjylaryň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myhmanlaryň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ünsüni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çekýär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Darajyk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Umbardere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dereden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şaglawuk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syýahatçylaryň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hiç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ünssüz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goýmaz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Esasan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oňa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tiredeşlerini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gutulgysyz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ölümden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edip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wagtlarda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gahrymançylyk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görkezen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Umbar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taýpasynyň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ýolbaşçysy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barada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rowaýaty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aýdyp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berseler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syýahatçnyň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ünsüni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çeker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262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:\UCDownloads\Images\240513-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55526"/>
            <a:ext cx="2853690" cy="42722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619672" y="2221838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k-TM" dirty="0" smtClean="0"/>
              <a:t>Köýten derýajygy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1561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Hojagarawul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jülgesiniň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suwlaryna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Sümmül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şaglawukly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obalarynyň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durmuşynyň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wakalarynyň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şaýady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bolup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çeşmäniň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obany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jana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şypaly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bäri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mukdarda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akypdyr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ösdürilip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ýetişdirilip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bugdaý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ekilipdir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Ýöne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asyryň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ortalarynda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gurap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mösümleýin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akypdyr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Oba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adamlary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göçmeli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bolupdyrlar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Indi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jülge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başgaça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esasan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beýik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ösüp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oturandygy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sebäpli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Tutlydere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diýlip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atlandyyrlýär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Jülgede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ösüp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oturan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agajyna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ýaşaýjylar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Gyzyltut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baba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diýip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beripdirler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hormat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goýulýan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biridir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Botanikler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rowaýata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öwrülip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giden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agajynyň</a:t>
            </a:r>
            <a:r>
              <a:rPr lang="ru-RU" dirty="0">
                <a:solidFill>
                  <a:schemeClr val="tx1"/>
                </a:solidFill>
              </a:rPr>
              <a:t> 700 </a:t>
            </a:r>
            <a:r>
              <a:rPr lang="ru-RU" dirty="0" err="1">
                <a:solidFill>
                  <a:schemeClr val="tx1"/>
                </a:solidFill>
              </a:rPr>
              <a:t>ýaşy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diýip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kesgitläpdirler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äpet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agajynyň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saýasynda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syýahatçylyga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gelýänleriň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onlarçasy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dynç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alyp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bilýärler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Halk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arasynda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Hojapilde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Başbulak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Mürzebedil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ata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ady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meşhur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kiçijik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gözbaş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alyp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gaýdýan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etekleriniň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esasy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haçan-da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wagtlar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Amyderýanyň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goşandy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Köýten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derýasynyň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başlanýar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Derýa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oňa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ýene-de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ýolunda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daglardan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kiçi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sanlysyny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toplamaly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soňra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bolsa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swuny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ýaýlanyň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ekin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meýdanlaryny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özleşdirmek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paýlamaly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4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:\UCDownloads\Images\13_09_08_news-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06373"/>
            <a:ext cx="2790190" cy="41624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932040" y="2221838"/>
            <a:ext cx="261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k-TM" dirty="0" smtClean="0"/>
              <a:t>Köýtendagyň jülgeleri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2664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NETIJE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Kim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ýagyş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ýagan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çölde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bolsa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güýçli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ýagan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ýagyşdan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soň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gumuň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ýerlerinde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ýygnanýandygyny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bolsa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gerek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wagtlyk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saklanyp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galýar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Şeýle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uzak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wagtlaýyn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saklanyp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galmagyna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netijeli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peýdalanmagyna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şertleri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döredýän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tehnologiýalar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asyrlar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döredilipdir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Ýerüsti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akýan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ulanmak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boýunça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gadymdan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saklanyp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gelinýän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tejribe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günki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ähmiýetini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ýitirmän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Ylmy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gözlegler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iş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synaglary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geçirilýär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öri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meýdanlarynyň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üpjünçiligini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suwlandyrylmagy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ýerüsti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netijeli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ulanmak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mysallar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arkaly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görkezilýär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Çöller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ösümlik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haýwanat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dünýäsi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milli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bilim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institutynda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geçirilen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gözlegleriň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görkezişi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Garaguma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mahsus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meýdanlarynyň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iýmitlik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çäklerini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tutanyňda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gidrotenhikanyň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kiçi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göwrümlileri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aýratyn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tygşytly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bolup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durýar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9710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EDEBIÝAT</a:t>
            </a:r>
            <a:endParaRPr lang="ru-RU" dirty="0">
              <a:solidFill>
                <a:schemeClr val="tx1"/>
              </a:solidFill>
            </a:endParaRP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1.Gurbanguly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Suw-ýaşaýyşyň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bolçulygyň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çeşmesi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: TDNG, 2015.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 err="1" smtClean="0">
                <a:solidFill>
                  <a:schemeClr val="tx1"/>
                </a:solidFill>
              </a:rPr>
              <a:t>Gurbanguly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Türkmenistan</a:t>
            </a:r>
            <a:r>
              <a:rPr lang="ru-RU" dirty="0">
                <a:solidFill>
                  <a:schemeClr val="tx1"/>
                </a:solidFill>
              </a:rPr>
              <a:t> – </a:t>
            </a:r>
            <a:r>
              <a:rPr lang="ru-RU" dirty="0" err="1">
                <a:solidFill>
                  <a:schemeClr val="tx1"/>
                </a:solidFill>
              </a:rPr>
              <a:t>abadançylygyň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rowaçlygyň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: TDNG , 2015.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3. </a:t>
            </a:r>
            <a:r>
              <a:rPr lang="ru-RU" dirty="0" err="1" smtClean="0">
                <a:solidFill>
                  <a:schemeClr val="tx1"/>
                </a:solidFill>
              </a:rPr>
              <a:t>Gurbanguly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Bagtyýarlyk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saglykdan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başlanýar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: TDNG, 2014.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4. </a:t>
            </a:r>
            <a:r>
              <a:rPr lang="ru-RU" dirty="0" err="1" smtClean="0">
                <a:solidFill>
                  <a:schemeClr val="tx1"/>
                </a:solidFill>
              </a:rPr>
              <a:t>Gurbanguly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Eserler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ýygyndysy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: TDNG, 2007.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5. “</a:t>
            </a:r>
            <a:r>
              <a:rPr lang="ru-RU" dirty="0" err="1" smtClean="0">
                <a:solidFill>
                  <a:schemeClr val="tx1"/>
                </a:solidFill>
              </a:rPr>
              <a:t>Türkmenistanyň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Prezidenti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Gurbanguly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Mälikgulyýewiç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”. </a:t>
            </a:r>
            <a:r>
              <a:rPr lang="ru-RU" dirty="0" err="1">
                <a:solidFill>
                  <a:schemeClr val="tx1"/>
                </a:solidFill>
              </a:rPr>
              <a:t>Gysgaça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terjimehal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: TDNG, 2007.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6. </a:t>
            </a:r>
            <a:r>
              <a:rPr lang="ru-RU" dirty="0" err="1" smtClean="0">
                <a:solidFill>
                  <a:schemeClr val="tx1"/>
                </a:solidFill>
              </a:rPr>
              <a:t>Gurbanguly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Ösüşiň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täze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belentliklerine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tarap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, TDNG, I </a:t>
            </a:r>
            <a:r>
              <a:rPr lang="ru-RU" dirty="0" err="1">
                <a:solidFill>
                  <a:schemeClr val="tx1"/>
                </a:solidFill>
              </a:rPr>
              <a:t>kitap</a:t>
            </a:r>
            <a:r>
              <a:rPr lang="ru-RU" dirty="0">
                <a:solidFill>
                  <a:schemeClr val="tx1"/>
                </a:solidFill>
              </a:rPr>
              <a:t> -  2008, II kitap-2009.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7. </a:t>
            </a:r>
            <a:r>
              <a:rPr lang="ru-RU" dirty="0" err="1" smtClean="0">
                <a:solidFill>
                  <a:schemeClr val="tx1"/>
                </a:solidFill>
              </a:rPr>
              <a:t>G.Gurbandurdyýew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O.Saparow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M.Mämmedow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Umumy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gidrologiýanyň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esaslary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, 2004 </a:t>
            </a:r>
          </a:p>
          <a:p>
            <a:pPr lvl="0"/>
            <a:r>
              <a:rPr lang="ru-RU" dirty="0" smtClean="0">
                <a:solidFill>
                  <a:schemeClr val="tx1"/>
                </a:solidFill>
              </a:rPr>
              <a:t>8. </a:t>
            </a:r>
            <a:r>
              <a:rPr lang="ru-RU" dirty="0" err="1" smtClean="0">
                <a:solidFill>
                  <a:schemeClr val="tx1"/>
                </a:solidFill>
              </a:rPr>
              <a:t>Durdykow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A., </a:t>
            </a:r>
            <a:r>
              <a:rPr lang="ru-RU" dirty="0" err="1">
                <a:solidFill>
                  <a:schemeClr val="tx1"/>
                </a:solidFill>
              </a:rPr>
              <a:t>Gidrometriýa</a:t>
            </a:r>
            <a:r>
              <a:rPr lang="ru-RU" dirty="0">
                <a:solidFill>
                  <a:schemeClr val="tx1"/>
                </a:solidFill>
              </a:rPr>
              <a:t>. TDNG, </a:t>
            </a:r>
            <a:r>
              <a:rPr lang="ru-RU" dirty="0" err="1">
                <a:solidFill>
                  <a:schemeClr val="tx1"/>
                </a:solidFill>
              </a:rPr>
              <a:t>Aşgabat</a:t>
            </a:r>
            <a:r>
              <a:rPr lang="ru-RU" dirty="0">
                <a:solidFill>
                  <a:schemeClr val="tx1"/>
                </a:solidFill>
              </a:rPr>
              <a:t>, 2006</a:t>
            </a:r>
          </a:p>
        </p:txBody>
      </p:sp>
    </p:spTree>
    <p:extLst>
      <p:ext uri="{BB962C8B-B14F-4D97-AF65-F5344CB8AC3E}">
        <p14:creationId xmlns:p14="http://schemas.microsoft.com/office/powerpoint/2010/main" val="3968260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k-TM" dirty="0" smtClean="0"/>
              <a:t>SOŇY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tk-TM" dirty="0" smtClean="0"/>
              <a:t>TÜRKMENISTANYŇ SUW BAÝLYKLARYNY REJELI PEÝDALANMAK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12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771550"/>
            <a:ext cx="7560840" cy="36724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MEÝILNAMA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 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1. </a:t>
            </a:r>
            <a:r>
              <a:rPr lang="ru-RU" dirty="0" err="1">
                <a:solidFill>
                  <a:schemeClr val="tx1"/>
                </a:solidFill>
              </a:rPr>
              <a:t>Türkmenistanyň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diplomatiýasynyň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esasy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ugurlary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2. </a:t>
            </a:r>
            <a:r>
              <a:rPr lang="ru-RU" dirty="0" err="1">
                <a:solidFill>
                  <a:schemeClr val="tx1"/>
                </a:solidFill>
              </a:rPr>
              <a:t>Hormatly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Prezidentimiziň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alyp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baýlyklaryny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rejeli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peýdalanmak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syýasatynyň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durmuşa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geçirilişi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r>
              <a:rPr lang="ru-RU" dirty="0">
                <a:solidFill>
                  <a:schemeClr val="tx1"/>
                </a:solidFill>
              </a:rPr>
              <a:t>3. “</a:t>
            </a:r>
            <a:r>
              <a:rPr lang="ru-RU" dirty="0" err="1">
                <a:solidFill>
                  <a:schemeClr val="tx1"/>
                </a:solidFill>
              </a:rPr>
              <a:t>Men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suwuny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içýärin</a:t>
            </a:r>
            <a:r>
              <a:rPr lang="ru-RU" dirty="0" smtClean="0">
                <a:solidFill>
                  <a:schemeClr val="tx1"/>
                </a:solidFill>
              </a:rPr>
              <a:t>...”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165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32048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>
                <a:solidFill>
                  <a:schemeClr val="tx1"/>
                </a:solidFill>
              </a:rPr>
              <a:t>TÜRKMENISTANYŇ PREZIDENTI </a:t>
            </a:r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GURBANGULY BERDIMUHAMEDOW:</a:t>
            </a:r>
            <a:endParaRPr lang="ru-RU" dirty="0">
              <a:solidFill>
                <a:schemeClr val="tx1"/>
              </a:solidFill>
            </a:endParaRPr>
          </a:p>
          <a:p>
            <a:pPr lvl="0" algn="r"/>
            <a:r>
              <a:rPr lang="ru-RU" dirty="0" smtClean="0">
                <a:solidFill>
                  <a:schemeClr val="tx1"/>
                </a:solidFill>
              </a:rPr>
              <a:t>-</a:t>
            </a:r>
            <a:r>
              <a:rPr lang="ru-RU" dirty="0" err="1" smtClean="0">
                <a:solidFill>
                  <a:schemeClr val="tx1"/>
                </a:solidFill>
              </a:rPr>
              <a:t>Ýurt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Garaşsyzlygyna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eýe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bolanymyzdan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soň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merdana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halkymyzyň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hakyndaky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arzuw-dilegleri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hasyl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boldy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türkmeniň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derýalary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dury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çeşmeleri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aňyrsyna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ýetmeýän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howdanlary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bereketli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toparagymyzy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sähralarymyzy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düzlüklerimizi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çemenzarlyga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lälezarlyga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öwürýär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tk-TM" dirty="0" smtClean="0">
              <a:solidFill>
                <a:schemeClr val="tx1"/>
              </a:solidFill>
            </a:endParaRPr>
          </a:p>
          <a:p>
            <a:pPr lvl="0" algn="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tk-TM" dirty="0" smtClean="0">
                <a:solidFill>
                  <a:schemeClr val="tx1"/>
                </a:solidFill>
              </a:rPr>
              <a:t>   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Suw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özboluşly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mineral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bolup</a:t>
            </a:r>
            <a:r>
              <a:rPr lang="ru-RU" dirty="0">
                <a:solidFill>
                  <a:schemeClr val="tx1"/>
                </a:solidFill>
              </a:rPr>
              <a:t> , </a:t>
            </a:r>
            <a:r>
              <a:rPr lang="ru-RU" dirty="0" err="1">
                <a:solidFill>
                  <a:schemeClr val="tx1"/>
                </a:solidFill>
              </a:rPr>
              <a:t>ýerdäki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janly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organizmleriň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ýaşaýşynda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ornuny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hiç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zat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çalşyp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bolmaýan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tebigy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baýlykdyr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Türkmen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halky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ömürboýy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suwa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uly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sarpa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goýup</a:t>
            </a:r>
            <a:r>
              <a:rPr lang="ru-RU" dirty="0">
                <a:solidFill>
                  <a:schemeClr val="tx1"/>
                </a:solidFill>
              </a:rPr>
              <a:t> , </a:t>
            </a:r>
            <a:r>
              <a:rPr lang="ru-RU" dirty="0" err="1">
                <a:solidFill>
                  <a:schemeClr val="tx1"/>
                </a:solidFill>
              </a:rPr>
              <a:t>onuň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her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damjasyny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altyna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deňeýär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Munuňam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özüne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ýetesi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sebäbi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Çünki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Watanymyzyň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köp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bölegini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Garagum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çöli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tutýar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Ata-babalarymyz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çöllerde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birnäçe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ýüz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metrläp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guýy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gazyp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çöllerdäki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mallary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suwa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ýakypdyrlar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Dag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eteklerinde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kärizler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gazyp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suwarymly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ekerançylyk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meşgullanypdyrlar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Suw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 err="1">
                <a:solidFill>
                  <a:schemeClr val="tx1"/>
                </a:solidFill>
              </a:rPr>
              <a:t>barlygyň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bolelinligiň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baş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çeşmesi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ýaşaýyşyň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özenidir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Organizmleriň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göwresinde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azalsa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ýa-da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gutarsa</a:t>
            </a:r>
            <a:r>
              <a:rPr lang="ru-RU" dirty="0">
                <a:solidFill>
                  <a:schemeClr val="tx1"/>
                </a:solidFill>
              </a:rPr>
              <a:t>   </a:t>
            </a:r>
            <a:r>
              <a:rPr lang="ru-RU" dirty="0" err="1">
                <a:solidFill>
                  <a:schemeClr val="tx1"/>
                </a:solidFill>
              </a:rPr>
              <a:t>heläk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bolýar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jandarlaryň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bedeninde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organiki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maddalaryň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çalyşyp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durmagyny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üpjün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edýär</a:t>
            </a:r>
            <a:r>
              <a:rPr lang="ru-RU" dirty="0">
                <a:solidFill>
                  <a:schemeClr val="tx1"/>
                </a:solidFill>
              </a:rPr>
              <a:t> , </a:t>
            </a:r>
            <a:r>
              <a:rPr lang="ru-RU" dirty="0" err="1">
                <a:solidFill>
                  <a:schemeClr val="tx1"/>
                </a:solidFill>
              </a:rPr>
              <a:t>ol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ägirt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uly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eredijidir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Belli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bolşy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ähli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zatlary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organizm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kolloid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ýagdaýynda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özüne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kabul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edýär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siňdirýär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Suwuň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köp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funksiýasy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bar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Ol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dürli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minerallary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dargadyjydyr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wagtyň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geçmegi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köp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maddalar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suwuň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täsiri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netijesinde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görnüşden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beýleki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görnüşe</a:t>
            </a:r>
            <a:r>
              <a:rPr lang="ru-RU" dirty="0">
                <a:solidFill>
                  <a:schemeClr val="tx1"/>
                </a:solidFill>
              </a:rPr>
              <a:t>  </a:t>
            </a:r>
            <a:r>
              <a:rPr lang="ru-RU" dirty="0" err="1">
                <a:solidFill>
                  <a:schemeClr val="tx1"/>
                </a:solidFill>
              </a:rPr>
              <a:t>geçýär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6826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320480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ru-RU" b="1" dirty="0" err="1">
                <a:solidFill>
                  <a:schemeClr val="tx1"/>
                </a:solidFill>
              </a:rPr>
              <a:t>Türkmenistanyň</a:t>
            </a:r>
            <a:r>
              <a:rPr lang="ru-RU" b="1" dirty="0">
                <a:solidFill>
                  <a:schemeClr val="tx1"/>
                </a:solidFill>
              </a:rPr>
              <a:t> “</a:t>
            </a:r>
            <a:r>
              <a:rPr lang="ru-RU" b="1" dirty="0" err="1">
                <a:solidFill>
                  <a:schemeClr val="tx1"/>
                </a:solidFill>
              </a:rPr>
              <a:t>suw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diplomatiýasynyň</a:t>
            </a:r>
            <a:r>
              <a:rPr lang="ru-RU" b="1" dirty="0">
                <a:solidFill>
                  <a:schemeClr val="tx1"/>
                </a:solidFill>
              </a:rPr>
              <a:t>” </a:t>
            </a:r>
            <a:r>
              <a:rPr lang="ru-RU" b="1" dirty="0" err="1">
                <a:solidFill>
                  <a:schemeClr val="tx1"/>
                </a:solidFill>
              </a:rPr>
              <a:t>esasy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ugurlary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Merkezi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serişdelerini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durnukly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dolandyrmak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babatda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etmek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Araly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gaznasynyň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ýetiriji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komitetinde</a:t>
            </a:r>
            <a:r>
              <a:rPr lang="ru-RU" dirty="0">
                <a:solidFill>
                  <a:schemeClr val="tx1"/>
                </a:solidFill>
              </a:rPr>
              <a:t> 2017—2019-njy </a:t>
            </a:r>
            <a:r>
              <a:rPr lang="ru-RU" dirty="0" err="1">
                <a:solidFill>
                  <a:schemeClr val="tx1"/>
                </a:solidFill>
              </a:rPr>
              <a:t>ýyllarda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Türkmenistanyň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başlyklyk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etmeginiň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çäginde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paýtagtymyzda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geçirilýän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ylmy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maslahatlaryň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esasy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ugry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bolup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durýar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Iki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günlük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forum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ýurdumyzyň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Daşary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ministrliginiň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ýardam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etmeginde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gaznasynyň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ýetiriji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komiteti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ekologiýa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tarapyndan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guraldy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Duşuşyga</a:t>
            </a:r>
            <a:r>
              <a:rPr lang="ru-RU" dirty="0">
                <a:solidFill>
                  <a:schemeClr val="tx1"/>
                </a:solidFill>
              </a:rPr>
              <a:t> AHHG-</a:t>
            </a:r>
            <a:r>
              <a:rPr lang="ru-RU" dirty="0" err="1">
                <a:solidFill>
                  <a:schemeClr val="tx1"/>
                </a:solidFill>
              </a:rPr>
              <a:t>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ýetiriji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komitetiniň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şahamçalarynyň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Gazagystandaky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Gyrgyzystandaky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Täjigistandaky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Türkmenistandaky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Özbegistandaky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bölümleriniň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wekilleri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şol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sanda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Durnukly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ösüş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boýunça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toparynyň</a:t>
            </a:r>
            <a:r>
              <a:rPr lang="ru-RU" dirty="0">
                <a:solidFill>
                  <a:schemeClr val="tx1"/>
                </a:solidFill>
              </a:rPr>
              <a:t> (DÖDT)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utgaşdyryjy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toparynyň</a:t>
            </a:r>
            <a:r>
              <a:rPr lang="ru-RU" dirty="0">
                <a:solidFill>
                  <a:schemeClr val="tx1"/>
                </a:solidFill>
              </a:rPr>
              <a:t> (DSHUT), </a:t>
            </a:r>
            <a:r>
              <a:rPr lang="ru-RU" dirty="0" err="1">
                <a:solidFill>
                  <a:schemeClr val="tx1"/>
                </a:solidFill>
              </a:rPr>
              <a:t>şeýle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Birleşen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Milletler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Guramasynyň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düzümine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girýän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edaralaryň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Ykdysady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boýunça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german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jemgyýetiniň</a:t>
            </a:r>
            <a:r>
              <a:rPr lang="ru-RU" dirty="0">
                <a:solidFill>
                  <a:schemeClr val="tx1"/>
                </a:solidFill>
              </a:rPr>
              <a:t> (GIZ), </a:t>
            </a:r>
            <a:r>
              <a:rPr lang="ru-RU" dirty="0" err="1">
                <a:solidFill>
                  <a:schemeClr val="tx1"/>
                </a:solidFill>
              </a:rPr>
              <a:t>beýleki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guramalaryň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wekilleri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gatnaşýarlar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4912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3204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Duşuşykdan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</a:t>
            </a:r>
            <a:r>
              <a:rPr lang="ru-RU" dirty="0">
                <a:solidFill>
                  <a:schemeClr val="tx1"/>
                </a:solidFill>
              </a:rPr>
              <a:t> AHHG-</a:t>
            </a:r>
            <a:r>
              <a:rPr lang="ru-RU" dirty="0" err="1">
                <a:solidFill>
                  <a:schemeClr val="tx1"/>
                </a:solidFill>
              </a:rPr>
              <a:t>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ýetiriji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komiteti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Germaniýanyň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boýunça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jemgyýetiniň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arasynda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düşünişmek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hakynda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Ähtnama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çekmek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dabarasy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boldy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resminama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hususan-da</a:t>
            </a:r>
            <a:r>
              <a:rPr lang="ru-RU" dirty="0">
                <a:solidFill>
                  <a:schemeClr val="tx1"/>
                </a:solidFill>
              </a:rPr>
              <a:t>, “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serişdelerini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serhetara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dolandyrmak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maksatnamanyň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amala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aşyrylmagy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baglydyr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ulgamynda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hukugynyň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umumy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ykrar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kadalaryna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dünýä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tejribesine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esaslanýan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netijeli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gurallary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döretmekde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ýurtlaryna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ýardam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etmäge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gönükdirilendir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Mundan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başga-da</a:t>
            </a:r>
            <a:r>
              <a:rPr lang="ru-RU" dirty="0">
                <a:solidFill>
                  <a:schemeClr val="tx1"/>
                </a:solidFill>
              </a:rPr>
              <a:t>, AHHG-</a:t>
            </a:r>
            <a:r>
              <a:rPr lang="ru-RU" dirty="0" err="1">
                <a:solidFill>
                  <a:schemeClr val="tx1"/>
                </a:solidFill>
              </a:rPr>
              <a:t>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ýetiriji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komiteti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ekologiýa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arasynda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hakynda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ähtnama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çekildi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Türkmenistanda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bilim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</a:t>
            </a:r>
            <a:r>
              <a:rPr lang="ru-RU" dirty="0">
                <a:solidFill>
                  <a:schemeClr val="tx1"/>
                </a:solidFill>
              </a:rPr>
              <a:t>” (</a:t>
            </a:r>
            <a:r>
              <a:rPr lang="ru-RU" dirty="0" err="1">
                <a:solidFill>
                  <a:schemeClr val="tx1"/>
                </a:solidFill>
              </a:rPr>
              <a:t>Smart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Waters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Project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—</a:t>
            </a:r>
            <a:r>
              <a:rPr lang="ru-RU" dirty="0" err="1">
                <a:solidFill>
                  <a:schemeClr val="tx1"/>
                </a:solidFill>
              </a:rPr>
              <a:t>energiýa</a:t>
            </a:r>
            <a:r>
              <a:rPr lang="ru-RU" dirty="0">
                <a:solidFill>
                  <a:schemeClr val="tx1"/>
                </a:solidFill>
              </a:rPr>
              <a:t>—</a:t>
            </a:r>
            <a:r>
              <a:rPr lang="ru-RU" dirty="0" err="1">
                <a:solidFill>
                  <a:schemeClr val="tx1"/>
                </a:solidFill>
              </a:rPr>
              <a:t>azyk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özara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baglanyşygyny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güýçlendirmek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arkaly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köpugurly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maliýeleşdirmegiň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mümkinçiliklerini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peýdalanmak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boýunça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gepleşikleri</a:t>
            </a:r>
            <a:r>
              <a:rPr lang="ru-RU" dirty="0">
                <a:solidFill>
                  <a:schemeClr val="tx1"/>
                </a:solidFill>
              </a:rPr>
              <a:t>” (</a:t>
            </a:r>
            <a:r>
              <a:rPr lang="ru-RU" dirty="0" err="1">
                <a:solidFill>
                  <a:schemeClr val="tx1"/>
                </a:solidFill>
              </a:rPr>
              <a:t>Nexus</a:t>
            </a:r>
            <a:r>
              <a:rPr lang="ru-RU" dirty="0">
                <a:solidFill>
                  <a:schemeClr val="tx1"/>
                </a:solidFill>
              </a:rPr>
              <a:t>) </a:t>
            </a:r>
            <a:r>
              <a:rPr lang="ru-RU" dirty="0" err="1">
                <a:solidFill>
                  <a:schemeClr val="tx1"/>
                </a:solidFill>
              </a:rPr>
              <a:t>diýen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taslamalaryň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ýetirilmegini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tutýar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039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32048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ABŞ-</a:t>
            </a:r>
            <a:r>
              <a:rPr lang="ru-RU" dirty="0" err="1" smtClean="0">
                <a:solidFill>
                  <a:schemeClr val="tx1"/>
                </a:solidFill>
              </a:rPr>
              <a:t>nyň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ösüş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agentliginiň</a:t>
            </a:r>
            <a:r>
              <a:rPr lang="ru-RU" dirty="0">
                <a:solidFill>
                  <a:schemeClr val="tx1"/>
                </a:solidFill>
              </a:rPr>
              <a:t> (USAID) </a:t>
            </a:r>
            <a:r>
              <a:rPr lang="ru-RU" dirty="0" err="1">
                <a:solidFill>
                  <a:schemeClr val="tx1"/>
                </a:solidFill>
              </a:rPr>
              <a:t>goldaw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bermeginde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amala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aşyrylýan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birinji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taslama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deňziniň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ýurtlarynda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pudagynyň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ýolbaşçylaryny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hünärmenlerini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ylmy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işgärleri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okatmak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taýýarlamak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hünär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derejesini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ýokarlandyrmak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baglydyr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Öz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nobatynda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Ýewropa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Bileleşigi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tarapyndan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maliýeleşdirilýän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goramak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baradaky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bileleşigi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hyzmatdaşlykda</a:t>
            </a:r>
            <a:r>
              <a:rPr lang="ru-RU" dirty="0">
                <a:solidFill>
                  <a:schemeClr val="tx1"/>
                </a:solidFill>
              </a:rPr>
              <a:t> RESSA </a:t>
            </a:r>
            <a:r>
              <a:rPr lang="ru-RU" dirty="0" err="1">
                <a:solidFill>
                  <a:schemeClr val="tx1"/>
                </a:solidFill>
              </a:rPr>
              <a:t>tarapyndan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amala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aşyrylýan</a:t>
            </a:r>
            <a:r>
              <a:rPr lang="ru-RU" dirty="0">
                <a:solidFill>
                  <a:schemeClr val="tx1"/>
                </a:solidFill>
              </a:rPr>
              <a:t> “</a:t>
            </a:r>
            <a:r>
              <a:rPr lang="ru-RU" dirty="0" err="1">
                <a:solidFill>
                  <a:schemeClr val="tx1"/>
                </a:solidFill>
              </a:rPr>
              <a:t>Nexus</a:t>
            </a:r>
            <a:r>
              <a:rPr lang="ru-RU" dirty="0">
                <a:solidFill>
                  <a:schemeClr val="tx1"/>
                </a:solidFill>
              </a:rPr>
              <a:t>” </a:t>
            </a:r>
            <a:r>
              <a:rPr lang="ru-RU" dirty="0" err="1">
                <a:solidFill>
                  <a:schemeClr val="tx1"/>
                </a:solidFill>
              </a:rPr>
              <a:t>taslamasy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ýurtlarynyň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energetika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howpsuzlygyny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etmegiň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meselelerini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çözmekde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berkitmegi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ugur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edinýär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bolsa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ekologiýa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gös-göni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baglydyr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Geçirilen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umumy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mejlisiň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barşynda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duşuşyga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gatnaşyjylar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guramalary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ýakyn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gatnaşyklaryň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toplanan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tejribäniň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esasynda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sebitiň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serişdelerini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durnukly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artdyrmak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rejeli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peýdalanmak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babatda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Merkezi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Aziýa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ýurtlarynyň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hyzmatdaşlygyny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işjeňleşdirmek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meseleleriň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toparyny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alyp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maslahatlaşdylar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73676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User\Desktop\surat (fiz.geografiýa)\45-nji surat. Murgap derýas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547663" y="1106409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k-TM" dirty="0" smtClean="0"/>
              <a:t>Murgap derýasy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5139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32048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2. </a:t>
            </a:r>
            <a:r>
              <a:rPr lang="ru-RU" b="1" dirty="0" err="1">
                <a:solidFill>
                  <a:schemeClr val="tx1"/>
                </a:solidFill>
              </a:rPr>
              <a:t>Hormatly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Prezidentimiziň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alyp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barýan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suw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baýlyklaryny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rejeli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peýdalanmak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syýasatynyň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durmuşa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geçirilişi</a:t>
            </a:r>
            <a:r>
              <a:rPr lang="ru-RU" b="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Türkmen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suwsuz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öňüne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getirmek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mümkin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däl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bara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getirýär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görke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getirýär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jana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Diňe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tebigatam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däl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eýsem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tebigatyň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goýnunda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mesgen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adamzadyňam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haýwanatyňam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diriligi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ýaşaýşy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! </a:t>
            </a:r>
            <a:r>
              <a:rPr lang="ru-RU" dirty="0" err="1">
                <a:solidFill>
                  <a:schemeClr val="tx1"/>
                </a:solidFill>
              </a:rPr>
              <a:t>Hut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şonuň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üçinem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türkmen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hemişe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eşrepi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görüp</a:t>
            </a:r>
            <a:r>
              <a:rPr lang="ru-RU" dirty="0">
                <a:solidFill>
                  <a:schemeClr val="tx1"/>
                </a:solidFill>
              </a:rPr>
              <a:t>, «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damjasy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altyn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dänesi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pähimini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döredipdir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Häzirki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beýik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Berkarar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döwletimiziň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bagtyýarlyk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döwründe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berilýän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üns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has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ýokary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derejä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göterildi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Hormatly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Prezidentimiz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Gurbanguly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Berdimuhamedow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ilkinji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günlerinden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pudagynyň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döwrebap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üýtgedip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guramak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meselesini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özüniň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wezipeleriniň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hökmünde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çykardy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39667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9793"/>
            <a:ext cx="3384376" cy="401717"/>
          </a:xfrm>
        </p:spPr>
        <p:txBody>
          <a:bodyPr>
            <a:normAutofit fontScale="90000"/>
          </a:bodyPr>
          <a:lstStyle/>
          <a:p>
            <a:pPr algn="ctr"/>
            <a:r>
              <a:rPr lang="tk-TM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Suw baýlyklary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555526"/>
            <a:ext cx="7560840" cy="446449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	</a:t>
            </a:r>
            <a:r>
              <a:rPr lang="ru-RU" dirty="0" err="1" smtClean="0">
                <a:solidFill>
                  <a:schemeClr val="tx1"/>
                </a:solidFill>
              </a:rPr>
              <a:t>Muňa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oba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hojalygynda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il-ýurt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bähbitli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düýpli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öwrülişikleri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döreden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çözgütdir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kararlary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Garaşsyzlygymyzyň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taryhyna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müdimilik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ýazylan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Türkmenistanyň</a:t>
            </a:r>
            <a:r>
              <a:rPr lang="ru-RU" dirty="0">
                <a:solidFill>
                  <a:schemeClr val="tx1"/>
                </a:solidFill>
              </a:rPr>
              <a:t> XX </a:t>
            </a:r>
            <a:r>
              <a:rPr lang="ru-RU" dirty="0" err="1">
                <a:solidFill>
                  <a:schemeClr val="tx1"/>
                </a:solidFill>
              </a:rPr>
              <a:t>Halk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Maslahatynda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hormatly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Baştutanymyzyň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ýurdumyzyň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üpjünçiligini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gowulandyrmak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hakynda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aýdan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manyly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sözleri-de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şaýatlyk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edýär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Hormatly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Prezidentimiz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şol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gezekki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Maslahatynyň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yzýany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bolup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geçen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damjasy</a:t>
            </a:r>
            <a:r>
              <a:rPr lang="ru-RU" dirty="0">
                <a:solidFill>
                  <a:schemeClr val="tx1"/>
                </a:solidFill>
              </a:rPr>
              <a:t> — </a:t>
            </a:r>
            <a:r>
              <a:rPr lang="ru-RU" dirty="0" err="1">
                <a:solidFill>
                  <a:schemeClr val="tx1"/>
                </a:solidFill>
              </a:rPr>
              <a:t>altyn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dänesi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baýramçylygy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mynasybetli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ýurdumyzyň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hojalygy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işgärlerine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iberen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gutlag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hatynda</a:t>
            </a:r>
            <a:r>
              <a:rPr lang="ru-RU" dirty="0">
                <a:solidFill>
                  <a:schemeClr val="tx1"/>
                </a:solidFill>
              </a:rPr>
              <a:t>: «</a:t>
            </a:r>
            <a:r>
              <a:rPr lang="ru-RU" dirty="0" err="1">
                <a:solidFill>
                  <a:schemeClr val="tx1"/>
                </a:solidFill>
              </a:rPr>
              <a:t>Türkmenistanyň</a:t>
            </a:r>
            <a:r>
              <a:rPr lang="ru-RU" dirty="0">
                <a:solidFill>
                  <a:schemeClr val="tx1"/>
                </a:solidFill>
              </a:rPr>
              <a:t> XX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Halk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Maslahatynda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oba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ilatynyň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hal-ýagdaýyny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has-da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gowulandyrmagyň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ileri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tutulýan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ugurlary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kesgitlenildi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bütin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türkmen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halkynyň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ykbalyna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täsir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etjek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çözgütler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kabul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edildi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Maslahatda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kabul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edilen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çözgütleriň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berjaý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edilmegini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ýurdumyzyň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üpjünçiliginiň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meselelerinden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üzňe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göz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öňüne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getirip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bolmaýar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şonuň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üçin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ýurdumyzyň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suw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hojalygyny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ösdürmekde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öňümizde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durýan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wezipelere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geljekde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döwlet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syýasatynyň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möhüm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ugurlarynyň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biri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hökmünde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aýratyn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ähmiýet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berler</a:t>
            </a:r>
            <a:r>
              <a:rPr lang="ru-RU" dirty="0">
                <a:solidFill>
                  <a:schemeClr val="tx1"/>
                </a:solidFill>
              </a:rPr>
              <a:t>» </a:t>
            </a:r>
            <a:r>
              <a:rPr lang="ru-RU" dirty="0" err="1">
                <a:solidFill>
                  <a:schemeClr val="tx1"/>
                </a:solidFill>
              </a:rPr>
              <a:t>diýdi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hem-de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geçen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gysga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döwrüň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içinde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bu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aýdanlaryny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iş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ýüzünde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doly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amala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aşyrdy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49984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</TotalTime>
  <Words>275</Words>
  <Application>Microsoft Office PowerPoint</Application>
  <PresentationFormat>Экран (16:9)</PresentationFormat>
  <Paragraphs>67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Century Gothic</vt:lpstr>
      <vt:lpstr>Times New Roman</vt:lpstr>
      <vt:lpstr>Wingdings 2</vt:lpstr>
      <vt:lpstr>Остин</vt:lpstr>
      <vt:lpstr>Türkmenistanda suw baýlyklaryny rejeli peýdalanmak ugrunda alnyp barylýan işler</vt:lpstr>
      <vt:lpstr>Suw baýlyklary</vt:lpstr>
      <vt:lpstr>Suw baýlyklary</vt:lpstr>
      <vt:lpstr>Suw baýlyklary</vt:lpstr>
      <vt:lpstr>Suw baýlyklary</vt:lpstr>
      <vt:lpstr>Suw baýlyklary</vt:lpstr>
      <vt:lpstr>Презентация PowerPoint</vt:lpstr>
      <vt:lpstr>Suw baýlyklary</vt:lpstr>
      <vt:lpstr>Suw baýlyklary</vt:lpstr>
      <vt:lpstr>Suw baýlyklary</vt:lpstr>
      <vt:lpstr>Презентация PowerPoint</vt:lpstr>
      <vt:lpstr>Suw baýlyklary</vt:lpstr>
      <vt:lpstr>Suw baýlyklary</vt:lpstr>
      <vt:lpstr>Презентация PowerPoint</vt:lpstr>
      <vt:lpstr>Suw baýlyklary</vt:lpstr>
      <vt:lpstr>Презентация PowerPoint</vt:lpstr>
      <vt:lpstr>Suw baýlyklary</vt:lpstr>
      <vt:lpstr>Suw baýlyklary</vt:lpstr>
      <vt:lpstr>SOŇY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Türkmenistanda suw baýlyklaryny rejeli peýdalanmak ugrunda alnyp barylýan işler</dc:title>
  <dc:creator>garyagdyyev</dc:creator>
  <cp:lastModifiedBy>Lenovo</cp:lastModifiedBy>
  <cp:revision>6</cp:revision>
  <dcterms:created xsi:type="dcterms:W3CDTF">2018-02-20T14:28:12Z</dcterms:created>
  <dcterms:modified xsi:type="dcterms:W3CDTF">2019-10-01T14:31:14Z</dcterms:modified>
</cp:coreProperties>
</file>