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7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A44D9BE-500E-4A9C-ADF0-7B8F45015020}"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3954909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A44D9BE-500E-4A9C-ADF0-7B8F45015020}"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3188015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A44D9BE-500E-4A9C-ADF0-7B8F45015020}"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17070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A44D9BE-500E-4A9C-ADF0-7B8F45015020}"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5290395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A44D9BE-500E-4A9C-ADF0-7B8F45015020}"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3723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A44D9BE-500E-4A9C-ADF0-7B8F45015020}"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10990041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A44D9BE-500E-4A9C-ADF0-7B8F45015020}"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638019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A44D9BE-500E-4A9C-ADF0-7B8F45015020}"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45597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A44D9BE-500E-4A9C-ADF0-7B8F45015020}"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722001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A44D9BE-500E-4A9C-ADF0-7B8F45015020}"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723097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A44D9BE-500E-4A9C-ADF0-7B8F45015020}" type="datetimeFigureOut">
              <a:rPr lang="ru-RU" smtClean="0"/>
              <a:t>31.08.2020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3733367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A44D9BE-500E-4A9C-ADF0-7B8F45015020}" type="datetimeFigureOut">
              <a:rPr lang="ru-RU" smtClean="0"/>
              <a:t>31.08.2020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2346609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A44D9BE-500E-4A9C-ADF0-7B8F45015020}" type="datetimeFigureOut">
              <a:rPr lang="ru-RU" smtClean="0"/>
              <a:t>31.08.2020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3449416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44D9BE-500E-4A9C-ADF0-7B8F45015020}" type="datetimeFigureOut">
              <a:rPr lang="ru-RU" smtClean="0"/>
              <a:t>31.08.2020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1602863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A44D9BE-500E-4A9C-ADF0-7B8F45015020}" type="datetimeFigureOut">
              <a:rPr lang="ru-RU" smtClean="0"/>
              <a:t>31.08.2020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76029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A44D9BE-500E-4A9C-ADF0-7B8F45015020}" type="datetimeFigureOut">
              <a:rPr lang="ru-RU" smtClean="0"/>
              <a:t>31.08.2020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181733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44D9BE-500E-4A9C-ADF0-7B8F45015020}" type="datetimeFigureOut">
              <a:rPr lang="ru-RU" smtClean="0"/>
              <a:t>31.08.2020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FCF3B78-522F-4B00-AE6F-EED46EC8EDC6}" type="slidenum">
              <a:rPr lang="ru-RU" smtClean="0"/>
              <a:t>‹#›</a:t>
            </a:fld>
            <a:endParaRPr lang="ru-RU"/>
          </a:p>
        </p:txBody>
      </p:sp>
    </p:spTree>
    <p:extLst>
      <p:ext uri="{BB962C8B-B14F-4D97-AF65-F5344CB8AC3E}">
        <p14:creationId xmlns:p14="http://schemas.microsoft.com/office/powerpoint/2010/main" val="3480873312"/>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42109" y="110836"/>
            <a:ext cx="8312727" cy="651164"/>
          </a:xfrm>
        </p:spPr>
        <p:txBody>
          <a:bodyPr/>
          <a:lstStyle/>
          <a:p>
            <a:pPr algn="ctr"/>
            <a:r>
              <a:rPr lang="tk-TM" sz="4800" smtClean="0">
                <a:latin typeface="Times New Roman" panose="02020603050405020304" pitchFamily="18" charset="0"/>
                <a:cs typeface="Times New Roman" panose="02020603050405020304" pitchFamily="18" charset="0"/>
              </a:rPr>
              <a:t> </a:t>
            </a:r>
            <a:endParaRPr lang="ru-RU" sz="48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3930171" y="632340"/>
            <a:ext cx="3046758" cy="707886"/>
          </a:xfrm>
          <a:prstGeom prst="rect">
            <a:avLst/>
          </a:prstGeom>
          <a:noFill/>
        </p:spPr>
        <p:txBody>
          <a:bodyPr wrap="square" lIns="91440" tIns="45720" rIns="91440" bIns="45720">
            <a:spAutoFit/>
          </a:bodyPr>
          <a:lstStyle/>
          <a:p>
            <a:r>
              <a:rPr lang="tk-TM" sz="4000" b="1" dirty="0" smtClean="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Tema:Giriş</a:t>
            </a:r>
            <a:endParaRPr lang="ru-RU" sz="4000" b="1" dirty="0">
              <a:ln w="22225">
                <a:solidFill>
                  <a:schemeClr val="accent2"/>
                </a:solidFill>
                <a:prstDash val="solid"/>
              </a:ln>
              <a:solidFill>
                <a:schemeClr val="accent2">
                  <a:lumMod val="40000"/>
                  <a:lumOff val="60000"/>
                </a:schemeClr>
              </a:solidFill>
            </a:endParaRPr>
          </a:p>
        </p:txBody>
      </p:sp>
      <p:sp>
        <p:nvSpPr>
          <p:cNvPr id="6" name="Прямоугольник 5"/>
          <p:cNvSpPr/>
          <p:nvPr/>
        </p:nvSpPr>
        <p:spPr>
          <a:xfrm>
            <a:off x="3345549" y="1918453"/>
            <a:ext cx="4216002" cy="523220"/>
          </a:xfrm>
          <a:prstGeom prst="rect">
            <a:avLst/>
          </a:prstGeom>
          <a:noFill/>
        </p:spPr>
        <p:txBody>
          <a:bodyPr wrap="square" lIns="91440" tIns="45720" rIns="91440" bIns="45720">
            <a:spAutoFit/>
          </a:bodyPr>
          <a:lstStyle/>
          <a:p>
            <a:pPr algn="ctr"/>
            <a:r>
              <a:rPr lang="tk-TM" sz="28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Meýilnama:</a:t>
            </a:r>
            <a:endParaRPr lang="ru-RU" sz="28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340093" y="2441673"/>
            <a:ext cx="10764998" cy="2246769"/>
          </a:xfrm>
          <a:prstGeom prst="rect">
            <a:avLst/>
          </a:prstGeom>
          <a:noFill/>
        </p:spPr>
        <p:txBody>
          <a:bodyPr wrap="none" lIns="91440" tIns="45720" rIns="91440" bIns="45720">
            <a:spAutoFit/>
          </a:bodyPr>
          <a:lstStyle/>
          <a:p>
            <a:pPr algn="ctr"/>
            <a:r>
              <a:rPr lang="tk-TM" sz="2800" b="0" cap="none" spc="0" dirty="0" smtClean="0">
                <a:ln w="0"/>
                <a:solidFill>
                  <a:schemeClr val="accent1"/>
                </a:solidFill>
                <a:effectLst>
                  <a:outerShdw blurRad="38100" dist="25400" dir="5400000" algn="ctr" rotWithShape="0">
                    <a:srgbClr val="6E747A">
                      <a:alpha val="43000"/>
                    </a:srgbClr>
                  </a:outerShdw>
                </a:effectLst>
              </a:rPr>
              <a:t>     </a:t>
            </a:r>
            <a:r>
              <a:rPr lang="en-US" sz="2800" b="0" cap="none" spc="0" dirty="0" smtClean="0">
                <a:ln w="0"/>
                <a:solidFill>
                  <a:schemeClr val="accent2"/>
                </a:solidFill>
                <a:effectLst>
                  <a:outerShdw blurRad="38100" dist="25400" dir="5400000" algn="ctr" rotWithShape="0">
                    <a:srgbClr val="6E747A">
                      <a:alpha val="43000"/>
                    </a:srgbClr>
                  </a:outerShdw>
                </a:effectLst>
              </a:rPr>
              <a:t>1. </a:t>
            </a:r>
            <a:r>
              <a:rPr lang="en-US" sz="2800" b="0" cap="none" spc="0" dirty="0" err="1" smtClean="0">
                <a:ln w="0"/>
                <a:solidFill>
                  <a:schemeClr val="accent2"/>
                </a:solidFill>
                <a:effectLst>
                  <a:outerShdw blurRad="38100" dist="25400" dir="5400000" algn="ctr" rotWithShape="0">
                    <a:srgbClr val="6E747A">
                      <a:alpha val="43000"/>
                    </a:srgbClr>
                  </a:outerShdw>
                </a:effectLst>
              </a:rPr>
              <a:t>Ekologiýa</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ylmy</a:t>
            </a:r>
            <a:r>
              <a:rPr lang="en-US" sz="2800" b="0" cap="none" spc="0" dirty="0" smtClean="0">
                <a:ln w="0"/>
                <a:solidFill>
                  <a:schemeClr val="accent2"/>
                </a:solidFill>
                <a:effectLst>
                  <a:outerShdw blurRad="38100" dist="25400" dir="5400000" algn="ctr" rotWithShape="0">
                    <a:srgbClr val="6E747A">
                      <a:alpha val="43000"/>
                    </a:srgbClr>
                  </a:outerShdw>
                </a:effectLst>
              </a:rPr>
              <a:t> we </a:t>
            </a:r>
            <a:r>
              <a:rPr lang="en-US" sz="2800" b="0" cap="none" spc="0" dirty="0" err="1" smtClean="0">
                <a:ln w="0"/>
                <a:solidFill>
                  <a:schemeClr val="accent2"/>
                </a:solidFill>
                <a:effectLst>
                  <a:outerShdw blurRad="38100" dist="25400" dir="5400000" algn="ctr" rotWithShape="0">
                    <a:srgbClr val="6E747A">
                      <a:alpha val="43000"/>
                    </a:srgbClr>
                  </a:outerShdw>
                </a:effectLst>
              </a:rPr>
              <a:t>onuň</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ylmy</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ulgamynda</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tutýan</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orny</a:t>
            </a:r>
            <a:r>
              <a:rPr lang="en-US" sz="2800" b="0" cap="none" spc="0" dirty="0" smtClean="0">
                <a:ln w="0"/>
                <a:solidFill>
                  <a:schemeClr val="accent2"/>
                </a:solidFill>
                <a:effectLst>
                  <a:outerShdw blurRad="38100" dist="25400" dir="5400000" algn="ctr" rotWithShape="0">
                    <a:srgbClr val="6E747A">
                      <a:alpha val="43000"/>
                    </a:srgbClr>
                  </a:outerShdw>
                </a:effectLst>
              </a:rPr>
              <a:t>. </a:t>
            </a:r>
            <a:endParaRPr lang="tk-TM" sz="2800" b="0" cap="none" spc="0" dirty="0" smtClean="0">
              <a:ln w="0"/>
              <a:solidFill>
                <a:schemeClr val="accent2"/>
              </a:solidFill>
              <a:effectLst>
                <a:outerShdw blurRad="38100" dist="25400" dir="5400000" algn="ctr" rotWithShape="0">
                  <a:srgbClr val="6E747A">
                    <a:alpha val="43000"/>
                  </a:srgbClr>
                </a:outerShdw>
              </a:effectLst>
            </a:endParaRPr>
          </a:p>
          <a:p>
            <a:pPr algn="just"/>
            <a:r>
              <a:rPr lang="tk-TM"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smtClean="0">
                <a:ln w="0"/>
                <a:solidFill>
                  <a:schemeClr val="accent2"/>
                </a:solidFill>
                <a:effectLst>
                  <a:outerShdw blurRad="38100" dist="25400" dir="5400000" algn="ctr" rotWithShape="0">
                    <a:srgbClr val="6E747A">
                      <a:alpha val="43000"/>
                    </a:srgbClr>
                  </a:outerShdw>
                </a:effectLst>
              </a:rPr>
              <a:t>2. </a:t>
            </a:r>
            <a:r>
              <a:rPr lang="en-US" sz="2800" b="0" cap="none" spc="0" dirty="0" err="1" smtClean="0">
                <a:ln w="0"/>
                <a:solidFill>
                  <a:schemeClr val="accent2"/>
                </a:solidFill>
                <a:effectLst>
                  <a:outerShdw blurRad="38100" dist="25400" dir="5400000" algn="ctr" rotWithShape="0">
                    <a:srgbClr val="6E747A">
                      <a:alpha val="43000"/>
                    </a:srgbClr>
                  </a:outerShdw>
                </a:effectLst>
              </a:rPr>
              <a:t>Ekologiýa</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ylmynyň</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esasy</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pudaklary</a:t>
            </a:r>
            <a:r>
              <a:rPr lang="en-US" sz="2800" b="0" cap="none" spc="0" dirty="0" smtClean="0">
                <a:ln w="0"/>
                <a:solidFill>
                  <a:schemeClr val="accent2"/>
                </a:solidFill>
                <a:effectLst>
                  <a:outerShdw blurRad="38100" dist="25400" dir="5400000" algn="ctr" rotWithShape="0">
                    <a:srgbClr val="6E747A">
                      <a:alpha val="43000"/>
                    </a:srgbClr>
                  </a:outerShdw>
                </a:effectLst>
              </a:rPr>
              <a:t> we </a:t>
            </a:r>
            <a:r>
              <a:rPr lang="en-US" sz="2800" b="0" cap="none" spc="0" dirty="0" err="1" smtClean="0">
                <a:ln w="0"/>
                <a:solidFill>
                  <a:schemeClr val="accent2"/>
                </a:solidFill>
                <a:effectLst>
                  <a:outerShdw blurRad="38100" dist="25400" dir="5400000" algn="ctr" rotWithShape="0">
                    <a:srgbClr val="6E747A">
                      <a:alpha val="43000"/>
                    </a:srgbClr>
                  </a:outerShdw>
                </a:effectLst>
              </a:rPr>
              <a:t>bölümleri</a:t>
            </a:r>
            <a:r>
              <a:rPr lang="en-US" sz="2800" b="0" cap="none" spc="0" dirty="0" smtClean="0">
                <a:ln w="0"/>
                <a:solidFill>
                  <a:schemeClr val="accent2"/>
                </a:solidFill>
                <a:effectLst>
                  <a:outerShdw blurRad="38100" dist="25400" dir="5400000" algn="ctr" rotWithShape="0">
                    <a:srgbClr val="6E747A">
                      <a:alpha val="43000"/>
                    </a:srgbClr>
                  </a:outerShdw>
                </a:effectLst>
              </a:rPr>
              <a:t>. </a:t>
            </a:r>
            <a:endParaRPr lang="tk-TM" sz="2800" b="0" cap="none" spc="0" dirty="0" smtClean="0">
              <a:ln w="0"/>
              <a:solidFill>
                <a:schemeClr val="accent2"/>
              </a:solidFill>
              <a:effectLst>
                <a:outerShdw blurRad="38100" dist="25400" dir="5400000" algn="ctr" rotWithShape="0">
                  <a:srgbClr val="6E747A">
                    <a:alpha val="43000"/>
                  </a:srgbClr>
                </a:outerShdw>
              </a:effectLst>
            </a:endParaRPr>
          </a:p>
          <a:p>
            <a:pPr algn="just"/>
            <a:r>
              <a:rPr lang="tk-TM" sz="2800" dirty="0">
                <a:ln w="0"/>
                <a:solidFill>
                  <a:schemeClr val="accent2"/>
                </a:solidFill>
                <a:effectLst>
                  <a:outerShdw blurRad="38100" dist="25400" dir="5400000" algn="ctr" rotWithShape="0">
                    <a:srgbClr val="6E747A">
                      <a:alpha val="43000"/>
                    </a:srgbClr>
                  </a:outerShdw>
                </a:effectLst>
              </a:rPr>
              <a:t> </a:t>
            </a:r>
            <a:r>
              <a:rPr lang="tk-TM" sz="2800" dirty="0" smtClean="0">
                <a:ln w="0"/>
                <a:solidFill>
                  <a:schemeClr val="accent2"/>
                </a:solidFill>
                <a:effectLst>
                  <a:outerShdw blurRad="38100" dist="25400" dir="5400000" algn="ctr" rotWithShape="0">
                    <a:srgbClr val="6E747A">
                      <a:alpha val="43000"/>
                    </a:srgbClr>
                  </a:outerShdw>
                </a:effectLst>
              </a:rPr>
              <a:t>         </a:t>
            </a:r>
            <a:r>
              <a:rPr lang="en-US" sz="2800" b="0" cap="none" spc="0" dirty="0" smtClean="0">
                <a:ln w="0"/>
                <a:solidFill>
                  <a:schemeClr val="accent2"/>
                </a:solidFill>
                <a:effectLst>
                  <a:outerShdw blurRad="38100" dist="25400" dir="5400000" algn="ctr" rotWithShape="0">
                    <a:srgbClr val="6E747A">
                      <a:alpha val="43000"/>
                    </a:srgbClr>
                  </a:outerShdw>
                </a:effectLst>
              </a:rPr>
              <a:t>3. </a:t>
            </a:r>
            <a:r>
              <a:rPr lang="en-US" sz="2800" b="0" cap="none" spc="0" dirty="0" err="1" smtClean="0">
                <a:ln w="0"/>
                <a:solidFill>
                  <a:schemeClr val="accent2"/>
                </a:solidFill>
                <a:effectLst>
                  <a:outerShdw blurRad="38100" dist="25400" dir="5400000" algn="ctr" rotWithShape="0">
                    <a:srgbClr val="6E747A">
                      <a:alpha val="43000"/>
                    </a:srgbClr>
                  </a:outerShdw>
                </a:effectLst>
              </a:rPr>
              <a:t>Ekologiýanyň</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gysgaça</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ösüş</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taryhy</a:t>
            </a:r>
            <a:r>
              <a:rPr lang="en-US" sz="2800" b="0" cap="none" spc="0" dirty="0" smtClean="0">
                <a:ln w="0"/>
                <a:solidFill>
                  <a:schemeClr val="accent2"/>
                </a:solidFill>
                <a:effectLst>
                  <a:outerShdw blurRad="38100" dist="25400" dir="5400000" algn="ctr" rotWithShape="0">
                    <a:srgbClr val="6E747A">
                      <a:alpha val="43000"/>
                    </a:srgbClr>
                  </a:outerShdw>
                </a:effectLst>
              </a:rPr>
              <a:t>.</a:t>
            </a:r>
          </a:p>
          <a:p>
            <a:pPr algn="ctr"/>
            <a:r>
              <a:rPr lang="tk-TM"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smtClean="0">
                <a:ln w="0"/>
                <a:solidFill>
                  <a:schemeClr val="accent2"/>
                </a:solidFill>
                <a:effectLst>
                  <a:outerShdw blurRad="38100" dist="25400" dir="5400000" algn="ctr" rotWithShape="0">
                    <a:srgbClr val="6E747A">
                      <a:alpha val="43000"/>
                    </a:srgbClr>
                  </a:outerShdw>
                </a:effectLst>
              </a:rPr>
              <a:t>4. </a:t>
            </a:r>
            <a:r>
              <a:rPr lang="en-US" sz="2800" b="0" cap="none" spc="0" dirty="0" err="1" smtClean="0">
                <a:ln w="0"/>
                <a:solidFill>
                  <a:schemeClr val="accent2"/>
                </a:solidFill>
                <a:effectLst>
                  <a:outerShdw blurRad="38100" dist="25400" dir="5400000" algn="ctr" rotWithShape="0">
                    <a:srgbClr val="6E747A">
                      <a:alpha val="43000"/>
                    </a:srgbClr>
                  </a:outerShdw>
                </a:effectLst>
              </a:rPr>
              <a:t>Ekologiýa</a:t>
            </a:r>
            <a:r>
              <a:rPr lang="en-US" sz="2800" b="0" cap="none" spc="0" dirty="0" smtClean="0">
                <a:ln w="0"/>
                <a:solidFill>
                  <a:schemeClr val="accent2"/>
                </a:solidFill>
                <a:effectLst>
                  <a:outerShdw blurRad="38100" dist="25400" dir="5400000" algn="ctr" rotWithShape="0">
                    <a:srgbClr val="6E747A">
                      <a:alpha val="43000"/>
                    </a:srgbClr>
                  </a:outerShdw>
                </a:effectLst>
              </a:rPr>
              <a:t> we </a:t>
            </a:r>
            <a:r>
              <a:rPr lang="en-US" sz="2800" b="0" cap="none" spc="0" dirty="0" err="1" smtClean="0">
                <a:ln w="0"/>
                <a:solidFill>
                  <a:schemeClr val="accent2"/>
                </a:solidFill>
                <a:effectLst>
                  <a:outerShdw blurRad="38100" dist="25400" dir="5400000" algn="ctr" rotWithShape="0">
                    <a:srgbClr val="6E747A">
                      <a:alpha val="43000"/>
                    </a:srgbClr>
                  </a:outerShdw>
                </a:effectLst>
              </a:rPr>
              <a:t>daşky</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gurşawy</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goramak</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okuw</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dersiniň</a:t>
            </a:r>
            <a:r>
              <a:rPr lang="en-US" sz="2800" b="0" cap="none" spc="0" dirty="0" smtClean="0">
                <a:ln w="0"/>
                <a:solidFill>
                  <a:schemeClr val="accent2"/>
                </a:solidFill>
                <a:effectLst>
                  <a:outerShdw blurRad="38100" dist="25400" dir="5400000" algn="ctr" rotWithShape="0">
                    <a:srgbClr val="6E747A">
                      <a:alpha val="43000"/>
                    </a:srgbClr>
                  </a:outerShdw>
                </a:effectLst>
              </a:rPr>
              <a:t> </a:t>
            </a:r>
            <a:endParaRPr lang="tk-TM" sz="2800" dirty="0">
              <a:ln w="0"/>
              <a:solidFill>
                <a:schemeClr val="accent2"/>
              </a:solidFill>
              <a:effectLst>
                <a:outerShdw blurRad="38100" dist="25400" dir="5400000" algn="ctr" rotWithShape="0">
                  <a:srgbClr val="6E747A">
                    <a:alpha val="43000"/>
                  </a:srgbClr>
                </a:outerShdw>
              </a:effectLst>
            </a:endParaRPr>
          </a:p>
          <a:p>
            <a:r>
              <a:rPr lang="tk-TM"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maksady</a:t>
            </a:r>
            <a:r>
              <a:rPr lang="en-US" sz="2800" b="0" cap="none" spc="0" dirty="0" smtClean="0">
                <a:ln w="0"/>
                <a:solidFill>
                  <a:schemeClr val="accent2"/>
                </a:solidFill>
                <a:effectLst>
                  <a:outerShdw blurRad="38100" dist="25400" dir="5400000" algn="ctr" rotWithShape="0">
                    <a:srgbClr val="6E747A">
                      <a:alpha val="43000"/>
                    </a:srgbClr>
                  </a:outerShdw>
                </a:effectLst>
              </a:rPr>
              <a:t> we </a:t>
            </a:r>
            <a:r>
              <a:rPr lang="en-US" sz="2800" b="0" cap="none" spc="0" dirty="0" err="1" smtClean="0">
                <a:ln w="0"/>
                <a:solidFill>
                  <a:schemeClr val="accent2"/>
                </a:solidFill>
                <a:effectLst>
                  <a:outerShdw blurRad="38100" dist="25400" dir="5400000" algn="ctr" rotWithShape="0">
                    <a:srgbClr val="6E747A">
                      <a:alpha val="43000"/>
                    </a:srgbClr>
                  </a:outerShdw>
                </a:effectLst>
              </a:rPr>
              <a:t>wezipeleri</a:t>
            </a:r>
            <a:r>
              <a:rPr lang="en-US" sz="2800" b="0" cap="none" spc="0" dirty="0" smtClean="0">
                <a:ln w="0"/>
                <a:solidFill>
                  <a:schemeClr val="accent2"/>
                </a:solidFill>
                <a:effectLst>
                  <a:outerShdw blurRad="38100" dist="25400" dir="5400000" algn="ctr" rotWithShape="0">
                    <a:srgbClr val="6E747A">
                      <a:alpha val="43000"/>
                    </a:srgbClr>
                  </a:outerShdw>
                </a:effectLst>
              </a:rPr>
              <a:t>.</a:t>
            </a:r>
            <a:endParaRPr lang="en-US" sz="2800" b="0" cap="none" spc="0" dirty="0">
              <a:ln w="0"/>
              <a:solidFill>
                <a:schemeClr val="accent2"/>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568872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46363" y="121094"/>
            <a:ext cx="11513127" cy="6258316"/>
          </a:xfrm>
          <a:prstGeom prst="rect">
            <a:avLst/>
          </a:prstGeom>
        </p:spPr>
        <p:txBody>
          <a:bodyPr wrap="square">
            <a:spAutoFit/>
          </a:bodyPr>
          <a:lstStyle/>
          <a:p>
            <a:pPr algn="just">
              <a:lnSpc>
                <a:spcPct val="115000"/>
              </a:lnSpc>
              <a:spcAft>
                <a:spcPts val="0"/>
              </a:spcAft>
            </a:pPr>
            <a:r>
              <a:rPr lang="tk-TM" sz="2500" b="1" dirty="0" smtClean="0">
                <a:ln>
                  <a:solidFill>
                    <a:schemeClr val="accent6">
                      <a:lumMod val="75000"/>
                    </a:schemeClr>
                  </a:solidFill>
                </a:ln>
                <a:latin typeface="Times New Roman" panose="02020603050405020304" pitchFamily="18" charset="0"/>
                <a:ea typeface="Calibri" panose="020F0502020204030204" pitchFamily="34" charset="0"/>
                <a:cs typeface="Times New Roman" panose="02020603050405020304" pitchFamily="18" charset="0"/>
              </a:rPr>
              <a:t>Döwlet Garaşsyzlygymyza çenli ýer-suw baýlyklaryň bisarpa ulanylandygyny, ýerleriň toprak-melioratiw we ekologik ýagdaýynyň ýaramazlaşandygyny, öndürilýän önümleriň hiliniň pese düşendigini bellemek ýeterlikdir. Indi öňde durýan esasy wezipeler ýurduň ekologiýa howpsuzlygyny üpjün edip, topragyň hasyllylygyny ýokarlandyrmakdan, oba hojalyk we senagat önümleriň öndürilişini artdyrmakdan, tebigy baýlyklary tygşytly peýdalanmakdan ybaratdyr. Berkarar döwletiň bagtyýarlyk döwründe Türkmenistanyň hormatly Prezidenti Gurbanguly Berdimuhamedow ýurdumyzyň ähli sebitlerinde ekologiki abadançylygy üpjün etmek üçin ähli zerur çäreleri amala aşyrýar. Türkmenistanyň hormatly Prezidentiniň badalga beren ähli ykdysady-durmuş taslamalarynda ekologik</a:t>
            </a:r>
            <a:r>
              <a:rPr lang="tk-TM" sz="2500" b="1" dirty="0" smtClean="0">
                <a:ln>
                  <a:solidFill>
                    <a:schemeClr val="accent6">
                      <a:lumMod val="75000"/>
                    </a:schemeClr>
                  </a:solidFill>
                </a:ln>
                <a:latin typeface="Calibri" panose="020F0502020204030204" pitchFamily="34" charset="0"/>
                <a:ea typeface="Calibri" panose="020F0502020204030204" pitchFamily="34" charset="0"/>
                <a:cs typeface="Times New Roman" panose="02020603050405020304" pitchFamily="18" charset="0"/>
              </a:rPr>
              <a:t> </a:t>
            </a:r>
            <a:r>
              <a:rPr lang="tk-TM" sz="2500" b="1" dirty="0" smtClean="0">
                <a:ln>
                  <a:solidFill>
                    <a:schemeClr val="accent6">
                      <a:lumMod val="75000"/>
                    </a:schemeClr>
                  </a:solidFill>
                </a:ln>
                <a:latin typeface="Times New Roman" panose="02020603050405020304" pitchFamily="18" charset="0"/>
                <a:ea typeface="Calibri" panose="020F0502020204030204" pitchFamily="34" charset="0"/>
                <a:cs typeface="Times New Roman" panose="02020603050405020304" pitchFamily="18" charset="0"/>
              </a:rPr>
              <a:t>howpsuzlyk ýagdaýy doly göz öňünde tutulýar. Täze önümçilik kärhanalarynyň gurluşygy, hereket edýän tehnologik we beýleki desgalaryň durkuny täzelemek, olary döwrebaplaşdyrmak işleri daşky</a:t>
            </a:r>
            <a:r>
              <a:rPr lang="tk-TM" sz="2500" b="1" dirty="0" smtClean="0">
                <a:ln>
                  <a:solidFill>
                    <a:schemeClr val="accent6">
                      <a:lumMod val="75000"/>
                    </a:schemeClr>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gurşawa ýetirilýän zyýanyň öňüni almak kämil tehnologiýalary we</a:t>
            </a:r>
            <a:r>
              <a:rPr lang="tk-TM" sz="2500" b="1" dirty="0" smtClean="0">
                <a:ln>
                  <a:solidFill>
                    <a:schemeClr val="accent6">
                      <a:lumMod val="75000"/>
                    </a:schemeClr>
                  </a:solidFill>
                </a:ln>
                <a:latin typeface="Times New Roman" panose="02020603050405020304" pitchFamily="18" charset="0"/>
                <a:ea typeface="Calibri" panose="020F0502020204030204" pitchFamily="34" charset="0"/>
                <a:cs typeface="Times New Roman" panose="02020603050405020304" pitchFamily="18" charset="0"/>
              </a:rPr>
              <a:t> </a:t>
            </a:r>
            <a:r>
              <a:rPr lang="tk-TM" sz="2500" b="1" dirty="0" smtClean="0">
                <a:ln>
                  <a:solidFill>
                    <a:schemeClr val="accent6">
                      <a:lumMod val="75000"/>
                    </a:schemeClr>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tehniki çözgütleri ulanmak arkaly alnyp barylýar.</a:t>
            </a:r>
            <a:endParaRPr lang="tk-TM" sz="2500" b="1" dirty="0">
              <a:ln>
                <a:solidFill>
                  <a:schemeClr val="accent6">
                    <a:lumMod val="75000"/>
                  </a:schemeClr>
                </a:solidFill>
              </a:ln>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980679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74074" y="0"/>
            <a:ext cx="11513127" cy="6463308"/>
          </a:xfrm>
          <a:prstGeom prst="rect">
            <a:avLst/>
          </a:prstGeom>
        </p:spPr>
        <p:txBody>
          <a:bodyPr wrap="square">
            <a:spAutoFit/>
          </a:bodyPr>
          <a:lstStyle/>
          <a:p>
            <a:pPr algn="just">
              <a:lnSpc>
                <a:spcPct val="115000"/>
              </a:lnSpc>
              <a:spcAft>
                <a:spcPts val="0"/>
              </a:spcAft>
            </a:pPr>
            <a:r>
              <a:rPr lang="ru-RU" sz="2400" b="1" dirty="0" err="1">
                <a:ln>
                  <a:solidFill>
                    <a:schemeClr val="tx2"/>
                  </a:solidFill>
                </a:ln>
                <a:solidFill>
                  <a:srgbClr val="000000"/>
                </a:solidFill>
                <a:latin typeface="Times New Roman" panose="02020603050405020304" pitchFamily="18" charset="0"/>
                <a:ea typeface="Times New Roman,Bold"/>
                <a:cs typeface="Times New Roman" panose="02020603050405020304" pitchFamily="18" charset="0"/>
              </a:rPr>
              <a:t>Tebigaty</a:t>
            </a:r>
            <a:r>
              <a:rPr lang="ru-RU" sz="2400" b="1" dirty="0">
                <a:ln>
                  <a:solidFill>
                    <a:schemeClr val="tx2"/>
                  </a:solidFill>
                </a:ln>
                <a:solidFill>
                  <a:srgbClr val="000000"/>
                </a:solidFill>
                <a:latin typeface="Times New Roman" panose="02020603050405020304" pitchFamily="18" charset="0"/>
                <a:ea typeface="Times New Roman,Bold"/>
                <a:cs typeface="Times New Roman" panose="02020603050405020304" pitchFamily="18" charset="0"/>
              </a:rPr>
              <a:t> </a:t>
            </a:r>
            <a:r>
              <a:rPr lang="ru-RU" sz="2400" b="1" dirty="0" err="1">
                <a:ln>
                  <a:solidFill>
                    <a:schemeClr val="tx2"/>
                  </a:solidFill>
                </a:ln>
                <a:solidFill>
                  <a:srgbClr val="000000"/>
                </a:solidFill>
                <a:latin typeface="Times New Roman" panose="02020603050405020304" pitchFamily="18" charset="0"/>
                <a:ea typeface="Times New Roman,Bold"/>
                <a:cs typeface="Times New Roman" panose="02020603050405020304" pitchFamily="18" charset="0"/>
              </a:rPr>
              <a:t>goramagyň</a:t>
            </a:r>
            <a:r>
              <a:rPr lang="ru-RU" sz="2400" b="1" dirty="0">
                <a:ln>
                  <a:solidFill>
                    <a:schemeClr val="tx2"/>
                  </a:solidFill>
                </a:ln>
                <a:solidFill>
                  <a:srgbClr val="000000"/>
                </a:solidFill>
                <a:latin typeface="Times New Roman" panose="02020603050405020304" pitchFamily="18" charset="0"/>
                <a:ea typeface="Times New Roman,Bold"/>
                <a:cs typeface="Times New Roman" panose="02020603050405020304" pitchFamily="18" charset="0"/>
              </a:rPr>
              <a:t> </a:t>
            </a:r>
            <a:r>
              <a:rPr lang="ru-RU" sz="2400" b="1" dirty="0" err="1">
                <a:ln>
                  <a:solidFill>
                    <a:schemeClr val="tx2"/>
                  </a:solidFill>
                </a:ln>
                <a:solidFill>
                  <a:srgbClr val="000000"/>
                </a:solidFill>
                <a:latin typeface="Times New Roman" panose="02020603050405020304" pitchFamily="18" charset="0"/>
                <a:ea typeface="Times New Roman,Bold"/>
                <a:cs typeface="Times New Roman" panose="02020603050405020304" pitchFamily="18" charset="0"/>
              </a:rPr>
              <a:t>esasy</a:t>
            </a:r>
            <a:r>
              <a:rPr lang="ru-RU" sz="2400" b="1" dirty="0">
                <a:ln>
                  <a:solidFill>
                    <a:schemeClr val="tx2"/>
                  </a:solidFill>
                </a:ln>
                <a:solidFill>
                  <a:srgbClr val="000000"/>
                </a:solidFill>
                <a:latin typeface="Times New Roman" panose="02020603050405020304" pitchFamily="18" charset="0"/>
                <a:ea typeface="Times New Roman,Bold"/>
                <a:cs typeface="Times New Roman" panose="02020603050405020304" pitchFamily="18" charset="0"/>
              </a:rPr>
              <a:t> </a:t>
            </a:r>
            <a:r>
              <a:rPr lang="ru-RU" sz="2400" b="1" dirty="0" err="1">
                <a:ln>
                  <a:solidFill>
                    <a:schemeClr val="tx2"/>
                  </a:solidFill>
                </a:ln>
                <a:solidFill>
                  <a:srgbClr val="000000"/>
                </a:solidFill>
                <a:latin typeface="Times New Roman" panose="02020603050405020304" pitchFamily="18" charset="0"/>
                <a:ea typeface="Times New Roman,Bold"/>
                <a:cs typeface="Times New Roman" panose="02020603050405020304" pitchFamily="18" charset="0"/>
              </a:rPr>
              <a:t>ýörelgeleri</a:t>
            </a:r>
            <a:r>
              <a:rPr lang="ru-RU" sz="2400" b="1"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Türkmenistanyň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Mejlisi</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olaryň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ýerine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ýetiriji</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we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serenjam</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beriji</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organlary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ýuridik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taraplar</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şeýle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hem</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raýatlar</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tebigatyň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ýagdaýyna</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täsir</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edýän</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hojalyk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dolandyryş</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işini</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we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başga</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işi</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amala</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aşyranda</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şu</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ýörelgelerden</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ugur</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almaga</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borçludyrlar</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dirty="0">
              <a:ln>
                <a:solidFill>
                  <a:schemeClr val="tx2"/>
                </a:solidFill>
              </a:ln>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2400" dirty="0">
                <a:ln>
                  <a:solidFill>
                    <a:schemeClr val="tx2"/>
                  </a:solidFill>
                </a:ln>
                <a:solidFill>
                  <a:srgbClr val="339A66"/>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Adamyň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mekan</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tutýan</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ýeri</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hökmünde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biosferanyň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we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onuň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ekologik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ulgamlarynyň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durnuklylygyny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gorap</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saklamak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dirty="0">
              <a:ln>
                <a:solidFill>
                  <a:schemeClr val="tx2"/>
                </a:solidFill>
              </a:ln>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2400" dirty="0">
                <a:ln>
                  <a:solidFill>
                    <a:schemeClr val="tx2"/>
                  </a:solidFill>
                </a:ln>
                <a:solidFill>
                  <a:srgbClr val="339A66"/>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Jemgiýetiň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ekologik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ykdysady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we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sosial</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bähbitlerini</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ylmy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taýdan</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esaslandyryp</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utgaşdyrmak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dirty="0">
              <a:ln>
                <a:solidFill>
                  <a:schemeClr val="tx2"/>
                </a:solidFill>
              </a:ln>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2400" dirty="0">
                <a:ln>
                  <a:solidFill>
                    <a:schemeClr val="tx2"/>
                  </a:solidFill>
                </a:ln>
                <a:solidFill>
                  <a:srgbClr val="339A66"/>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Ýaşamak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üçin</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amatly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tebigy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gurşawyň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bolmagy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barada</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raýatlaryň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hukuklaryny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üpjün</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etmek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dirty="0">
              <a:ln>
                <a:solidFill>
                  <a:schemeClr val="tx2"/>
                </a:solidFill>
              </a:ln>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2400" dirty="0">
                <a:ln>
                  <a:solidFill>
                    <a:schemeClr val="tx2"/>
                  </a:solidFill>
                </a:ln>
                <a:solidFill>
                  <a:srgbClr val="339A66"/>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Tebigaty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goraýyş</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wezipelerini</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çözmekde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aýanlygy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hem-de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jemgiýetçilik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guramalary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we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ilat</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bilen</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ysnyşykly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aragatnaşygy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üpjün</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etmek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dirty="0">
              <a:ln>
                <a:solidFill>
                  <a:schemeClr val="tx2"/>
                </a:solidFill>
              </a:ln>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n-US" sz="2400" dirty="0">
                <a:ln>
                  <a:solidFill>
                    <a:schemeClr val="tx2"/>
                  </a:solidFill>
                </a:ln>
                <a:solidFill>
                  <a:srgbClr val="339A66"/>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Tebigaty</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goramak</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babatda</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milli</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döwletara</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we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halkara</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bähbitleri</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utgaşdyrmak</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dirty="0">
              <a:ln>
                <a:solidFill>
                  <a:schemeClr val="tx2"/>
                </a:solidFill>
              </a:ln>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n-US" sz="2400" dirty="0">
                <a:ln>
                  <a:solidFill>
                    <a:schemeClr val="tx2"/>
                  </a:solidFill>
                </a:ln>
                <a:solidFill>
                  <a:srgbClr val="339A66"/>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Tebigaty</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goraýjy</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kanunlaryň</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talaplaryny</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berjaý</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etmek</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onuň</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bozulmagy</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üçin</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jogapkärçilik</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çekmek</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dirty="0">
              <a:ln>
                <a:solidFill>
                  <a:schemeClr val="tx2"/>
                </a:solidFill>
              </a:ln>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869920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duotone>
              <a:prstClr val="black"/>
              <a:schemeClr val="accent2">
                <a:tint val="45000"/>
                <a:satMod val="400000"/>
              </a:schemeClr>
            </a:duotone>
          </a:blip>
          <a:tile tx="0" ty="0" sx="100000" sy="100000" flip="none" algn="tl"/>
        </a:blipFill>
        <a:effectLst/>
      </p:bgPr>
    </p:bg>
    <p:spTree>
      <p:nvGrpSpPr>
        <p:cNvPr id="1" name=""/>
        <p:cNvGrpSpPr/>
        <p:nvPr/>
      </p:nvGrpSpPr>
      <p:grpSpPr>
        <a:xfrm>
          <a:off x="0" y="0"/>
          <a:ext cx="0" cy="0"/>
          <a:chOff x="0" y="0"/>
          <a:chExt cx="0" cy="0"/>
        </a:xfrm>
      </p:grpSpPr>
      <p:sp>
        <p:nvSpPr>
          <p:cNvPr id="2" name="Прямоугольник 1"/>
          <p:cNvSpPr/>
          <p:nvPr/>
        </p:nvSpPr>
        <p:spPr>
          <a:xfrm>
            <a:off x="403346" y="318656"/>
            <a:ext cx="11456146" cy="6098624"/>
          </a:xfrm>
          <a:prstGeom prst="rect">
            <a:avLst/>
          </a:prstGeom>
          <a:noFill/>
        </p:spPr>
        <p:txBody>
          <a:bodyPr wrap="square" lIns="91440" tIns="45720" rIns="91440" bIns="45720">
            <a:spAutoFit/>
          </a:bodyPr>
          <a:lstStyle/>
          <a:p>
            <a:pPr algn="just"/>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Ekologiýa</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janly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bedenleriň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we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olaryň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emele</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getirýän</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tebigy</a:t>
            </a:r>
            <a:r>
              <a:rPr lang="tk-TM"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toparlanmalarynyň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daşky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gurşaw</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bilen</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şol</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sanda</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beýleki</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organizmler</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we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tebigy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toparlanmalar</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bilen</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özara</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gatnaşyklaryny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öwrenýän</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ylymdyr</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Ekologiýa</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özbaşdak</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ylym</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hökmünde</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diňe</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XIX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asyryň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ortalarynda</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ýüze</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çykdy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Onuň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ylym</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hökmünde</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döremegine</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Ýer</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ýüzündäki</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janly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bedenleriň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köpdürlüligi</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olaryň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ýaşaýyş</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aýratynlyklary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barada</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toplanan</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köp</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sanly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maglumatlar</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itergi</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berdi</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Bedenleriň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diňe</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bir</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gurluşy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we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ýaşaýşy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däl</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olaryň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daşky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gurşaw</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bilen</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özara</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gatnaşyklary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hem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kesgitli</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kanunalaýyklyklara</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tabyndyr</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Şol</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kanunalaýyklyklaryň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ýörite</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we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jikme-jik</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öwrenilmegi</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möhümdir</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a:t>
            </a:r>
            <a:endParaRPr lang="ru-RU" sz="32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41762417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9556" y="174170"/>
            <a:ext cx="3578480" cy="4778202"/>
          </a:xfrm>
          <a:prstGeom prst="rect">
            <a:avLst/>
          </a:prstGeom>
        </p:spPr>
      </p:pic>
      <p:sp>
        <p:nvSpPr>
          <p:cNvPr id="3" name="Прямоугольник 2"/>
          <p:cNvSpPr/>
          <p:nvPr/>
        </p:nvSpPr>
        <p:spPr>
          <a:xfrm>
            <a:off x="249382" y="174170"/>
            <a:ext cx="7869382" cy="830997"/>
          </a:xfrm>
          <a:prstGeom prst="rect">
            <a:avLst/>
          </a:prstGeom>
        </p:spPr>
        <p:txBody>
          <a:bodyPr wrap="square">
            <a:spAutoFit/>
          </a:bodyPr>
          <a:lstStyle/>
          <a:p>
            <a:r>
              <a:rPr lang="en-US" sz="2400" dirty="0">
                <a:ln w="0"/>
                <a:effectLst>
                  <a:outerShdw blurRad="38100" dist="19050" dir="2700000" algn="tl" rotWithShape="0">
                    <a:schemeClr val="dk1">
                      <a:alpha val="40000"/>
                    </a:schemeClr>
                  </a:outerShdw>
                </a:effectLst>
              </a:rPr>
              <a:t>“</a:t>
            </a:r>
            <a:r>
              <a:rPr lang="en-US" sz="2400" dirty="0" err="1">
                <a:ln w="0"/>
                <a:effectLst>
                  <a:outerShdw blurRad="38100" dist="19050" dir="2700000" algn="tl" rotWithShape="0">
                    <a:schemeClr val="dk1">
                      <a:alpha val="40000"/>
                    </a:schemeClr>
                  </a:outerShdw>
                </a:effectLst>
              </a:rPr>
              <a:t>Ekologiýa</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adalgasy</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ilkinji</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gezek</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nemes</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alymy</a:t>
            </a:r>
            <a:r>
              <a:rPr lang="en-US" sz="2400" dirty="0">
                <a:ln w="0"/>
                <a:effectLst>
                  <a:outerShdw blurRad="38100" dist="19050" dir="2700000" algn="tl" rotWithShape="0">
                    <a:schemeClr val="dk1">
                      <a:alpha val="40000"/>
                    </a:schemeClr>
                  </a:outerShdw>
                </a:effectLst>
              </a:rPr>
              <a:t> Ernst </a:t>
            </a:r>
            <a:r>
              <a:rPr lang="en-US" sz="2400" dirty="0" err="1">
                <a:ln w="0"/>
                <a:effectLst>
                  <a:outerShdw blurRad="38100" dist="19050" dir="2700000" algn="tl" rotWithShape="0">
                    <a:schemeClr val="dk1">
                      <a:alpha val="40000"/>
                    </a:schemeClr>
                  </a:outerShdw>
                </a:effectLst>
              </a:rPr>
              <a:t>Gekkel</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tarapyndan</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ylma</a:t>
            </a:r>
            <a:r>
              <a:rPr lang="en-US" sz="2400" dirty="0">
                <a:ln w="0"/>
                <a:effectLst>
                  <a:outerShdw blurRad="38100" dist="19050" dir="2700000" algn="tl" rotWithShape="0">
                    <a:schemeClr val="dk1">
                      <a:alpha val="40000"/>
                    </a:schemeClr>
                  </a:outerShdw>
                </a:effectLst>
              </a:rPr>
              <a:t> </a:t>
            </a:r>
            <a:r>
              <a:rPr lang="en-US" sz="2400" dirty="0" err="1" smtClean="0">
                <a:ln w="0"/>
                <a:effectLst>
                  <a:outerShdw blurRad="38100" dist="19050" dir="2700000" algn="tl" rotWithShape="0">
                    <a:schemeClr val="dk1">
                      <a:alpha val="40000"/>
                    </a:schemeClr>
                  </a:outerShdw>
                </a:effectLst>
              </a:rPr>
              <a:t>girizildi</a:t>
            </a:r>
            <a:r>
              <a:rPr lang="tk-TM" sz="2400" dirty="0" smtClean="0">
                <a:ln w="0"/>
                <a:effectLst>
                  <a:outerShdw blurRad="38100" dist="19050" dir="2700000" algn="tl" rotWithShape="0">
                    <a:schemeClr val="dk1">
                      <a:alpha val="40000"/>
                    </a:schemeClr>
                  </a:outerShdw>
                </a:effectLst>
              </a:rPr>
              <a:t>.</a:t>
            </a:r>
            <a:endParaRPr lang="ru-RU" sz="2400" dirty="0">
              <a:ln w="0"/>
              <a:effectLst>
                <a:outerShdw blurRad="38100" dist="19050" dir="2700000" algn="tl" rotWithShape="0">
                  <a:schemeClr val="dk1">
                    <a:alpha val="40000"/>
                  </a:schemeClr>
                </a:outerShdw>
              </a:effectLst>
            </a:endParaRPr>
          </a:p>
        </p:txBody>
      </p:sp>
      <p:sp>
        <p:nvSpPr>
          <p:cNvPr id="4" name="Прямоугольник 3"/>
          <p:cNvSpPr/>
          <p:nvPr/>
        </p:nvSpPr>
        <p:spPr>
          <a:xfrm>
            <a:off x="249382" y="1005167"/>
            <a:ext cx="8170174" cy="4154984"/>
          </a:xfrm>
          <a:prstGeom prst="rect">
            <a:avLst/>
          </a:prstGeom>
        </p:spPr>
        <p:txBody>
          <a:bodyPr wrap="square">
            <a:spAutoFit/>
          </a:bodyPr>
          <a:lstStyle/>
          <a:p>
            <a:r>
              <a:rPr lang="en-US" sz="2400" dirty="0">
                <a:ln w="0"/>
                <a:effectLst>
                  <a:outerShdw blurRad="38100" dist="19050" dir="2700000" algn="tl" rotWithShape="0">
                    <a:schemeClr val="dk1">
                      <a:alpha val="40000"/>
                    </a:schemeClr>
                  </a:outerShdw>
                </a:effectLst>
              </a:rPr>
              <a:t>Bu </a:t>
            </a:r>
            <a:r>
              <a:rPr lang="en-US" sz="2400" dirty="0" err="1">
                <a:ln w="0"/>
                <a:effectLst>
                  <a:outerShdw blurRad="38100" dist="19050" dir="2700000" algn="tl" rotWithShape="0">
                    <a:schemeClr val="dk1">
                      <a:alpha val="40000"/>
                    </a:schemeClr>
                  </a:outerShdw>
                </a:effectLst>
              </a:rPr>
              <a:t>alym</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özüniň</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Bedenleriň</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ähliumumy</a:t>
            </a:r>
            <a:r>
              <a:rPr lang="en-US" sz="2400" dirty="0">
                <a:ln w="0"/>
                <a:effectLst>
                  <a:outerShdw blurRad="38100" dist="19050" dir="2700000" algn="tl" rotWithShape="0">
                    <a:schemeClr val="dk1">
                      <a:alpha val="40000"/>
                    </a:schemeClr>
                  </a:outerShdw>
                </a:effectLst>
              </a:rPr>
              <a:t> </a:t>
            </a:r>
            <a:r>
              <a:rPr lang="en-US" sz="2400" dirty="0" err="1" smtClean="0">
                <a:ln w="0"/>
                <a:effectLst>
                  <a:outerShdw blurRad="38100" dist="19050" dir="2700000" algn="tl" rotWithShape="0">
                    <a:schemeClr val="dk1">
                      <a:alpha val="40000"/>
                    </a:schemeClr>
                  </a:outerShdw>
                </a:effectLst>
              </a:rPr>
              <a:t>morfologiýas</a:t>
            </a:r>
            <a:r>
              <a:rPr lang="tk-TM" sz="2400" dirty="0" smtClean="0">
                <a:ln w="0"/>
                <a:effectLst>
                  <a:outerShdw blurRad="38100" dist="19050" dir="2700000" algn="tl" rotWithShape="0">
                    <a:schemeClr val="dk1">
                      <a:alpha val="40000"/>
                    </a:schemeClr>
                  </a:outerShdw>
                </a:effectLst>
              </a:rPr>
              <a:t>y</a:t>
            </a:r>
            <a:r>
              <a:rPr lang="en-US" sz="2400" dirty="0" smtClean="0">
                <a:ln w="0"/>
                <a:effectLst>
                  <a:outerShdw blurRad="38100" dist="19050" dir="2700000" algn="tl" rotWithShape="0">
                    <a:schemeClr val="dk1">
                      <a:alpha val="40000"/>
                    </a:schemeClr>
                  </a:outerShdw>
                </a:effectLst>
              </a:rPr>
              <a:t> </a:t>
            </a:r>
            <a:r>
              <a:rPr lang="en-US" sz="2400" dirty="0">
                <a:ln w="0"/>
                <a:effectLst>
                  <a:outerShdw blurRad="38100" dist="19050" dir="2700000" algn="tl" rotWithShape="0">
                    <a:schemeClr val="dk1">
                      <a:alpha val="40000"/>
                    </a:schemeClr>
                  </a:outerShdw>
                </a:effectLst>
              </a:rPr>
              <a:t>(1866) we ―</a:t>
            </a:r>
            <a:r>
              <a:rPr lang="en-US" sz="2400" dirty="0" err="1">
                <a:ln w="0"/>
                <a:effectLst>
                  <a:outerShdw blurRad="38100" dist="19050" dir="2700000" algn="tl" rotWithShape="0">
                    <a:schemeClr val="dk1">
                      <a:alpha val="40000"/>
                    </a:schemeClr>
                  </a:outerShdw>
                </a:effectLst>
              </a:rPr>
              <a:t>Dünýäniň</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tebigy</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döreýşiniň</a:t>
            </a:r>
            <a:r>
              <a:rPr lang="en-US" sz="2400" dirty="0">
                <a:ln w="0"/>
                <a:effectLst>
                  <a:outerShdw blurRad="38100" dist="19050" dir="2700000" algn="tl" rotWithShape="0">
                    <a:schemeClr val="dk1">
                      <a:alpha val="40000"/>
                    </a:schemeClr>
                  </a:outerShdw>
                </a:effectLst>
              </a:rPr>
              <a:t> </a:t>
            </a:r>
            <a:r>
              <a:rPr lang="en-US" sz="2400" dirty="0" err="1" smtClean="0">
                <a:ln w="0"/>
                <a:effectLst>
                  <a:outerShdw blurRad="38100" dist="19050" dir="2700000" algn="tl" rotWithShape="0">
                    <a:schemeClr val="dk1">
                      <a:alpha val="40000"/>
                    </a:schemeClr>
                  </a:outerShdw>
                </a:effectLst>
              </a:rPr>
              <a:t>taryh</a:t>
            </a:r>
            <a:r>
              <a:rPr lang="tk-TM" sz="2400" dirty="0" smtClean="0">
                <a:ln w="0"/>
                <a:effectLst>
                  <a:outerShdw blurRad="38100" dist="19050" dir="2700000" algn="tl" rotWithShape="0">
                    <a:schemeClr val="dk1">
                      <a:alpha val="40000"/>
                    </a:schemeClr>
                  </a:outerShdw>
                </a:effectLst>
              </a:rPr>
              <a:t>y</a:t>
            </a:r>
            <a:r>
              <a:rPr lang="en-US" sz="2400" dirty="0" smtClean="0">
                <a:ln w="0"/>
                <a:effectLst>
                  <a:outerShdw blurRad="38100" dist="19050" dir="2700000" algn="tl" rotWithShape="0">
                    <a:schemeClr val="dk1">
                      <a:alpha val="40000"/>
                    </a:schemeClr>
                  </a:outerShdw>
                </a:effectLst>
              </a:rPr>
              <a:t> </a:t>
            </a:r>
            <a:r>
              <a:rPr lang="en-US" sz="2400" dirty="0">
                <a:ln w="0"/>
                <a:effectLst>
                  <a:outerShdw blurRad="38100" dist="19050" dir="2700000" algn="tl" rotWithShape="0">
                    <a:schemeClr val="dk1">
                      <a:alpha val="40000"/>
                    </a:schemeClr>
                  </a:outerShdw>
                </a:effectLst>
              </a:rPr>
              <a:t>(1866) </a:t>
            </a:r>
            <a:r>
              <a:rPr lang="en-US" sz="2400" dirty="0" err="1">
                <a:ln w="0"/>
                <a:effectLst>
                  <a:outerShdw blurRad="38100" dist="19050" dir="2700000" algn="tl" rotWithShape="0">
                    <a:schemeClr val="dk1">
                      <a:alpha val="40000"/>
                    </a:schemeClr>
                  </a:outerShdw>
                </a:effectLst>
              </a:rPr>
              <a:t>atly</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işlerinde</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ekologiýa</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ylmynyň</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düýp</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mazmunyna</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kesgitleme</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bermäge</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synanyşýar</a:t>
            </a:r>
            <a:r>
              <a:rPr lang="en-US" sz="2400" dirty="0">
                <a:ln w="0"/>
                <a:effectLst>
                  <a:outerShdw blurRad="38100" dist="19050" dir="2700000" algn="tl" rotWithShape="0">
                    <a:schemeClr val="dk1">
                      <a:alpha val="40000"/>
                    </a:schemeClr>
                  </a:outerShdw>
                </a:effectLst>
              </a:rPr>
              <a:t>. ―</a:t>
            </a:r>
            <a:r>
              <a:rPr lang="en-US" sz="2400" dirty="0" err="1" smtClean="0">
                <a:ln w="0"/>
                <a:effectLst>
                  <a:outerShdw blurRad="38100" dist="19050" dir="2700000" algn="tl" rotWithShape="0">
                    <a:schemeClr val="dk1">
                      <a:alpha val="40000"/>
                    </a:schemeClr>
                  </a:outerShdw>
                </a:effectLst>
              </a:rPr>
              <a:t>Ekologiýa</a:t>
            </a:r>
            <a:r>
              <a:rPr lang="en-US" sz="2400" dirty="0" smtClean="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sözi</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oýkos</a:t>
            </a:r>
            <a:r>
              <a:rPr lang="en-US" sz="2400" dirty="0">
                <a:ln w="0"/>
                <a:effectLst>
                  <a:outerShdw blurRad="38100" dist="19050" dir="2700000" algn="tl" rotWithShape="0">
                    <a:schemeClr val="dk1">
                      <a:alpha val="40000"/>
                    </a:schemeClr>
                  </a:outerShdw>
                </a:effectLst>
              </a:rPr>
              <a:t>” we “logos” </a:t>
            </a:r>
            <a:r>
              <a:rPr lang="en-US" sz="2400" dirty="0" err="1">
                <a:ln w="0"/>
                <a:effectLst>
                  <a:outerShdw blurRad="38100" dist="19050" dir="2700000" algn="tl" rotWithShape="0">
                    <a:schemeClr val="dk1">
                      <a:alpha val="40000"/>
                    </a:schemeClr>
                  </a:outerShdw>
                </a:effectLst>
              </a:rPr>
              <a:t>diýen</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grek</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sözleriniň</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utgaşmagyndan</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emele</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gelip</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ol</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sözler</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türkmen</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diline</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terjime</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edilende</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ýaşaýan</a:t>
            </a:r>
            <a:r>
              <a:rPr lang="en-US" sz="2400" dirty="0">
                <a:ln w="0"/>
                <a:effectLst>
                  <a:outerShdw blurRad="38100" dist="19050" dir="2700000" algn="tl" rotWithShape="0">
                    <a:schemeClr val="dk1">
                      <a:alpha val="40000"/>
                    </a:schemeClr>
                  </a:outerShdw>
                </a:effectLst>
              </a:rPr>
              <a:t> </a:t>
            </a:r>
            <a:r>
              <a:rPr lang="en-US" sz="2400" dirty="0" err="1" smtClean="0">
                <a:ln w="0"/>
                <a:effectLst>
                  <a:outerShdw blurRad="38100" dist="19050" dir="2700000" algn="tl" rotWithShape="0">
                    <a:schemeClr val="dk1">
                      <a:alpha val="40000"/>
                    </a:schemeClr>
                  </a:outerShdw>
                </a:effectLst>
              </a:rPr>
              <a:t>ýerim</a:t>
            </a:r>
            <a:r>
              <a:rPr lang="en-US" sz="2400" dirty="0" smtClean="0">
                <a:ln w="0"/>
                <a:effectLst>
                  <a:outerShdw blurRad="38100" dist="19050" dir="2700000" algn="tl" rotWithShape="0">
                    <a:schemeClr val="dk1">
                      <a:alpha val="40000"/>
                    </a:schemeClr>
                  </a:outerShdw>
                </a:effectLst>
              </a:rPr>
              <a:t>, </a:t>
            </a:r>
            <a:r>
              <a:rPr lang="en-US" sz="2400" dirty="0">
                <a:ln w="0"/>
                <a:effectLst>
                  <a:outerShdw blurRad="38100" dist="19050" dir="2700000" algn="tl" rotWithShape="0">
                    <a:schemeClr val="dk1">
                      <a:alpha val="40000"/>
                    </a:schemeClr>
                  </a:outerShdw>
                </a:effectLst>
              </a:rPr>
              <a:t>―</a:t>
            </a:r>
            <a:r>
              <a:rPr lang="en-US" sz="2400" dirty="0" err="1">
                <a:ln w="0"/>
                <a:effectLst>
                  <a:outerShdw blurRad="38100" dist="19050" dir="2700000" algn="tl" rotWithShape="0">
                    <a:schemeClr val="dk1">
                      <a:alpha val="40000"/>
                    </a:schemeClr>
                  </a:outerShdw>
                </a:effectLst>
              </a:rPr>
              <a:t>mähriban</a:t>
            </a:r>
            <a:r>
              <a:rPr lang="en-US" sz="2400" dirty="0">
                <a:ln w="0"/>
                <a:effectLst>
                  <a:outerShdw blurRad="38100" dist="19050" dir="2700000" algn="tl" rotWithShape="0">
                    <a:schemeClr val="dk1">
                      <a:alpha val="40000"/>
                    </a:schemeClr>
                  </a:outerShdw>
                </a:effectLst>
              </a:rPr>
              <a:t> </a:t>
            </a:r>
            <a:r>
              <a:rPr lang="en-US" sz="2400" dirty="0" err="1" smtClean="0">
                <a:ln w="0"/>
                <a:effectLst>
                  <a:outerShdw blurRad="38100" dist="19050" dir="2700000" algn="tl" rotWithShape="0">
                    <a:schemeClr val="dk1">
                      <a:alpha val="40000"/>
                    </a:schemeClr>
                  </a:outerShdw>
                </a:effectLst>
              </a:rPr>
              <a:t>öýüm</a:t>
            </a:r>
            <a:r>
              <a:rPr lang="en-US" sz="2400" dirty="0" smtClean="0">
                <a:ln w="0"/>
                <a:effectLst>
                  <a:outerShdw blurRad="38100" dist="19050" dir="2700000" algn="tl" rotWithShape="0">
                    <a:schemeClr val="dk1">
                      <a:alpha val="40000"/>
                    </a:schemeClr>
                  </a:outerShdw>
                </a:effectLst>
              </a:rPr>
              <a:t>, </a:t>
            </a:r>
            <a:r>
              <a:rPr lang="en-US" sz="2400" dirty="0">
                <a:ln w="0"/>
                <a:effectLst>
                  <a:outerShdw blurRad="38100" dist="19050" dir="2700000" algn="tl" rotWithShape="0">
                    <a:schemeClr val="dk1">
                      <a:alpha val="40000"/>
                    </a:schemeClr>
                  </a:outerShdw>
                </a:effectLst>
              </a:rPr>
              <a:t>―</a:t>
            </a:r>
            <a:r>
              <a:rPr lang="en-US" sz="2400" dirty="0" err="1" smtClean="0">
                <a:ln w="0"/>
                <a:effectLst>
                  <a:outerShdw blurRad="38100" dist="19050" dir="2700000" algn="tl" rotWithShape="0">
                    <a:schemeClr val="dk1">
                      <a:alpha val="40000"/>
                    </a:schemeClr>
                  </a:outerShdw>
                </a:effectLst>
              </a:rPr>
              <a:t>gaçybatalgam</a:t>
            </a:r>
            <a:r>
              <a:rPr lang="en-US" sz="2400" dirty="0" smtClean="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baradaky</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ylym</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diýmegi</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aňladýar</a:t>
            </a:r>
            <a:r>
              <a:rPr lang="en-US" sz="2400" dirty="0" smtClean="0">
                <a:ln w="0"/>
                <a:effectLst>
                  <a:outerShdw blurRad="38100" dist="19050" dir="2700000" algn="tl" rotWithShape="0">
                    <a:schemeClr val="dk1">
                      <a:alpha val="40000"/>
                    </a:schemeClr>
                  </a:outerShdw>
                </a:effectLst>
              </a:rPr>
              <a:t>.</a:t>
            </a:r>
            <a:r>
              <a:rPr lang="en-US" sz="2400" dirty="0"/>
              <a:t> </a:t>
            </a:r>
            <a:r>
              <a:rPr lang="en-US" sz="2400" dirty="0" err="1">
                <a:effectLst>
                  <a:outerShdw blurRad="38100" dist="38100" dir="2700000" algn="tl">
                    <a:srgbClr val="000000">
                      <a:alpha val="43137"/>
                    </a:srgbClr>
                  </a:outerShdw>
                </a:effectLst>
              </a:rPr>
              <a:t>E.Gekkel</a:t>
            </a:r>
            <a:r>
              <a:rPr lang="en-US" sz="2400" dirty="0">
                <a:effectLst>
                  <a:outerShdw blurRad="38100" dist="38100" dir="2700000" algn="tl">
                    <a:srgbClr val="000000">
                      <a:alpha val="43137"/>
                    </a:srgbClr>
                  </a:outerShdw>
                </a:effectLst>
              </a:rPr>
              <a:t> </a:t>
            </a:r>
            <a:r>
              <a:rPr lang="en-US" sz="2400" dirty="0" err="1">
                <a:effectLst>
                  <a:outerShdw blurRad="38100" dist="38100" dir="2700000" algn="tl">
                    <a:srgbClr val="000000">
                      <a:alpha val="43137"/>
                    </a:srgbClr>
                  </a:outerShdw>
                </a:effectLst>
              </a:rPr>
              <a:t>ekologiýa</a:t>
            </a:r>
            <a:r>
              <a:rPr lang="en-US" sz="2400" dirty="0">
                <a:effectLst>
                  <a:outerShdw blurRad="38100" dist="38100" dir="2700000" algn="tl">
                    <a:srgbClr val="000000">
                      <a:alpha val="43137"/>
                    </a:srgbClr>
                  </a:outerShdw>
                </a:effectLst>
              </a:rPr>
              <a:t> </a:t>
            </a:r>
            <a:r>
              <a:rPr lang="en-US" sz="2400" dirty="0" err="1">
                <a:effectLst>
                  <a:outerShdw blurRad="38100" dist="38100" dir="2700000" algn="tl">
                    <a:srgbClr val="000000">
                      <a:alpha val="43137"/>
                    </a:srgbClr>
                  </a:outerShdw>
                </a:effectLst>
              </a:rPr>
              <a:t>ylmyna</a:t>
            </a:r>
            <a:r>
              <a:rPr lang="en-US" sz="2400" dirty="0">
                <a:effectLst>
                  <a:outerShdw blurRad="38100" dist="38100" dir="2700000" algn="tl">
                    <a:srgbClr val="000000">
                      <a:alpha val="43137"/>
                    </a:srgbClr>
                  </a:outerShdw>
                </a:effectLst>
              </a:rPr>
              <a:t> </a:t>
            </a:r>
            <a:r>
              <a:rPr lang="en-US" sz="2400" dirty="0" err="1">
                <a:effectLst>
                  <a:outerShdw blurRad="38100" dist="38100" dir="2700000" algn="tl">
                    <a:srgbClr val="000000">
                      <a:alpha val="43137"/>
                    </a:srgbClr>
                  </a:outerShdw>
                </a:effectLst>
              </a:rPr>
              <a:t>şeýle</a:t>
            </a:r>
            <a:r>
              <a:rPr lang="en-US" sz="2400" dirty="0">
                <a:effectLst>
                  <a:outerShdw blurRad="38100" dist="38100" dir="2700000" algn="tl">
                    <a:srgbClr val="000000">
                      <a:alpha val="43137"/>
                    </a:srgbClr>
                  </a:outerShdw>
                </a:effectLst>
              </a:rPr>
              <a:t> </a:t>
            </a:r>
            <a:r>
              <a:rPr lang="en-US" sz="2400" dirty="0" err="1">
                <a:effectLst>
                  <a:outerShdw blurRad="38100" dist="38100" dir="2700000" algn="tl">
                    <a:srgbClr val="000000">
                      <a:alpha val="43137"/>
                    </a:srgbClr>
                  </a:outerShdw>
                </a:effectLst>
              </a:rPr>
              <a:t>kesgitleme</a:t>
            </a:r>
            <a:r>
              <a:rPr lang="en-US" sz="2400" dirty="0">
                <a:effectLst>
                  <a:outerShdw blurRad="38100" dist="38100" dir="2700000" algn="tl">
                    <a:srgbClr val="000000">
                      <a:alpha val="43137"/>
                    </a:srgbClr>
                  </a:outerShdw>
                </a:effectLst>
              </a:rPr>
              <a:t> </a:t>
            </a:r>
            <a:r>
              <a:rPr lang="en-US" sz="2400" dirty="0" err="1">
                <a:effectLst>
                  <a:outerShdw blurRad="38100" dist="38100" dir="2700000" algn="tl">
                    <a:srgbClr val="000000">
                      <a:alpha val="43137"/>
                    </a:srgbClr>
                  </a:outerShdw>
                </a:effectLst>
              </a:rPr>
              <a:t>berýär</a:t>
            </a:r>
            <a:r>
              <a:rPr lang="en-US" sz="2400" dirty="0" smtClean="0">
                <a:effectLst>
                  <a:outerShdw blurRad="38100" dist="38100" dir="2700000" algn="tl">
                    <a:srgbClr val="000000">
                      <a:alpha val="43137"/>
                    </a:srgbClr>
                  </a:outerShdw>
                </a:effectLst>
              </a:rPr>
              <a:t>:</a:t>
            </a:r>
            <a:r>
              <a:rPr lang="en-US" sz="2400" i="1" dirty="0">
                <a:effectLst>
                  <a:outerShdw blurRad="38100" dist="38100" dir="2700000" algn="tl">
                    <a:srgbClr val="000000">
                      <a:alpha val="43137"/>
                    </a:srgbClr>
                  </a:outerShdw>
                </a:effectLst>
              </a:rPr>
              <a:t>“</a:t>
            </a:r>
            <a:r>
              <a:rPr lang="en-US" sz="2400" i="1" dirty="0" err="1">
                <a:effectLst>
                  <a:outerShdw blurRad="38100" dist="38100" dir="2700000" algn="tl">
                    <a:srgbClr val="000000">
                      <a:alpha val="43137"/>
                    </a:srgbClr>
                  </a:outerShdw>
                </a:effectLst>
              </a:rPr>
              <a:t>Ekologiýa</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bedenleriň</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daşky</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gurşaw</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bilen</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özara</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gatnaşyklary</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hakyndaky</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ylym</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bolup</a:t>
            </a:r>
            <a:r>
              <a:rPr lang="en-US" sz="2400" i="1" dirty="0">
                <a:effectLst>
                  <a:outerShdw blurRad="38100" dist="38100" dir="2700000" algn="tl">
                    <a:srgbClr val="000000">
                      <a:alpha val="43137"/>
                    </a:srgbClr>
                  </a:outerShdw>
                </a:effectLst>
              </a:rPr>
              <a:t>, biz </a:t>
            </a:r>
            <a:r>
              <a:rPr lang="en-US" sz="2400" i="1" dirty="0" err="1">
                <a:effectLst>
                  <a:outerShdw blurRad="38100" dist="38100" dir="2700000" algn="tl">
                    <a:srgbClr val="000000">
                      <a:alpha val="43137"/>
                    </a:srgbClr>
                  </a:outerShdw>
                </a:effectLst>
              </a:rPr>
              <a:t>daşky</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gurşawa</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sözüň</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giň</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manysynda</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ýaşaýşyň</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ähli</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şertlerini</a:t>
            </a:r>
            <a:r>
              <a:rPr lang="en-US" sz="2400" i="1" dirty="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degişli</a:t>
            </a:r>
            <a:endParaRPr lang="ru-RU" sz="2400" i="1" dirty="0">
              <a:ln w="0"/>
              <a:effectLst>
                <a:outerShdw blurRad="38100" dist="38100" dir="2700000" algn="tl">
                  <a:srgbClr val="000000">
                    <a:alpha val="43137"/>
                  </a:srgbClr>
                </a:outerShdw>
              </a:effectLst>
            </a:endParaRPr>
          </a:p>
        </p:txBody>
      </p:sp>
      <p:sp>
        <p:nvSpPr>
          <p:cNvPr id="6" name="Прямоугольник 5"/>
          <p:cNvSpPr/>
          <p:nvPr/>
        </p:nvSpPr>
        <p:spPr>
          <a:xfrm>
            <a:off x="249382" y="5021652"/>
            <a:ext cx="11748654" cy="1938992"/>
          </a:xfrm>
          <a:prstGeom prst="rect">
            <a:avLst/>
          </a:prstGeom>
        </p:spPr>
        <p:txBody>
          <a:bodyPr wrap="square">
            <a:spAutoFit/>
          </a:bodyPr>
          <a:lstStyle/>
          <a:p>
            <a:r>
              <a:rPr lang="en-US" sz="2400" i="1" dirty="0" err="1">
                <a:effectLst>
                  <a:outerShdw blurRad="38100" dist="38100" dir="2700000" algn="tl">
                    <a:srgbClr val="000000">
                      <a:alpha val="43137"/>
                    </a:srgbClr>
                  </a:outerShdw>
                </a:effectLst>
              </a:rPr>
              <a:t>edýäris</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Olaryň</a:t>
            </a:r>
            <a:r>
              <a:rPr lang="en-US" sz="2400" i="1" dirty="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bir</a:t>
            </a:r>
            <a:r>
              <a:rPr lang="tk-TM" sz="2400" i="1" dirty="0" smtClean="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böleginiň</a:t>
            </a:r>
            <a:r>
              <a:rPr lang="en-US" sz="2400" i="1" dirty="0" smtClean="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organiki</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ikinji</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bir</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böleginiň</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bolsa</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organiki</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däl</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tebigaty</a:t>
            </a:r>
            <a:r>
              <a:rPr lang="en-US" sz="2400" i="1" dirty="0">
                <a:effectLst>
                  <a:outerShdw blurRad="38100" dist="38100" dir="2700000" algn="tl">
                    <a:srgbClr val="000000">
                      <a:alpha val="43137"/>
                    </a:srgbClr>
                  </a:outerShdw>
                </a:effectLst>
              </a:rPr>
              <a:t> bar. </a:t>
            </a:r>
            <a:r>
              <a:rPr lang="en-US" sz="2400" i="1" dirty="0" err="1" smtClean="0">
                <a:effectLst>
                  <a:outerShdw blurRad="38100" dist="38100" dir="2700000" algn="tl">
                    <a:srgbClr val="000000">
                      <a:alpha val="43137"/>
                    </a:srgbClr>
                  </a:outerShdw>
                </a:effectLst>
              </a:rPr>
              <a:t>Bularyň</a:t>
            </a:r>
            <a:r>
              <a:rPr lang="tk-TM" sz="2400" i="1" dirty="0" smtClean="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ikisiniň</a:t>
            </a:r>
            <a:r>
              <a:rPr lang="en-US" sz="2400" i="1" dirty="0" smtClean="0">
                <a:effectLst>
                  <a:outerShdw blurRad="38100" dist="38100" dir="2700000" algn="tl">
                    <a:srgbClr val="000000">
                      <a:alpha val="43137"/>
                    </a:srgbClr>
                  </a:outerShdw>
                </a:effectLst>
              </a:rPr>
              <a:t>-de</a:t>
            </a:r>
            <a:r>
              <a:rPr lang="tk-TM" sz="2400" i="1" dirty="0" smtClean="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bedenleriň</a:t>
            </a:r>
            <a:r>
              <a:rPr lang="en-US" sz="2400" i="1" dirty="0" smtClean="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formalary</a:t>
            </a:r>
            <a:r>
              <a:rPr lang="en-US" sz="2400" i="1" dirty="0" smtClean="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üçin</a:t>
            </a:r>
            <a:r>
              <a:rPr lang="en-US" sz="2400" i="1" dirty="0" smtClean="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örän</a:t>
            </a:r>
            <a:r>
              <a:rPr lang="en-US" sz="2400" i="1" dirty="0" smtClean="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uly</a:t>
            </a:r>
            <a:r>
              <a:rPr lang="en-US" sz="2400" i="1" dirty="0" smtClean="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ähmiýeti</a:t>
            </a:r>
            <a:r>
              <a:rPr lang="en-US" sz="2400" i="1" dirty="0" smtClean="0">
                <a:effectLst>
                  <a:outerShdw blurRad="38100" dist="38100" dir="2700000" algn="tl">
                    <a:srgbClr val="000000">
                      <a:alpha val="43137"/>
                    </a:srgbClr>
                  </a:outerShdw>
                </a:effectLst>
              </a:rPr>
              <a:t> bar. </a:t>
            </a:r>
            <a:r>
              <a:rPr lang="en-US" sz="2400" i="1" dirty="0" err="1">
                <a:effectLst>
                  <a:outerShdw blurRad="38100" dist="38100" dir="2700000" algn="tl">
                    <a:srgbClr val="000000">
                      <a:alpha val="43137"/>
                    </a:srgbClr>
                  </a:outerShdw>
                </a:effectLst>
              </a:rPr>
              <a:t>Çünki</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olar</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özlerine</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ýöriteleşmäge</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mejbur</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edýärler</a:t>
            </a:r>
            <a:r>
              <a:rPr lang="en-US" sz="2400" i="1" dirty="0">
                <a:effectLst>
                  <a:outerShdw blurRad="38100" dist="38100" dir="2700000" algn="tl">
                    <a:srgbClr val="000000">
                      <a:alpha val="43137"/>
                    </a:srgbClr>
                  </a:outerShdw>
                </a:effectLst>
              </a:rPr>
              <a:t>” </a:t>
            </a:r>
            <a:r>
              <a:rPr lang="en-US" sz="2400" dirty="0" err="1">
                <a:ln w="0"/>
                <a:effectLst>
                  <a:outerShdw blurRad="38100" dist="38100" dir="2700000" algn="tl" rotWithShape="0">
                    <a:srgbClr val="000000">
                      <a:alpha val="43137"/>
                    </a:srgbClr>
                  </a:outerShdw>
                </a:effectLst>
                <a:latin typeface="+mj-lt"/>
                <a:cs typeface="Times New Roman" panose="02020603050405020304" pitchFamily="18" charset="0"/>
              </a:rPr>
              <a:t>E.Gekkeliň</a:t>
            </a:r>
            <a:r>
              <a:rPr lang="en-US" sz="2400" dirty="0">
                <a:ln w="0"/>
                <a:effectLst>
                  <a:outerShdw blurRad="38100" dist="38100" dir="2700000" algn="tl" rotWithShape="0">
                    <a:srgbClr val="000000">
                      <a:alpha val="43137"/>
                    </a:srgbClr>
                  </a:outerShdw>
                </a:effectLst>
                <a:latin typeface="+mj-lt"/>
                <a:cs typeface="Times New Roman" panose="02020603050405020304" pitchFamily="18" charset="0"/>
              </a:rPr>
              <a:t> </a:t>
            </a:r>
            <a:r>
              <a:rPr lang="en-US" sz="2400" dirty="0" err="1">
                <a:ln w="0"/>
                <a:effectLst>
                  <a:outerShdw blurRad="38100" dist="38100" dir="2700000" algn="tl" rotWithShape="0">
                    <a:srgbClr val="000000">
                      <a:alpha val="43137"/>
                    </a:srgbClr>
                  </a:outerShdw>
                </a:effectLst>
                <a:latin typeface="+mj-lt"/>
                <a:cs typeface="Times New Roman" panose="02020603050405020304" pitchFamily="18" charset="0"/>
              </a:rPr>
              <a:t>tassyklamagyna</a:t>
            </a:r>
            <a:r>
              <a:rPr lang="en-US" sz="2400" dirty="0">
                <a:ln w="0"/>
                <a:effectLst>
                  <a:outerShdw blurRad="38100" dist="38100" dir="2700000" algn="tl" rotWithShape="0">
                    <a:srgbClr val="000000">
                      <a:alpha val="43137"/>
                    </a:srgbClr>
                  </a:outerShdw>
                </a:effectLst>
                <a:latin typeface="+mj-lt"/>
                <a:cs typeface="Times New Roman" panose="02020603050405020304" pitchFamily="18" charset="0"/>
              </a:rPr>
              <a:t> </a:t>
            </a:r>
            <a:r>
              <a:rPr lang="en-US" sz="2400" dirty="0" err="1">
                <a:ln w="0"/>
                <a:effectLst>
                  <a:outerShdw blurRad="38100" dist="38100" dir="2700000" algn="tl" rotWithShape="0">
                    <a:srgbClr val="000000">
                      <a:alpha val="43137"/>
                    </a:srgbClr>
                  </a:outerShdw>
                </a:effectLst>
                <a:latin typeface="+mj-lt"/>
                <a:cs typeface="Times New Roman" panose="02020603050405020304" pitchFamily="18" charset="0"/>
              </a:rPr>
              <a:t>görä</a:t>
            </a:r>
            <a:r>
              <a:rPr lang="en-US" sz="2400" dirty="0">
                <a:ln w="0"/>
                <a:effectLst>
                  <a:outerShdw blurRad="38100" dist="38100" dir="2700000" algn="tl" rotWithShape="0">
                    <a:srgbClr val="000000">
                      <a:alpha val="43137"/>
                    </a:srgbClr>
                  </a:outerShdw>
                </a:effectLst>
                <a:latin typeface="+mj-lt"/>
                <a:cs typeface="Times New Roman" panose="02020603050405020304" pitchFamily="18" charset="0"/>
              </a:rPr>
              <a:t>, </a:t>
            </a:r>
            <a:r>
              <a:rPr lang="en-US" sz="2400" dirty="0" err="1">
                <a:ln w="0"/>
                <a:effectLst>
                  <a:outerShdw blurRad="38100" dist="38100" dir="2700000" algn="tl" rotWithShape="0">
                    <a:srgbClr val="000000">
                      <a:alpha val="43137"/>
                    </a:srgbClr>
                  </a:outerShdw>
                </a:effectLst>
                <a:latin typeface="+mj-lt"/>
                <a:cs typeface="Times New Roman" panose="02020603050405020304" pitchFamily="18" charset="0"/>
              </a:rPr>
              <a:t>ekologiýa</a:t>
            </a:r>
            <a:r>
              <a:rPr lang="en-US" sz="2400" dirty="0">
                <a:ln w="0"/>
                <a:effectLst>
                  <a:outerShdw blurRad="38100" dist="38100" dir="2700000" algn="tl" rotWithShape="0">
                    <a:srgbClr val="000000">
                      <a:alpha val="43137"/>
                    </a:srgbClr>
                  </a:outerShdw>
                </a:effectLst>
                <a:latin typeface="+mj-lt"/>
                <a:cs typeface="Times New Roman" panose="02020603050405020304" pitchFamily="18" charset="0"/>
              </a:rPr>
              <a:t> </a:t>
            </a:r>
            <a:r>
              <a:rPr lang="en-US" sz="2400" dirty="0" err="1">
                <a:ln w="0"/>
                <a:effectLst>
                  <a:outerShdw blurRad="38100" dist="38100" dir="2700000" algn="tl" rotWithShape="0">
                    <a:srgbClr val="000000">
                      <a:alpha val="43137"/>
                    </a:srgbClr>
                  </a:outerShdw>
                </a:effectLst>
                <a:latin typeface="+mj-lt"/>
                <a:cs typeface="Times New Roman" panose="02020603050405020304" pitchFamily="18" charset="0"/>
              </a:rPr>
              <a:t>janly</a:t>
            </a:r>
            <a:r>
              <a:rPr lang="en-US" sz="2400" dirty="0">
                <a:ln w="0"/>
                <a:effectLst>
                  <a:outerShdw blurRad="38100" dist="38100" dir="2700000" algn="tl" rotWithShape="0">
                    <a:srgbClr val="000000">
                      <a:alpha val="43137"/>
                    </a:srgbClr>
                  </a:outerShdw>
                </a:effectLst>
                <a:latin typeface="+mj-lt"/>
                <a:cs typeface="Times New Roman" panose="02020603050405020304" pitchFamily="18" charset="0"/>
              </a:rPr>
              <a:t> </a:t>
            </a:r>
            <a:r>
              <a:rPr lang="en-US" sz="2400" dirty="0" err="1">
                <a:ln w="0"/>
                <a:effectLst>
                  <a:outerShdw blurRad="38100" dist="38100" dir="2700000" algn="tl" rotWithShape="0">
                    <a:srgbClr val="000000">
                      <a:alpha val="43137"/>
                    </a:srgbClr>
                  </a:outerShdw>
                </a:effectLst>
                <a:latin typeface="+mj-lt"/>
                <a:cs typeface="Times New Roman" panose="02020603050405020304" pitchFamily="18" charset="0"/>
              </a:rPr>
              <a:t>bedenleriň</a:t>
            </a:r>
            <a:r>
              <a:rPr lang="en-US" sz="2400" dirty="0">
                <a:ln w="0"/>
                <a:effectLst>
                  <a:outerShdw blurRad="38100" dist="38100" dir="2700000" algn="tl" rotWithShape="0">
                    <a:srgbClr val="000000">
                      <a:alpha val="43137"/>
                    </a:srgbClr>
                  </a:outerShdw>
                </a:effectLst>
                <a:latin typeface="+mj-lt"/>
                <a:cs typeface="Times New Roman" panose="02020603050405020304" pitchFamily="18" charset="0"/>
              </a:rPr>
              <a:t> ―</a:t>
            </a:r>
            <a:r>
              <a:rPr lang="en-US" sz="2400" dirty="0" err="1">
                <a:ln w="0"/>
                <a:effectLst>
                  <a:outerShdw blurRad="38100" dist="38100" dir="2700000" algn="tl" rotWithShape="0">
                    <a:srgbClr val="000000">
                      <a:alpha val="43137"/>
                    </a:srgbClr>
                  </a:outerShdw>
                </a:effectLst>
                <a:latin typeface="+mj-lt"/>
                <a:cs typeface="Times New Roman" panose="02020603050405020304" pitchFamily="18" charset="0"/>
              </a:rPr>
              <a:t>öýdäki</a:t>
            </a:r>
            <a:r>
              <a:rPr lang="en-US" sz="2400" dirty="0">
                <a:ln w="0"/>
                <a:effectLst>
                  <a:outerShdw blurRad="38100" dist="38100" dir="2700000" algn="tl" rotWithShape="0">
                    <a:srgbClr val="000000">
                      <a:alpha val="43137"/>
                    </a:srgbClr>
                  </a:outerShdw>
                </a:effectLst>
                <a:latin typeface="+mj-lt"/>
                <a:cs typeface="Times New Roman" panose="02020603050405020304" pitchFamily="18" charset="0"/>
              </a:rPr>
              <a:t> </a:t>
            </a:r>
            <a:r>
              <a:rPr lang="en-US" sz="2400" dirty="0" err="1" smtClean="0">
                <a:ln w="0"/>
                <a:effectLst>
                  <a:outerShdw blurRad="38100" dist="38100" dir="2700000" algn="tl" rotWithShape="0">
                    <a:srgbClr val="000000">
                      <a:alpha val="43137"/>
                    </a:srgbClr>
                  </a:outerShdw>
                </a:effectLst>
                <a:latin typeface="+mj-lt"/>
                <a:cs typeface="Times New Roman" panose="02020603050405020304" pitchFamily="18" charset="0"/>
              </a:rPr>
              <a:t>ýaşaýşy</a:t>
            </a:r>
            <a:r>
              <a:rPr lang="en-US" sz="2400" dirty="0" smtClean="0">
                <a:ln w="0"/>
                <a:effectLst>
                  <a:outerShdw blurRad="38100" dist="38100" dir="2700000" algn="tl" rotWithShape="0">
                    <a:srgbClr val="000000">
                      <a:alpha val="43137"/>
                    </a:srgbClr>
                  </a:outerShdw>
                </a:effectLst>
                <a:latin typeface="+mj-lt"/>
                <a:cs typeface="Times New Roman" panose="02020603050405020304" pitchFamily="18" charset="0"/>
              </a:rPr>
              <a:t> </a:t>
            </a:r>
            <a:r>
              <a:rPr lang="en-US" sz="2400" dirty="0" err="1">
                <a:ln w="0"/>
                <a:effectLst>
                  <a:outerShdw blurRad="38100" dist="38100" dir="2700000" algn="tl" rotWithShape="0">
                    <a:srgbClr val="000000">
                      <a:alpha val="43137"/>
                    </a:srgbClr>
                  </a:outerShdw>
                </a:effectLst>
                <a:latin typeface="+mj-lt"/>
                <a:cs typeface="Times New Roman" panose="02020603050405020304" pitchFamily="18" charset="0"/>
              </a:rPr>
              <a:t>hakyndaky</a:t>
            </a:r>
            <a:r>
              <a:rPr lang="en-US" sz="2400" dirty="0">
                <a:ln w="0"/>
                <a:effectLst>
                  <a:outerShdw blurRad="38100" dist="38100" dir="2700000" algn="tl" rotWithShape="0">
                    <a:srgbClr val="000000">
                      <a:alpha val="43137"/>
                    </a:srgbClr>
                  </a:outerShdw>
                </a:effectLst>
                <a:latin typeface="+mj-lt"/>
                <a:cs typeface="Times New Roman" panose="02020603050405020304" pitchFamily="18" charset="0"/>
              </a:rPr>
              <a:t> </a:t>
            </a:r>
            <a:r>
              <a:rPr lang="en-US" sz="2400" dirty="0" err="1" smtClean="0">
                <a:ln w="0"/>
                <a:effectLst>
                  <a:outerShdw blurRad="38100" dist="38100" dir="2700000" algn="tl" rotWithShape="0">
                    <a:srgbClr val="000000">
                      <a:alpha val="43137"/>
                    </a:srgbClr>
                  </a:outerShdw>
                </a:effectLst>
                <a:latin typeface="+mj-lt"/>
                <a:cs typeface="Times New Roman" panose="02020603050405020304" pitchFamily="18" charset="0"/>
              </a:rPr>
              <a:t>ylymdyr</a:t>
            </a:r>
            <a:r>
              <a:rPr lang="tk-TM" sz="2400" dirty="0" smtClean="0">
                <a:ln w="0"/>
                <a:effectLst>
                  <a:outerShdw blurRad="38100" dist="38100" dir="2700000" algn="tl" rotWithShape="0">
                    <a:srgbClr val="000000">
                      <a:alpha val="43137"/>
                    </a:srgbClr>
                  </a:outerShdw>
                </a:effectLst>
                <a:latin typeface="+mj-lt"/>
                <a:cs typeface="Times New Roman" panose="02020603050405020304" pitchFamily="18" charset="0"/>
              </a:rPr>
              <a:t>.</a:t>
            </a:r>
            <a:endParaRPr lang="ru-RU" sz="2400" dirty="0">
              <a:ln w="0"/>
              <a:effectLst>
                <a:outerShdw blurRad="38100" dist="38100" dir="2700000" algn="tl" rotWithShape="0">
                  <a:srgbClr val="000000">
                    <a:alpha val="43137"/>
                  </a:srgbClr>
                </a:outerShdw>
              </a:effectLst>
              <a:latin typeface="+mj-lt"/>
              <a:cs typeface="Times New Roman" panose="02020603050405020304" pitchFamily="18" charset="0"/>
            </a:endParaRPr>
          </a:p>
          <a:p>
            <a:endParaRPr lang="en-US" sz="24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0213455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0219" y="183216"/>
            <a:ext cx="11457709" cy="6124754"/>
          </a:xfrm>
          <a:prstGeom prst="rect">
            <a:avLst/>
          </a:prstGeom>
        </p:spPr>
        <p:txBody>
          <a:bodyPr wrap="square">
            <a:spAutoFit/>
          </a:bodyPr>
          <a:lstStyle/>
          <a:p>
            <a:pPr algn="just"/>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Ol</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Darwin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tarapyndan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ýaşaýyş</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ugrundaky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göreş</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diýip</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atlandyrylan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ähli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bulam-bujar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gatnaşyklary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baglanyşyklary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öwrenmäge</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ýardam</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etmelidir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diýip</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belleýär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Ekologiýa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hemmeler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tarapyndan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ykrar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edilen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özbaşdak</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ylym</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hökmünde</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1900-njy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ýyllaryň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töwereklerinde</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peýda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boldy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Ỳ.Odum</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Emma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onuň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ekologiýa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ady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welin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umumy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leksikona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diňe</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soňky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30-</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35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ýylyň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dowamynda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ornaşdy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E.Gekkel</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ekologiýa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diýip</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tebigatyň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ykdysadyýetine</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degişli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bolan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bilimleriň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toplumyna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düşünipdir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Munuň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özi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haýwanyň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özüni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gurşap</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alýan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tebigy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gurşaw</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organiki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we</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organiki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däl</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bilen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özara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gatnaşyklarynyň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baglanyşyklarynyň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bütin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toplumyny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aňladýar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Şunda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ilkinji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nobatda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haýwanyň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beýleki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haýwanlar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bilen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ylalaşyksyz</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gapma-garşylykly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gatnaşyklaryna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düşünilýär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Beýleki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ylymlaryň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köpüsi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ýaly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ekologiýa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ylmynyň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hem</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uzak</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taryhy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bar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Onuň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özbaşdak</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ylym</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hökmünde</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aýrybaşgalaşmasy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tebigat</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baradaky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ylmy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düşünjeleriň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ösüşiniň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tebigy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döwri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basgançagy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hasaplanýar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t>
            </a:r>
            <a:endParaRPr lang="ru-RU" sz="2800" b="1" i="1"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7625526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92726" y="245362"/>
            <a:ext cx="11208327" cy="6285888"/>
          </a:xfrm>
          <a:prstGeom prst="rect">
            <a:avLst/>
          </a:prstGeom>
        </p:spPr>
        <p:txBody>
          <a:bodyPr wrap="square">
            <a:spAutoFit/>
          </a:bodyPr>
          <a:lstStyle/>
          <a:p>
            <a:pPr algn="just">
              <a:lnSpc>
                <a:spcPct val="115000"/>
              </a:lnSpc>
              <a:spcAft>
                <a:spcPts val="0"/>
              </a:spcAft>
            </a:pP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Beýleki</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tebigy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ylymlaryň</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ulgamyndan</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aýratyn</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bölünýän</a:t>
            </a:r>
            <a:r>
              <a:rPr lang="ru-RU" sz="3200" b="1" i="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Times New Roman,BoldItalic"/>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ekologiýa</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ylmy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häzirki</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wagtda</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hem</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ösüşini</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dowam</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etdirýär</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özüniň</a:t>
            </a:r>
            <a:r>
              <a:rPr lang="ru-RU" sz="3200" b="1" i="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Times New Roman,BoldItalic"/>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mazmunyny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baýlaşdyrýar</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we</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wezipelerini</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giňeldýär</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Häzirki</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zamanekologiýa</a:t>
            </a:r>
            <a:r>
              <a:rPr lang="ru-RU" sz="32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ylmy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tebigatdan</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rejeli</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peýdalanmagyň</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ony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tygşytly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ulanmagyň</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we</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ygtybarly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gorap</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saklamagyň</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esasy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hasaplanýar</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Tebigat</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bilen</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adamzat</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jemgyýetiniň</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arasyndaky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özara</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gatnaşyklaryň</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ileri</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tutulýan</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ugurlaryny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strategiýasyny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işläp</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düzmekde</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ekologiýa</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ylmyna</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esasy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orun</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degişlidir</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Ekologiýa</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häzirki</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wagtda</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güýçli</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depginler</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bilen</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ösýän</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ylym</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hasaplanýar</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Ol</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birnäçe</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bölümlere</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bölünýär</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endParaRPr lang="ru-RU" sz="24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231830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98763" y="363269"/>
            <a:ext cx="11236037" cy="5543056"/>
          </a:xfrm>
          <a:prstGeom prst="rect">
            <a:avLst/>
          </a:prstGeom>
        </p:spPr>
        <p:txBody>
          <a:bodyPr wrap="square">
            <a:spAutoFit/>
          </a:bodyPr>
          <a:lstStyle/>
          <a:p>
            <a:pPr algn="ctr">
              <a:lnSpc>
                <a:spcPct val="115000"/>
              </a:lnSpc>
              <a:spcAft>
                <a:spcPts val="0"/>
              </a:spcAft>
            </a:pPr>
            <a:r>
              <a:rPr lang="en-US" sz="2800" dirty="0">
                <a:ln w="22225">
                  <a:solidFill>
                    <a:srgbClr val="FF0000"/>
                  </a:solidFill>
                  <a:prstDash val="solid"/>
                </a:ln>
                <a:latin typeface="Times New Roman" panose="02020603050405020304" pitchFamily="18" charset="0"/>
                <a:ea typeface="Calibri" panose="020F0502020204030204" pitchFamily="34" charset="0"/>
                <a:cs typeface="Times New Roman" panose="02020603050405020304" pitchFamily="18" charset="0"/>
              </a:rPr>
              <a:t>2. </a:t>
            </a:r>
            <a:r>
              <a:rPr lang="en-US" sz="2800" dirty="0" err="1">
                <a:ln w="22225">
                  <a:solidFill>
                    <a:srgbClr val="FF0000"/>
                  </a:solidFill>
                  <a:prstDash val="solid"/>
                </a:ln>
                <a:latin typeface="Times New Roman" panose="02020603050405020304" pitchFamily="18" charset="0"/>
                <a:ea typeface="Times New Roman,Bold"/>
                <a:cs typeface="Times New Roman" panose="02020603050405020304" pitchFamily="18" charset="0"/>
              </a:rPr>
              <a:t>Dersiň</a:t>
            </a:r>
            <a:r>
              <a:rPr lang="en-US" sz="2800" dirty="0">
                <a:ln w="22225">
                  <a:solidFill>
                    <a:srgbClr val="FF0000"/>
                  </a:solidFill>
                  <a:prstDash val="solid"/>
                </a:ln>
                <a:latin typeface="Times New Roman" panose="02020603050405020304" pitchFamily="18" charset="0"/>
                <a:ea typeface="Times New Roman,Bold"/>
                <a:cs typeface="Times New Roman" panose="02020603050405020304" pitchFamily="18" charset="0"/>
              </a:rPr>
              <a:t> </a:t>
            </a:r>
            <a:r>
              <a:rPr lang="en-US" sz="2800" dirty="0" err="1">
                <a:ln w="22225">
                  <a:solidFill>
                    <a:srgbClr val="FF0000"/>
                  </a:solidFill>
                  <a:prstDash val="solid"/>
                </a:ln>
                <a:latin typeface="Times New Roman" panose="02020603050405020304" pitchFamily="18" charset="0"/>
                <a:ea typeface="Times New Roman,Bold"/>
                <a:cs typeface="Times New Roman" panose="02020603050405020304" pitchFamily="18" charset="0"/>
              </a:rPr>
              <a:t>mak</a:t>
            </a:r>
            <a:r>
              <a:rPr lang="en-US" sz="2800" dirty="0" err="1">
                <a:ln w="22225">
                  <a:solidFill>
                    <a:srgbClr val="FF0000"/>
                  </a:solidFill>
                  <a:prstDash val="solid"/>
                </a:ln>
                <a:latin typeface="Times New Roman" panose="02020603050405020304" pitchFamily="18" charset="0"/>
                <a:ea typeface="Calibri" panose="020F0502020204030204" pitchFamily="34" charset="0"/>
                <a:cs typeface="Times New Roman" panose="02020603050405020304" pitchFamily="18" charset="0"/>
              </a:rPr>
              <a:t>sady</a:t>
            </a:r>
            <a:r>
              <a:rPr lang="en-US" sz="2800" dirty="0">
                <a:ln w="22225">
                  <a:solidFill>
                    <a:srgbClr val="FF0000"/>
                  </a:solidFill>
                  <a:prstDash val="solid"/>
                </a:ln>
                <a:latin typeface="Times New Roman" panose="02020603050405020304" pitchFamily="18" charset="0"/>
                <a:ea typeface="Calibri" panose="020F0502020204030204" pitchFamily="34" charset="0"/>
                <a:cs typeface="Times New Roman" panose="02020603050405020304" pitchFamily="18" charset="0"/>
              </a:rPr>
              <a:t> we </a:t>
            </a:r>
            <a:r>
              <a:rPr lang="en-US" sz="2800" dirty="0" err="1">
                <a:ln w="22225">
                  <a:solidFill>
                    <a:srgbClr val="FF0000"/>
                  </a:solidFill>
                  <a:prstDash val="solid"/>
                </a:ln>
                <a:latin typeface="Times New Roman" panose="02020603050405020304" pitchFamily="18" charset="0"/>
                <a:ea typeface="Calibri" panose="020F0502020204030204" pitchFamily="34" charset="0"/>
                <a:cs typeface="Times New Roman" panose="02020603050405020304" pitchFamily="18" charset="0"/>
              </a:rPr>
              <a:t>wezipeleri</a:t>
            </a:r>
            <a:endParaRPr lang="ru-RU" sz="2000" dirty="0">
              <a:ln w="22225">
                <a:solidFill>
                  <a:srgbClr val="FF0000"/>
                </a:solidFill>
                <a:prstDash val="solid"/>
              </a:ln>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Tebigy</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we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antropogen</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hadysalar</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köp</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sanly</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ekologiki</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kynçylyklara</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getirýär</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Şeýle</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ýagdaýlaryň</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öňüni</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almak</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üçin</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ýaşlara</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ekologiýa</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barada</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nazaryýet</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we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tejribe</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okuwlary</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geçmek</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şu</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günkigünde</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iň</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zerur</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meseleleriň</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biri</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bolup</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durýar</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Häzir</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ylmyň</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we</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tehnikanyň</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ösen</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döwründe</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adamzadyň</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tebigata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bolan</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täsiri</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ýyl-ýyldan</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güýçlenýär</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Şoňa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görä-de</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ýokary</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bilim</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alýan</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agronom-ekologlara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atmosfera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gidrosfera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litosfera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umuman</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biosfera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barada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zerur</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ekologik</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bilimleriň</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we</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düşünjeleriň</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berilmegi</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örän</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wajypdyr</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Ýaşlara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olar</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barada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takyk</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düşünjeleriň</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berilmegi</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tebigata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adamyň</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hojalyk</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işiniň</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täsiriniň</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ähli</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görnüşlerine</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smtClean="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fiziki,</a:t>
            </a:r>
            <a:r>
              <a:rPr lang="ru-RU" sz="2800" dirty="0" err="1" smtClean="0">
                <a:ln w="22225">
                  <a:solidFill>
                    <a:srgbClr val="0070C0"/>
                  </a:solidFill>
                  <a:prstDash val="solid"/>
                </a:ln>
                <a:latin typeface="Times New Roman" panose="02020603050405020304" pitchFamily="18" charset="0"/>
                <a:ea typeface="Calibri" panose="020F0502020204030204" pitchFamily="34" charset="0"/>
              </a:rPr>
              <a:t>himiki</a:t>
            </a:r>
            <a:r>
              <a:rPr lang="ru-RU" sz="2800" dirty="0">
                <a:ln w="22225">
                  <a:solidFill>
                    <a:srgbClr val="0070C0"/>
                  </a:solidFill>
                  <a:prstDash val="solid"/>
                </a:ln>
                <a:latin typeface="Times New Roman" panose="02020603050405020304" pitchFamily="18" charset="0"/>
                <a:ea typeface="Calibri" panose="020F0502020204030204" pitchFamily="34"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rPr>
              <a:t>biologiki</a:t>
            </a:r>
            <a:r>
              <a:rPr lang="ru-RU" sz="2800" dirty="0">
                <a:ln w="22225">
                  <a:solidFill>
                    <a:srgbClr val="0070C0"/>
                  </a:solidFill>
                  <a:prstDash val="solid"/>
                </a:ln>
                <a:latin typeface="Times New Roman" panose="02020603050405020304" pitchFamily="18" charset="0"/>
                <a:ea typeface="Calibri" panose="020F0502020204030204" pitchFamily="34"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rPr>
              <a:t>akyl</a:t>
            </a:r>
            <a:r>
              <a:rPr lang="ru-RU" sz="2800" dirty="0">
                <a:ln w="22225">
                  <a:solidFill>
                    <a:srgbClr val="0070C0"/>
                  </a:solidFill>
                  <a:prstDash val="solid"/>
                </a:ln>
                <a:latin typeface="Times New Roman" panose="02020603050405020304" pitchFamily="18" charset="0"/>
                <a:ea typeface="Calibri" panose="020F0502020204030204" pitchFamily="34"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rPr>
              <a:t>ýetirilmegi</a:t>
            </a:r>
            <a:r>
              <a:rPr lang="ru-RU" sz="2800" dirty="0">
                <a:ln w="22225">
                  <a:solidFill>
                    <a:srgbClr val="0070C0"/>
                  </a:solidFill>
                  <a:prstDash val="solid"/>
                </a:ln>
                <a:latin typeface="Times New Roman" panose="02020603050405020304" pitchFamily="18" charset="0"/>
                <a:ea typeface="Calibri" panose="020F0502020204030204" pitchFamily="34"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rPr>
              <a:t>onuň</a:t>
            </a:r>
            <a:r>
              <a:rPr lang="ru-RU" sz="2800" dirty="0">
                <a:ln w="22225">
                  <a:solidFill>
                    <a:srgbClr val="0070C0"/>
                  </a:solidFill>
                  <a:prstDash val="solid"/>
                </a:ln>
                <a:latin typeface="Times New Roman" panose="02020603050405020304" pitchFamily="18" charset="0"/>
                <a:ea typeface="Calibri" panose="020F0502020204030204" pitchFamily="34"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rPr>
              <a:t>hapalanmagynyň</a:t>
            </a:r>
            <a:r>
              <a:rPr lang="ru-RU" sz="2800" dirty="0">
                <a:ln w="22225">
                  <a:solidFill>
                    <a:srgbClr val="0070C0"/>
                  </a:solidFill>
                  <a:prstDash val="solid"/>
                </a:ln>
                <a:latin typeface="Times New Roman" panose="02020603050405020304" pitchFamily="18" charset="0"/>
                <a:ea typeface="Calibri" panose="020F0502020204030204" pitchFamily="34"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rPr>
              <a:t>öňüni</a:t>
            </a:r>
            <a:r>
              <a:rPr lang="ru-RU" sz="2800" dirty="0">
                <a:ln w="22225">
                  <a:solidFill>
                    <a:srgbClr val="0070C0"/>
                  </a:solidFill>
                  <a:prstDash val="solid"/>
                </a:ln>
                <a:latin typeface="Times New Roman" panose="02020603050405020304" pitchFamily="18" charset="0"/>
                <a:ea typeface="Calibri" panose="020F0502020204030204" pitchFamily="34"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rPr>
              <a:t>almaga</a:t>
            </a:r>
            <a:r>
              <a:rPr lang="ru-RU" sz="2800" dirty="0">
                <a:ln w="22225">
                  <a:solidFill>
                    <a:srgbClr val="0070C0"/>
                  </a:solidFill>
                  <a:prstDash val="solid"/>
                </a:ln>
                <a:latin typeface="Times New Roman" panose="02020603050405020304" pitchFamily="18" charset="0"/>
                <a:ea typeface="Calibri" panose="020F0502020204030204" pitchFamily="34"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rPr>
              <a:t>mümkinçilik</a:t>
            </a:r>
            <a:r>
              <a:rPr lang="ru-RU" sz="2800" dirty="0">
                <a:ln w="22225">
                  <a:solidFill>
                    <a:srgbClr val="0070C0"/>
                  </a:solidFill>
                  <a:prstDash val="solid"/>
                </a:ln>
                <a:latin typeface="Times New Roman" panose="02020603050405020304" pitchFamily="18" charset="0"/>
                <a:ea typeface="Calibri" panose="020F0502020204030204" pitchFamily="34"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rPr>
              <a:t>berer</a:t>
            </a:r>
            <a:r>
              <a:rPr lang="ru-RU" sz="2800" dirty="0">
                <a:ln w="22225">
                  <a:solidFill>
                    <a:srgbClr val="0070C0"/>
                  </a:solidFill>
                  <a:prstDash val="solid"/>
                </a:ln>
                <a:latin typeface="Times New Roman" panose="02020603050405020304" pitchFamily="18" charset="0"/>
                <a:ea typeface="Calibri" panose="020F0502020204030204" pitchFamily="34" charset="0"/>
              </a:rPr>
              <a:t>.</a:t>
            </a:r>
            <a:endParaRPr lang="ru-RU" sz="2800" dirty="0">
              <a:ln w="22225">
                <a:solidFill>
                  <a:srgbClr val="0070C0"/>
                </a:solidFill>
                <a:prstDash val="solid"/>
              </a:ln>
            </a:endParaRPr>
          </a:p>
        </p:txBody>
      </p:sp>
    </p:spTree>
    <p:extLst>
      <p:ext uri="{BB962C8B-B14F-4D97-AF65-F5344CB8AC3E}">
        <p14:creationId xmlns:p14="http://schemas.microsoft.com/office/powerpoint/2010/main" val="25848334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4908" y="163292"/>
            <a:ext cx="11471563" cy="6463308"/>
          </a:xfrm>
          <a:prstGeom prst="rect">
            <a:avLst/>
          </a:prstGeom>
        </p:spPr>
        <p:txBody>
          <a:bodyPr wrap="square">
            <a:spAutoFit/>
          </a:bodyPr>
          <a:lstStyle/>
          <a:p>
            <a:pPr algn="just">
              <a:lnSpc>
                <a:spcPct val="115000"/>
              </a:lnSpc>
              <a:spcAft>
                <a:spcPts val="0"/>
              </a:spcAft>
            </a:pPr>
            <a:r>
              <a:rPr lang="ru-RU" b="1" dirty="0" err="1">
                <a:latin typeface="Times New Roman" panose="02020603050405020304" pitchFamily="18" charset="0"/>
                <a:ea typeface="Calibri" panose="020F0502020204030204" pitchFamily="34" charset="0"/>
                <a:cs typeface="Times New Roman" panose="02020603050405020304" pitchFamily="18" charset="0"/>
              </a:rPr>
              <a:t>Şunuň</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bilen</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baglanyşyklylykda</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hem</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okuw</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dersini</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öwrenmegiň</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wezipeleri</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aşakdakylardan</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ybarat</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bolup</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durşar</a:t>
            </a:r>
            <a:r>
              <a:rPr lang="ru-RU"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Ekologiýanyň</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esasy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kanunlaryny</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prinsiplerini</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Ekologiki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faktorlar</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baradaky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umumy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düşünjeleri</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Biosfera</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baradaky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düşünjeleri</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Ekoulgamlardaky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tebigy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deňagramlylygy</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ekologiýanyňewolýusiýasyny</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Biodürlülik</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geoulgamlar</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baradaky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düşünjeleri</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Häzirki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zamanda</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jemgyýet</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bilen</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tebigatyň</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arasyndakysazlaşykly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aragatnaşygyny</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Adamyň</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aňly-düşünjeli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täsiri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netijesinde</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ýüze</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çykýan</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smtClean="0">
                <a:latin typeface="Times New Roman" panose="02020603050405020304" pitchFamily="18" charset="0"/>
                <a:ea typeface="Calibri" panose="020F0502020204030204" pitchFamily="34" charset="0"/>
                <a:cs typeface="Times New Roman" panose="02020603050405020304" pitchFamily="18" charset="0"/>
              </a:rPr>
              <a:t>wajyp</a:t>
            </a:r>
            <a:r>
              <a:rPr lang="tk-TM" b="1" smtClean="0">
                <a:latin typeface="Times New Roman" panose="02020603050405020304" pitchFamily="18" charset="0"/>
                <a:ea typeface="Calibri" panose="020F0502020204030204" pitchFamily="34" charset="0"/>
                <a:cs typeface="Times New Roman" panose="02020603050405020304" pitchFamily="18" charset="0"/>
              </a:rPr>
              <a:t> </a:t>
            </a:r>
            <a:r>
              <a:rPr lang="en-US" b="1" smtClean="0">
                <a:latin typeface="Times New Roman" panose="02020603050405020304" pitchFamily="18" charset="0"/>
                <a:ea typeface="Calibri" panose="020F0502020204030204" pitchFamily="34" charset="0"/>
                <a:cs typeface="Times New Roman" panose="02020603050405020304" pitchFamily="18" charset="0"/>
              </a:rPr>
              <a:t>ekologik</a:t>
            </a:r>
            <a:r>
              <a:rPr lang="en-US"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meseleleri</a:t>
            </a:r>
            <a:r>
              <a:rPr lang="en-US" b="1" dirty="0">
                <a:latin typeface="Times New Roman" panose="02020603050405020304" pitchFamily="18" charset="0"/>
                <a:ea typeface="Calibri" panose="020F0502020204030204" pitchFamily="34" charset="0"/>
                <a:cs typeface="Times New Roman" panose="02020603050405020304" pitchFamily="18" charset="0"/>
              </a:rPr>
              <a:t>  </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çözmekde</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monitoring</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konsepsiýalaryny</a:t>
            </a:r>
            <a:r>
              <a:rPr lang="ru-RU"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ru-RU" b="1" dirty="0" err="1">
                <a:latin typeface="Times New Roman" panose="02020603050405020304" pitchFamily="18" charset="0"/>
                <a:ea typeface="Calibri" panose="020F0502020204030204" pitchFamily="34" charset="0"/>
                <a:cs typeface="Times New Roman" panose="02020603050405020304" pitchFamily="18" charset="0"/>
              </a:rPr>
              <a:t>Ekologik</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gözegçilik</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etmekligi</a:t>
            </a:r>
            <a:r>
              <a:rPr lang="ru-RU"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Atmosferanyň</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gidrosferanyň</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litosferanyň</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globalhapalanmaklygyny</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Tebigaty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goramagy</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tebigy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baýlyklary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oýlanyşykly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peýdalanmaklygy</a:t>
            </a:r>
            <a:r>
              <a:rPr lang="en-US" b="1" dirty="0">
                <a:latin typeface="Times New Roman" panose="02020603050405020304" pitchFamily="18" charset="0"/>
                <a:ea typeface="Calibri" panose="020F0502020204030204" pitchFamily="34" charset="0"/>
                <a:cs typeface="Times New Roman" panose="02020603050405020304" pitchFamily="18" charset="0"/>
              </a:rPr>
              <a:t>,  </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dikeltmekligi</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baýlaşdyrmak</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baradaky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nazary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esaslaryny</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Türkmenistanda</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tebigaty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goramak</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tebigy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baýlyklary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rejeli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peýdalanmak</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boýunça</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durmuşa</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geçirilýän</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döwlet</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syýasatynyň</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esasy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çärelerini</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Tebigy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baýlyklary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goramagyň</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rejeli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peýdalanmagyňkanunlaryny</a:t>
            </a:r>
            <a:r>
              <a:rPr lang="en-US" b="1" dirty="0">
                <a:latin typeface="Times New Roman" panose="02020603050405020304" pitchFamily="18" charset="0"/>
                <a:ea typeface="Calibri" panose="020F0502020204030204" pitchFamily="34" charset="0"/>
                <a:cs typeface="Times New Roman" panose="02020603050405020304" pitchFamily="18" charset="0"/>
              </a:rPr>
              <a:t> hem-de </a:t>
            </a:r>
            <a:r>
              <a:rPr lang="en-US" b="1" dirty="0" err="1">
                <a:latin typeface="Times New Roman" panose="02020603050405020304" pitchFamily="18" charset="0"/>
                <a:ea typeface="Calibri" panose="020F0502020204030204" pitchFamily="34" charset="0"/>
                <a:cs typeface="Times New Roman" panose="02020603050405020304" pitchFamily="18" charset="0"/>
              </a:rPr>
              <a:t>hukuk</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esaslaryny</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Talyplaryň</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ekologik</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sowatlylygyny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ýokarlandyrmagy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olaryňtebigaty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goramak</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ukyplaryny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ösdürmegi</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alan</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bilimlerinihem</a:t>
            </a:r>
            <a:r>
              <a:rPr lang="en-US" b="1" dirty="0">
                <a:latin typeface="Times New Roman" panose="02020603050405020304" pitchFamily="18" charset="0"/>
                <a:ea typeface="Calibri" panose="020F0502020204030204" pitchFamily="34" charset="0"/>
                <a:cs typeface="Times New Roman" panose="02020603050405020304" pitchFamily="18" charset="0"/>
              </a:rPr>
              <a:t>-de </a:t>
            </a:r>
            <a:r>
              <a:rPr lang="en-US" b="1" dirty="0" err="1">
                <a:latin typeface="Times New Roman" panose="02020603050405020304" pitchFamily="18" charset="0"/>
                <a:ea typeface="Calibri" panose="020F0502020204030204" pitchFamily="34" charset="0"/>
                <a:cs typeface="Times New Roman" panose="02020603050405020304" pitchFamily="18" charset="0"/>
              </a:rPr>
              <a:t>düşünjelerini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geljekki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hünärlerinde</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peýdalanyp</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bilmekbaşarnyklaryny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artdyrmaklygy</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Türkmenistanyň</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ýerli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tebigy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durmuş</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ykdysady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şertlerinihasaba</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almak</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bilen</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ýowuz</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ekstrimal</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ýagdaýlardakyhereketleri</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ş.m</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öwrenmekden</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ybaratdyr</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34541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 y="135022"/>
            <a:ext cx="11430000" cy="6112443"/>
          </a:xfrm>
          <a:prstGeom prst="rect">
            <a:avLst/>
          </a:prstGeom>
        </p:spPr>
        <p:txBody>
          <a:bodyPr wrap="square">
            <a:spAutoFit/>
          </a:bodyPr>
          <a:lstStyle/>
          <a:p>
            <a:pPr algn="just">
              <a:lnSpc>
                <a:spcPct val="115000"/>
              </a:lnSpc>
              <a:spcAft>
                <a:spcPts val="0"/>
              </a:spcAft>
            </a:pPr>
            <a:r>
              <a:rPr lang="en-US" sz="2400" b="1" dirty="0">
                <a:ln>
                  <a:solidFill>
                    <a:srgbClr val="7030A0"/>
                  </a:solidFill>
                </a:ln>
                <a:latin typeface="Times New Roman" panose="02020603050405020304" pitchFamily="18" charset="0"/>
                <a:ea typeface="Calibri" panose="020F0502020204030204" pitchFamily="34" charset="0"/>
                <a:cs typeface="Times New Roman" panose="02020603050405020304" pitchFamily="18" charset="0"/>
              </a:rPr>
              <a:t>3.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Türkmenistan</a:t>
            </a:r>
            <a:r>
              <a:rPr lang="en-US" sz="2400" b="1" dirty="0" err="1">
                <a:ln>
                  <a:solidFill>
                    <a:srgbClr val="7030A0"/>
                  </a:solidFill>
                </a:ln>
                <a:latin typeface="Times New Roman" panose="02020603050405020304" pitchFamily="18" charset="0"/>
                <a:ea typeface="Calibri" panose="020F0502020204030204" pitchFamily="34" charset="0"/>
                <a:cs typeface="Times New Roman" panose="02020603050405020304" pitchFamily="18" charset="0"/>
              </a:rPr>
              <a:t>da</a:t>
            </a:r>
            <a:r>
              <a:rPr lang="en-US" sz="2400" b="1" dirty="0">
                <a:ln>
                  <a:solidFill>
                    <a:srgbClr val="7030A0"/>
                  </a:solidFill>
                </a:ln>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ekologiýa</a:t>
            </a:r>
            <a:r>
              <a:rPr lang="en-US" sz="2400" b="1" dirty="0">
                <a:ln>
                  <a:solidFill>
                    <a:srgbClr val="7030A0"/>
                  </a:solidFill>
                </a:ln>
                <a:latin typeface="Times New Roman" panose="02020603050405020304" pitchFamily="18" charset="0"/>
                <a:ea typeface="Times New Roman,Bold"/>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howpsuzlygyny</a:t>
            </a:r>
            <a:r>
              <a:rPr lang="en-US" sz="2400" b="1" dirty="0">
                <a:ln>
                  <a:solidFill>
                    <a:srgbClr val="7030A0"/>
                  </a:solidFill>
                </a:ln>
                <a:latin typeface="Times New Roman" panose="02020603050405020304" pitchFamily="18" charset="0"/>
                <a:ea typeface="Times New Roman,Bold"/>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üpjün</a:t>
            </a:r>
            <a:r>
              <a:rPr lang="en-US" sz="2400" b="1" dirty="0">
                <a:ln>
                  <a:solidFill>
                    <a:srgbClr val="7030A0"/>
                  </a:solidFill>
                </a:ln>
                <a:latin typeface="Times New Roman" panose="02020603050405020304" pitchFamily="18" charset="0"/>
                <a:ea typeface="Times New Roman,Bold"/>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etmek,daş</a:t>
            </a:r>
            <a:r>
              <a:rPr lang="en-US" sz="2400" b="1" dirty="0" err="1">
                <a:ln>
                  <a:solidFill>
                    <a:srgbClr val="7030A0"/>
                  </a:solidFill>
                </a:ln>
                <a:latin typeface="Times New Roman" panose="02020603050405020304" pitchFamily="18" charset="0"/>
                <a:ea typeface="Calibri" panose="020F0502020204030204" pitchFamily="34" charset="0"/>
                <a:cs typeface="Times New Roman" panose="02020603050405020304" pitchFamily="18" charset="0"/>
              </a:rPr>
              <a:t>-</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töweregi</a:t>
            </a:r>
            <a:r>
              <a:rPr lang="en-US" sz="2400" b="1" dirty="0">
                <a:ln>
                  <a:solidFill>
                    <a:srgbClr val="7030A0"/>
                  </a:solidFill>
                </a:ln>
                <a:latin typeface="Times New Roman" panose="02020603050405020304" pitchFamily="18" charset="0"/>
                <a:ea typeface="Times New Roman,Bold"/>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goramak</a:t>
            </a:r>
            <a:r>
              <a:rPr lang="en-US" sz="2400" b="1" dirty="0">
                <a:ln>
                  <a:solidFill>
                    <a:srgbClr val="7030A0"/>
                  </a:solidFill>
                </a:ln>
                <a:latin typeface="Times New Roman" panose="02020603050405020304" pitchFamily="18" charset="0"/>
                <a:ea typeface="Times New Roman,Bold"/>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meseleleri</a:t>
            </a:r>
            <a:r>
              <a:rPr lang="en-US" sz="2400" b="1" dirty="0">
                <a:ln>
                  <a:solidFill>
                    <a:srgbClr val="7030A0"/>
                  </a:solidFill>
                </a:ln>
                <a:latin typeface="Times New Roman" panose="02020603050405020304" pitchFamily="18" charset="0"/>
                <a:ea typeface="Times New Roman,Bold"/>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babatda</a:t>
            </a:r>
            <a:r>
              <a:rPr lang="en-US" sz="2400" b="1" dirty="0">
                <a:ln>
                  <a:solidFill>
                    <a:srgbClr val="7030A0"/>
                  </a:solidFill>
                </a:ln>
                <a:latin typeface="Times New Roman" panose="02020603050405020304" pitchFamily="18" charset="0"/>
                <a:ea typeface="Times New Roman,Bold"/>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alnyp</a:t>
            </a:r>
            <a:r>
              <a:rPr lang="en-US" sz="2400" b="1" dirty="0">
                <a:ln>
                  <a:solidFill>
                    <a:srgbClr val="7030A0"/>
                  </a:solidFill>
                </a:ln>
                <a:latin typeface="Times New Roman" panose="02020603050405020304" pitchFamily="18" charset="0"/>
                <a:ea typeface="Times New Roman,Bold"/>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barylýandöwlet</a:t>
            </a:r>
            <a:r>
              <a:rPr lang="en-US" sz="2400" b="1" dirty="0">
                <a:ln>
                  <a:solidFill>
                    <a:srgbClr val="7030A0"/>
                  </a:solidFill>
                </a:ln>
                <a:latin typeface="Times New Roman" panose="02020603050405020304" pitchFamily="18" charset="0"/>
                <a:ea typeface="Times New Roman,Bold"/>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syýasaty</a:t>
            </a:r>
            <a:endParaRPr lang="ru-RU" b="1" dirty="0">
              <a:ln>
                <a:solidFill>
                  <a:srgbClr val="7030A0"/>
                </a:solidFill>
              </a:ln>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2400" dirty="0" err="1">
                <a:ln>
                  <a:solidFill>
                    <a:srgbClr val="7030A0"/>
                  </a:solidFill>
                </a:ln>
                <a:latin typeface="Times New Roman" panose="02020603050405020304" pitchFamily="18" charset="0"/>
                <a:ea typeface="Calibri" panose="020F0502020204030204" pitchFamily="34" charset="0"/>
              </a:rPr>
              <a:t>Türkmenistan</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döwleti</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Garaşsyzlygyna</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eýe</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bolandan</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soň</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öz</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ýolýörelgesinisaýlap</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alyp</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tiz</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wagtyň</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içinde</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dünýä</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siwilizasiýasyna</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sazlaşykly</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goşuldy</a:t>
            </a:r>
            <a:r>
              <a:rPr lang="en-US"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Ylmy-tehniki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ösüş</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ykdysadyýetiň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ähli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pudaklarynyň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ösmegine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täsir</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edip</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türkmen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halkynyň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bol-elin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we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erkana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durmuşda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ýaşamagyna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giň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mümkinçilikleri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döretdi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Tebigy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baýlyklar</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we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olaryň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gorlary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rejeli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iňňän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oýlanyşykly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peýdalanyp</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başlandy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Ähli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gazma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baýlyklar</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nebit</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tebigy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gaz</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we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ş.m</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çykarylanda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daşky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gurşawa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ýetirilýän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täsirler</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pugta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göz</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öňünde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tutulyp</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buraw</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işleri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geçirilende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ekologiýa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howpsuzlygynyň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kadalary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berk</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berjaý</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edilýär</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Mälim</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bolşy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ýaly</a:t>
            </a:r>
            <a:r>
              <a:rPr lang="ru-RU" sz="2400" dirty="0">
                <a:ln>
                  <a:solidFill>
                    <a:srgbClr val="7030A0"/>
                  </a:solidFill>
                </a:ln>
                <a:latin typeface="Times New Roman" panose="02020603050405020304" pitchFamily="18" charset="0"/>
                <a:ea typeface="Calibri" panose="020F0502020204030204" pitchFamily="34" charset="0"/>
              </a:rPr>
              <a:t>, XX </a:t>
            </a:r>
            <a:r>
              <a:rPr lang="ru-RU" sz="2400" dirty="0" err="1">
                <a:ln>
                  <a:solidFill>
                    <a:srgbClr val="7030A0"/>
                  </a:solidFill>
                </a:ln>
                <a:latin typeface="Times New Roman" panose="02020603050405020304" pitchFamily="18" charset="0"/>
                <a:ea typeface="Calibri" panose="020F0502020204030204" pitchFamily="34" charset="0"/>
              </a:rPr>
              <a:t>asyryň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başlarynda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ylmy-tehniki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açyşlaryň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netijesinde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daşky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gurşawa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ýetirilýän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täsirler</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kem-kemden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ýitileşip</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ugrady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Tebigata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çöle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daga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howa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suwa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topraga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zyňylýan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zyňyndylaryň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köpüsi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tebigatdaky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maddalaryň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aýlanyşyna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düşüp</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dünýäniň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köp</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ýerlerine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ýaýrap</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başlady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Haýwanlaryň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ekologiýasy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bilen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meşgullanýan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alymlaryň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ýazmaklaryna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görä</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Ýewraziýa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we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Amerika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materiklerinde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ulanylýan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dürli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himiki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serişdeler</a:t>
            </a:r>
            <a:r>
              <a:rPr lang="ru-RU" sz="2400" dirty="0">
                <a:ln>
                  <a:solidFill>
                    <a:srgbClr val="7030A0"/>
                  </a:solidFill>
                </a:ln>
                <a:latin typeface="Times New Roman" panose="02020603050405020304" pitchFamily="18" charset="0"/>
                <a:ea typeface="Calibri" panose="020F0502020204030204" pitchFamily="34" charset="0"/>
              </a:rPr>
              <a:t> - </a:t>
            </a:r>
            <a:r>
              <a:rPr lang="ru-RU" sz="2400" dirty="0" err="1">
                <a:ln>
                  <a:solidFill>
                    <a:srgbClr val="7030A0"/>
                  </a:solidFill>
                </a:ln>
                <a:latin typeface="Times New Roman" panose="02020603050405020304" pitchFamily="18" charset="0"/>
                <a:ea typeface="Calibri" panose="020F0502020204030204" pitchFamily="34" charset="0"/>
              </a:rPr>
              <a:t>pestisidler</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gerbisidler</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Antarktidada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ýaşaýan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pingwinleriň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ganynda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hem</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tapylyp</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olaryň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ekologiýasyna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güýçli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täsir</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edýänligi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anyklandy</a:t>
            </a:r>
            <a:r>
              <a:rPr lang="ru-RU" sz="2400" dirty="0">
                <a:ln>
                  <a:solidFill>
                    <a:srgbClr val="7030A0"/>
                  </a:solidFill>
                </a:ln>
                <a:latin typeface="Times New Roman" panose="02020603050405020304" pitchFamily="18" charset="0"/>
                <a:ea typeface="Calibri" panose="020F0502020204030204" pitchFamily="34" charset="0"/>
              </a:rPr>
              <a:t>. </a:t>
            </a:r>
            <a:endParaRPr lang="ru-RU" sz="2400" dirty="0">
              <a:ln>
                <a:solidFill>
                  <a:srgbClr val="7030A0"/>
                </a:solidFill>
              </a:ln>
            </a:endParaRPr>
          </a:p>
        </p:txBody>
      </p:sp>
    </p:spTree>
    <p:extLst>
      <p:ext uri="{BB962C8B-B14F-4D97-AF65-F5344CB8AC3E}">
        <p14:creationId xmlns:p14="http://schemas.microsoft.com/office/powerpoint/2010/main" val="27140094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54181" y="0"/>
            <a:ext cx="11263746" cy="6555641"/>
          </a:xfrm>
          <a:prstGeom prst="rect">
            <a:avLst/>
          </a:prstGeom>
        </p:spPr>
        <p:txBody>
          <a:bodyPr wrap="square">
            <a:spAutoFit/>
          </a:bodyPr>
          <a:lstStyle/>
          <a:p>
            <a:pPr algn="just"/>
            <a:r>
              <a:rPr lang="tk-TM" sz="2800" dirty="0" smtClean="0">
                <a:ln>
                  <a:solidFill>
                    <a:srgbClr val="002060"/>
                  </a:solidFill>
                </a:ln>
                <a:latin typeface="Times New Roman" panose="02020603050405020304" pitchFamily="18" charset="0"/>
                <a:ea typeface="Calibri" panose="020F0502020204030204" pitchFamily="34" charset="0"/>
              </a:rPr>
              <a:t>XX asyrda ekologiýanyň gazanan üstünlikleriniň biri-de, adamzat jemgyýeti bilen tebigatyň örän jebis sazlaşygynyň subut edilmegidir. Adam tebigatdan üstün çykmakdan, tebigy şertleri üýtgetmek, tebigy baýlyklary bisarpa ulanmakdan el çekip, tebigatda bolup geçýän hadysalaryň kadalaşmagyna ýardam etmelidir. Tebigatyň baýlyklaryny ýerlikli we rejeli peýdalanmak, goramak, köpeltmek ýaly işleriň düýpli amala aşyrylmagyna aýratyn uly ähmiýet berip başlandy. Türkmenistanyň öz döwlet Garaşsyzlygyny alan ilkinji gününden başlap adamyň tebigata ýetirýän täsirini kadalaşdyrmak üçin uly mümkinçiliklere ýol açyldy. Tebigy baýlyklarymyzy maksada laýyk we halk bähbitleri üçin peýdalanmakda edilýän işler nusga alarlyk başlangyçdyr. Ýurdumyzyň halk hojalygynyň ylmy esasda ösüşine, ähli senagat kärhanalarynyň tebigat üçin zyýansyz we howpsuz täze tehnikalar hem tehnologiýalar bilen doly çalşyrylmagyna, täze gurulýan önümçilik kärhanalaryň bolsa ekologik talaplaryň kadalaryna laýyk bolmagyna uly üns berilýär. </a:t>
            </a:r>
            <a:endParaRPr lang="tk-TM" sz="2800" dirty="0">
              <a:ln>
                <a:solidFill>
                  <a:srgbClr val="002060"/>
                </a:solidFill>
              </a:ln>
            </a:endParaRPr>
          </a:p>
        </p:txBody>
      </p:sp>
    </p:spTree>
    <p:extLst>
      <p:ext uri="{BB962C8B-B14F-4D97-AF65-F5344CB8AC3E}">
        <p14:creationId xmlns:p14="http://schemas.microsoft.com/office/powerpoint/2010/main" val="270749083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55</TotalTime>
  <Words>1333</Words>
  <Application>Microsoft Office PowerPoint</Application>
  <PresentationFormat>Широкоэкранный</PresentationFormat>
  <Paragraphs>44</Paragraphs>
  <Slides>11</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11</vt:i4>
      </vt:variant>
    </vt:vector>
  </HeadingPairs>
  <TitlesOfParts>
    <vt:vector size="19" baseType="lpstr">
      <vt:lpstr>Arial</vt:lpstr>
      <vt:lpstr>Calibri</vt:lpstr>
      <vt:lpstr>Times New Roman</vt:lpstr>
      <vt:lpstr>Times New Roman,Bold</vt:lpstr>
      <vt:lpstr>Times New Roman,BoldItalic</vt:lpstr>
      <vt:lpstr>Trebuchet MS</vt:lpstr>
      <vt:lpstr>Wingdings 3</vt:lpstr>
      <vt:lpstr>Аспект</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User</dc:creator>
  <cp:lastModifiedBy>Lenovo</cp:lastModifiedBy>
  <cp:revision>11</cp:revision>
  <dcterms:created xsi:type="dcterms:W3CDTF">2019-09-27T08:43:26Z</dcterms:created>
  <dcterms:modified xsi:type="dcterms:W3CDTF">2020-08-31T09:23:02Z</dcterms:modified>
</cp:coreProperties>
</file>