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679ED58-DA67-405C-9AAB-0BCDA98F4A47}" type="datetimeFigureOut">
              <a:rPr lang="ru-RU" smtClean="0"/>
              <a:t>28.12.2019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A8D09C-A1E9-4F2A-A7C9-0A924D8D4D3A}" type="slidenum">
              <a:rPr lang="ru-RU" smtClean="0"/>
              <a:t>‹#›</a:t>
            </a:fld>
            <a:endParaRPr lang="ru-RU"/>
          </a:p>
        </p:txBody>
      </p:sp>
    </p:spTree>
    <p:extLst>
      <p:ext uri="{BB962C8B-B14F-4D97-AF65-F5344CB8AC3E}">
        <p14:creationId xmlns:p14="http://schemas.microsoft.com/office/powerpoint/2010/main" val="1022236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679ED58-DA67-405C-9AAB-0BCDA98F4A47}" type="datetimeFigureOut">
              <a:rPr lang="ru-RU" smtClean="0"/>
              <a:t>28.12.2019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A8D09C-A1E9-4F2A-A7C9-0A924D8D4D3A}" type="slidenum">
              <a:rPr lang="ru-RU" smtClean="0"/>
              <a:t>‹#›</a:t>
            </a:fld>
            <a:endParaRPr lang="ru-RU"/>
          </a:p>
        </p:txBody>
      </p:sp>
    </p:spTree>
    <p:extLst>
      <p:ext uri="{BB962C8B-B14F-4D97-AF65-F5344CB8AC3E}">
        <p14:creationId xmlns:p14="http://schemas.microsoft.com/office/powerpoint/2010/main" val="2788889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679ED58-DA67-405C-9AAB-0BCDA98F4A47}" type="datetimeFigureOut">
              <a:rPr lang="ru-RU" smtClean="0"/>
              <a:t>28.12.2019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A8D09C-A1E9-4F2A-A7C9-0A924D8D4D3A}" type="slidenum">
              <a:rPr lang="ru-RU" smtClean="0"/>
              <a:t>‹#›</a:t>
            </a:fld>
            <a:endParaRPr lang="ru-RU"/>
          </a:p>
        </p:txBody>
      </p:sp>
    </p:spTree>
    <p:extLst>
      <p:ext uri="{BB962C8B-B14F-4D97-AF65-F5344CB8AC3E}">
        <p14:creationId xmlns:p14="http://schemas.microsoft.com/office/powerpoint/2010/main" val="2745224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679ED58-DA67-405C-9AAB-0BCDA98F4A47}" type="datetimeFigureOut">
              <a:rPr lang="ru-RU" smtClean="0"/>
              <a:t>28.12.2019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A8D09C-A1E9-4F2A-A7C9-0A924D8D4D3A}" type="slidenum">
              <a:rPr lang="ru-RU" smtClean="0"/>
              <a:t>‹#›</a:t>
            </a:fld>
            <a:endParaRPr lang="ru-RU"/>
          </a:p>
        </p:txBody>
      </p:sp>
    </p:spTree>
    <p:extLst>
      <p:ext uri="{BB962C8B-B14F-4D97-AF65-F5344CB8AC3E}">
        <p14:creationId xmlns:p14="http://schemas.microsoft.com/office/powerpoint/2010/main" val="3715187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679ED58-DA67-405C-9AAB-0BCDA98F4A47}" type="datetimeFigureOut">
              <a:rPr lang="ru-RU" smtClean="0"/>
              <a:t>28.12.2019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A8D09C-A1E9-4F2A-A7C9-0A924D8D4D3A}" type="slidenum">
              <a:rPr lang="ru-RU" smtClean="0"/>
              <a:t>‹#›</a:t>
            </a:fld>
            <a:endParaRPr lang="ru-RU"/>
          </a:p>
        </p:txBody>
      </p:sp>
    </p:spTree>
    <p:extLst>
      <p:ext uri="{BB962C8B-B14F-4D97-AF65-F5344CB8AC3E}">
        <p14:creationId xmlns:p14="http://schemas.microsoft.com/office/powerpoint/2010/main" val="86504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679ED58-DA67-405C-9AAB-0BCDA98F4A47}" type="datetimeFigureOut">
              <a:rPr lang="ru-RU" smtClean="0"/>
              <a:t>28.12.2019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A8D09C-A1E9-4F2A-A7C9-0A924D8D4D3A}" type="slidenum">
              <a:rPr lang="ru-RU" smtClean="0"/>
              <a:t>‹#›</a:t>
            </a:fld>
            <a:endParaRPr lang="ru-RU"/>
          </a:p>
        </p:txBody>
      </p:sp>
    </p:spTree>
    <p:extLst>
      <p:ext uri="{BB962C8B-B14F-4D97-AF65-F5344CB8AC3E}">
        <p14:creationId xmlns:p14="http://schemas.microsoft.com/office/powerpoint/2010/main" val="1636687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679ED58-DA67-405C-9AAB-0BCDA98F4A47}" type="datetimeFigureOut">
              <a:rPr lang="ru-RU" smtClean="0"/>
              <a:t>28.12.2019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FA8D09C-A1E9-4F2A-A7C9-0A924D8D4D3A}" type="slidenum">
              <a:rPr lang="ru-RU" smtClean="0"/>
              <a:t>‹#›</a:t>
            </a:fld>
            <a:endParaRPr lang="ru-RU"/>
          </a:p>
        </p:txBody>
      </p:sp>
    </p:spTree>
    <p:extLst>
      <p:ext uri="{BB962C8B-B14F-4D97-AF65-F5344CB8AC3E}">
        <p14:creationId xmlns:p14="http://schemas.microsoft.com/office/powerpoint/2010/main" val="3727757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679ED58-DA67-405C-9AAB-0BCDA98F4A47}" type="datetimeFigureOut">
              <a:rPr lang="ru-RU" smtClean="0"/>
              <a:t>28.12.2019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FA8D09C-A1E9-4F2A-A7C9-0A924D8D4D3A}" type="slidenum">
              <a:rPr lang="ru-RU" smtClean="0"/>
              <a:t>‹#›</a:t>
            </a:fld>
            <a:endParaRPr lang="ru-RU"/>
          </a:p>
        </p:txBody>
      </p:sp>
    </p:spTree>
    <p:extLst>
      <p:ext uri="{BB962C8B-B14F-4D97-AF65-F5344CB8AC3E}">
        <p14:creationId xmlns:p14="http://schemas.microsoft.com/office/powerpoint/2010/main" val="255556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679ED58-DA67-405C-9AAB-0BCDA98F4A47}" type="datetimeFigureOut">
              <a:rPr lang="ru-RU" smtClean="0"/>
              <a:t>28.12.2019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FA8D09C-A1E9-4F2A-A7C9-0A924D8D4D3A}" type="slidenum">
              <a:rPr lang="ru-RU" smtClean="0"/>
              <a:t>‹#›</a:t>
            </a:fld>
            <a:endParaRPr lang="ru-RU"/>
          </a:p>
        </p:txBody>
      </p:sp>
    </p:spTree>
    <p:extLst>
      <p:ext uri="{BB962C8B-B14F-4D97-AF65-F5344CB8AC3E}">
        <p14:creationId xmlns:p14="http://schemas.microsoft.com/office/powerpoint/2010/main" val="880124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679ED58-DA67-405C-9AAB-0BCDA98F4A47}" type="datetimeFigureOut">
              <a:rPr lang="ru-RU" smtClean="0"/>
              <a:t>28.12.2019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A8D09C-A1E9-4F2A-A7C9-0A924D8D4D3A}" type="slidenum">
              <a:rPr lang="ru-RU" smtClean="0"/>
              <a:t>‹#›</a:t>
            </a:fld>
            <a:endParaRPr lang="ru-RU"/>
          </a:p>
        </p:txBody>
      </p:sp>
    </p:spTree>
    <p:extLst>
      <p:ext uri="{BB962C8B-B14F-4D97-AF65-F5344CB8AC3E}">
        <p14:creationId xmlns:p14="http://schemas.microsoft.com/office/powerpoint/2010/main" val="209735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679ED58-DA67-405C-9AAB-0BCDA98F4A47}" type="datetimeFigureOut">
              <a:rPr lang="ru-RU" smtClean="0"/>
              <a:t>28.12.2019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A8D09C-A1E9-4F2A-A7C9-0A924D8D4D3A}" type="slidenum">
              <a:rPr lang="ru-RU" smtClean="0"/>
              <a:t>‹#›</a:t>
            </a:fld>
            <a:endParaRPr lang="ru-RU"/>
          </a:p>
        </p:txBody>
      </p:sp>
    </p:spTree>
    <p:extLst>
      <p:ext uri="{BB962C8B-B14F-4D97-AF65-F5344CB8AC3E}">
        <p14:creationId xmlns:p14="http://schemas.microsoft.com/office/powerpoint/2010/main" val="2962831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79ED58-DA67-405C-9AAB-0BCDA98F4A47}" type="datetimeFigureOut">
              <a:rPr lang="ru-RU" smtClean="0"/>
              <a:t>28.12.2019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A8D09C-A1E9-4F2A-A7C9-0A924D8D4D3A}" type="slidenum">
              <a:rPr lang="ru-RU" smtClean="0"/>
              <a:t>‹#›</a:t>
            </a:fld>
            <a:endParaRPr lang="ru-RU"/>
          </a:p>
        </p:txBody>
      </p:sp>
    </p:spTree>
    <p:extLst>
      <p:ext uri="{BB962C8B-B14F-4D97-AF65-F5344CB8AC3E}">
        <p14:creationId xmlns:p14="http://schemas.microsoft.com/office/powerpoint/2010/main" val="2849487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12192000" cy="2394857"/>
          </a:xfrm>
        </p:spPr>
        <p:txBody>
          <a:bodyPr/>
          <a:lstStyle/>
          <a:p>
            <a:r>
              <a:rPr lang="hr-HR" b="1" dirty="0">
                <a:solidFill>
                  <a:srgbClr val="0070C0"/>
                </a:solidFill>
              </a:rPr>
              <a:t>Kabuledijileriň üçfazaly toguň çeşmesine „</a:t>
            </a:r>
            <a:r>
              <a:rPr lang="hr-HR" b="1" dirty="0" smtClean="0">
                <a:solidFill>
                  <a:srgbClr val="0070C0"/>
                </a:solidFill>
              </a:rPr>
              <a:t>ýyldyz“</a:t>
            </a:r>
            <a:r>
              <a:rPr lang="hr-HR" b="1" dirty="0">
                <a:solidFill>
                  <a:srgbClr val="0070C0"/>
                </a:solidFill>
              </a:rPr>
              <a:t>görnüşli </a:t>
            </a:r>
            <a:r>
              <a:rPr lang="hr-HR" b="1" dirty="0" smtClean="0">
                <a:solidFill>
                  <a:srgbClr val="0070C0"/>
                </a:solidFill>
              </a:rPr>
              <a:t>birikdirilişi</a:t>
            </a:r>
            <a:r>
              <a:rPr lang="tk-TM" b="1" dirty="0" smtClean="0">
                <a:solidFill>
                  <a:srgbClr val="0070C0"/>
                </a:solidFill>
              </a:rPr>
              <a:t>.</a:t>
            </a:r>
            <a:r>
              <a:rPr lang="hr-HR" b="1" dirty="0" smtClean="0">
                <a:solidFill>
                  <a:srgbClr val="0070C0"/>
                </a:solidFill>
              </a:rPr>
              <a:t> </a:t>
            </a:r>
            <a:endParaRPr lang="ru-RU" dirty="0">
              <a:solidFill>
                <a:srgbClr val="0070C0"/>
              </a:solidFill>
            </a:endParaRPr>
          </a:p>
        </p:txBody>
      </p:sp>
      <p:sp>
        <p:nvSpPr>
          <p:cNvPr id="3" name="Подзаголовок 2"/>
          <p:cNvSpPr>
            <a:spLocks noGrp="1"/>
          </p:cNvSpPr>
          <p:nvPr>
            <p:ph type="subTitle" idx="1"/>
          </p:nvPr>
        </p:nvSpPr>
        <p:spPr>
          <a:xfrm>
            <a:off x="498929" y="2714170"/>
            <a:ext cx="11344728" cy="3577543"/>
          </a:xfrm>
        </p:spPr>
        <p:txBody>
          <a:bodyPr/>
          <a:lstStyle/>
          <a:p>
            <a:r>
              <a:rPr lang="tk-TM" sz="3600" dirty="0" smtClean="0">
                <a:solidFill>
                  <a:srgbClr val="FF0000"/>
                </a:solidFill>
              </a:rPr>
              <a:t>Meýilnama</a:t>
            </a:r>
          </a:p>
          <a:p>
            <a:endParaRPr lang="ru-RU" dirty="0"/>
          </a:p>
        </p:txBody>
      </p:sp>
      <p:sp>
        <p:nvSpPr>
          <p:cNvPr id="4" name="Заголовок 1"/>
          <p:cNvSpPr txBox="1">
            <a:spLocks/>
          </p:cNvSpPr>
          <p:nvPr/>
        </p:nvSpPr>
        <p:spPr>
          <a:xfrm>
            <a:off x="498928" y="1407886"/>
            <a:ext cx="11194143" cy="48838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k-TM" sz="7200" b="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panose="020B0A04020102020204" pitchFamily="34" charset="0"/>
                <a:cs typeface="Arial" panose="020B0604020202020204" pitchFamily="34" charset="0"/>
              </a:rPr>
              <a:t>Täze</a:t>
            </a:r>
            <a:r>
              <a:rPr lang="da-DK" sz="7200" b="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panose="020B0A04020102020204" pitchFamily="34" charset="0"/>
                <a:cs typeface="Arial" panose="020B0604020202020204" pitchFamily="34" charset="0"/>
              </a:rPr>
              <a:t> 2</a:t>
            </a:r>
            <a:r>
              <a:rPr lang="tk-TM" sz="7200" b="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panose="020B0A04020102020204" pitchFamily="34" charset="0"/>
                <a:cs typeface="Arial" panose="020B0604020202020204" pitchFamily="34" charset="0"/>
              </a:rPr>
              <a:t>020- nji ýylyňyz</a:t>
            </a:r>
            <a:r>
              <a:rPr lang="da-DK" sz="7200" b="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panose="020B0A04020102020204" pitchFamily="34" charset="0"/>
                <a:cs typeface="Arial" panose="020B0604020202020204" pitchFamily="34" charset="0"/>
              </a:rPr>
              <a:t> </a:t>
            </a:r>
            <a:r>
              <a:rPr lang="tk-TM" sz="7200" b="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panose="020B0A04020102020204" pitchFamily="34" charset="0"/>
                <a:cs typeface="Arial" panose="020B0604020202020204" pitchFamily="34" charset="0"/>
              </a:rPr>
              <a:t>gutly</a:t>
            </a:r>
            <a:r>
              <a:rPr lang="da-DK" sz="7200" b="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panose="020B0A04020102020204" pitchFamily="34" charset="0"/>
                <a:cs typeface="Arial" panose="020B0604020202020204" pitchFamily="34" charset="0"/>
              </a:rPr>
              <a:t> bol</a:t>
            </a:r>
            <a:r>
              <a:rPr lang="tk-TM" sz="7200" b="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panose="020B0A04020102020204" pitchFamily="34" charset="0"/>
                <a:cs typeface="Arial" panose="020B0604020202020204" pitchFamily="34" charset="0"/>
              </a:rPr>
              <a:t>s</a:t>
            </a:r>
            <a:r>
              <a:rPr lang="da-DK" sz="7200" b="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panose="020B0A04020102020204" pitchFamily="34" charset="0"/>
                <a:cs typeface="Arial" panose="020B0604020202020204" pitchFamily="34" charset="0"/>
              </a:rPr>
              <a:t>uň!</a:t>
            </a:r>
            <a:r>
              <a:rPr lang="ru-RU" sz="7200" b="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panose="020B0A04020102020204" pitchFamily="34" charset="0"/>
                <a:cs typeface="Arial" panose="020B0604020202020204" pitchFamily="34" charset="0"/>
              </a:rPr>
              <a:t/>
            </a:r>
            <a:br>
              <a:rPr lang="ru-RU" sz="7200" b="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panose="020B0A04020102020204" pitchFamily="34" charset="0"/>
                <a:cs typeface="Arial" panose="020B0604020202020204" pitchFamily="34" charset="0"/>
              </a:rPr>
            </a:br>
            <a:endParaRPr lang="ru-RU" sz="7200" b="1" dirty="0">
              <a:latin typeface="Arial Black" panose="020B0A04020102020204" pitchFamily="34" charset="0"/>
            </a:endParaRPr>
          </a:p>
        </p:txBody>
      </p:sp>
    </p:spTree>
    <p:extLst>
      <p:ext uri="{BB962C8B-B14F-4D97-AF65-F5344CB8AC3E}">
        <p14:creationId xmlns:p14="http://schemas.microsoft.com/office/powerpoint/2010/main" val="364493560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029" y="-14514"/>
            <a:ext cx="12221029" cy="6872514"/>
          </a:xfrm>
        </p:spPr>
        <p:txBody>
          <a:bodyPr>
            <a:noAutofit/>
          </a:bodyPr>
          <a:lstStyle/>
          <a:p>
            <a:r>
              <a:rPr lang="tk-TM" sz="3200" dirty="0" smtClean="0">
                <a:solidFill>
                  <a:srgbClr val="0070C0"/>
                </a:solidFill>
              </a:rPr>
              <a:t>Dört simli zynjyr</a:t>
            </a:r>
            <a:r>
              <a:rPr lang="en-US" sz="3200" dirty="0" smtClean="0">
                <a:solidFill>
                  <a:srgbClr val="0070C0"/>
                </a:solidFill>
              </a:rPr>
              <a:t>.</a:t>
            </a:r>
            <a:endParaRPr lang="tk-TM" sz="3200" dirty="0" smtClean="0">
              <a:solidFill>
                <a:srgbClr val="0070C0"/>
              </a:solidFill>
            </a:endParaRPr>
          </a:p>
          <a:p>
            <a:r>
              <a:rPr lang="tk-TM" sz="3200" dirty="0" smtClean="0">
                <a:solidFill>
                  <a:srgbClr val="0070C0"/>
                </a:solidFill>
              </a:rPr>
              <a:t>   Generatoryň fazalary „ýyldyz“ görnüşli birikdirlende, onuň fazalarynyň gutarýan uçlary bolan X,Y,Z-iň ählisi umymy bir nokada birikdirilýär we ol nokada generatoryň neýtral nokady diýilýär. Edil şunuň ýaly-da kabuledijileriň fazalaryny  „ýyldyz“ görnüşli birikdirmek üçin, olaryň şertli kabul edilen gutarýan üçlaryny umumy bir nokada birikdirmek ýeterlikdir. Bu nokada bolsa kabuledijileriň neýtral nokady diýilýär.</a:t>
            </a:r>
            <a:endParaRPr lang="en-US" sz="3200" dirty="0" smtClean="0">
              <a:solidFill>
                <a:srgbClr val="0070C0"/>
              </a:solidFill>
            </a:endParaRPr>
          </a:p>
          <a:p>
            <a:endParaRPr lang="en-US" sz="3200" dirty="0">
              <a:solidFill>
                <a:srgbClr val="0070C0"/>
              </a:solidFill>
            </a:endParaRPr>
          </a:p>
          <a:p>
            <a:endParaRPr lang="en-US" sz="3200" dirty="0" smtClean="0">
              <a:solidFill>
                <a:srgbClr val="0070C0"/>
              </a:solidFill>
            </a:endParaRPr>
          </a:p>
          <a:p>
            <a:endParaRPr lang="en-US" sz="3200" dirty="0">
              <a:solidFill>
                <a:srgbClr val="0070C0"/>
              </a:solidFill>
            </a:endParaRPr>
          </a:p>
          <a:p>
            <a:endParaRPr lang="en-US" sz="3200" dirty="0" smtClean="0">
              <a:solidFill>
                <a:srgbClr val="0070C0"/>
              </a:solidFill>
            </a:endParaRPr>
          </a:p>
          <a:p>
            <a:endParaRPr lang="en-US" sz="3200" dirty="0">
              <a:solidFill>
                <a:srgbClr val="0070C0"/>
              </a:solidFill>
            </a:endParaRPr>
          </a:p>
          <a:p>
            <a:pPr marL="0" indent="0">
              <a:buNone/>
            </a:pPr>
            <a:r>
              <a:rPr lang="tk-TM" dirty="0">
                <a:solidFill>
                  <a:srgbClr val="0070C0"/>
                </a:solidFill>
              </a:rPr>
              <a:t>1.52-nji surat. Fazalary „ýyldyz“ görnüşli birikdirlen dört simli zynjyryň shemasy.</a:t>
            </a:r>
            <a:endParaRPr lang="tk-TM" dirty="0" smtClean="0">
              <a:solidFill>
                <a:srgbClr val="0070C0"/>
              </a:solidFill>
            </a:endParaRPr>
          </a:p>
          <a:p>
            <a:endParaRPr lang="tk-TM" sz="3200" dirty="0">
              <a:solidFill>
                <a:srgbClr val="0070C0"/>
              </a:solidFill>
            </a:endParaRPr>
          </a:p>
        </p:txBody>
      </p:sp>
      <p:pic>
        <p:nvPicPr>
          <p:cNvPr id="1026" name="Рисунок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8431" y="2844800"/>
            <a:ext cx="8124826" cy="3170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0783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3600" dirty="0" smtClean="0">
                <a:solidFill>
                  <a:srgbClr val="0070C0"/>
                </a:solidFill>
              </a:rPr>
              <a:t>Generatoryň we kabuledijiniň degişli fazalarynyň başlanýan uçlarynyň  arasyny birikdirýän simlere liniýa simleri diýilýär. Generatoryň we kabuledijiniň neýtral nokatlarynyň arasyny birikdirýän sime bolsa neýtral sim diýilýär. Meselem: AA/, BB/  we  CC/ simler liniýa, NN/ bolsa neýtral simlerdir.	</a:t>
            </a:r>
          </a:p>
          <a:p>
            <a:r>
              <a:rPr lang="tk-TM" sz="3600" dirty="0" smtClean="0">
                <a:solidFill>
                  <a:srgbClr val="0070C0"/>
                </a:solidFill>
              </a:rPr>
              <a:t>Generatoryň we kabuledijiniň islendik fazasynyň başlanýan we gutarýan uçlarynyň arasyndaky naprýaženiýa, faza naprýaženiýasy diýilýär we olar degişlilikde </a:t>
            </a:r>
            <a:r>
              <a:rPr lang="tk-TM" sz="3600" dirty="0" smtClean="0"/>
              <a:t>UA UB UC </a:t>
            </a:r>
            <a:r>
              <a:rPr lang="tk-TM" sz="3600" dirty="0" smtClean="0">
                <a:solidFill>
                  <a:srgbClr val="0070C0"/>
                </a:solidFill>
              </a:rPr>
              <a:t>harplary bilen belgilenýär. Islendik iki fazanyň başlanýan uçlarynyň  arasyndaky naprýaženiýa, liniýa naprýaženiýeleri diýilýär we olar  </a:t>
            </a:r>
            <a:r>
              <a:rPr lang="tk-TM" sz="3600" dirty="0" smtClean="0"/>
              <a:t>UAB UBC UCA  </a:t>
            </a:r>
            <a:r>
              <a:rPr lang="tk-TM" sz="3600" dirty="0" smtClean="0">
                <a:solidFill>
                  <a:srgbClr val="0070C0"/>
                </a:solidFill>
              </a:rPr>
              <a:t>harplary bilen belgilenýär.</a:t>
            </a:r>
          </a:p>
          <a:p>
            <a:endParaRPr lang="tk-TM" sz="3600" dirty="0">
              <a:solidFill>
                <a:srgbClr val="0070C0"/>
              </a:solidFill>
            </a:endParaRPr>
          </a:p>
        </p:txBody>
      </p:sp>
    </p:spTree>
    <p:extLst>
      <p:ext uri="{BB962C8B-B14F-4D97-AF65-F5344CB8AC3E}">
        <p14:creationId xmlns:p14="http://schemas.microsoft.com/office/powerpoint/2010/main" val="278679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3600" dirty="0" smtClean="0">
                <a:solidFill>
                  <a:srgbClr val="0070C0"/>
                </a:solidFill>
              </a:rPr>
              <a:t>Köplenç ýagdaýlarda, generatoryň fazalarynyň içki garşylyklarynyň örän azlygy sebäpli, olardaky naprýaženiýa peselmesi hasaba alynmaýar we faza naprýaženiýeleri degişli fazalardaky elektrik hereketlendiriji güýje deň diýip kabul edilýär. Faza naprýaženiýeleriň şertli položitel ugurlary hökmünde, olaryň faza sarymlarynyň başlanýan ujundan gutarýan ujuna tarap bolan ugry kabul edilýär, ýagny, olaryň položitel ugry degişli fazalardaky elektrik hereketlendiriji güýjüň ters ugryna alynýar.</a:t>
            </a:r>
          </a:p>
          <a:p>
            <a:r>
              <a:rPr lang="tk-TM" sz="3600" dirty="0" smtClean="0">
                <a:solidFill>
                  <a:srgbClr val="0070C0"/>
                </a:solidFill>
              </a:rPr>
              <a:t>Uçfazaly zynjyrlarda generatoryň we kabuledijiniň fazalarynyň üstünden geçýän toklara faza toklary, liniýa simleriniň üstünden geçýän toklara bolsa liniýa toklary diýilýär we olar degişlilikde Ia Ib Ic hem-de IA IB IC harplar bilen belgilenýär.</a:t>
            </a:r>
          </a:p>
          <a:p>
            <a:endParaRPr lang="tk-TM" sz="3600" dirty="0">
              <a:solidFill>
                <a:srgbClr val="0070C0"/>
              </a:solidFill>
            </a:endParaRPr>
          </a:p>
        </p:txBody>
      </p:sp>
    </p:spTree>
    <p:extLst>
      <p:ext uri="{BB962C8B-B14F-4D97-AF65-F5344CB8AC3E}">
        <p14:creationId xmlns:p14="http://schemas.microsoft.com/office/powerpoint/2010/main" val="345510122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240</Words>
  <Application>Microsoft Office PowerPoint</Application>
  <PresentationFormat>Широкоэкранный</PresentationFormat>
  <Paragraphs>15</Paragraphs>
  <Slides>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Arial Black</vt:lpstr>
      <vt:lpstr>Calibri</vt:lpstr>
      <vt:lpstr>Calibri Light</vt:lpstr>
      <vt:lpstr>Тема Office</vt:lpstr>
      <vt:lpstr>Kabuledijileriň üçfazaly toguň çeşmesine „ýyldyz“görnüşli birikdirilişi.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Kabuledijileriň üçfazaly toguň çeşmesine „ýyldyz“ </dc:title>
  <dc:creator>Lenovo</dc:creator>
  <cp:lastModifiedBy>Lenovo</cp:lastModifiedBy>
  <cp:revision>12</cp:revision>
  <dcterms:created xsi:type="dcterms:W3CDTF">2019-12-28T14:04:18Z</dcterms:created>
  <dcterms:modified xsi:type="dcterms:W3CDTF">2019-12-28T14:22:40Z</dcterms:modified>
</cp:coreProperties>
</file>