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310" r:id="rId5"/>
    <p:sldId id="279" r:id="rId6"/>
    <p:sldId id="298" r:id="rId7"/>
    <p:sldId id="330" r:id="rId8"/>
    <p:sldId id="329" r:id="rId9"/>
    <p:sldId id="262" r:id="rId10"/>
    <p:sldId id="318" r:id="rId11"/>
    <p:sldId id="321" r:id="rId12"/>
    <p:sldId id="320" r:id="rId13"/>
    <p:sldId id="263" r:id="rId14"/>
    <p:sldId id="331" r:id="rId15"/>
    <p:sldId id="334" r:id="rId16"/>
    <p:sldId id="333" r:id="rId17"/>
    <p:sldId id="335" r:id="rId18"/>
    <p:sldId id="332" r:id="rId19"/>
    <p:sldId id="336" r:id="rId20"/>
    <p:sldId id="322" r:id="rId21"/>
    <p:sldId id="337"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27.09.2019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27.09.2019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27.09.2019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27.09.2019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27.09.2019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27.09.2019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27.09.2019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27.09.2019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27.09.2019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27.09.2019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27.09.2019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27.09.2019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05608" y="1028700"/>
            <a:ext cx="10928838" cy="2963006"/>
          </a:xfrm>
        </p:spPr>
        <p:txBody>
          <a:bodyPr>
            <a:normAutofit/>
          </a:bodyPr>
          <a:lstStyle/>
          <a:p>
            <a:pPr>
              <a:lnSpc>
                <a:spcPct val="115000"/>
              </a:lnSpc>
              <a:spcAft>
                <a:spcPts val="1000"/>
              </a:spcAft>
            </a:pPr>
            <a:r>
              <a:rPr lang="tk-TM"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en-US" b="1" dirty="0" err="1">
                <a:latin typeface="Times New Roman" panose="02020603050405020304" pitchFamily="18" charset="0"/>
                <a:ea typeface="Times New Roman" panose="02020603050405020304" pitchFamily="18" charset="0"/>
              </a:rPr>
              <a:t>Topografiki</a:t>
            </a:r>
            <a:r>
              <a:rPr lang="en-US" b="1" dirty="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planlar</a:t>
            </a:r>
            <a:r>
              <a:rPr lang="en-US" b="1" dirty="0">
                <a:latin typeface="Times New Roman" panose="02020603050405020304" pitchFamily="18" charset="0"/>
                <a:ea typeface="Times New Roman" panose="02020603050405020304" pitchFamily="18" charset="0"/>
              </a:rPr>
              <a:t> we </a:t>
            </a:r>
            <a:r>
              <a:rPr lang="en-US" b="1" dirty="0" err="1">
                <a:latin typeface="Times New Roman" panose="02020603050405020304" pitchFamily="18" charset="0"/>
                <a:ea typeface="Times New Roman" panose="02020603050405020304" pitchFamily="18" charset="0"/>
              </a:rPr>
              <a:t>kartalar</a:t>
            </a:r>
            <a:r>
              <a:rPr lang="en-US" b="1" dirty="0">
                <a:latin typeface="Times New Roman" panose="02020603050405020304" pitchFamily="18" charset="0"/>
                <a:ea typeface="Times New Roman" panose="02020603050405020304" pitchFamily="18" charset="0"/>
              </a:rPr>
              <a:t> </a:t>
            </a:r>
            <a:r>
              <a:rPr lang="en-US" b="1" dirty="0" err="1" smtClean="0">
                <a:latin typeface="Times New Roman" panose="02020603050405020304" pitchFamily="18" charset="0"/>
                <a:ea typeface="Times New Roman" panose="02020603050405020304" pitchFamily="18" charset="0"/>
              </a:rPr>
              <a:t>olaryň</a:t>
            </a:r>
            <a:r>
              <a:rPr lang="en-US" b="1" dirty="0" smtClean="0">
                <a:latin typeface="Times New Roman" panose="02020603050405020304" pitchFamily="18" charset="0"/>
                <a:ea typeface="Times New Roman" panose="02020603050405020304" pitchFamily="18" charset="0"/>
              </a:rPr>
              <a:t> </a:t>
            </a:r>
            <a:r>
              <a:rPr lang="en-US" b="1" dirty="0" err="1">
                <a:latin typeface="Times New Roman" panose="02020603050405020304" pitchFamily="18" charset="0"/>
                <a:ea typeface="Times New Roman" panose="02020603050405020304" pitchFamily="18" charset="0"/>
              </a:rPr>
              <a:t>aýratynlyklary</a:t>
            </a:r>
            <a:r>
              <a:rPr lang="tk-TM" b="1" dirty="0" smtClean="0">
                <a:latin typeface="Times New Roman" panose="02020603050405020304" pitchFamily="18" charset="0"/>
                <a:ea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73429"/>
          </a:xfrm>
        </p:spPr>
        <p:txBody>
          <a:bodyPr>
            <a:normAutofit fontScale="90000"/>
          </a:bodyPr>
          <a:lstStyle/>
          <a:p>
            <a:endParaRPr lang="ru-RU" dirty="0"/>
          </a:p>
        </p:txBody>
      </p:sp>
      <p:sp>
        <p:nvSpPr>
          <p:cNvPr id="3" name="Объект 2"/>
          <p:cNvSpPr>
            <a:spLocks noGrp="1"/>
          </p:cNvSpPr>
          <p:nvPr>
            <p:ph idx="1"/>
          </p:nvPr>
        </p:nvSpPr>
        <p:spPr>
          <a:xfrm>
            <a:off x="838200" y="931985"/>
            <a:ext cx="10515600" cy="5244978"/>
          </a:xfrm>
        </p:spPr>
        <p:txBody>
          <a:bodyPr>
            <a:normAutofit/>
          </a:bodyPr>
          <a:lstStyle/>
          <a:p>
            <a:pPr algn="just"/>
            <a:r>
              <a:rPr lang="tk-TM" dirty="0" smtClean="0"/>
              <a:t>    </a:t>
            </a:r>
            <a:r>
              <a:rPr lang="tk-TM" b="1" dirty="0" smtClean="0"/>
              <a:t>Plan-</a:t>
            </a:r>
            <a:r>
              <a:rPr lang="tk-TM" dirty="0" smtClean="0"/>
              <a:t>ýer </a:t>
            </a:r>
            <a:r>
              <a:rPr lang="tk-TM" dirty="0"/>
              <a:t>üstüniň böleginiň gorizontal proýeksiýasynyň tekizligiň üstündäki şekilleridir. </a:t>
            </a:r>
            <a:r>
              <a:rPr lang="tk-TM" b="1" dirty="0"/>
              <a:t>Karta</a:t>
            </a:r>
            <a:r>
              <a:rPr lang="tk-TM" dirty="0"/>
              <a:t>-ähli ýer üstüniñ ýa-da onuň esli böleginiñ  ýeriň güberçekligi göz öñüde tutulyp alynan tekizlikdäki şekilleridir.</a:t>
            </a:r>
          </a:p>
          <a:p>
            <a:pPr algn="just"/>
            <a:r>
              <a:rPr lang="tk-TM" dirty="0"/>
              <a:t>           1) Planda aralyklar, burçlar we sudurlaryñ meýdanlary ýoýulmaýarlar.</a:t>
            </a:r>
          </a:p>
          <a:p>
            <a:pPr algn="just"/>
            <a:r>
              <a:rPr lang="tk-TM" dirty="0"/>
              <a:t>Kartada olaryň ýoýulmagy  gutulgysyzdyr.</a:t>
            </a:r>
          </a:p>
          <a:p>
            <a:pPr algn="just"/>
            <a:r>
              <a:rPr lang="tk-TM" dirty="0"/>
              <a:t>           2) Planyň masştaby-hemişelik ululykdyr.</a:t>
            </a:r>
          </a:p>
          <a:p>
            <a:pPr algn="just"/>
            <a:r>
              <a:rPr lang="tk-TM" dirty="0"/>
              <a:t>Kartanyň masştaby diňe bir nokatdan beýleki nokada çenli üýtgemän, eýsem ol bir nokadyň özünde şeýle hem dürli ugurlar boýunça üýtgeýändir. Planlar öz mazmunlary boýunça sudurly planlara, topografiki planlara we ýöriteleşdirilen planlara bölünýärler.</a:t>
            </a:r>
          </a:p>
        </p:txBody>
      </p:sp>
    </p:spTree>
    <p:extLst>
      <p:ext uri="{BB962C8B-B14F-4D97-AF65-F5344CB8AC3E}">
        <p14:creationId xmlns:p14="http://schemas.microsoft.com/office/powerpoint/2010/main" val="782185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50937"/>
          </a:xfrm>
        </p:spPr>
        <p:txBody>
          <a:bodyPr>
            <a:normAutofit fontScale="90000"/>
          </a:bodyPr>
          <a:lstStyle/>
          <a:p>
            <a:pPr algn="just"/>
            <a:r>
              <a:rPr lang="en-US" dirty="0"/>
              <a:t> </a:t>
            </a:r>
            <a:r>
              <a:rPr lang="tk-TM" dirty="0" smtClean="0"/>
              <a:t>   </a:t>
            </a:r>
            <a:r>
              <a:rPr lang="tk-TM" sz="4000" dirty="0"/>
              <a:t>Sudurly planda sudurlaryñ araçäkleri, ýerli sudurlar, ýagny derýalar, köller, ýollar,  gurluşyk desgalary, oba hojalygyna ýaramly ýerler we ş.m. görkezilýär.  </a:t>
            </a:r>
            <a:br>
              <a:rPr lang="tk-TM" sz="4000" dirty="0"/>
            </a:br>
            <a:r>
              <a:rPr lang="tk-TM" sz="4000" dirty="0"/>
              <a:t>Topografiki planda sudurlardan başgada ýeriñ relýefi hem  görkezilýär. Ýöriteleşdirilen planyň esasy mazmunyny sudurly we topografiki planlarda ýeterlikli derejede görkezilmedik maglumatlar düzýär. Mysal üçin ýer gurluşyk plany, toprak plany we ş.m.</a:t>
            </a:r>
            <a:br>
              <a:rPr lang="tk-TM" sz="4000" dirty="0"/>
            </a:br>
            <a:endParaRPr lang="ru-RU" sz="4000"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a:off x="838200" y="5820508"/>
            <a:ext cx="10515600" cy="356454"/>
          </a:xfrm>
        </p:spPr>
        <p:txBody>
          <a:bodyPr>
            <a:normAutofit fontScale="85000" lnSpcReduction="20000"/>
          </a:bodyPr>
          <a:lstStyle/>
          <a:p>
            <a:r>
              <a:rPr lang="en-US" dirty="0" smtClean="0"/>
              <a:t> </a:t>
            </a:r>
            <a:endParaRPr lang="en-US" dirty="0"/>
          </a:p>
          <a:p>
            <a:endParaRPr lang="ru-RU" dirty="0"/>
          </a:p>
        </p:txBody>
      </p:sp>
    </p:spTree>
    <p:extLst>
      <p:ext uri="{BB962C8B-B14F-4D97-AF65-F5344CB8AC3E}">
        <p14:creationId xmlns:p14="http://schemas.microsoft.com/office/powerpoint/2010/main" val="17161306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5313"/>
          </a:xfrm>
        </p:spPr>
        <p:txBody>
          <a:bodyPr>
            <a:normAutofit fontScale="90000"/>
          </a:bodyPr>
          <a:lstStyle/>
          <a:p>
            <a:endParaRPr lang="ru-RU" dirty="0"/>
          </a:p>
        </p:txBody>
      </p:sp>
      <p:sp>
        <p:nvSpPr>
          <p:cNvPr id="3" name="Объект 2"/>
          <p:cNvSpPr>
            <a:spLocks noGrp="1"/>
          </p:cNvSpPr>
          <p:nvPr>
            <p:ph idx="1"/>
          </p:nvPr>
        </p:nvSpPr>
        <p:spPr>
          <a:xfrm>
            <a:off x="838200" y="1072662"/>
            <a:ext cx="10515600" cy="5104301"/>
          </a:xfrm>
        </p:spPr>
        <p:txBody>
          <a:bodyPr>
            <a:normAutofit lnSpcReduction="10000"/>
          </a:bodyPr>
          <a:lstStyle/>
          <a:p>
            <a:pPr algn="just"/>
            <a:r>
              <a:rPr lang="tk-TM" dirty="0" smtClean="0"/>
              <a:t>       Ýeriň </a:t>
            </a:r>
            <a:r>
              <a:rPr lang="tk-TM" dirty="0"/>
              <a:t>ähli üstüni kiçeldilen görnüşde globusda ýa-da çyzgyda plan we karta görnüşinde aňladyp bolýar. Ýeriň ölçegleriniň bir million esse kiçeldilen görnüşini globusda ýerleşdirmek üçin radiusy 6,4 metre deň bolan globus gerek bolýar. Bu bolsa ulanmak üçin örän amatsyzdyr, esasanam onda inženerçilik meselelerini çözüp bolmaýandyr. Şonuň üçin Ýeriň üsti kiçeldilen görnüşde tekizlikde şekillendirilýär. Olara karta ýa-da plan diýilýär we inženerçilik maksatlary üçin olar tejribede giňden ulanylýar. Şaryň üstüni epinsiz we kesimsiz tekizlige ýazyp bolmaýandygy bellidir. Sferanyň nokatlaryny tekizlige geçirmek üçin, şol ýa-da başga matematiki kanunlarynda aňladylýan, proýeksiýa usulyny ulanýarlar. Köp ýagdaýda sferanyň üsti silindriň, konusyň üstüne ýa-da gorizontal tekizlige geçirýärler. Proýektirlemäniň islendik usulynda hem sferanyň nokatlarynyň ýagdaýyny şekillendirmede ýoýulma emele gelýär. </a:t>
            </a:r>
            <a:endParaRPr lang="en-US" dirty="0"/>
          </a:p>
        </p:txBody>
      </p:sp>
    </p:spTree>
    <p:extLst>
      <p:ext uri="{BB962C8B-B14F-4D97-AF65-F5344CB8AC3E}">
        <p14:creationId xmlns:p14="http://schemas.microsoft.com/office/powerpoint/2010/main" val="21151308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8022" y="654424"/>
            <a:ext cx="10470260" cy="5702413"/>
          </a:xfrm>
        </p:spPr>
        <p:txBody>
          <a:bodyPr>
            <a:normAutofit fontScale="25000" lnSpcReduction="20000"/>
          </a:bodyPr>
          <a:lstStyle/>
          <a:p>
            <a:pPr algn="just">
              <a:lnSpc>
                <a:spcPct val="120000"/>
              </a:lnSpc>
              <a:spcAft>
                <a:spcPts val="0"/>
              </a:spcAft>
            </a:pPr>
            <a:r>
              <a:rPr lang="tk-TM" sz="5100" b="1" dirty="0" smtClean="0">
                <a:latin typeface="Times New Roman" panose="02020603050405020304" pitchFamily="18" charset="0"/>
                <a:ea typeface="Times New Roman" panose="02020603050405020304" pitchFamily="18" charset="0"/>
              </a:rPr>
              <a:t>      </a:t>
            </a:r>
            <a:r>
              <a:rPr lang="tk-TM" sz="12000" b="1" dirty="0" smtClean="0">
                <a:latin typeface="Times New Roman" panose="02020603050405020304" pitchFamily="18" charset="0"/>
                <a:ea typeface="Times New Roman" panose="02020603050405020304" pitchFamily="18" charset="0"/>
              </a:rPr>
              <a:t>3. </a:t>
            </a:r>
            <a:r>
              <a:rPr lang="en-US" sz="11200" dirty="0" err="1" smtClean="0">
                <a:latin typeface="Times New Roman" panose="02020603050405020304" pitchFamily="18" charset="0"/>
                <a:ea typeface="Times New Roman" panose="02020603050405020304" pitchFamily="18" charset="0"/>
              </a:rPr>
              <a:t>Masştab-gelip</a:t>
            </a:r>
            <a:r>
              <a:rPr lang="en-US" sz="11200" dirty="0" smtClean="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çykyşy</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boýunça</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nemes</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sözi</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bolup</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türkmen</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dilinde</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Ölçeg</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taýajygy</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diýen</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manyny</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aňladýar</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Masştab</a:t>
            </a:r>
            <a:r>
              <a:rPr lang="en-US" sz="11200" dirty="0">
                <a:latin typeface="Times New Roman" panose="02020603050405020304" pitchFamily="18" charset="0"/>
                <a:ea typeface="Times New Roman" panose="02020603050405020304" pitchFamily="18" charset="0"/>
              </a:rPr>
              <a:t>” – </a:t>
            </a:r>
            <a:r>
              <a:rPr lang="en-US" sz="11200" dirty="0" err="1">
                <a:latin typeface="Times New Roman" panose="02020603050405020304" pitchFamily="18" charset="0"/>
                <a:ea typeface="Times New Roman" panose="02020603050405020304" pitchFamily="18" charset="0"/>
              </a:rPr>
              <a:t>diýip</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kartadaky</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ýa</a:t>
            </a:r>
            <a:r>
              <a:rPr lang="en-US" sz="11200" dirty="0">
                <a:latin typeface="Times New Roman" panose="02020603050405020304" pitchFamily="18" charset="0"/>
                <a:ea typeface="Times New Roman" panose="02020603050405020304" pitchFamily="18" charset="0"/>
              </a:rPr>
              <a:t>-da </a:t>
            </a:r>
            <a:r>
              <a:rPr lang="en-US" sz="11200" dirty="0" err="1">
                <a:latin typeface="Times New Roman" panose="02020603050405020304" pitchFamily="18" charset="0"/>
                <a:ea typeface="Times New Roman" panose="02020603050405020304" pitchFamily="18" charset="0"/>
              </a:rPr>
              <a:t>plandaky</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nokatlaryň</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arasynyň</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uzynlygynyň</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şol</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nokatlaryň</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ýerdäki</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gorizantal</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kesiminiň</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uzynlygyna</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bolan</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gatnaşygyna</a:t>
            </a:r>
            <a:r>
              <a:rPr lang="en-US" sz="11200" dirty="0">
                <a:latin typeface="Times New Roman" panose="02020603050405020304" pitchFamily="18" charset="0"/>
                <a:ea typeface="Times New Roman" panose="02020603050405020304" pitchFamily="18" charset="0"/>
              </a:rPr>
              <a:t> (l </a:t>
            </a:r>
            <a:r>
              <a:rPr lang="en-US" sz="11200" dirty="0" err="1">
                <a:latin typeface="Times New Roman" panose="02020603050405020304" pitchFamily="18" charset="0"/>
                <a:ea typeface="Times New Roman" panose="02020603050405020304" pitchFamily="18" charset="0"/>
              </a:rPr>
              <a:t>uzynlyk</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sm</a:t>
            </a:r>
            <a:r>
              <a:rPr lang="en-US" sz="11200" dirty="0">
                <a:latin typeface="Times New Roman" panose="02020603050405020304" pitchFamily="18" charset="0"/>
                <a:ea typeface="Times New Roman" panose="02020603050405020304" pitchFamily="18" charset="0"/>
              </a:rPr>
              <a:t>-de </a:t>
            </a:r>
            <a:r>
              <a:rPr lang="en-US" sz="11200" dirty="0" err="1">
                <a:latin typeface="Times New Roman" panose="02020603050405020304" pitchFamily="18" charset="0"/>
                <a:ea typeface="Times New Roman" panose="02020603050405020304" pitchFamily="18" charset="0"/>
              </a:rPr>
              <a:t>ýa</a:t>
            </a:r>
            <a:r>
              <a:rPr lang="en-US" sz="11200" dirty="0">
                <a:latin typeface="Times New Roman" panose="02020603050405020304" pitchFamily="18" charset="0"/>
                <a:ea typeface="Times New Roman" panose="02020603050405020304" pitchFamily="18" charset="0"/>
              </a:rPr>
              <a:t>-da mm-de) </a:t>
            </a:r>
            <a:r>
              <a:rPr lang="en-US" sz="11200" dirty="0" err="1">
                <a:latin typeface="Times New Roman" panose="02020603050405020304" pitchFamily="18" charset="0"/>
                <a:ea typeface="Times New Roman" panose="02020603050405020304" pitchFamily="18" charset="0"/>
              </a:rPr>
              <a:t>aýdylýar</a:t>
            </a:r>
            <a:r>
              <a:rPr lang="en-US" sz="11200" dirty="0">
                <a:latin typeface="Times New Roman" panose="02020603050405020304" pitchFamily="18" charset="0"/>
                <a:ea typeface="Times New Roman" panose="02020603050405020304" pitchFamily="18" charset="0"/>
              </a:rPr>
              <a:t>. </a:t>
            </a:r>
          </a:p>
          <a:p>
            <a:pPr algn="just">
              <a:lnSpc>
                <a:spcPct val="120000"/>
              </a:lnSpc>
              <a:spcAft>
                <a:spcPts val="0"/>
              </a:spcAft>
            </a:pPr>
            <a:r>
              <a:rPr lang="en-US" sz="11200" dirty="0">
                <a:latin typeface="Times New Roman" panose="02020603050405020304" pitchFamily="18" charset="0"/>
                <a:ea typeface="Times New Roman" panose="02020603050405020304" pitchFamily="18" charset="0"/>
              </a:rPr>
              <a:t>Plan we </a:t>
            </a:r>
            <a:r>
              <a:rPr lang="en-US" sz="11200" dirty="0" err="1">
                <a:latin typeface="Times New Roman" panose="02020603050405020304" pitchFamily="18" charset="0"/>
                <a:ea typeface="Times New Roman" panose="02020603050405020304" pitchFamily="18" charset="0"/>
              </a:rPr>
              <a:t>karta</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düzmek</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üçin</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ýerdäki</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geçirilen</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uzynlyk</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ölçegleriñ</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netijelerini</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ýer</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böleginiñ</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ululygyna</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olary</a:t>
            </a:r>
            <a:r>
              <a:rPr lang="en-US" sz="11200" dirty="0">
                <a:latin typeface="Times New Roman" panose="02020603050405020304" pitchFamily="18" charset="0"/>
                <a:ea typeface="Times New Roman" panose="02020603050405020304" pitchFamily="18" charset="0"/>
              </a:rPr>
              <a:t> plan we </a:t>
            </a:r>
            <a:r>
              <a:rPr lang="en-US" sz="11200" dirty="0" err="1">
                <a:latin typeface="Times New Roman" panose="02020603050405020304" pitchFamily="18" charset="0"/>
                <a:ea typeface="Times New Roman" panose="02020603050405020304" pitchFamily="18" charset="0"/>
              </a:rPr>
              <a:t>kartalarda</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şekillendirmäge</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edilýän</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talaplara</a:t>
            </a:r>
            <a:r>
              <a:rPr lang="en-US" sz="11200" dirty="0">
                <a:latin typeface="Times New Roman" panose="02020603050405020304" pitchFamily="18" charset="0"/>
                <a:ea typeface="Times New Roman" panose="02020603050405020304" pitchFamily="18" charset="0"/>
              </a:rPr>
              <a:t> we </a:t>
            </a:r>
            <a:r>
              <a:rPr lang="en-US" sz="11200" dirty="0" err="1">
                <a:latin typeface="Times New Roman" panose="02020603050405020304" pitchFamily="18" charset="0"/>
                <a:ea typeface="Times New Roman" panose="02020603050405020304" pitchFamily="18" charset="0"/>
              </a:rPr>
              <a:t>olaryñ</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düzülmeginiñ</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haýsy</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maksatlar</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üçin</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niýetlenşine</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baglylykda</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birnäçe</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ýüz</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esse</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ýa</a:t>
            </a:r>
            <a:r>
              <a:rPr lang="en-US" sz="11200" dirty="0">
                <a:latin typeface="Times New Roman" panose="02020603050405020304" pitchFamily="18" charset="0"/>
                <a:ea typeface="Times New Roman" panose="02020603050405020304" pitchFamily="18" charset="0"/>
              </a:rPr>
              <a:t>-da </a:t>
            </a:r>
            <a:r>
              <a:rPr lang="en-US" sz="11200" dirty="0" err="1">
                <a:latin typeface="Times New Roman" panose="02020603050405020304" pitchFamily="18" charset="0"/>
                <a:ea typeface="Times New Roman" panose="02020603050405020304" pitchFamily="18" charset="0"/>
              </a:rPr>
              <a:t>birnäçe</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müñ</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esse</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kiçeldýärler</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Sebäbi</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ýerdäki</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aralygyñ</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gorizontal</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kesimini</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bolşy</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ýaly</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uzynlykda</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kagyza-çyzga</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geçirip</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bolmaýar</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Şeýlelikde</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plandaky</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çyzygyñ</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uzynlygynyñ</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şol</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çyzygyñ</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ýerdäki</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gorizontal</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uzynlygyna</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bolan</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gatnaşygyna</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planyñ</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masştaby</a:t>
            </a:r>
            <a:r>
              <a:rPr lang="en-US" sz="11200" dirty="0">
                <a:latin typeface="Times New Roman" panose="02020603050405020304" pitchFamily="18" charset="0"/>
                <a:ea typeface="Times New Roman" panose="02020603050405020304" pitchFamily="18" charset="0"/>
              </a:rPr>
              <a:t> </a:t>
            </a:r>
            <a:r>
              <a:rPr lang="en-US" sz="11200" dirty="0" err="1">
                <a:latin typeface="Times New Roman" panose="02020603050405020304" pitchFamily="18" charset="0"/>
                <a:ea typeface="Times New Roman" panose="02020603050405020304" pitchFamily="18" charset="0"/>
              </a:rPr>
              <a:t>diýilýär</a:t>
            </a:r>
            <a:r>
              <a:rPr lang="en-US" sz="11200" dirty="0">
                <a:latin typeface="Times New Roman" panose="02020603050405020304" pitchFamily="18" charset="0"/>
                <a:ea typeface="Times New Roman" panose="02020603050405020304" pitchFamily="18" charset="0"/>
              </a:rPr>
              <a:t>.</a:t>
            </a:r>
          </a:p>
          <a:p>
            <a:pPr algn="just">
              <a:lnSpc>
                <a:spcPct val="120000"/>
              </a:lnSpc>
              <a:spcAft>
                <a:spcPts val="0"/>
              </a:spcAft>
            </a:pPr>
            <a:endParaRPr lang="en-US" sz="3200" b="1" dirty="0">
              <a:latin typeface="Times New Roman" panose="02020603050405020304" pitchFamily="18" charset="0"/>
              <a:ea typeface="Times New Roman" panose="02020603050405020304" pitchFamily="18" charset="0"/>
            </a:endParaRPr>
          </a:p>
          <a:p>
            <a:pPr algn="just">
              <a:lnSpc>
                <a:spcPct val="120000"/>
              </a:lnSpc>
              <a:spcAft>
                <a:spcPts val="0"/>
              </a:spcAft>
            </a:pPr>
            <a:r>
              <a:rPr lang="tk-TM" sz="3200" dirty="0" smtClean="0">
                <a:latin typeface="Times New Roman" panose="02020603050405020304" pitchFamily="18" charset="0"/>
                <a:ea typeface="Times New Roman" panose="02020603050405020304" pitchFamily="18" charset="0"/>
              </a:rPr>
              <a:t>  </a:t>
            </a:r>
          </a:p>
          <a:p>
            <a:pPr algn="just">
              <a:lnSpc>
                <a:spcPct val="170000"/>
              </a:lnSpc>
              <a:spcAft>
                <a:spcPts val="0"/>
              </a:spcAft>
            </a:pPr>
            <a:endParaRPr lang="ru-RU" sz="8000" dirty="0">
              <a:effectLst/>
              <a:latin typeface="Times New Roman" panose="02020603050405020304" pitchFamily="18" charset="0"/>
              <a:ea typeface="Times New Roman" panose="02020603050405020304" pitchFamily="18" charset="0"/>
            </a:endParaRPr>
          </a:p>
        </p:txBody>
      </p:sp>
      <p:sp>
        <p:nvSpPr>
          <p:cNvPr id="4" name="Прямоугольник 3"/>
          <p:cNvSpPr/>
          <p:nvPr/>
        </p:nvSpPr>
        <p:spPr>
          <a:xfrm>
            <a:off x="2804746" y="5846857"/>
            <a:ext cx="5873261" cy="369332"/>
          </a:xfrm>
          <a:prstGeom prst="rect">
            <a:avLst/>
          </a:prstGeom>
        </p:spPr>
        <p:txBody>
          <a:bodyPr wrap="square">
            <a:spAutoFit/>
          </a:bodyPr>
          <a:lstStyle/>
          <a:p>
            <a:pPr algn="ctr"/>
            <a:r>
              <a:rPr lang="en-US" b="1" dirty="0" smtClean="0"/>
              <a:t> </a:t>
            </a:r>
            <a:endParaRPr lang="ru-RU" b="1" dirty="0"/>
          </a:p>
        </p:txBody>
      </p:sp>
    </p:spTree>
    <p:extLst>
      <p:ext uri="{BB962C8B-B14F-4D97-AF65-F5344CB8AC3E}">
        <p14:creationId xmlns:p14="http://schemas.microsoft.com/office/powerpoint/2010/main" val="11436387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76169"/>
          </a:xfrm>
        </p:spPr>
        <p:txBody>
          <a:bodyPr>
            <a:normAutofit fontScale="90000"/>
          </a:bodyPr>
          <a:lstStyle/>
          <a:p>
            <a:endParaRPr lang="ru-RU" dirty="0"/>
          </a:p>
        </p:txBody>
      </p:sp>
      <p:sp>
        <p:nvSpPr>
          <p:cNvPr id="3" name="Объект 2"/>
          <p:cNvSpPr>
            <a:spLocks noGrp="1"/>
          </p:cNvSpPr>
          <p:nvPr>
            <p:ph idx="1"/>
          </p:nvPr>
        </p:nvSpPr>
        <p:spPr>
          <a:xfrm>
            <a:off x="838200" y="1825625"/>
            <a:ext cx="10851776" cy="4351338"/>
          </a:xfrm>
        </p:spPr>
        <p:txBody>
          <a:bodyPr>
            <a:normAutofit/>
          </a:bodyPr>
          <a:lstStyle/>
          <a:p>
            <a:r>
              <a:rPr lang="en-US" dirty="0" err="1"/>
              <a:t>Kartalaryñ</a:t>
            </a:r>
            <a:r>
              <a:rPr lang="en-US" dirty="0"/>
              <a:t> </a:t>
            </a:r>
            <a:r>
              <a:rPr lang="en-US" dirty="0" err="1"/>
              <a:t>masştabynyñ</a:t>
            </a:r>
            <a:r>
              <a:rPr lang="en-US" dirty="0"/>
              <a:t> </a:t>
            </a:r>
            <a:r>
              <a:rPr lang="en-US" dirty="0" err="1"/>
              <a:t>tapawutlylygy</a:t>
            </a:r>
            <a:r>
              <a:rPr lang="en-US" dirty="0"/>
              <a:t>, </a:t>
            </a:r>
            <a:r>
              <a:rPr lang="en-US" dirty="0" err="1"/>
              <a:t>gorizontal</a:t>
            </a:r>
            <a:r>
              <a:rPr lang="en-US" dirty="0"/>
              <a:t> </a:t>
            </a:r>
            <a:r>
              <a:rPr lang="en-US" dirty="0" err="1"/>
              <a:t>goýuma</a:t>
            </a:r>
            <a:r>
              <a:rPr lang="en-US" dirty="0"/>
              <a:t> </a:t>
            </a:r>
            <a:r>
              <a:rPr lang="en-US" dirty="0" err="1" smtClean="0"/>
              <a:t>derek</a:t>
            </a:r>
            <a:r>
              <a:rPr lang="tk-TM" dirty="0" smtClean="0"/>
              <a:t> </a:t>
            </a:r>
            <a:r>
              <a:rPr lang="en-US" dirty="0" err="1" smtClean="0"/>
              <a:t>ýerdäki</a:t>
            </a:r>
            <a:r>
              <a:rPr lang="en-US" dirty="0" smtClean="0"/>
              <a:t> </a:t>
            </a:r>
            <a:r>
              <a:rPr lang="en-US" dirty="0" err="1"/>
              <a:t>aralyklaryň</a:t>
            </a:r>
            <a:r>
              <a:rPr lang="en-US" dirty="0"/>
              <a:t> </a:t>
            </a:r>
            <a:r>
              <a:rPr lang="en-US" dirty="0" err="1"/>
              <a:t>ellipsiň</a:t>
            </a:r>
            <a:r>
              <a:rPr lang="en-US" dirty="0"/>
              <a:t> </a:t>
            </a:r>
            <a:r>
              <a:rPr lang="en-US" dirty="0" err="1"/>
              <a:t>üstüne</a:t>
            </a:r>
            <a:r>
              <a:rPr lang="en-US" dirty="0"/>
              <a:t> </a:t>
            </a:r>
            <a:r>
              <a:rPr lang="en-US" dirty="0" err="1"/>
              <a:t>bolan</a:t>
            </a:r>
            <a:r>
              <a:rPr lang="en-US" dirty="0"/>
              <a:t> </a:t>
            </a:r>
            <a:r>
              <a:rPr lang="en-US" dirty="0" err="1"/>
              <a:t>proýeksiýalary</a:t>
            </a:r>
            <a:r>
              <a:rPr lang="en-US" dirty="0"/>
              <a:t> </a:t>
            </a:r>
            <a:r>
              <a:rPr lang="en-US" dirty="0" err="1" smtClean="0"/>
              <a:t>alynýar</a:t>
            </a:r>
            <a:r>
              <a:rPr lang="en-US" dirty="0" smtClean="0"/>
              <a:t>.</a:t>
            </a:r>
            <a:r>
              <a:rPr lang="tk-TM" dirty="0" smtClean="0"/>
              <a:t> </a:t>
            </a:r>
            <a:r>
              <a:rPr lang="en-US" dirty="0" err="1" smtClean="0"/>
              <a:t>Masştab</a:t>
            </a:r>
            <a:r>
              <a:rPr lang="en-US" dirty="0" smtClean="0"/>
              <a:t> </a:t>
            </a:r>
            <a:r>
              <a:rPr lang="en-US" dirty="0" err="1"/>
              <a:t>şeýle</a:t>
            </a:r>
            <a:r>
              <a:rPr lang="en-US" dirty="0"/>
              <a:t> formula </a:t>
            </a:r>
            <a:r>
              <a:rPr lang="en-US" dirty="0" err="1"/>
              <a:t>bilen</a:t>
            </a:r>
            <a:r>
              <a:rPr lang="en-US" dirty="0"/>
              <a:t> </a:t>
            </a:r>
            <a:r>
              <a:rPr lang="en-US" dirty="0" err="1"/>
              <a:t>aňladylýar</a:t>
            </a:r>
            <a:r>
              <a:rPr lang="en-US" dirty="0"/>
              <a:t>. </a:t>
            </a:r>
          </a:p>
          <a:p>
            <a:endParaRPr lang="en-US" dirty="0"/>
          </a:p>
          <a:p>
            <a:r>
              <a:rPr lang="en-US" dirty="0"/>
              <a:t> 	        </a:t>
            </a:r>
          </a:p>
          <a:p>
            <a:endParaRPr lang="en-US" dirty="0"/>
          </a:p>
          <a:p>
            <a:r>
              <a:rPr lang="en-US" dirty="0"/>
              <a:t>    Bu </a:t>
            </a:r>
            <a:r>
              <a:rPr lang="en-US" dirty="0" err="1"/>
              <a:t>ýerde</a:t>
            </a:r>
            <a:r>
              <a:rPr lang="en-US" dirty="0"/>
              <a:t>: d – </a:t>
            </a:r>
            <a:r>
              <a:rPr lang="en-US" dirty="0" err="1"/>
              <a:t>plandaky</a:t>
            </a:r>
            <a:r>
              <a:rPr lang="en-US" dirty="0"/>
              <a:t> </a:t>
            </a:r>
            <a:r>
              <a:rPr lang="en-US" dirty="0" err="1"/>
              <a:t>çyzygyň</a:t>
            </a:r>
            <a:r>
              <a:rPr lang="en-US" dirty="0"/>
              <a:t> </a:t>
            </a:r>
            <a:r>
              <a:rPr lang="en-US" dirty="0" err="1"/>
              <a:t>uzynlygy</a:t>
            </a:r>
            <a:r>
              <a:rPr lang="en-US" dirty="0"/>
              <a:t> (</a:t>
            </a:r>
            <a:r>
              <a:rPr lang="en-US" dirty="0" err="1"/>
              <a:t>sm</a:t>
            </a:r>
            <a:r>
              <a:rPr lang="en-US" dirty="0"/>
              <a:t>).</a:t>
            </a:r>
          </a:p>
          <a:p>
            <a:r>
              <a:rPr lang="en-US" dirty="0"/>
              <a:t>                    D – </a:t>
            </a:r>
            <a:r>
              <a:rPr lang="en-US" dirty="0" err="1"/>
              <a:t>şol</a:t>
            </a:r>
            <a:r>
              <a:rPr lang="en-US" dirty="0"/>
              <a:t> </a:t>
            </a:r>
            <a:r>
              <a:rPr lang="en-US" dirty="0" err="1"/>
              <a:t>çyzygyñ</a:t>
            </a:r>
            <a:r>
              <a:rPr lang="en-US" dirty="0"/>
              <a:t> </a:t>
            </a:r>
            <a:r>
              <a:rPr lang="en-US" dirty="0" err="1"/>
              <a:t>ýerdäki</a:t>
            </a:r>
            <a:r>
              <a:rPr lang="en-US" dirty="0"/>
              <a:t> </a:t>
            </a:r>
            <a:r>
              <a:rPr lang="en-US" dirty="0" err="1"/>
              <a:t>gorizontal</a:t>
            </a:r>
            <a:r>
              <a:rPr lang="en-US" dirty="0"/>
              <a:t> </a:t>
            </a:r>
            <a:r>
              <a:rPr lang="en-US" dirty="0" err="1"/>
              <a:t>kesiminiň</a:t>
            </a:r>
            <a:r>
              <a:rPr lang="en-US" dirty="0"/>
              <a:t> </a:t>
            </a:r>
            <a:r>
              <a:rPr lang="en-US" dirty="0" err="1"/>
              <a:t>uzynlygy</a:t>
            </a:r>
            <a:r>
              <a:rPr lang="en-US" dirty="0"/>
              <a:t> (</a:t>
            </a:r>
            <a:r>
              <a:rPr lang="en-US" dirty="0" err="1"/>
              <a:t>sm</a:t>
            </a:r>
            <a:r>
              <a:rPr lang="en-US" dirty="0"/>
              <a:t>).</a:t>
            </a:r>
          </a:p>
          <a:p>
            <a:r>
              <a:rPr lang="en-US" dirty="0"/>
              <a:t>                   M – san </a:t>
            </a:r>
            <a:r>
              <a:rPr lang="en-US" dirty="0" err="1"/>
              <a:t>masştabynyň</a:t>
            </a:r>
            <a:r>
              <a:rPr lang="en-US" dirty="0"/>
              <a:t> </a:t>
            </a:r>
            <a:r>
              <a:rPr lang="en-US" dirty="0" err="1"/>
              <a:t>maýdalawjysy</a:t>
            </a:r>
            <a:r>
              <a:rPr lang="en-US" dirty="0"/>
              <a:t> </a:t>
            </a:r>
            <a:r>
              <a:rPr lang="en-US" dirty="0" err="1"/>
              <a:t>tegelek</a:t>
            </a:r>
            <a:r>
              <a:rPr lang="en-US" dirty="0"/>
              <a:t> </a:t>
            </a:r>
            <a:r>
              <a:rPr lang="en-US" dirty="0" err="1"/>
              <a:t>sanlar</a:t>
            </a:r>
            <a:endParaRPr lang="en-US" dirty="0"/>
          </a:p>
          <a:p>
            <a:endParaRPr lang="ru-RU" dirty="0"/>
          </a:p>
        </p:txBody>
      </p:sp>
      <p:pic>
        <p:nvPicPr>
          <p:cNvPr id="4" name="Рисунок 3"/>
          <p:cNvPicPr>
            <a:picLocks noChangeAspect="1"/>
          </p:cNvPicPr>
          <p:nvPr/>
        </p:nvPicPr>
        <p:blipFill>
          <a:blip r:embed="rId2"/>
          <a:stretch>
            <a:fillRect/>
          </a:stretch>
        </p:blipFill>
        <p:spPr>
          <a:xfrm>
            <a:off x="5145740" y="3152808"/>
            <a:ext cx="1792941" cy="1159215"/>
          </a:xfrm>
          <a:prstGeom prst="rect">
            <a:avLst/>
          </a:prstGeom>
        </p:spPr>
      </p:pic>
    </p:spTree>
    <p:extLst>
      <p:ext uri="{BB962C8B-B14F-4D97-AF65-F5344CB8AC3E}">
        <p14:creationId xmlns:p14="http://schemas.microsoft.com/office/powerpoint/2010/main" val="5813336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 </a:t>
            </a:r>
            <a:r>
              <a:rPr lang="en-US" dirty="0" err="1"/>
              <a:t>Başgaça</a:t>
            </a:r>
            <a:r>
              <a:rPr lang="en-US" dirty="0"/>
              <a:t> </a:t>
            </a:r>
            <a:r>
              <a:rPr lang="en-US" dirty="0" err="1"/>
              <a:t>aýdanymyzda</a:t>
            </a:r>
            <a:r>
              <a:rPr lang="en-US" dirty="0"/>
              <a:t>  </a:t>
            </a:r>
            <a:r>
              <a:rPr lang="en-US" dirty="0" err="1"/>
              <a:t>masştab</a:t>
            </a:r>
            <a:r>
              <a:rPr lang="en-US" dirty="0"/>
              <a:t> - </a:t>
            </a:r>
            <a:r>
              <a:rPr lang="en-US" dirty="0" err="1"/>
              <a:t>ýerdäki</a:t>
            </a:r>
            <a:r>
              <a:rPr lang="en-US" dirty="0"/>
              <a:t> </a:t>
            </a:r>
            <a:r>
              <a:rPr lang="en-US" dirty="0" err="1"/>
              <a:t>çyzygyň</a:t>
            </a:r>
            <a:r>
              <a:rPr lang="en-US" dirty="0"/>
              <a:t> </a:t>
            </a:r>
            <a:r>
              <a:rPr lang="en-US" dirty="0" err="1"/>
              <a:t>gorizontal</a:t>
            </a:r>
            <a:r>
              <a:rPr lang="en-US" dirty="0"/>
              <a:t> </a:t>
            </a:r>
            <a:r>
              <a:rPr lang="en-US" dirty="0" err="1"/>
              <a:t>kesiminiň</a:t>
            </a:r>
            <a:r>
              <a:rPr lang="en-US" dirty="0"/>
              <a:t> </a:t>
            </a:r>
            <a:r>
              <a:rPr lang="en-US" dirty="0" err="1"/>
              <a:t>uzynlygynyň</a:t>
            </a:r>
            <a:r>
              <a:rPr lang="en-US" dirty="0"/>
              <a:t> </a:t>
            </a:r>
            <a:r>
              <a:rPr lang="en-US" dirty="0" err="1"/>
              <a:t>kartada</a:t>
            </a:r>
            <a:r>
              <a:rPr lang="en-US" dirty="0"/>
              <a:t> </a:t>
            </a:r>
            <a:r>
              <a:rPr lang="en-US" dirty="0" err="1"/>
              <a:t>ýa</a:t>
            </a:r>
            <a:r>
              <a:rPr lang="en-US" dirty="0"/>
              <a:t>-da </a:t>
            </a:r>
            <a:r>
              <a:rPr lang="en-US" dirty="0" err="1"/>
              <a:t>planda</a:t>
            </a:r>
            <a:r>
              <a:rPr lang="en-US" dirty="0"/>
              <a:t> </a:t>
            </a:r>
            <a:r>
              <a:rPr lang="en-US" dirty="0" err="1"/>
              <a:t>näçe</a:t>
            </a:r>
            <a:r>
              <a:rPr lang="en-US" dirty="0"/>
              <a:t> </a:t>
            </a:r>
            <a:r>
              <a:rPr lang="en-US" dirty="0" err="1"/>
              <a:t>esse</a:t>
            </a:r>
            <a:r>
              <a:rPr lang="en-US" dirty="0"/>
              <a:t> </a:t>
            </a:r>
            <a:r>
              <a:rPr lang="en-US" dirty="0" err="1"/>
              <a:t>kiçeldilendigini</a:t>
            </a:r>
            <a:r>
              <a:rPr lang="en-US" dirty="0"/>
              <a:t> </a:t>
            </a:r>
            <a:r>
              <a:rPr lang="en-US" dirty="0" err="1"/>
              <a:t>görkezýän</a:t>
            </a:r>
            <a:r>
              <a:rPr lang="en-US" dirty="0"/>
              <a:t> </a:t>
            </a:r>
            <a:r>
              <a:rPr lang="en-US" dirty="0" err="1"/>
              <a:t>ulylykdyr</a:t>
            </a:r>
            <a:r>
              <a:rPr lang="en-US" dirty="0"/>
              <a:t>.  </a:t>
            </a:r>
            <a:r>
              <a:rPr lang="en-US" dirty="0" err="1"/>
              <a:t>Masştablaryň</a:t>
            </a:r>
            <a:r>
              <a:rPr lang="en-US" dirty="0"/>
              <a:t> </a:t>
            </a:r>
            <a:r>
              <a:rPr lang="en-US" dirty="0" err="1"/>
              <a:t>iki</a:t>
            </a:r>
            <a:r>
              <a:rPr lang="en-US" dirty="0"/>
              <a:t> </a:t>
            </a:r>
            <a:r>
              <a:rPr lang="en-US" dirty="0" err="1"/>
              <a:t>görnüşleri</a:t>
            </a:r>
            <a:r>
              <a:rPr lang="en-US" dirty="0"/>
              <a:t> </a:t>
            </a:r>
            <a:r>
              <a:rPr lang="en-US" dirty="0" err="1"/>
              <a:t>bardyr</a:t>
            </a:r>
            <a:r>
              <a:rPr lang="en-US" dirty="0"/>
              <a:t>.</a:t>
            </a:r>
          </a:p>
          <a:p>
            <a:r>
              <a:rPr lang="en-US" dirty="0"/>
              <a:t>San </a:t>
            </a:r>
            <a:r>
              <a:rPr lang="en-US" dirty="0" err="1"/>
              <a:t>masştaby</a:t>
            </a:r>
            <a:r>
              <a:rPr lang="en-US" dirty="0"/>
              <a:t>.</a:t>
            </a:r>
          </a:p>
          <a:p>
            <a:r>
              <a:rPr lang="en-US" dirty="0" err="1"/>
              <a:t>Çyzykly</a:t>
            </a:r>
            <a:r>
              <a:rPr lang="en-US" dirty="0"/>
              <a:t> </a:t>
            </a:r>
            <a:r>
              <a:rPr lang="en-US" dirty="0" err="1"/>
              <a:t>masştab</a:t>
            </a:r>
            <a:r>
              <a:rPr lang="en-US" dirty="0"/>
              <a:t>, </a:t>
            </a:r>
            <a:r>
              <a:rPr lang="en-US" dirty="0" err="1"/>
              <a:t>ol</a:t>
            </a:r>
            <a:r>
              <a:rPr lang="en-US" dirty="0"/>
              <a:t> hem </a:t>
            </a:r>
            <a:r>
              <a:rPr lang="en-US" dirty="0" err="1"/>
              <a:t>öz</a:t>
            </a:r>
            <a:r>
              <a:rPr lang="en-US" dirty="0"/>
              <a:t> </a:t>
            </a:r>
            <a:r>
              <a:rPr lang="en-US" dirty="0" err="1"/>
              <a:t>gezeginde</a:t>
            </a:r>
            <a:r>
              <a:rPr lang="en-US" dirty="0"/>
              <a:t> </a:t>
            </a:r>
            <a:r>
              <a:rPr lang="en-US" dirty="0" err="1"/>
              <a:t>ikä</a:t>
            </a:r>
            <a:r>
              <a:rPr lang="en-US" dirty="0"/>
              <a:t> </a:t>
            </a:r>
            <a:r>
              <a:rPr lang="en-US" dirty="0" err="1"/>
              <a:t>bölünýär</a:t>
            </a:r>
            <a:r>
              <a:rPr lang="en-US" dirty="0"/>
              <a:t>:</a:t>
            </a:r>
          </a:p>
          <a:p>
            <a:r>
              <a:rPr lang="en-US" dirty="0"/>
              <a:t>1.Göni </a:t>
            </a:r>
            <a:r>
              <a:rPr lang="en-US" dirty="0" err="1"/>
              <a:t>çyzykly</a:t>
            </a:r>
            <a:r>
              <a:rPr lang="en-US" dirty="0"/>
              <a:t> </a:t>
            </a:r>
            <a:r>
              <a:rPr lang="en-US" dirty="0" err="1"/>
              <a:t>masştab</a:t>
            </a:r>
            <a:r>
              <a:rPr lang="en-US" dirty="0"/>
              <a:t>.</a:t>
            </a:r>
          </a:p>
          <a:p>
            <a:r>
              <a:rPr lang="en-US" dirty="0"/>
              <a:t>2.Kese </a:t>
            </a:r>
            <a:r>
              <a:rPr lang="en-US" dirty="0" err="1"/>
              <a:t>çyzykly</a:t>
            </a:r>
            <a:r>
              <a:rPr lang="en-US" dirty="0"/>
              <a:t> </a:t>
            </a:r>
            <a:r>
              <a:rPr lang="en-US" dirty="0" err="1"/>
              <a:t>masştab</a:t>
            </a:r>
            <a:r>
              <a:rPr lang="en-US" dirty="0"/>
              <a:t>.</a:t>
            </a:r>
            <a:endParaRPr lang="ru-RU" dirty="0"/>
          </a:p>
        </p:txBody>
      </p:sp>
    </p:spTree>
    <p:extLst>
      <p:ext uri="{BB962C8B-B14F-4D97-AF65-F5344CB8AC3E}">
        <p14:creationId xmlns:p14="http://schemas.microsoft.com/office/powerpoint/2010/main" val="2530040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8664399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679938" y="1764079"/>
            <a:ext cx="10515600" cy="4351338"/>
          </a:xfrm>
        </p:spPr>
        <p:txBody>
          <a:bodyPr/>
          <a:lstStyle/>
          <a:p>
            <a:r>
              <a:rPr lang="en-US" dirty="0"/>
              <a:t> </a:t>
            </a:r>
            <a:r>
              <a:rPr lang="tk-TM" dirty="0" smtClean="0"/>
              <a:t>   </a:t>
            </a:r>
            <a:r>
              <a:rPr lang="en-US" dirty="0" smtClean="0"/>
              <a:t>San </a:t>
            </a:r>
            <a:r>
              <a:rPr lang="en-US" dirty="0" err="1"/>
              <a:t>masştablary</a:t>
            </a:r>
            <a:r>
              <a:rPr lang="en-US" dirty="0"/>
              <a:t> </a:t>
            </a:r>
            <a:r>
              <a:rPr lang="en-US" dirty="0" err="1"/>
              <a:t>drob</a:t>
            </a:r>
            <a:r>
              <a:rPr lang="en-US" dirty="0"/>
              <a:t> </a:t>
            </a:r>
            <a:r>
              <a:rPr lang="en-US" dirty="0" err="1"/>
              <a:t>görnüşinde</a:t>
            </a:r>
            <a:r>
              <a:rPr lang="en-US" dirty="0"/>
              <a:t> </a:t>
            </a:r>
            <a:r>
              <a:rPr lang="en-US" dirty="0" err="1"/>
              <a:t>aňladylýar</a:t>
            </a:r>
            <a:r>
              <a:rPr lang="en-US" dirty="0"/>
              <a:t>. </a:t>
            </a:r>
            <a:r>
              <a:rPr lang="en-US" dirty="0" err="1"/>
              <a:t>Onuň</a:t>
            </a:r>
            <a:r>
              <a:rPr lang="en-US" dirty="0"/>
              <a:t> </a:t>
            </a:r>
            <a:r>
              <a:rPr lang="en-US" dirty="0" err="1"/>
              <a:t>sanawjysy</a:t>
            </a:r>
            <a:r>
              <a:rPr lang="en-US" dirty="0"/>
              <a:t> 1 </a:t>
            </a:r>
            <a:r>
              <a:rPr lang="en-US" dirty="0" err="1"/>
              <a:t>deň</a:t>
            </a:r>
            <a:r>
              <a:rPr lang="en-US" dirty="0"/>
              <a:t> </a:t>
            </a:r>
            <a:r>
              <a:rPr lang="en-US" dirty="0" err="1"/>
              <a:t>bolup</a:t>
            </a:r>
            <a:r>
              <a:rPr lang="en-US" dirty="0"/>
              <a:t>, </a:t>
            </a:r>
            <a:r>
              <a:rPr lang="en-US" dirty="0" err="1"/>
              <a:t>maýdalawjysy</a:t>
            </a:r>
            <a:r>
              <a:rPr lang="en-US" dirty="0"/>
              <a:t> </a:t>
            </a:r>
            <a:r>
              <a:rPr lang="en-US" dirty="0" err="1"/>
              <a:t>bolsa</a:t>
            </a:r>
            <a:r>
              <a:rPr lang="en-US" dirty="0"/>
              <a:t> </a:t>
            </a:r>
            <a:r>
              <a:rPr lang="en-US" dirty="0" err="1"/>
              <a:t>bitin</a:t>
            </a:r>
            <a:r>
              <a:rPr lang="en-US" dirty="0"/>
              <a:t> </a:t>
            </a:r>
            <a:r>
              <a:rPr lang="en-US" dirty="0" err="1"/>
              <a:t>sanlar</a:t>
            </a:r>
            <a:r>
              <a:rPr lang="en-US" dirty="0"/>
              <a:t> </a:t>
            </a:r>
            <a:r>
              <a:rPr lang="en-US" dirty="0" err="1"/>
              <a:t>bolup</a:t>
            </a:r>
            <a:r>
              <a:rPr lang="en-US" dirty="0"/>
              <a:t>, </a:t>
            </a:r>
            <a:r>
              <a:rPr lang="en-US" dirty="0" err="1"/>
              <a:t>gorizontal</a:t>
            </a:r>
            <a:r>
              <a:rPr lang="en-US" dirty="0"/>
              <a:t> </a:t>
            </a:r>
            <a:r>
              <a:rPr lang="en-US" dirty="0" err="1"/>
              <a:t>kesimleriň</a:t>
            </a:r>
            <a:r>
              <a:rPr lang="en-US" dirty="0"/>
              <a:t> </a:t>
            </a:r>
            <a:r>
              <a:rPr lang="en-US" dirty="0" err="1"/>
              <a:t>kagyzda</a:t>
            </a:r>
            <a:r>
              <a:rPr lang="en-US" dirty="0"/>
              <a:t> </a:t>
            </a:r>
            <a:r>
              <a:rPr lang="en-US" dirty="0" err="1"/>
              <a:t>näçe</a:t>
            </a:r>
            <a:r>
              <a:rPr lang="en-US" dirty="0"/>
              <a:t> </a:t>
            </a:r>
            <a:r>
              <a:rPr lang="en-US" dirty="0" err="1"/>
              <a:t>esse</a:t>
            </a:r>
            <a:r>
              <a:rPr lang="en-US" dirty="0"/>
              <a:t> </a:t>
            </a:r>
            <a:r>
              <a:rPr lang="en-US" dirty="0" err="1"/>
              <a:t>kiçeldilendigini</a:t>
            </a:r>
            <a:r>
              <a:rPr lang="en-US" dirty="0"/>
              <a:t> </a:t>
            </a:r>
            <a:r>
              <a:rPr lang="en-US" dirty="0" err="1"/>
              <a:t>görkezýär</a:t>
            </a:r>
            <a:r>
              <a:rPr lang="en-US" dirty="0"/>
              <a:t>. </a:t>
            </a:r>
            <a:r>
              <a:rPr lang="en-US" dirty="0" err="1"/>
              <a:t>Ýa</a:t>
            </a:r>
            <a:r>
              <a:rPr lang="en-US" dirty="0"/>
              <a:t>-da </a:t>
            </a:r>
            <a:r>
              <a:rPr lang="en-US" dirty="0" err="1"/>
              <a:t>planda</a:t>
            </a:r>
            <a:r>
              <a:rPr lang="en-US" dirty="0"/>
              <a:t> 1 </a:t>
            </a:r>
            <a:r>
              <a:rPr lang="en-US" dirty="0" err="1"/>
              <a:t>santimetrde</a:t>
            </a:r>
            <a:r>
              <a:rPr lang="en-US" dirty="0"/>
              <a:t> (</a:t>
            </a:r>
            <a:r>
              <a:rPr lang="en-US" dirty="0" err="1"/>
              <a:t>sanawjyda</a:t>
            </a:r>
            <a:r>
              <a:rPr lang="en-US" dirty="0"/>
              <a:t>) </a:t>
            </a:r>
            <a:r>
              <a:rPr lang="en-US" dirty="0" err="1"/>
              <a:t>onuñ</a:t>
            </a:r>
            <a:r>
              <a:rPr lang="en-US" dirty="0"/>
              <a:t> </a:t>
            </a:r>
            <a:r>
              <a:rPr lang="en-US" dirty="0" err="1"/>
              <a:t>ýeriñ</a:t>
            </a:r>
            <a:r>
              <a:rPr lang="en-US" dirty="0"/>
              <a:t> </a:t>
            </a:r>
            <a:r>
              <a:rPr lang="en-US" dirty="0" err="1"/>
              <a:t>üstünde</a:t>
            </a:r>
            <a:r>
              <a:rPr lang="en-US" dirty="0"/>
              <a:t> </a:t>
            </a:r>
            <a:r>
              <a:rPr lang="en-US" dirty="0" err="1"/>
              <a:t>näçe</a:t>
            </a:r>
            <a:r>
              <a:rPr lang="en-US" dirty="0"/>
              <a:t> </a:t>
            </a:r>
            <a:r>
              <a:rPr lang="en-US" dirty="0" err="1"/>
              <a:t>santimetre</a:t>
            </a:r>
            <a:r>
              <a:rPr lang="en-US" dirty="0"/>
              <a:t> </a:t>
            </a:r>
            <a:r>
              <a:rPr lang="en-US" dirty="0" err="1"/>
              <a:t>deñdigini</a:t>
            </a:r>
            <a:r>
              <a:rPr lang="en-US" dirty="0"/>
              <a:t> </a:t>
            </a:r>
            <a:r>
              <a:rPr lang="en-US" dirty="0" err="1"/>
              <a:t>añladýar</a:t>
            </a:r>
            <a:r>
              <a:rPr lang="en-US" dirty="0"/>
              <a:t> (</a:t>
            </a:r>
            <a:r>
              <a:rPr lang="en-US" dirty="0" err="1"/>
              <a:t>maýdalowjyda</a:t>
            </a:r>
            <a:r>
              <a:rPr lang="en-US" dirty="0"/>
              <a:t>).</a:t>
            </a:r>
          </a:p>
          <a:p>
            <a:r>
              <a:rPr lang="en-US" dirty="0"/>
              <a:t> </a:t>
            </a:r>
            <a:r>
              <a:rPr lang="en-US" dirty="0" err="1"/>
              <a:t>Meselem</a:t>
            </a:r>
            <a:r>
              <a:rPr lang="en-US" dirty="0"/>
              <a:t>: 1:10, 1:100, 1:500, 1:1000, 1:2000, 1:5000, 1:10000 we </a:t>
            </a:r>
            <a:r>
              <a:rPr lang="en-US" dirty="0" err="1"/>
              <a:t>s.m</a:t>
            </a:r>
            <a:r>
              <a:rPr lang="en-US" dirty="0"/>
              <a:t>. </a:t>
            </a:r>
            <a:r>
              <a:rPr lang="en-US" dirty="0" err="1"/>
              <a:t>ýa</a:t>
            </a:r>
            <a:r>
              <a:rPr lang="en-US" dirty="0"/>
              <a:t>-da </a:t>
            </a:r>
            <a:r>
              <a:rPr lang="en-US" dirty="0" err="1"/>
              <a:t>şeýle</a:t>
            </a:r>
            <a:r>
              <a:rPr lang="en-US" dirty="0"/>
              <a:t> hem </a:t>
            </a:r>
            <a:r>
              <a:rPr lang="en-US" dirty="0" err="1"/>
              <a:t>ýazylýar</a:t>
            </a:r>
            <a:r>
              <a:rPr lang="en-US" dirty="0"/>
              <a:t>:</a:t>
            </a:r>
          </a:p>
          <a:p>
            <a:r>
              <a:rPr lang="en-US" dirty="0"/>
              <a:t> </a:t>
            </a:r>
            <a:endParaRPr lang="ru-RU" dirty="0"/>
          </a:p>
        </p:txBody>
      </p:sp>
      <p:pic>
        <p:nvPicPr>
          <p:cNvPr id="4" name="Рисунок 3"/>
          <p:cNvPicPr>
            <a:picLocks noChangeAspect="1"/>
          </p:cNvPicPr>
          <p:nvPr/>
        </p:nvPicPr>
        <p:blipFill>
          <a:blip r:embed="rId2"/>
          <a:stretch>
            <a:fillRect/>
          </a:stretch>
        </p:blipFill>
        <p:spPr>
          <a:xfrm>
            <a:off x="2725615" y="4835770"/>
            <a:ext cx="5873262" cy="1090246"/>
          </a:xfrm>
          <a:prstGeom prst="rect">
            <a:avLst/>
          </a:prstGeom>
        </p:spPr>
      </p:pic>
    </p:spTree>
    <p:extLst>
      <p:ext uri="{BB962C8B-B14F-4D97-AF65-F5344CB8AC3E}">
        <p14:creationId xmlns:p14="http://schemas.microsoft.com/office/powerpoint/2010/main" val="33911675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Geodeziýada </a:t>
            </a:r>
            <a:r>
              <a:rPr lang="en-US" dirty="0" err="1"/>
              <a:t>standart</a:t>
            </a:r>
            <a:r>
              <a:rPr lang="en-US" dirty="0"/>
              <a:t> </a:t>
            </a:r>
            <a:r>
              <a:rPr lang="en-US" dirty="0" err="1"/>
              <a:t>masştablar</a:t>
            </a:r>
            <a:r>
              <a:rPr lang="en-US" dirty="0"/>
              <a:t> </a:t>
            </a:r>
            <a:r>
              <a:rPr lang="en-US" dirty="0" err="1"/>
              <a:t>ulanylýar</a:t>
            </a:r>
            <a:r>
              <a:rPr lang="en-US" dirty="0"/>
              <a:t>. </a:t>
            </a:r>
            <a:r>
              <a:rPr lang="en-US" dirty="0" err="1"/>
              <a:t>Onuň</a:t>
            </a:r>
            <a:r>
              <a:rPr lang="en-US" dirty="0"/>
              <a:t> </a:t>
            </a:r>
            <a:r>
              <a:rPr lang="en-US" dirty="0" err="1"/>
              <a:t>maýdalawjysy</a:t>
            </a:r>
            <a:r>
              <a:rPr lang="en-US" dirty="0"/>
              <a:t> </a:t>
            </a:r>
            <a:r>
              <a:rPr lang="en-US" dirty="0" err="1"/>
              <a:t>adatça</a:t>
            </a:r>
            <a:r>
              <a:rPr lang="en-US" dirty="0"/>
              <a:t>  </a:t>
            </a:r>
            <a:r>
              <a:rPr lang="en-US" dirty="0" err="1"/>
              <a:t>yzy</a:t>
            </a:r>
            <a:r>
              <a:rPr lang="en-US" dirty="0"/>
              <a:t> </a:t>
            </a:r>
            <a:r>
              <a:rPr lang="en-US" dirty="0" err="1"/>
              <a:t>nullar</a:t>
            </a:r>
            <a:r>
              <a:rPr lang="en-US" dirty="0"/>
              <a:t> </a:t>
            </a:r>
            <a:r>
              <a:rPr lang="en-US" dirty="0" err="1"/>
              <a:t>bilen</a:t>
            </a:r>
            <a:r>
              <a:rPr lang="en-US" dirty="0"/>
              <a:t> </a:t>
            </a:r>
            <a:r>
              <a:rPr lang="en-US" dirty="0" err="1"/>
              <a:t>tamamalanýan</a:t>
            </a:r>
            <a:r>
              <a:rPr lang="en-US" dirty="0"/>
              <a:t> </a:t>
            </a:r>
            <a:r>
              <a:rPr lang="en-US" dirty="0" err="1"/>
              <a:t>bütewi</a:t>
            </a:r>
            <a:r>
              <a:rPr lang="en-US" dirty="0"/>
              <a:t> </a:t>
            </a:r>
            <a:r>
              <a:rPr lang="en-US" dirty="0" err="1"/>
              <a:t>sanlardan</a:t>
            </a:r>
            <a:r>
              <a:rPr lang="en-US" dirty="0"/>
              <a:t> </a:t>
            </a:r>
            <a:r>
              <a:rPr lang="en-US" dirty="0" err="1"/>
              <a:t>durýar</a:t>
            </a:r>
            <a:r>
              <a:rPr lang="en-US" dirty="0"/>
              <a:t>. San </a:t>
            </a:r>
            <a:r>
              <a:rPr lang="en-US" dirty="0" err="1"/>
              <a:t>masştablary</a:t>
            </a:r>
            <a:r>
              <a:rPr lang="en-US" dirty="0"/>
              <a:t> </a:t>
            </a:r>
            <a:r>
              <a:rPr lang="en-US" dirty="0" err="1"/>
              <a:t>öz</a:t>
            </a:r>
            <a:r>
              <a:rPr lang="en-US" dirty="0"/>
              <a:t> </a:t>
            </a:r>
            <a:r>
              <a:rPr lang="en-US" dirty="0" err="1"/>
              <a:t>içinde</a:t>
            </a:r>
            <a:r>
              <a:rPr lang="en-US" dirty="0"/>
              <a:t> </a:t>
            </a:r>
            <a:r>
              <a:rPr lang="en-US" dirty="0" err="1"/>
              <a:t>şeýle</a:t>
            </a:r>
            <a:r>
              <a:rPr lang="en-US" dirty="0"/>
              <a:t> </a:t>
            </a:r>
            <a:r>
              <a:rPr lang="en-US" dirty="0" err="1"/>
              <a:t>bölünýär</a:t>
            </a:r>
            <a:r>
              <a:rPr lang="en-US" dirty="0"/>
              <a:t>.</a:t>
            </a:r>
          </a:p>
          <a:p>
            <a:endParaRPr lang="en-US" dirty="0"/>
          </a:p>
          <a:p>
            <a:r>
              <a:rPr lang="en-US" dirty="0" err="1"/>
              <a:t>Iri</a:t>
            </a:r>
            <a:r>
              <a:rPr lang="en-US" dirty="0"/>
              <a:t> </a:t>
            </a:r>
            <a:r>
              <a:rPr lang="en-US" dirty="0" err="1"/>
              <a:t>masştablar</a:t>
            </a:r>
            <a:r>
              <a:rPr lang="en-US" dirty="0"/>
              <a:t>                           1:10 - 1:10000</a:t>
            </a:r>
          </a:p>
          <a:p>
            <a:r>
              <a:rPr lang="en-US" dirty="0" err="1"/>
              <a:t>Orta</a:t>
            </a:r>
            <a:r>
              <a:rPr lang="en-US" dirty="0"/>
              <a:t> </a:t>
            </a:r>
            <a:r>
              <a:rPr lang="en-US" dirty="0" err="1"/>
              <a:t>masştablar</a:t>
            </a:r>
            <a:r>
              <a:rPr lang="en-US" dirty="0"/>
              <a:t>                       1:10000–1:200000</a:t>
            </a:r>
          </a:p>
          <a:p>
            <a:r>
              <a:rPr lang="en-US" dirty="0" err="1"/>
              <a:t>Ownuk</a:t>
            </a:r>
            <a:r>
              <a:rPr lang="en-US" dirty="0"/>
              <a:t> </a:t>
            </a:r>
            <a:r>
              <a:rPr lang="en-US" dirty="0" err="1"/>
              <a:t>masştablar</a:t>
            </a:r>
            <a:r>
              <a:rPr lang="en-US" dirty="0"/>
              <a:t>                   1:200000–1:1000000</a:t>
            </a:r>
          </a:p>
          <a:p>
            <a:endParaRPr lang="ru-RU" dirty="0"/>
          </a:p>
        </p:txBody>
      </p:sp>
    </p:spTree>
    <p:extLst>
      <p:ext uri="{BB962C8B-B14F-4D97-AF65-F5344CB8AC3E}">
        <p14:creationId xmlns:p14="http://schemas.microsoft.com/office/powerpoint/2010/main" val="11060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algn="just"/>
            <a:r>
              <a:rPr lang="tk-TM" dirty="0" smtClean="0"/>
              <a:t>    </a:t>
            </a:r>
            <a:r>
              <a:rPr lang="en-US" dirty="0" smtClean="0"/>
              <a:t>San </a:t>
            </a:r>
            <a:r>
              <a:rPr lang="en-US" dirty="0" err="1"/>
              <a:t>masştablary</a:t>
            </a:r>
            <a:r>
              <a:rPr lang="en-US" dirty="0"/>
              <a:t> </a:t>
            </a:r>
            <a:r>
              <a:rPr lang="en-US" dirty="0" err="1"/>
              <a:t>planyň</a:t>
            </a:r>
            <a:r>
              <a:rPr lang="en-US" dirty="0"/>
              <a:t>, </a:t>
            </a:r>
            <a:r>
              <a:rPr lang="en-US" dirty="0" err="1"/>
              <a:t>profiliň</a:t>
            </a:r>
            <a:r>
              <a:rPr lang="en-US" dirty="0"/>
              <a:t>, </a:t>
            </a:r>
            <a:r>
              <a:rPr lang="en-US" dirty="0" err="1"/>
              <a:t>kartanyň</a:t>
            </a:r>
            <a:r>
              <a:rPr lang="en-US" dirty="0"/>
              <a:t> </a:t>
            </a:r>
            <a:r>
              <a:rPr lang="en-US" dirty="0" err="1"/>
              <a:t>ýüzünde</a:t>
            </a:r>
            <a:r>
              <a:rPr lang="en-US" dirty="0"/>
              <a:t>  </a:t>
            </a:r>
            <a:r>
              <a:rPr lang="en-US" dirty="0" err="1"/>
              <a:t>görkezilýär</a:t>
            </a:r>
            <a:r>
              <a:rPr lang="en-US" dirty="0"/>
              <a:t>. </a:t>
            </a:r>
            <a:r>
              <a:rPr lang="en-US" dirty="0" err="1"/>
              <a:t>Köp</a:t>
            </a:r>
            <a:r>
              <a:rPr lang="en-US" dirty="0"/>
              <a:t> </a:t>
            </a:r>
            <a:r>
              <a:rPr lang="en-US" dirty="0" err="1"/>
              <a:t>halatda</a:t>
            </a:r>
            <a:r>
              <a:rPr lang="en-US" dirty="0"/>
              <a:t> </a:t>
            </a:r>
            <a:r>
              <a:rPr lang="en-US" dirty="0" err="1"/>
              <a:t>kartalaryň</a:t>
            </a:r>
            <a:r>
              <a:rPr lang="en-US" dirty="0"/>
              <a:t> </a:t>
            </a:r>
            <a:r>
              <a:rPr lang="en-US" dirty="0" err="1"/>
              <a:t>ýa</a:t>
            </a:r>
            <a:r>
              <a:rPr lang="en-US" dirty="0"/>
              <a:t>-da </a:t>
            </a:r>
            <a:r>
              <a:rPr lang="en-US" dirty="0" err="1"/>
              <a:t>planlaryň</a:t>
            </a:r>
            <a:r>
              <a:rPr lang="en-US" dirty="0"/>
              <a:t> </a:t>
            </a:r>
            <a:r>
              <a:rPr lang="en-US" dirty="0" err="1"/>
              <a:t>düşündiriş</a:t>
            </a:r>
            <a:r>
              <a:rPr lang="en-US" dirty="0"/>
              <a:t> </a:t>
            </a:r>
            <a:r>
              <a:rPr lang="en-US" dirty="0" err="1"/>
              <a:t>ýazgylarynda</a:t>
            </a:r>
            <a:r>
              <a:rPr lang="en-US" dirty="0"/>
              <a:t> </a:t>
            </a:r>
            <a:r>
              <a:rPr lang="en-US" dirty="0" err="1"/>
              <a:t>planyň</a:t>
            </a:r>
            <a:r>
              <a:rPr lang="en-US" dirty="0"/>
              <a:t> </a:t>
            </a:r>
            <a:r>
              <a:rPr lang="tk-TM" dirty="0" smtClean="0"/>
              <a:t>              </a:t>
            </a:r>
            <a:r>
              <a:rPr lang="en-US" dirty="0" smtClean="0"/>
              <a:t>1 </a:t>
            </a:r>
            <a:r>
              <a:rPr lang="en-US" dirty="0" err="1"/>
              <a:t>sm</a:t>
            </a:r>
            <a:r>
              <a:rPr lang="en-US" dirty="0"/>
              <a:t> </a:t>
            </a:r>
            <a:r>
              <a:rPr lang="en-US" dirty="0" err="1"/>
              <a:t>çyzygynyñ</a:t>
            </a:r>
            <a:r>
              <a:rPr lang="en-US" dirty="0"/>
              <a:t> </a:t>
            </a:r>
            <a:r>
              <a:rPr lang="en-US" dirty="0" err="1"/>
              <a:t>ýerde</a:t>
            </a:r>
            <a:r>
              <a:rPr lang="en-US" dirty="0"/>
              <a:t> </a:t>
            </a:r>
            <a:r>
              <a:rPr lang="en-US" dirty="0" err="1"/>
              <a:t>näçe</a:t>
            </a:r>
            <a:r>
              <a:rPr lang="en-US" dirty="0"/>
              <a:t> </a:t>
            </a:r>
            <a:r>
              <a:rPr lang="en-US" dirty="0" err="1"/>
              <a:t>metre</a:t>
            </a:r>
            <a:r>
              <a:rPr lang="en-US" dirty="0"/>
              <a:t> </a:t>
            </a:r>
            <a:r>
              <a:rPr lang="en-US" dirty="0" err="1"/>
              <a:t>deňdigi</a:t>
            </a:r>
            <a:r>
              <a:rPr lang="en-US" dirty="0"/>
              <a:t> </a:t>
            </a:r>
            <a:r>
              <a:rPr lang="en-US" dirty="0" err="1"/>
              <a:t>görkezilýär</a:t>
            </a:r>
            <a:r>
              <a:rPr lang="en-US" dirty="0"/>
              <a:t>. </a:t>
            </a:r>
            <a:r>
              <a:rPr lang="en-US" dirty="0" err="1"/>
              <a:t>Mysal</a:t>
            </a:r>
            <a:r>
              <a:rPr lang="en-US" dirty="0"/>
              <a:t> </a:t>
            </a:r>
            <a:r>
              <a:rPr lang="en-US" dirty="0" err="1"/>
              <a:t>üçin</a:t>
            </a:r>
            <a:r>
              <a:rPr lang="en-US" dirty="0"/>
              <a:t>: 1:10000 </a:t>
            </a:r>
            <a:r>
              <a:rPr lang="en-US" dirty="0" err="1"/>
              <a:t>masştabda</a:t>
            </a:r>
            <a:r>
              <a:rPr lang="en-US" dirty="0"/>
              <a:t> </a:t>
            </a:r>
            <a:r>
              <a:rPr lang="en-US" dirty="0" smtClean="0"/>
              <a:t>“</a:t>
            </a:r>
            <a:r>
              <a:rPr lang="en-US" dirty="0"/>
              <a:t>1 </a:t>
            </a:r>
            <a:r>
              <a:rPr lang="en-US" dirty="0" err="1"/>
              <a:t>santimetrde</a:t>
            </a:r>
            <a:r>
              <a:rPr lang="en-US" dirty="0"/>
              <a:t> 100 </a:t>
            </a:r>
            <a:r>
              <a:rPr lang="en-US" dirty="0" err="1"/>
              <a:t>metr</a:t>
            </a:r>
            <a:r>
              <a:rPr lang="en-US" dirty="0"/>
              <a:t> bar” </a:t>
            </a:r>
            <a:r>
              <a:rPr lang="en-US" dirty="0" err="1"/>
              <a:t>ýa</a:t>
            </a:r>
            <a:r>
              <a:rPr lang="en-US" dirty="0"/>
              <a:t>-da 1:25000 </a:t>
            </a:r>
            <a:r>
              <a:rPr lang="en-US" dirty="0" err="1"/>
              <a:t>masştabda</a:t>
            </a:r>
            <a:r>
              <a:rPr lang="en-US" dirty="0"/>
              <a:t> “1 </a:t>
            </a:r>
            <a:r>
              <a:rPr lang="en-US" dirty="0" err="1"/>
              <a:t>santimetrde</a:t>
            </a:r>
            <a:r>
              <a:rPr lang="en-US" dirty="0"/>
              <a:t> 250 </a:t>
            </a:r>
            <a:r>
              <a:rPr lang="en-US" dirty="0" err="1"/>
              <a:t>metr</a:t>
            </a:r>
            <a:r>
              <a:rPr lang="en-US" dirty="0"/>
              <a:t> bar” </a:t>
            </a:r>
            <a:r>
              <a:rPr lang="en-US" dirty="0" err="1"/>
              <a:t>diýen</a:t>
            </a:r>
            <a:r>
              <a:rPr lang="en-US" dirty="0"/>
              <a:t> </a:t>
            </a:r>
            <a:r>
              <a:rPr lang="en-US" dirty="0" err="1"/>
              <a:t>ýazgylar</a:t>
            </a:r>
            <a:r>
              <a:rPr lang="en-US" dirty="0"/>
              <a:t> </a:t>
            </a:r>
            <a:r>
              <a:rPr lang="en-US" dirty="0" err="1"/>
              <a:t>bilen</a:t>
            </a:r>
            <a:r>
              <a:rPr lang="en-US" dirty="0"/>
              <a:t> </a:t>
            </a:r>
            <a:r>
              <a:rPr lang="en-US" dirty="0" err="1"/>
              <a:t>görkezilýär</a:t>
            </a:r>
            <a:r>
              <a:rPr lang="en-US" dirty="0"/>
              <a:t>. San </a:t>
            </a:r>
            <a:r>
              <a:rPr lang="en-US" dirty="0" err="1"/>
              <a:t>masştablary</a:t>
            </a:r>
            <a:r>
              <a:rPr lang="en-US" dirty="0"/>
              <a:t> </a:t>
            </a:r>
            <a:r>
              <a:rPr lang="en-US" dirty="0" err="1"/>
              <a:t>ulanmak</a:t>
            </a:r>
            <a:r>
              <a:rPr lang="en-US" dirty="0"/>
              <a:t> </a:t>
            </a:r>
            <a:r>
              <a:rPr lang="en-US" dirty="0" err="1"/>
              <a:t>çylşyrymly</a:t>
            </a:r>
            <a:r>
              <a:rPr lang="en-US" dirty="0"/>
              <a:t> </a:t>
            </a:r>
            <a:r>
              <a:rPr lang="en-US" dirty="0" err="1"/>
              <a:t>däldir</a:t>
            </a:r>
            <a:r>
              <a:rPr lang="en-US" dirty="0"/>
              <a:t>, </a:t>
            </a:r>
            <a:r>
              <a:rPr lang="en-US" dirty="0" err="1"/>
              <a:t>emma</a:t>
            </a:r>
            <a:r>
              <a:rPr lang="en-US" dirty="0"/>
              <a:t> </a:t>
            </a:r>
            <a:r>
              <a:rPr lang="en-US" dirty="0" err="1"/>
              <a:t>tejribede</a:t>
            </a:r>
            <a:r>
              <a:rPr lang="en-US" dirty="0"/>
              <a:t> </a:t>
            </a:r>
            <a:r>
              <a:rPr lang="en-US" dirty="0" err="1"/>
              <a:t>masştabyñ</a:t>
            </a:r>
            <a:r>
              <a:rPr lang="en-US" dirty="0"/>
              <a:t> </a:t>
            </a:r>
            <a:r>
              <a:rPr lang="en-US" dirty="0" err="1"/>
              <a:t>takyklygyny</a:t>
            </a:r>
            <a:r>
              <a:rPr lang="en-US" dirty="0"/>
              <a:t> </a:t>
            </a:r>
            <a:r>
              <a:rPr lang="en-US" dirty="0" err="1"/>
              <a:t>ýokarlandyrmak</a:t>
            </a:r>
            <a:r>
              <a:rPr lang="en-US" dirty="0"/>
              <a:t> </a:t>
            </a:r>
            <a:r>
              <a:rPr lang="en-US" dirty="0" err="1"/>
              <a:t>üçin</a:t>
            </a:r>
            <a:r>
              <a:rPr lang="en-US" dirty="0"/>
              <a:t> </a:t>
            </a:r>
            <a:r>
              <a:rPr lang="en-US" dirty="0" err="1"/>
              <a:t>çyzykly</a:t>
            </a:r>
            <a:r>
              <a:rPr lang="en-US" dirty="0"/>
              <a:t> </a:t>
            </a:r>
            <a:r>
              <a:rPr lang="en-US" dirty="0" err="1"/>
              <a:t>masştablara</a:t>
            </a:r>
            <a:r>
              <a:rPr lang="en-US" dirty="0"/>
              <a:t> </a:t>
            </a:r>
            <a:r>
              <a:rPr lang="en-US" dirty="0" err="1"/>
              <a:t>uly</a:t>
            </a:r>
            <a:r>
              <a:rPr lang="en-US" dirty="0"/>
              <a:t> </a:t>
            </a:r>
            <a:r>
              <a:rPr lang="en-US" dirty="0" err="1"/>
              <a:t>üns</a:t>
            </a:r>
            <a:r>
              <a:rPr lang="en-US" dirty="0"/>
              <a:t> </a:t>
            </a:r>
            <a:r>
              <a:rPr lang="en-US" dirty="0" err="1"/>
              <a:t>berilýär</a:t>
            </a:r>
            <a:r>
              <a:rPr lang="en-US" dirty="0"/>
              <a:t>.</a:t>
            </a:r>
            <a:endParaRPr lang="ru-RU" dirty="0"/>
          </a:p>
        </p:txBody>
      </p:sp>
    </p:spTree>
    <p:extLst>
      <p:ext uri="{BB962C8B-B14F-4D97-AF65-F5344CB8AC3E}">
        <p14:creationId xmlns:p14="http://schemas.microsoft.com/office/powerpoint/2010/main" val="2868083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lstStyle/>
          <a:p>
            <a:pPr>
              <a:spcAft>
                <a:spcPts val="0"/>
              </a:spcAft>
            </a:pPr>
            <a:r>
              <a:rPr lang="en-US" sz="3200" b="1" dirty="0">
                <a:latin typeface="Times New Roman" panose="02020603050405020304" pitchFamily="18" charset="0"/>
                <a:ea typeface="Times New Roman" panose="02020603050405020304" pitchFamily="18" charset="0"/>
              </a:rPr>
              <a:t>1. </a:t>
            </a:r>
            <a:r>
              <a:rPr lang="en-US" sz="3200" b="1" dirty="0" err="1">
                <a:latin typeface="Times New Roman" panose="02020603050405020304" pitchFamily="18" charset="0"/>
                <a:ea typeface="Times New Roman" panose="02020603050405020304" pitchFamily="18" charset="0"/>
              </a:rPr>
              <a:t>Topografiki</a:t>
            </a:r>
            <a:r>
              <a:rPr lang="en-US" sz="3200" b="1" dirty="0">
                <a:latin typeface="Times New Roman" panose="02020603050405020304" pitchFamily="18" charset="0"/>
                <a:ea typeface="Times New Roman" panose="02020603050405020304" pitchFamily="18" charset="0"/>
              </a:rPr>
              <a:t> </a:t>
            </a:r>
            <a:r>
              <a:rPr lang="en-US" sz="3200" b="1" dirty="0" err="1" smtClean="0">
                <a:latin typeface="Times New Roman" panose="02020603050405020304" pitchFamily="18" charset="0"/>
                <a:ea typeface="Times New Roman" panose="02020603050405020304" pitchFamily="18" charset="0"/>
              </a:rPr>
              <a:t>planlar</a:t>
            </a:r>
            <a:r>
              <a:rPr lang="tk-TM" sz="3200" b="1" dirty="0" smtClean="0">
                <a:latin typeface="Times New Roman" panose="02020603050405020304" pitchFamily="18" charset="0"/>
                <a:ea typeface="Times New Roman" panose="02020603050405020304" pitchFamily="18" charset="0"/>
              </a:rPr>
              <a:t>yň</a:t>
            </a:r>
            <a:r>
              <a:rPr lang="en-US" sz="3200" b="1" dirty="0" smtClean="0">
                <a:latin typeface="Times New Roman" panose="02020603050405020304" pitchFamily="18" charset="0"/>
                <a:ea typeface="Times New Roman" panose="02020603050405020304" pitchFamily="18" charset="0"/>
              </a:rPr>
              <a:t> </a:t>
            </a:r>
            <a:r>
              <a:rPr lang="en-US" sz="3200" b="1" dirty="0">
                <a:latin typeface="Times New Roman" panose="02020603050405020304" pitchFamily="18" charset="0"/>
                <a:ea typeface="Times New Roman" panose="02020603050405020304" pitchFamily="18" charset="0"/>
              </a:rPr>
              <a:t>we </a:t>
            </a:r>
            <a:r>
              <a:rPr lang="en-US" sz="3200" b="1" dirty="0" err="1">
                <a:latin typeface="Times New Roman" panose="02020603050405020304" pitchFamily="18" charset="0"/>
                <a:ea typeface="Times New Roman" panose="02020603050405020304" pitchFamily="18" charset="0"/>
              </a:rPr>
              <a:t>kartalaryň</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düzüm</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elementleri</a:t>
            </a:r>
            <a:r>
              <a:rPr lang="en-US" sz="3200" b="1" dirty="0">
                <a:latin typeface="Times New Roman" panose="02020603050405020304" pitchFamily="18" charset="0"/>
                <a:ea typeface="Times New Roman" panose="02020603050405020304" pitchFamily="18" charset="0"/>
              </a:rPr>
              <a:t>.</a:t>
            </a:r>
          </a:p>
          <a:p>
            <a:pPr>
              <a:spcAft>
                <a:spcPts val="0"/>
              </a:spcAft>
            </a:pPr>
            <a:r>
              <a:rPr lang="en-US" sz="3200" b="1" dirty="0">
                <a:latin typeface="Times New Roman" panose="02020603050405020304" pitchFamily="18" charset="0"/>
                <a:ea typeface="Times New Roman" panose="02020603050405020304" pitchFamily="18" charset="0"/>
              </a:rPr>
              <a:t>2. Plan </a:t>
            </a:r>
            <a:r>
              <a:rPr lang="en-US" sz="3200" b="1" dirty="0" err="1">
                <a:latin typeface="Times New Roman" panose="02020603050405020304" pitchFamily="18" charset="0"/>
                <a:ea typeface="Times New Roman" panose="02020603050405020304" pitchFamily="18" charset="0"/>
              </a:rPr>
              <a:t>düzmegiň</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usuly</a:t>
            </a:r>
            <a:r>
              <a:rPr lang="en-US" sz="3200" b="1" dirty="0">
                <a:latin typeface="Times New Roman" panose="02020603050405020304" pitchFamily="18" charset="0"/>
                <a:ea typeface="Times New Roman" panose="02020603050405020304" pitchFamily="18" charset="0"/>
              </a:rPr>
              <a:t>.</a:t>
            </a:r>
          </a:p>
          <a:p>
            <a:pPr>
              <a:spcAft>
                <a:spcPts val="0"/>
              </a:spcAft>
            </a:pPr>
            <a:r>
              <a:rPr lang="en-US" sz="3200" b="1" dirty="0">
                <a:latin typeface="Times New Roman" panose="02020603050405020304" pitchFamily="18" charset="0"/>
                <a:ea typeface="Times New Roman" panose="02020603050405020304" pitchFamily="18" charset="0"/>
              </a:rPr>
              <a:t>3. </a:t>
            </a:r>
            <a:r>
              <a:rPr lang="en-US" sz="3200" b="1" dirty="0" err="1">
                <a:latin typeface="Times New Roman" panose="02020603050405020304" pitchFamily="18" charset="0"/>
                <a:ea typeface="Times New Roman" panose="02020603050405020304" pitchFamily="18" charset="0"/>
              </a:rPr>
              <a:t>Masştablaryň</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görnüşleri</a:t>
            </a:r>
            <a:r>
              <a:rPr lang="en-US" sz="3200" b="1" dirty="0">
                <a:latin typeface="Times New Roman" panose="02020603050405020304" pitchFamily="18" charset="0"/>
                <a:ea typeface="Times New Roman" panose="02020603050405020304" pitchFamily="18" charset="0"/>
              </a:rPr>
              <a:t> we </a:t>
            </a:r>
            <a:r>
              <a:rPr lang="en-US" sz="3200" b="1" dirty="0" err="1">
                <a:latin typeface="Times New Roman" panose="02020603050405020304" pitchFamily="18" charset="0"/>
                <a:ea typeface="Times New Roman" panose="02020603050405020304" pitchFamily="18" charset="0"/>
              </a:rPr>
              <a:t>takyklygy</a:t>
            </a:r>
            <a:r>
              <a:rPr lang="en-US" sz="3200" b="1" dirty="0">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66860"/>
          </a:xfrm>
        </p:spPr>
        <p:txBody>
          <a:bodyPr>
            <a:normAutofit fontScale="90000"/>
          </a:bodyPr>
          <a:lstStyle/>
          <a:p>
            <a:endParaRPr lang="ru-RU" dirty="0"/>
          </a:p>
        </p:txBody>
      </p:sp>
      <p:sp>
        <p:nvSpPr>
          <p:cNvPr id="3" name="Объект 2"/>
          <p:cNvSpPr>
            <a:spLocks noGrp="1"/>
          </p:cNvSpPr>
          <p:nvPr>
            <p:ph idx="1"/>
          </p:nvPr>
        </p:nvSpPr>
        <p:spPr>
          <a:xfrm>
            <a:off x="838199" y="1063869"/>
            <a:ext cx="10741269" cy="5113094"/>
          </a:xfrm>
        </p:spPr>
        <p:txBody>
          <a:bodyPr/>
          <a:lstStyle/>
          <a:p>
            <a:pPr algn="just"/>
            <a:r>
              <a:rPr lang="tk-TM" dirty="0" smtClean="0"/>
              <a:t>    </a:t>
            </a:r>
            <a:endParaRPr lang="ru-RU" dirty="0"/>
          </a:p>
        </p:txBody>
      </p:sp>
      <p:pic>
        <p:nvPicPr>
          <p:cNvPr id="4" name="Рисунок 3"/>
          <p:cNvPicPr>
            <a:picLocks noChangeAspect="1"/>
          </p:cNvPicPr>
          <p:nvPr/>
        </p:nvPicPr>
        <p:blipFill>
          <a:blip r:embed="rId2"/>
          <a:stretch>
            <a:fillRect/>
          </a:stretch>
        </p:blipFill>
        <p:spPr>
          <a:xfrm>
            <a:off x="1477108" y="1837593"/>
            <a:ext cx="8818683" cy="3640016"/>
          </a:xfrm>
          <a:prstGeom prst="rect">
            <a:avLst/>
          </a:prstGeom>
        </p:spPr>
      </p:pic>
    </p:spTree>
    <p:extLst>
      <p:ext uri="{BB962C8B-B14F-4D97-AF65-F5344CB8AC3E}">
        <p14:creationId xmlns:p14="http://schemas.microsoft.com/office/powerpoint/2010/main" val="42627571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 </a:t>
            </a:r>
            <a:r>
              <a:rPr lang="en-US" dirty="0" err="1"/>
              <a:t>Masştabyň</a:t>
            </a:r>
            <a:r>
              <a:rPr lang="en-US" dirty="0"/>
              <a:t> </a:t>
            </a:r>
            <a:r>
              <a:rPr lang="en-US" dirty="0" err="1"/>
              <a:t>takyklygy</a:t>
            </a:r>
            <a:r>
              <a:rPr lang="en-US" dirty="0"/>
              <a:t>, </a:t>
            </a:r>
            <a:r>
              <a:rPr lang="en-US" dirty="0" err="1"/>
              <a:t>surata</a:t>
            </a:r>
            <a:r>
              <a:rPr lang="en-US" dirty="0"/>
              <a:t> </a:t>
            </a:r>
            <a:r>
              <a:rPr lang="en-US" dirty="0" err="1"/>
              <a:t>almagyň</a:t>
            </a:r>
            <a:r>
              <a:rPr lang="en-US" dirty="0"/>
              <a:t> </a:t>
            </a:r>
            <a:r>
              <a:rPr lang="en-US" dirty="0" err="1"/>
              <a:t>masştabyny</a:t>
            </a:r>
            <a:r>
              <a:rPr lang="en-US" dirty="0"/>
              <a:t> </a:t>
            </a:r>
            <a:r>
              <a:rPr lang="en-US" dirty="0" err="1"/>
              <a:t>saýlap</a:t>
            </a:r>
            <a:r>
              <a:rPr lang="en-US" dirty="0"/>
              <a:t> </a:t>
            </a:r>
            <a:r>
              <a:rPr lang="en-US" dirty="0" err="1"/>
              <a:t>almakda</a:t>
            </a:r>
            <a:r>
              <a:rPr lang="en-US" dirty="0"/>
              <a:t> hem-de </a:t>
            </a:r>
            <a:r>
              <a:rPr lang="en-US" dirty="0" err="1"/>
              <a:t>ýer</a:t>
            </a:r>
            <a:r>
              <a:rPr lang="en-US" dirty="0"/>
              <a:t> </a:t>
            </a:r>
            <a:r>
              <a:rPr lang="en-US" dirty="0" err="1"/>
              <a:t>üstüniň</a:t>
            </a:r>
            <a:r>
              <a:rPr lang="en-US" dirty="0"/>
              <a:t> </a:t>
            </a:r>
            <a:r>
              <a:rPr lang="en-US" dirty="0" err="1"/>
              <a:t>haýsy</a:t>
            </a:r>
            <a:r>
              <a:rPr lang="en-US" dirty="0"/>
              <a:t> </a:t>
            </a:r>
            <a:r>
              <a:rPr lang="en-US" dirty="0" err="1"/>
              <a:t>desgalaryny</a:t>
            </a:r>
            <a:r>
              <a:rPr lang="en-US" dirty="0"/>
              <a:t> (</a:t>
            </a:r>
            <a:r>
              <a:rPr lang="en-US" dirty="0" err="1"/>
              <a:t>obýektlerini</a:t>
            </a:r>
            <a:r>
              <a:rPr lang="en-US" dirty="0"/>
              <a:t>) </a:t>
            </a:r>
            <a:r>
              <a:rPr lang="en-US" dirty="0" err="1"/>
              <a:t>surata</a:t>
            </a:r>
            <a:r>
              <a:rPr lang="en-US" dirty="0"/>
              <a:t> </a:t>
            </a:r>
            <a:r>
              <a:rPr lang="en-US" dirty="0" err="1"/>
              <a:t>düşürmeli</a:t>
            </a:r>
            <a:r>
              <a:rPr lang="en-US" dirty="0"/>
              <a:t> </a:t>
            </a:r>
            <a:r>
              <a:rPr lang="en-US" dirty="0" err="1"/>
              <a:t>däl</a:t>
            </a:r>
            <a:r>
              <a:rPr lang="en-US" dirty="0"/>
              <a:t>, </a:t>
            </a:r>
            <a:r>
              <a:rPr lang="en-US" dirty="0" err="1"/>
              <a:t>ýagny</a:t>
            </a:r>
            <a:r>
              <a:rPr lang="en-US" dirty="0"/>
              <a:t> </a:t>
            </a:r>
            <a:r>
              <a:rPr lang="en-US" dirty="0" err="1"/>
              <a:t>ol</a:t>
            </a:r>
            <a:r>
              <a:rPr lang="en-US" dirty="0"/>
              <a:t> </a:t>
            </a:r>
            <a:r>
              <a:rPr lang="en-US" dirty="0" err="1"/>
              <a:t>berlen</a:t>
            </a:r>
            <a:r>
              <a:rPr lang="en-US" dirty="0"/>
              <a:t> </a:t>
            </a:r>
            <a:r>
              <a:rPr lang="en-US" dirty="0" err="1"/>
              <a:t>masştabda</a:t>
            </a:r>
            <a:r>
              <a:rPr lang="en-US" dirty="0"/>
              <a:t> </a:t>
            </a:r>
            <a:r>
              <a:rPr lang="en-US" dirty="0" err="1"/>
              <a:t>görkezilmeýärmi</a:t>
            </a:r>
            <a:r>
              <a:rPr lang="en-US" dirty="0"/>
              <a:t> </a:t>
            </a:r>
            <a:r>
              <a:rPr lang="en-US" dirty="0" err="1"/>
              <a:t>diýen</a:t>
            </a:r>
            <a:r>
              <a:rPr lang="en-US" dirty="0"/>
              <a:t> </a:t>
            </a:r>
            <a:r>
              <a:rPr lang="en-US" dirty="0" err="1"/>
              <a:t>ýaly</a:t>
            </a:r>
            <a:r>
              <a:rPr lang="en-US" dirty="0"/>
              <a:t> </a:t>
            </a:r>
            <a:r>
              <a:rPr lang="en-US" dirty="0" err="1"/>
              <a:t>soraglara</a:t>
            </a:r>
            <a:r>
              <a:rPr lang="en-US" dirty="0"/>
              <a:t> </a:t>
            </a:r>
            <a:r>
              <a:rPr lang="en-US" dirty="0" err="1"/>
              <a:t>jogap</a:t>
            </a:r>
            <a:r>
              <a:rPr lang="en-US" dirty="0"/>
              <a:t> </a:t>
            </a:r>
            <a:r>
              <a:rPr lang="en-US" dirty="0" err="1"/>
              <a:t>berýär</a:t>
            </a:r>
            <a:r>
              <a:rPr lang="en-US" dirty="0"/>
              <a:t>. Eger-de </a:t>
            </a:r>
            <a:r>
              <a:rPr lang="en-US" dirty="0" err="1"/>
              <a:t>ölçenýän</a:t>
            </a:r>
            <a:r>
              <a:rPr lang="en-US" dirty="0"/>
              <a:t> </a:t>
            </a:r>
            <a:r>
              <a:rPr lang="en-US" dirty="0" err="1"/>
              <a:t>çyzygyň</a:t>
            </a:r>
            <a:r>
              <a:rPr lang="en-US" dirty="0"/>
              <a:t> </a:t>
            </a:r>
            <a:r>
              <a:rPr lang="en-US" dirty="0" err="1"/>
              <a:t>uzynlygy</a:t>
            </a:r>
            <a:r>
              <a:rPr lang="en-US" dirty="0"/>
              <a:t> </a:t>
            </a:r>
            <a:r>
              <a:rPr lang="en-US" dirty="0" err="1"/>
              <a:t>masştab</a:t>
            </a:r>
            <a:r>
              <a:rPr lang="en-US" dirty="0"/>
              <a:t> </a:t>
            </a:r>
            <a:r>
              <a:rPr lang="en-US" dirty="0" err="1"/>
              <a:t>çyzgyjyndan</a:t>
            </a:r>
            <a:r>
              <a:rPr lang="en-US" dirty="0"/>
              <a:t> </a:t>
            </a:r>
            <a:r>
              <a:rPr lang="en-US" dirty="0" err="1"/>
              <a:t>uzyn</a:t>
            </a:r>
            <a:r>
              <a:rPr lang="en-US" dirty="0"/>
              <a:t> </a:t>
            </a:r>
            <a:r>
              <a:rPr lang="en-US" dirty="0" err="1"/>
              <a:t>bolsa</a:t>
            </a:r>
            <a:r>
              <a:rPr lang="en-US" dirty="0"/>
              <a:t>, </a:t>
            </a:r>
            <a:r>
              <a:rPr lang="en-US" dirty="0" err="1"/>
              <a:t>onda</a:t>
            </a:r>
            <a:r>
              <a:rPr lang="en-US" dirty="0"/>
              <a:t> </a:t>
            </a:r>
            <a:r>
              <a:rPr lang="en-US" dirty="0" err="1"/>
              <a:t>çyzygy</a:t>
            </a:r>
            <a:r>
              <a:rPr lang="en-US" dirty="0"/>
              <a:t> </a:t>
            </a:r>
            <a:r>
              <a:rPr lang="en-US" dirty="0" err="1"/>
              <a:t>böleklere</a:t>
            </a:r>
            <a:r>
              <a:rPr lang="en-US" dirty="0"/>
              <a:t> </a:t>
            </a:r>
            <a:r>
              <a:rPr lang="en-US" dirty="0" err="1"/>
              <a:t>bölmek</a:t>
            </a:r>
            <a:r>
              <a:rPr lang="en-US" dirty="0"/>
              <a:t> </a:t>
            </a:r>
            <a:r>
              <a:rPr lang="en-US" dirty="0" err="1"/>
              <a:t>bilen</a:t>
            </a:r>
            <a:r>
              <a:rPr lang="en-US" dirty="0"/>
              <a:t> </a:t>
            </a:r>
            <a:r>
              <a:rPr lang="en-US" dirty="0" err="1"/>
              <a:t>ölçemek</a:t>
            </a:r>
            <a:r>
              <a:rPr lang="en-US" dirty="0"/>
              <a:t> </a:t>
            </a:r>
            <a:r>
              <a:rPr lang="en-US" dirty="0" err="1"/>
              <a:t>gerekdir</a:t>
            </a:r>
            <a:r>
              <a:rPr lang="en-US" dirty="0"/>
              <a:t> </a:t>
            </a:r>
            <a:r>
              <a:rPr lang="en-US" dirty="0" err="1"/>
              <a:t>Masştabyň</a:t>
            </a:r>
            <a:r>
              <a:rPr lang="en-US" dirty="0"/>
              <a:t> </a:t>
            </a:r>
            <a:r>
              <a:rPr lang="en-US" dirty="0" err="1"/>
              <a:t>çepki</a:t>
            </a:r>
            <a:r>
              <a:rPr lang="en-US" dirty="0"/>
              <a:t> </a:t>
            </a:r>
            <a:r>
              <a:rPr lang="en-US" dirty="0" err="1"/>
              <a:t>çep</a:t>
            </a:r>
            <a:r>
              <a:rPr lang="en-US" dirty="0"/>
              <a:t> </a:t>
            </a:r>
            <a:r>
              <a:rPr lang="en-US" dirty="0" err="1"/>
              <a:t>bölegine</a:t>
            </a:r>
            <a:r>
              <a:rPr lang="en-US" dirty="0"/>
              <a:t> </a:t>
            </a:r>
            <a:r>
              <a:rPr lang="en-US" dirty="0" err="1"/>
              <a:t>onuň</a:t>
            </a:r>
            <a:r>
              <a:rPr lang="en-US" dirty="0"/>
              <a:t> </a:t>
            </a:r>
            <a:r>
              <a:rPr lang="en-US" dirty="0" err="1"/>
              <a:t>nommogrammasy</a:t>
            </a:r>
            <a:r>
              <a:rPr lang="en-US" dirty="0"/>
              <a:t> </a:t>
            </a:r>
            <a:r>
              <a:rPr lang="en-US" dirty="0" err="1"/>
              <a:t>diýilýär</a:t>
            </a:r>
            <a:r>
              <a:rPr lang="en-US" dirty="0"/>
              <a:t>.</a:t>
            </a:r>
            <a:endParaRPr lang="ru-RU" dirty="0"/>
          </a:p>
        </p:txBody>
      </p:sp>
    </p:spTree>
    <p:extLst>
      <p:ext uri="{BB962C8B-B14F-4D97-AF65-F5344CB8AC3E}">
        <p14:creationId xmlns:p14="http://schemas.microsoft.com/office/powerpoint/2010/main" val="1837743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6332" y="703384"/>
            <a:ext cx="10840914" cy="5627077"/>
          </a:xfrm>
        </p:spPr>
        <p:txBody>
          <a:bodyPr>
            <a:normAutofit fontScale="25000" lnSpcReduction="20000"/>
          </a:bodyPr>
          <a:lstStyle/>
          <a:p>
            <a:pPr algn="just">
              <a:lnSpc>
                <a:spcPct val="120000"/>
              </a:lnSpc>
            </a:pPr>
            <a:r>
              <a:rPr lang="tk-TM" sz="11100" b="1" dirty="0" smtClean="0">
                <a:latin typeface="Times New Roman" panose="02020603050405020304" pitchFamily="18" charset="0"/>
                <a:ea typeface="Times New Roman" panose="02020603050405020304" pitchFamily="18" charset="0"/>
              </a:rPr>
              <a:t>     </a:t>
            </a:r>
            <a:r>
              <a:rPr lang="ru-RU" sz="11100" b="1" dirty="0" smtClean="0">
                <a:latin typeface="Times New Roman" panose="02020603050405020304" pitchFamily="18" charset="0"/>
                <a:ea typeface="Times New Roman" panose="02020603050405020304" pitchFamily="18" charset="0"/>
                <a:cs typeface="Times New Roman" panose="02020603050405020304" pitchFamily="18" charset="0"/>
              </a:rPr>
              <a:t>1</a:t>
            </a:r>
            <a:r>
              <a:rPr lang="ru-RU" sz="111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ru-RU" sz="11100" b="1" dirty="0" smtClean="0">
                <a:latin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Tofografiki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planlarda</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we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kartalarda</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ýeriň</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üstüniň</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ähli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zatlaryň</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şekili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bilen</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hatarda</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ýeriň</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relýefi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görkezilýär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beýiklik</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peslik</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Topografiki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kartalardan</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edilýän</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esasy</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talap</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kartalaryň</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masştabyna</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baglylykda</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ýerleriň</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tehniki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häsýetnamasy</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tehniki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şertler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dogry</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we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takyk</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aňladylmagydyr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Islendik</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masştaby</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topokartalar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boýunça</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düzülende</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birnäçe</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terretoriany</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öz</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içine</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alyp</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köp</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sanly</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listlerden</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durýar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Ähli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listlerde</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şol</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masştab</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şol</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bir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aňladylýan</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relýefler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we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predmetler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görkezilýär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Diňe</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geografiki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topokartalarda</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şu</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düzgünler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saklanylmaýar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p>
          <a:p>
            <a:pPr algn="just">
              <a:lnSpc>
                <a:spcPct val="120000"/>
              </a:lnSpc>
            </a:pPr>
            <a:r>
              <a:rPr lang="tk-TM" sz="9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Döwlet</a:t>
            </a:r>
            <a:r>
              <a:rPr lang="en-US" sz="9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ähmiýetli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topokartalar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1:25000, 1:50000, 1:200000, 1:500000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ýaly</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masştablarda</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düzülýär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Masştablary</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1:200000 den 1:10000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çenli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bolan</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masştaba</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topografiki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iri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masştably</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şekillendirmeler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diýilýär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we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bu</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şekillendirmeler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dürli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guramalar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we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edaralar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tarapyndan</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özleriniň</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ýörite</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maksatlary</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üçin</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geçirilýär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Topografiki</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kartalar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aşakdaky</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şeýle</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elementlerden</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9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düzülýär</a:t>
            </a:r>
            <a:r>
              <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9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008" y="615463"/>
            <a:ext cx="10676792" cy="254975"/>
          </a:xfrm>
        </p:spPr>
        <p:txBody>
          <a:bodyPr>
            <a:normAutofit fontScale="90000"/>
          </a:bodyPr>
          <a:lstStyle/>
          <a:p>
            <a:pPr algn="just"/>
            <a:endParaRPr lang="ru-RU" sz="2800" dirty="0">
              <a:latin typeface="Times New Roman" panose="02020603050405020304" pitchFamily="18" charset="0"/>
              <a:cs typeface="Times New Roman" panose="02020603050405020304" pitchFamily="18" charset="0"/>
            </a:endParaRPr>
          </a:p>
        </p:txBody>
      </p:sp>
      <p:sp>
        <p:nvSpPr>
          <p:cNvPr id="6" name="Объект 5"/>
          <p:cNvSpPr>
            <a:spLocks noGrp="1"/>
          </p:cNvSpPr>
          <p:nvPr>
            <p:ph idx="1"/>
          </p:nvPr>
        </p:nvSpPr>
        <p:spPr>
          <a:xfrm>
            <a:off x="838200" y="1081454"/>
            <a:ext cx="10515600" cy="5354514"/>
          </a:xfrm>
        </p:spPr>
        <p:txBody>
          <a:bodyPr>
            <a:normAutofit lnSpcReduction="10000"/>
          </a:bodyPr>
          <a:lstStyle/>
          <a:p>
            <a:pPr marL="457200" marR="75565" indent="449580" algn="just">
              <a:spcAft>
                <a:spcPts val="0"/>
              </a:spcAft>
            </a:pPr>
            <a:r>
              <a:rPr lang="tk-TM" dirty="0" smtClean="0"/>
              <a:t>     </a:t>
            </a:r>
            <a:r>
              <a:rPr lang="ru-RU" sz="3600" b="1" dirty="0">
                <a:latin typeface="Times New Roman" panose="02020603050405020304" pitchFamily="18" charset="0"/>
                <a:ea typeface="Times New Roman" panose="02020603050405020304" pitchFamily="18" charset="0"/>
              </a:rPr>
              <a:t>1.</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Matematiki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elementler-bulara</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kartografiki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we</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kilometr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torlary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kartanyň</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masştaby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kartanyň</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ramkasy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kartanyň</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nomenkloturasy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we</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daýanç</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nokatlary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degişlidir</a:t>
            </a:r>
            <a:r>
              <a:rPr lang="ru-RU" sz="3600" dirty="0">
                <a:latin typeface="Times New Roman" panose="02020603050405020304" pitchFamily="18" charset="0"/>
                <a:ea typeface="Times New Roman" panose="02020603050405020304" pitchFamily="18" charset="0"/>
              </a:rPr>
              <a:t>. </a:t>
            </a:r>
          </a:p>
          <a:p>
            <a:pPr marL="457200" marR="75565" indent="449580" algn="just">
              <a:spcAft>
                <a:spcPts val="0"/>
              </a:spcAft>
            </a:pPr>
            <a:r>
              <a:rPr lang="ru-RU" sz="3600" b="1" dirty="0">
                <a:latin typeface="Times New Roman" panose="02020603050405020304" pitchFamily="18" charset="0"/>
                <a:ea typeface="Times New Roman" panose="02020603050405020304" pitchFamily="18" charset="0"/>
              </a:rPr>
              <a:t>2.</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Fiziki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geografiki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elementler-bulara</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gidrografiýa</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ýer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üstüniň</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relýefi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ösümlük</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we</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toprak</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gatlagy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buzluklar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wulkanlar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we</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ş.m</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degişlidir</a:t>
            </a:r>
            <a:r>
              <a:rPr lang="ru-RU" sz="3600" dirty="0">
                <a:latin typeface="Times New Roman" panose="02020603050405020304" pitchFamily="18" charset="0"/>
                <a:ea typeface="Times New Roman" panose="02020603050405020304" pitchFamily="18" charset="0"/>
              </a:rPr>
              <a:t>. </a:t>
            </a:r>
          </a:p>
          <a:p>
            <a:pPr marL="457200" marR="75565" indent="449580" algn="just">
              <a:spcAft>
                <a:spcPts val="0"/>
              </a:spcAft>
            </a:pPr>
            <a:r>
              <a:rPr lang="ru-RU" sz="3600" b="1" dirty="0">
                <a:latin typeface="Times New Roman" panose="02020603050405020304" pitchFamily="18" charset="0"/>
                <a:ea typeface="Times New Roman" panose="02020603050405020304" pitchFamily="18" charset="0"/>
              </a:rPr>
              <a:t>3.</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Sosial</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we</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ykdysady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elemntler-bulara</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ilatly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nokatlar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aragatnaşyk</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ulgamlary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gatnow</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ýollary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elektrik</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linýalary</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senagat</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görkezijileri</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adminstratiw</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merkezler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araçäkler</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we</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ş.m</a:t>
            </a:r>
            <a:r>
              <a:rPr lang="ru-RU" sz="3600" dirty="0">
                <a:latin typeface="Times New Roman" panose="02020603050405020304" pitchFamily="18" charset="0"/>
                <a:ea typeface="Times New Roman" panose="02020603050405020304" pitchFamily="18" charset="0"/>
              </a:rPr>
              <a:t> </a:t>
            </a:r>
            <a:r>
              <a:rPr lang="ru-RU" sz="3600" dirty="0" err="1">
                <a:latin typeface="Times New Roman" panose="02020603050405020304" pitchFamily="18" charset="0"/>
                <a:ea typeface="Times New Roman" panose="02020603050405020304" pitchFamily="18" charset="0"/>
              </a:rPr>
              <a:t>degişlidir</a:t>
            </a:r>
            <a:r>
              <a:rPr lang="ru-RU" dirty="0">
                <a:latin typeface="Times New Roman" panose="02020603050405020304" pitchFamily="18" charset="0"/>
                <a:ea typeface="Times New Roman" panose="02020603050405020304" pitchFamily="18" charset="0"/>
              </a:rPr>
              <a:t>. </a:t>
            </a:r>
            <a:endParaRPr lang="ru-RU"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08391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509954"/>
            <a:ext cx="10515600" cy="2813538"/>
          </a:xfrm>
        </p:spPr>
        <p:txBody>
          <a:bodyPr>
            <a:noAutofit/>
          </a:bodyPr>
          <a:lstStyle/>
          <a:p>
            <a:pPr algn="just"/>
            <a:r>
              <a:rPr lang="tk-TM" sz="2400" dirty="0" smtClean="0">
                <a:latin typeface="Times New Roman" panose="02020603050405020304" pitchFamily="18" charset="0"/>
                <a:cs typeface="Times New Roman" panose="02020603050405020304" pitchFamily="18" charset="0"/>
              </a:rPr>
              <a:t>     </a:t>
            </a:r>
            <a:r>
              <a:rPr lang="en-US" sz="2600" dirty="0">
                <a:latin typeface="Times New Roman" panose="02020603050405020304" pitchFamily="18" charset="0"/>
                <a:cs typeface="Times New Roman" panose="02020603050405020304" pitchFamily="18" charset="0"/>
              </a:rPr>
              <a:t> </a:t>
            </a:r>
            <a:endParaRPr lang="ru-RU" sz="2600" dirty="0">
              <a:latin typeface="Times New Roman" panose="02020603050405020304" pitchFamily="18" charset="0"/>
              <a:cs typeface="Times New Roman" panose="02020603050405020304" pitchFamily="18" charset="0"/>
            </a:endParaRPr>
          </a:p>
        </p:txBody>
      </p:sp>
      <p:sp>
        <p:nvSpPr>
          <p:cNvPr id="5" name="Объект 4"/>
          <p:cNvSpPr>
            <a:spLocks noGrp="1"/>
          </p:cNvSpPr>
          <p:nvPr>
            <p:ph idx="1"/>
          </p:nvPr>
        </p:nvSpPr>
        <p:spPr>
          <a:xfrm flipV="1">
            <a:off x="838200" y="6390248"/>
            <a:ext cx="10515600" cy="45719"/>
          </a:xfrm>
        </p:spPr>
        <p:txBody>
          <a:bodyPr>
            <a:normAutofit fontScale="25000" lnSpcReduction="20000"/>
          </a:bodyPr>
          <a:lstStyle/>
          <a:p>
            <a:endParaRPr lang="ru-RU" dirty="0"/>
          </a:p>
        </p:txBody>
      </p:sp>
      <p:sp>
        <p:nvSpPr>
          <p:cNvPr id="6" name="Прямоугольник 5"/>
          <p:cNvSpPr/>
          <p:nvPr/>
        </p:nvSpPr>
        <p:spPr>
          <a:xfrm>
            <a:off x="685800" y="241390"/>
            <a:ext cx="10668000" cy="5509200"/>
          </a:xfrm>
          <a:prstGeom prst="rect">
            <a:avLst/>
          </a:prstGeom>
        </p:spPr>
        <p:txBody>
          <a:bodyPr wrap="square">
            <a:spAutoFit/>
          </a:bodyPr>
          <a:lstStyle/>
          <a:p>
            <a:pPr algn="just"/>
            <a:r>
              <a:rPr lang="en-US" sz="3200" dirty="0"/>
              <a:t> </a:t>
            </a:r>
            <a:r>
              <a:rPr lang="tk-TM" sz="3200" dirty="0" smtClean="0"/>
              <a:t>        </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Ýeriň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üstündäki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nokadyň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ýagdaýyny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kesgitlemek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üçin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onuň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koordinatalaryny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bilmek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ýeterlik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däldir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Sebäbi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georafiki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koordinatalar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ýer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ellipsoýidiniň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üstünde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nokadyň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proeksiýasynyň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ýagdaýyny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kesgitleýär.Şonyň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üçin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geodeziýada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üçinji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ölçeg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ýagny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belentlik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koordinaty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ulanylýar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ýagny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ýariň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fiziki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üstünde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berlen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nokatdan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asma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ugry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boýunça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kabul</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edilen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dereje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üste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çenli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bolan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aralyk</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ölçenilýär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Esasy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dereje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üsti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öňki</a:t>
            </a:r>
            <a:r>
              <a:rPr lang="en-US" sz="3200" dirty="0">
                <a:latin typeface="Times New Roman" panose="02020603050405020304" pitchFamily="18" charset="0"/>
                <a:cs typeface="Times New Roman" panose="02020603050405020304" pitchFamily="18" charset="0"/>
              </a:rPr>
              <a:t> SSSR-</a:t>
            </a:r>
            <a:r>
              <a:rPr lang="en-US" sz="3200" dirty="0" err="1">
                <a:latin typeface="Times New Roman" panose="02020603050405020304" pitchFamily="18" charset="0"/>
                <a:cs typeface="Times New Roman" panose="02020603050405020304" pitchFamily="18" charset="0"/>
              </a:rPr>
              <a:t>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teritoriýasynda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Baltika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deňiziniň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asuda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wagtyndaky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suwunyň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derejesiniň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üsti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bilen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gabat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gelýär</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Şonuň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üçin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Türkmenistanda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esasy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dereje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üsti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hökmünde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Baltika</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deňziniň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suwunyň</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derejesi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alynýar</a:t>
            </a:r>
            <a:r>
              <a:rPr lang="en-US" sz="3200" dirty="0">
                <a:latin typeface="Times New Roman" panose="02020603050405020304" pitchFamily="18" charset="0"/>
                <a:cs typeface="Times New Roman" panose="02020603050405020304" pitchFamily="18" charset="0"/>
              </a:rPr>
              <a:t>. </a:t>
            </a:r>
            <a:endParaRPr lang="ru-RU"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440074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4961" y="703385"/>
            <a:ext cx="11233639" cy="4448907"/>
          </a:xfrm>
        </p:spPr>
        <p:txBody>
          <a:bodyPr>
            <a:normAutofit fontScale="90000"/>
          </a:bodyPr>
          <a:lstStyle/>
          <a:p>
            <a:pPr marL="457200" indent="90170" algn="just">
              <a:spcAft>
                <a:spcPts val="0"/>
              </a:spcAft>
            </a:pPr>
            <a:r>
              <a:rPr lang="tk-TM" sz="3200" dirty="0" smtClean="0">
                <a:latin typeface="Times New Roman" panose="02020603050405020304" pitchFamily="18" charset="0"/>
                <a:ea typeface="Times New Roman" panose="02020603050405020304" pitchFamily="18" charset="0"/>
              </a:rPr>
              <a:t>     </a:t>
            </a:r>
            <a:br>
              <a:rPr lang="tk-TM" sz="3200" dirty="0" smtClean="0">
                <a:latin typeface="Times New Roman" panose="02020603050405020304" pitchFamily="18" charset="0"/>
                <a:ea typeface="Times New Roman" panose="02020603050405020304" pitchFamily="18" charset="0"/>
              </a:rPr>
            </a:br>
            <a:r>
              <a:rPr lang="tk-TM" sz="3200" dirty="0">
                <a:latin typeface="Times New Roman" panose="02020603050405020304" pitchFamily="18" charset="0"/>
                <a:ea typeface="Times New Roman" panose="02020603050405020304" pitchFamily="18" charset="0"/>
              </a:rPr>
              <a:t/>
            </a:r>
            <a:br>
              <a:rPr lang="tk-TM" sz="3200" dirty="0">
                <a:latin typeface="Times New Roman" panose="02020603050405020304" pitchFamily="18" charset="0"/>
                <a:ea typeface="Times New Roman" panose="02020603050405020304" pitchFamily="18" charset="0"/>
              </a:rPr>
            </a:br>
            <a:r>
              <a:rPr lang="tk-TM" sz="3200" dirty="0" smtClean="0">
                <a:latin typeface="Times New Roman" panose="02020603050405020304" pitchFamily="18" charset="0"/>
                <a:ea typeface="Times New Roman" panose="02020603050405020304" pitchFamily="18" charset="0"/>
              </a:rPr>
              <a:t/>
            </a:r>
            <a:br>
              <a:rPr lang="tk-TM" sz="3200" dirty="0" smtClean="0">
                <a:latin typeface="Times New Roman" panose="02020603050405020304" pitchFamily="18" charset="0"/>
                <a:ea typeface="Times New Roman" panose="02020603050405020304" pitchFamily="18" charset="0"/>
              </a:rPr>
            </a:br>
            <a:r>
              <a:rPr lang="tk-TM" sz="3200" dirty="0" smtClean="0">
                <a:latin typeface="Times New Roman" panose="02020603050405020304" pitchFamily="18" charset="0"/>
                <a:ea typeface="Times New Roman" panose="02020603050405020304" pitchFamily="18" charset="0"/>
              </a:rPr>
              <a:t>       </a:t>
            </a:r>
            <a:r>
              <a:rPr lang="ru-RU" sz="3200" dirty="0" err="1" smtClean="0">
                <a:latin typeface="Times New Roman" panose="02020603050405020304" pitchFamily="18" charset="0"/>
                <a:ea typeface="Times New Roman" panose="02020603050405020304" pitchFamily="18" charset="0"/>
              </a:rPr>
              <a:t>Onuň</a:t>
            </a:r>
            <a:r>
              <a:rPr lang="ru-RU" sz="3200" dirty="0" smtClean="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belentlik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derejesi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Türkmenistandaky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geodeziki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daýanç</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nokatlary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bilen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baglanşdyrylandyr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Şeýlelikde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ýeriň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fiziki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üstündäki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islendik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belentligiň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nokady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diýip</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şol</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nokatdan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asma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ugur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boýunça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esasy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dereje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üste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ýagny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Baltika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deňziniň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suwlarynyň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belentlik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derejesine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çenli</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bolan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aralyga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aýdylýar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Ol</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belentlige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absalýut</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belentlik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diýilýär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Absalýut</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belentlik</a:t>
            </a:r>
            <a:r>
              <a:rPr lang="ru-RU" sz="3200" dirty="0">
                <a:latin typeface="Times New Roman" panose="02020603050405020304" pitchFamily="18" charset="0"/>
                <a:ea typeface="Times New Roman" panose="02020603050405020304" pitchFamily="18" charset="0"/>
              </a:rPr>
              <a:t> H </a:t>
            </a:r>
            <a:r>
              <a:rPr lang="ru-RU" sz="3200" dirty="0" err="1">
                <a:latin typeface="Times New Roman" panose="02020603050405020304" pitchFamily="18" charset="0"/>
                <a:ea typeface="Times New Roman" panose="02020603050405020304" pitchFamily="18" charset="0"/>
              </a:rPr>
              <a:t>harpy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bilen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belgilenýär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beýiklik</a:t>
            </a:r>
            <a:r>
              <a:rPr lang="ru-RU" sz="3200" dirty="0">
                <a:latin typeface="Times New Roman" panose="02020603050405020304" pitchFamily="18" charset="0"/>
                <a:ea typeface="Times New Roman" panose="02020603050405020304" pitchFamily="18" charset="0"/>
              </a:rPr>
              <a:t> h </a:t>
            </a:r>
            <a:r>
              <a:rPr lang="ru-RU" sz="3200" dirty="0" err="1">
                <a:latin typeface="Times New Roman" panose="02020603050405020304" pitchFamily="18" charset="0"/>
                <a:ea typeface="Times New Roman" panose="02020603050405020304" pitchFamily="18" charset="0"/>
              </a:rPr>
              <a:t>harpy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bilen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bellenilýär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Belentlikler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položitel</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we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otrisatel</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bahalara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eýe</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bolýarlar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nokadyň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başga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nokadyň</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ululygyna</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beýiklik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diýilýär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we</a:t>
            </a:r>
            <a:r>
              <a:rPr lang="ru-RU" sz="3200" dirty="0">
                <a:latin typeface="Times New Roman" panose="02020603050405020304" pitchFamily="18" charset="0"/>
                <a:ea typeface="Times New Roman" panose="02020603050405020304" pitchFamily="18" charset="0"/>
              </a:rPr>
              <a:t> h </a:t>
            </a:r>
            <a:r>
              <a:rPr lang="ru-RU" sz="3200" dirty="0" err="1">
                <a:latin typeface="Times New Roman" panose="02020603050405020304" pitchFamily="18" charset="0"/>
                <a:ea typeface="Times New Roman" panose="02020603050405020304" pitchFamily="18" charset="0"/>
              </a:rPr>
              <a:t>harpy</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bilen</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bellenilýär</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Otnositel</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beýiklik</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hem</a:t>
            </a:r>
            <a:r>
              <a:rPr lang="ru-RU" sz="3200" dirty="0">
                <a:latin typeface="Times New Roman" panose="02020603050405020304" pitchFamily="18" charset="0"/>
                <a:ea typeface="Times New Roman" panose="02020603050405020304" pitchFamily="18" charset="0"/>
              </a:rPr>
              <a:t> </a:t>
            </a:r>
            <a:r>
              <a:rPr lang="ru-RU" sz="3200" dirty="0" err="1">
                <a:latin typeface="Times New Roman" panose="02020603050405020304" pitchFamily="18" charset="0"/>
                <a:ea typeface="Times New Roman" panose="02020603050405020304" pitchFamily="18" charset="0"/>
              </a:rPr>
              <a:t>diýilýär</a:t>
            </a:r>
            <a:r>
              <a:rPr lang="ru-RU" sz="3200" dirty="0">
                <a:latin typeface="Times New Roman" panose="02020603050405020304" pitchFamily="18" charset="0"/>
                <a:ea typeface="Times New Roman" panose="02020603050405020304" pitchFamily="18" charset="0"/>
              </a:rPr>
              <a:t>.</a:t>
            </a:r>
            <a:br>
              <a:rPr lang="ru-RU" sz="3200" dirty="0">
                <a:latin typeface="Times New Roman" panose="02020603050405020304" pitchFamily="18" charset="0"/>
                <a:ea typeface="Times New Roman" panose="02020603050405020304" pitchFamily="18" charset="0"/>
              </a:rPr>
            </a:br>
            <a:r>
              <a:rPr lang="ru-RU" sz="3200" dirty="0">
                <a:latin typeface="Times New Roman" panose="02020603050405020304" pitchFamily="18" charset="0"/>
                <a:ea typeface="Times New Roman" panose="02020603050405020304" pitchFamily="18" charset="0"/>
              </a:rPr>
              <a:t>                                                    </a:t>
            </a:r>
            <a:r>
              <a:rPr lang="ru-RU" sz="1050" dirty="0">
                <a:latin typeface="Times New Roman" panose="02020603050405020304" pitchFamily="18" charset="0"/>
                <a:ea typeface="Times New Roman" panose="02020603050405020304" pitchFamily="18" charset="0"/>
              </a:rPr>
              <a:t/>
            </a:r>
            <a:br>
              <a:rPr lang="ru-RU" sz="1050" dirty="0">
                <a:latin typeface="Times New Roman" panose="02020603050405020304" pitchFamily="18" charset="0"/>
                <a:ea typeface="Times New Roman" panose="02020603050405020304" pitchFamily="18" charset="0"/>
              </a:rPr>
            </a:br>
            <a:r>
              <a:rPr lang="ru-RU" sz="3600" dirty="0" smtClean="0">
                <a:latin typeface="Times New Roman" panose="02020603050405020304" pitchFamily="18" charset="0"/>
                <a:ea typeface="Times New Roman" panose="02020603050405020304" pitchFamily="18" charset="0"/>
              </a:rPr>
              <a:t>                                          </a:t>
            </a:r>
            <a:r>
              <a:rPr lang="ru-RU" sz="3600" dirty="0" err="1" smtClean="0">
                <a:latin typeface="Times New Roman" panose="02020603050405020304" pitchFamily="18" charset="0"/>
                <a:ea typeface="Times New Roman" panose="02020603050405020304" pitchFamily="18" charset="0"/>
              </a:rPr>
              <a:t>h</a:t>
            </a:r>
            <a:r>
              <a:rPr lang="ru-RU" sz="3600" baseline="-25000" dirty="0" err="1" smtClean="0">
                <a:latin typeface="Times New Roman" panose="02020603050405020304" pitchFamily="18" charset="0"/>
                <a:ea typeface="Times New Roman" panose="02020603050405020304" pitchFamily="18" charset="0"/>
              </a:rPr>
              <a:t>AS</a:t>
            </a:r>
            <a:r>
              <a:rPr lang="ru-RU" sz="3600" baseline="-25000" dirty="0">
                <a:latin typeface="Times New Roman" panose="02020603050405020304" pitchFamily="18" charset="0"/>
                <a:ea typeface="Times New Roman" panose="02020603050405020304" pitchFamily="18" charset="0"/>
              </a:rPr>
              <a:t>= </a:t>
            </a:r>
            <a:r>
              <a:rPr lang="ru-RU" sz="3600" dirty="0">
                <a:latin typeface="Times New Roman" panose="02020603050405020304" pitchFamily="18" charset="0"/>
                <a:ea typeface="Times New Roman" panose="02020603050405020304" pitchFamily="18" charset="0"/>
              </a:rPr>
              <a:t>H</a:t>
            </a:r>
            <a:r>
              <a:rPr lang="ru-RU" sz="3600" baseline="-25000" dirty="0">
                <a:latin typeface="Times New Roman" panose="02020603050405020304" pitchFamily="18" charset="0"/>
                <a:ea typeface="Times New Roman" panose="02020603050405020304" pitchFamily="18" charset="0"/>
              </a:rPr>
              <a:t>A - </a:t>
            </a:r>
            <a:r>
              <a:rPr lang="ru-RU" sz="3600" dirty="0" smtClean="0">
                <a:latin typeface="Times New Roman" panose="02020603050405020304" pitchFamily="18" charset="0"/>
                <a:ea typeface="Times New Roman" panose="02020603050405020304" pitchFamily="18" charset="0"/>
              </a:rPr>
              <a:t>H</a:t>
            </a:r>
            <a:r>
              <a:rPr lang="ru-RU" sz="3600" baseline="-25000" dirty="0" smtClean="0">
                <a:latin typeface="Times New Roman" panose="02020603050405020304" pitchFamily="18" charset="0"/>
                <a:ea typeface="Times New Roman" panose="02020603050405020304" pitchFamily="18" charset="0"/>
              </a:rPr>
              <a:t>S</a:t>
            </a:r>
            <a:endParaRPr lang="ru-RU" sz="3600" dirty="0">
              <a:effectLst/>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424961" y="6110653"/>
            <a:ext cx="4340470" cy="826478"/>
          </a:xfrm>
        </p:spPr>
        <p:txBody>
          <a:bodyPr>
            <a:normAutofit/>
          </a:bodyPr>
          <a:lstStyle/>
          <a:p>
            <a:pPr marL="0" indent="0" algn="just">
              <a:buNone/>
            </a:pPr>
            <a:endParaRPr lang="ru-RU" sz="3500" dirty="0"/>
          </a:p>
        </p:txBody>
      </p:sp>
    </p:spTree>
    <p:extLst>
      <p:ext uri="{BB962C8B-B14F-4D97-AF65-F5344CB8AC3E}">
        <p14:creationId xmlns:p14="http://schemas.microsoft.com/office/powerpoint/2010/main" val="3464466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17390"/>
          </a:xfrm>
        </p:spPr>
        <p:txBody>
          <a:bodyPr>
            <a:normAutofit fontScale="90000"/>
          </a:bodyPr>
          <a:lstStyle/>
          <a:p>
            <a:endParaRPr lang="ru-RU" dirty="0"/>
          </a:p>
        </p:txBody>
      </p:sp>
      <p:sp>
        <p:nvSpPr>
          <p:cNvPr id="3" name="Объект 2"/>
          <p:cNvSpPr>
            <a:spLocks noGrp="1"/>
          </p:cNvSpPr>
          <p:nvPr>
            <p:ph idx="1"/>
          </p:nvPr>
        </p:nvSpPr>
        <p:spPr>
          <a:xfrm>
            <a:off x="838200" y="1230923"/>
            <a:ext cx="10515600" cy="4946040"/>
          </a:xfrm>
        </p:spPr>
        <p:txBody>
          <a:bodyPr>
            <a:normAutofit fontScale="92500" lnSpcReduction="10000"/>
          </a:bodyPr>
          <a:lstStyle/>
          <a:p>
            <a:pPr algn="just"/>
            <a:r>
              <a:rPr lang="tk-TM" sz="3600" dirty="0"/>
              <a:t>      </a:t>
            </a:r>
            <a:r>
              <a:rPr lang="tk-TM" sz="3600" b="1" dirty="0"/>
              <a:t>2.</a:t>
            </a:r>
            <a:r>
              <a:rPr lang="tk-TM" sz="3600" dirty="0"/>
              <a:t> </a:t>
            </a:r>
            <a:r>
              <a:rPr lang="en-US" sz="3600" dirty="0" smtClean="0"/>
              <a:t>“</a:t>
            </a:r>
            <a:r>
              <a:rPr lang="en-US" sz="3600" dirty="0" err="1"/>
              <a:t>Geodeziýa</a:t>
            </a:r>
            <a:r>
              <a:rPr lang="en-US" sz="3600" dirty="0"/>
              <a:t>” </a:t>
            </a:r>
            <a:r>
              <a:rPr lang="en-US" sz="3600" dirty="0" err="1"/>
              <a:t>ylymy</a:t>
            </a:r>
            <a:r>
              <a:rPr lang="en-US" sz="3600" dirty="0"/>
              <a:t> </a:t>
            </a:r>
            <a:r>
              <a:rPr lang="en-US" sz="3600" dirty="0" err="1"/>
              <a:t>diňe</a:t>
            </a:r>
            <a:r>
              <a:rPr lang="en-US" sz="3600" dirty="0"/>
              <a:t> </a:t>
            </a:r>
            <a:r>
              <a:rPr lang="en-US" sz="3600" dirty="0" err="1"/>
              <a:t>bir</a:t>
            </a:r>
            <a:r>
              <a:rPr lang="en-US" sz="3600" dirty="0"/>
              <a:t> </a:t>
            </a:r>
            <a:r>
              <a:rPr lang="en-US" sz="3600" dirty="0" err="1"/>
              <a:t>ýeriň</a:t>
            </a:r>
            <a:r>
              <a:rPr lang="en-US" sz="3600" dirty="0"/>
              <a:t> </a:t>
            </a:r>
            <a:r>
              <a:rPr lang="en-US" sz="3600" dirty="0" err="1"/>
              <a:t>şekilini</a:t>
            </a:r>
            <a:r>
              <a:rPr lang="en-US" sz="3600" dirty="0"/>
              <a:t> we </a:t>
            </a:r>
            <a:r>
              <a:rPr lang="en-US" sz="3600" dirty="0" err="1"/>
              <a:t>ölçeglerini</a:t>
            </a:r>
            <a:r>
              <a:rPr lang="en-US" sz="3600" dirty="0"/>
              <a:t> </a:t>
            </a:r>
            <a:r>
              <a:rPr lang="en-US" sz="3600" dirty="0" err="1"/>
              <a:t>kesgitlemekde</a:t>
            </a:r>
            <a:r>
              <a:rPr lang="en-US" sz="3600" dirty="0"/>
              <a:t>, </a:t>
            </a:r>
            <a:r>
              <a:rPr lang="en-US" sz="3600" dirty="0" err="1"/>
              <a:t>ýer</a:t>
            </a:r>
            <a:r>
              <a:rPr lang="en-US" sz="3600" dirty="0"/>
              <a:t> </a:t>
            </a:r>
            <a:r>
              <a:rPr lang="en-US" sz="3600" dirty="0" err="1"/>
              <a:t>üstüniň</a:t>
            </a:r>
            <a:r>
              <a:rPr lang="en-US" sz="3600" dirty="0"/>
              <a:t> </a:t>
            </a:r>
            <a:r>
              <a:rPr lang="en-US" sz="3600" dirty="0" err="1"/>
              <a:t>topografiki</a:t>
            </a:r>
            <a:r>
              <a:rPr lang="en-US" sz="3600" dirty="0"/>
              <a:t> </a:t>
            </a:r>
            <a:r>
              <a:rPr lang="en-US" sz="3600" dirty="0" err="1"/>
              <a:t>kartasyny</a:t>
            </a:r>
            <a:r>
              <a:rPr lang="en-US" sz="3600" dirty="0"/>
              <a:t>, </a:t>
            </a:r>
            <a:r>
              <a:rPr lang="en-US" sz="3600" dirty="0" err="1"/>
              <a:t>planyny</a:t>
            </a:r>
            <a:r>
              <a:rPr lang="en-US" sz="3600" dirty="0"/>
              <a:t> we </a:t>
            </a:r>
            <a:r>
              <a:rPr lang="en-US" sz="3600" dirty="0" err="1"/>
              <a:t>profilini</a:t>
            </a:r>
            <a:r>
              <a:rPr lang="en-US" sz="3600" dirty="0"/>
              <a:t> </a:t>
            </a:r>
            <a:r>
              <a:rPr lang="en-US" sz="3600" dirty="0" err="1"/>
              <a:t>gurmakda</a:t>
            </a:r>
            <a:r>
              <a:rPr lang="en-US" sz="3600" dirty="0"/>
              <a:t> </a:t>
            </a:r>
            <a:r>
              <a:rPr lang="en-US" sz="3600" dirty="0" err="1"/>
              <a:t>zerur</a:t>
            </a:r>
            <a:r>
              <a:rPr lang="en-US" sz="3600" dirty="0"/>
              <a:t> </a:t>
            </a:r>
            <a:r>
              <a:rPr lang="en-US" sz="3600" dirty="0" err="1"/>
              <a:t>bolman</a:t>
            </a:r>
            <a:r>
              <a:rPr lang="en-US" sz="3600" dirty="0"/>
              <a:t>, </a:t>
            </a:r>
            <a:r>
              <a:rPr lang="en-US" sz="3600" dirty="0" err="1"/>
              <a:t>eýsem</a:t>
            </a:r>
            <a:r>
              <a:rPr lang="en-US" sz="3600" dirty="0"/>
              <a:t> </a:t>
            </a:r>
            <a:r>
              <a:rPr lang="en-US" sz="3600" dirty="0" err="1"/>
              <a:t>ol</a:t>
            </a:r>
            <a:r>
              <a:rPr lang="en-US" sz="3600" dirty="0"/>
              <a:t> </a:t>
            </a:r>
            <a:r>
              <a:rPr lang="en-US" sz="3600" dirty="0" err="1"/>
              <a:t>ýeriň</a:t>
            </a:r>
            <a:r>
              <a:rPr lang="en-US" sz="3600" dirty="0"/>
              <a:t> </a:t>
            </a:r>
            <a:r>
              <a:rPr lang="en-US" sz="3600" dirty="0" err="1"/>
              <a:t>üstünde</a:t>
            </a:r>
            <a:r>
              <a:rPr lang="en-US" sz="3600" dirty="0"/>
              <a:t> </a:t>
            </a:r>
            <a:r>
              <a:rPr lang="en-US" sz="3600" dirty="0" err="1"/>
              <a:t>dürli</a:t>
            </a:r>
            <a:r>
              <a:rPr lang="en-US" sz="3600" dirty="0"/>
              <a:t> </a:t>
            </a:r>
            <a:r>
              <a:rPr lang="en-US" sz="3600" dirty="0" err="1"/>
              <a:t>görnüşli</a:t>
            </a:r>
            <a:r>
              <a:rPr lang="en-US" sz="3600" dirty="0"/>
              <a:t> </a:t>
            </a:r>
            <a:r>
              <a:rPr lang="en-US" sz="3600" dirty="0" err="1"/>
              <a:t>amaly</a:t>
            </a:r>
            <a:r>
              <a:rPr lang="en-US" sz="3600" dirty="0"/>
              <a:t> </a:t>
            </a:r>
            <a:r>
              <a:rPr lang="en-US" sz="3600" dirty="0" err="1"/>
              <a:t>işleri</a:t>
            </a:r>
            <a:r>
              <a:rPr lang="en-US" sz="3600" dirty="0"/>
              <a:t> </a:t>
            </a:r>
            <a:r>
              <a:rPr lang="en-US" sz="3600" dirty="0" err="1"/>
              <a:t>geçirmekde</a:t>
            </a:r>
            <a:r>
              <a:rPr lang="en-US" sz="3600" dirty="0"/>
              <a:t> hem </a:t>
            </a:r>
            <a:r>
              <a:rPr lang="en-US" sz="3600" dirty="0" err="1"/>
              <a:t>gerek</a:t>
            </a:r>
            <a:r>
              <a:rPr lang="en-US" sz="3600" dirty="0"/>
              <a:t> </a:t>
            </a:r>
            <a:r>
              <a:rPr lang="en-US" sz="3600" dirty="0" err="1"/>
              <a:t>bolýar</a:t>
            </a:r>
            <a:r>
              <a:rPr lang="en-US" sz="3600" dirty="0"/>
              <a:t>.  Plan </a:t>
            </a:r>
            <a:r>
              <a:rPr lang="en-US" sz="3600" dirty="0" err="1"/>
              <a:t>diýip</a:t>
            </a:r>
            <a:r>
              <a:rPr lang="en-US" sz="3600" dirty="0"/>
              <a:t> – </a:t>
            </a:r>
            <a:r>
              <a:rPr lang="en-US" sz="3600" dirty="0" err="1"/>
              <a:t>ýer</a:t>
            </a:r>
            <a:r>
              <a:rPr lang="en-US" sz="3600" dirty="0"/>
              <a:t> </a:t>
            </a:r>
            <a:r>
              <a:rPr lang="en-US" sz="3600" dirty="0" err="1"/>
              <a:t>böleginiň</a:t>
            </a:r>
            <a:r>
              <a:rPr lang="en-US" sz="3600" dirty="0"/>
              <a:t> </a:t>
            </a:r>
            <a:r>
              <a:rPr lang="en-US" sz="3600" dirty="0" err="1"/>
              <a:t>üstüniň</a:t>
            </a:r>
            <a:r>
              <a:rPr lang="en-US" sz="3600" dirty="0"/>
              <a:t> </a:t>
            </a:r>
            <a:r>
              <a:rPr lang="en-US" sz="3600" dirty="0" err="1"/>
              <a:t>gorizantal</a:t>
            </a:r>
            <a:r>
              <a:rPr lang="en-US" sz="3600" dirty="0"/>
              <a:t> </a:t>
            </a:r>
            <a:r>
              <a:rPr lang="en-US" sz="3600" dirty="0" err="1"/>
              <a:t>proýeksiýasynyň</a:t>
            </a:r>
            <a:r>
              <a:rPr lang="en-US" sz="3600" dirty="0"/>
              <a:t> </a:t>
            </a:r>
            <a:r>
              <a:rPr lang="en-US" sz="3600" dirty="0" err="1"/>
              <a:t>kömegi</a:t>
            </a:r>
            <a:r>
              <a:rPr lang="en-US" sz="3600" dirty="0"/>
              <a:t> </a:t>
            </a:r>
            <a:r>
              <a:rPr lang="en-US" sz="3600" dirty="0" err="1"/>
              <a:t>bilen</a:t>
            </a:r>
            <a:r>
              <a:rPr lang="en-US" sz="3600" dirty="0"/>
              <a:t>, </a:t>
            </a:r>
            <a:r>
              <a:rPr lang="en-US" sz="3600" dirty="0" err="1"/>
              <a:t>tekizlikde</a:t>
            </a:r>
            <a:r>
              <a:rPr lang="en-US" sz="3600" dirty="0"/>
              <a:t> </a:t>
            </a:r>
            <a:r>
              <a:rPr lang="en-US" sz="3600" dirty="0" err="1"/>
              <a:t>kiçeldilip</a:t>
            </a:r>
            <a:r>
              <a:rPr lang="en-US" sz="3600" dirty="0"/>
              <a:t> </a:t>
            </a:r>
            <a:r>
              <a:rPr lang="en-US" sz="3600" dirty="0" err="1"/>
              <a:t>meňzeş</a:t>
            </a:r>
            <a:r>
              <a:rPr lang="en-US" sz="3600" dirty="0"/>
              <a:t> </a:t>
            </a:r>
            <a:r>
              <a:rPr lang="en-US" sz="3600" dirty="0" err="1"/>
              <a:t>şekillendirmesine</a:t>
            </a:r>
            <a:r>
              <a:rPr lang="en-US" sz="3600" dirty="0"/>
              <a:t> </a:t>
            </a:r>
            <a:r>
              <a:rPr lang="en-US" sz="3600" dirty="0" err="1"/>
              <a:t>aýdylýar</a:t>
            </a:r>
            <a:r>
              <a:rPr lang="en-US" sz="3600" dirty="0"/>
              <a:t>. </a:t>
            </a:r>
            <a:r>
              <a:rPr lang="en-US" sz="3600" dirty="0" err="1"/>
              <a:t>Plany</a:t>
            </a:r>
            <a:r>
              <a:rPr lang="en-US" sz="3600" dirty="0"/>
              <a:t> </a:t>
            </a:r>
            <a:r>
              <a:rPr lang="en-US" sz="3600" dirty="0" err="1"/>
              <a:t>uly</a:t>
            </a:r>
            <a:r>
              <a:rPr lang="en-US" sz="3600" dirty="0"/>
              <a:t> </a:t>
            </a:r>
            <a:r>
              <a:rPr lang="en-US" sz="3600" dirty="0" err="1"/>
              <a:t>ýer</a:t>
            </a:r>
            <a:r>
              <a:rPr lang="en-US" sz="3600" dirty="0"/>
              <a:t> </a:t>
            </a:r>
            <a:r>
              <a:rPr lang="en-US" sz="3600" dirty="0" err="1"/>
              <a:t>böleginde</a:t>
            </a:r>
            <a:r>
              <a:rPr lang="en-US" sz="3600" dirty="0"/>
              <a:t> </a:t>
            </a:r>
            <a:r>
              <a:rPr lang="en-US" sz="3600" dirty="0" err="1"/>
              <a:t>düzmek</a:t>
            </a:r>
            <a:r>
              <a:rPr lang="en-US" sz="3600" dirty="0"/>
              <a:t> </a:t>
            </a:r>
            <a:r>
              <a:rPr lang="en-US" sz="3600" dirty="0" err="1"/>
              <a:t>bolmaýar</a:t>
            </a:r>
            <a:r>
              <a:rPr lang="en-US" sz="3600" dirty="0"/>
              <a:t>, </a:t>
            </a:r>
            <a:r>
              <a:rPr lang="en-US" sz="3600" dirty="0" err="1"/>
              <a:t>şonyñ</a:t>
            </a:r>
            <a:r>
              <a:rPr lang="en-US" sz="3600" dirty="0"/>
              <a:t> </a:t>
            </a:r>
            <a:r>
              <a:rPr lang="en-US" sz="3600" dirty="0" err="1"/>
              <a:t>üçin</a:t>
            </a:r>
            <a:r>
              <a:rPr lang="en-US" sz="3600" dirty="0"/>
              <a:t> </a:t>
            </a:r>
            <a:r>
              <a:rPr lang="en-US" sz="3600" dirty="0" err="1"/>
              <a:t>ýer</a:t>
            </a:r>
            <a:r>
              <a:rPr lang="en-US" sz="3600" dirty="0"/>
              <a:t> </a:t>
            </a:r>
            <a:r>
              <a:rPr lang="en-US" sz="3600" dirty="0" err="1"/>
              <a:t>üstüniñ</a:t>
            </a:r>
            <a:r>
              <a:rPr lang="en-US" sz="3600" dirty="0"/>
              <a:t> </a:t>
            </a:r>
            <a:r>
              <a:rPr lang="en-US" sz="3600" dirty="0" err="1"/>
              <a:t>böleginiñ</a:t>
            </a:r>
            <a:r>
              <a:rPr lang="en-US" sz="3600" dirty="0"/>
              <a:t> </a:t>
            </a:r>
            <a:r>
              <a:rPr lang="en-US" sz="3600" dirty="0" err="1"/>
              <a:t>gorizontal</a:t>
            </a:r>
            <a:r>
              <a:rPr lang="en-US" sz="3600" dirty="0"/>
              <a:t> </a:t>
            </a:r>
            <a:r>
              <a:rPr lang="en-US" sz="3600" dirty="0" err="1"/>
              <a:t>goýumlarynda</a:t>
            </a:r>
            <a:r>
              <a:rPr lang="en-US" sz="3600" dirty="0"/>
              <a:t> </a:t>
            </a:r>
            <a:r>
              <a:rPr lang="en-US" sz="3600" dirty="0" err="1"/>
              <a:t>ýeriñ</a:t>
            </a:r>
            <a:r>
              <a:rPr lang="en-US" sz="3600" dirty="0"/>
              <a:t> </a:t>
            </a:r>
            <a:r>
              <a:rPr lang="en-US" sz="3600" dirty="0" err="1"/>
              <a:t>güberçekligini</a:t>
            </a:r>
            <a:r>
              <a:rPr lang="en-US" sz="3600" dirty="0"/>
              <a:t> </a:t>
            </a:r>
            <a:r>
              <a:rPr lang="en-US" sz="3600" dirty="0" err="1"/>
              <a:t>hasaba</a:t>
            </a:r>
            <a:r>
              <a:rPr lang="en-US" sz="3600" dirty="0"/>
              <a:t> </a:t>
            </a:r>
            <a:r>
              <a:rPr lang="en-US" sz="3600" dirty="0" err="1"/>
              <a:t>almak</a:t>
            </a:r>
            <a:r>
              <a:rPr lang="en-US" sz="3600" dirty="0"/>
              <a:t> </a:t>
            </a:r>
            <a:r>
              <a:rPr lang="en-US" sz="3600" dirty="0" err="1"/>
              <a:t>zerurlygy</a:t>
            </a:r>
            <a:r>
              <a:rPr lang="en-US" sz="3600" dirty="0"/>
              <a:t> </a:t>
            </a:r>
            <a:r>
              <a:rPr lang="en-US" sz="3600" dirty="0" err="1"/>
              <a:t>aradan</a:t>
            </a:r>
            <a:r>
              <a:rPr lang="en-US" sz="3600" dirty="0"/>
              <a:t> </a:t>
            </a:r>
            <a:r>
              <a:rPr lang="en-US" sz="3600" dirty="0" err="1"/>
              <a:t>aýrylýar</a:t>
            </a:r>
            <a:r>
              <a:rPr lang="en-US" sz="3600" dirty="0"/>
              <a:t>. </a:t>
            </a:r>
            <a:r>
              <a:rPr lang="en-US" sz="3600" dirty="0" err="1"/>
              <a:t>Planyň</a:t>
            </a:r>
            <a:r>
              <a:rPr lang="en-US" sz="3600" dirty="0"/>
              <a:t> </a:t>
            </a:r>
            <a:r>
              <a:rPr lang="en-US" sz="3600" dirty="0" err="1"/>
              <a:t>masştaby</a:t>
            </a:r>
            <a:r>
              <a:rPr lang="en-US" sz="3600" dirty="0"/>
              <a:t> </a:t>
            </a:r>
            <a:r>
              <a:rPr lang="en-US" sz="3600" dirty="0" err="1"/>
              <a:t>hemişelik</a:t>
            </a:r>
            <a:r>
              <a:rPr lang="en-US" sz="3600" dirty="0"/>
              <a:t> </a:t>
            </a:r>
            <a:r>
              <a:rPr lang="en-US" sz="3600" dirty="0" err="1"/>
              <a:t>ululykdyr</a:t>
            </a:r>
            <a:r>
              <a:rPr lang="en-US" sz="3600" dirty="0"/>
              <a:t>. </a:t>
            </a:r>
            <a:r>
              <a:rPr lang="en-US" sz="3600" dirty="0" err="1"/>
              <a:t>Planda</a:t>
            </a:r>
            <a:r>
              <a:rPr lang="en-US" sz="3600" dirty="0"/>
              <a:t> </a:t>
            </a:r>
            <a:r>
              <a:rPr lang="en-US" sz="3600" dirty="0" err="1"/>
              <a:t>aralyklar</a:t>
            </a:r>
            <a:r>
              <a:rPr lang="en-US" sz="3600" dirty="0"/>
              <a:t>, </a:t>
            </a:r>
            <a:r>
              <a:rPr lang="en-US" sz="3600" dirty="0" err="1"/>
              <a:t>burçlar</a:t>
            </a:r>
            <a:r>
              <a:rPr lang="en-US" sz="3600" dirty="0"/>
              <a:t> we </a:t>
            </a:r>
            <a:r>
              <a:rPr lang="en-US" sz="3600" dirty="0" err="1"/>
              <a:t>meýdanlar</a:t>
            </a:r>
            <a:r>
              <a:rPr lang="en-US" sz="3600" dirty="0"/>
              <a:t> </a:t>
            </a:r>
            <a:r>
              <a:rPr lang="en-US" sz="3600" dirty="0" err="1"/>
              <a:t>ýoýulmaýar</a:t>
            </a:r>
            <a:r>
              <a:rPr lang="en-US" sz="3600" dirty="0"/>
              <a:t>. </a:t>
            </a:r>
            <a:endParaRPr lang="ru-RU" dirty="0"/>
          </a:p>
        </p:txBody>
      </p:sp>
    </p:spTree>
    <p:extLst>
      <p:ext uri="{BB962C8B-B14F-4D97-AF65-F5344CB8AC3E}">
        <p14:creationId xmlns:p14="http://schemas.microsoft.com/office/powerpoint/2010/main" val="896606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276713"/>
          </a:xfrm>
        </p:spPr>
        <p:txBody>
          <a:bodyPr>
            <a:normAutofit fontScale="90000"/>
          </a:bodyPr>
          <a:lstStyle/>
          <a:p>
            <a:endParaRPr lang="ru-RU" dirty="0"/>
          </a:p>
        </p:txBody>
      </p:sp>
      <p:sp>
        <p:nvSpPr>
          <p:cNvPr id="3" name="Объект 2"/>
          <p:cNvSpPr>
            <a:spLocks noGrp="1"/>
          </p:cNvSpPr>
          <p:nvPr>
            <p:ph idx="1"/>
          </p:nvPr>
        </p:nvSpPr>
        <p:spPr>
          <a:xfrm>
            <a:off x="838200" y="773723"/>
            <a:ext cx="10515600" cy="5403240"/>
          </a:xfrm>
        </p:spPr>
        <p:txBody>
          <a:bodyPr>
            <a:normAutofit/>
          </a:bodyPr>
          <a:lstStyle/>
          <a:p>
            <a:pPr algn="just"/>
            <a:r>
              <a:rPr lang="en-US" dirty="0"/>
              <a:t> </a:t>
            </a:r>
            <a:r>
              <a:rPr lang="tk-TM" dirty="0" smtClean="0"/>
              <a:t>    </a:t>
            </a:r>
            <a:r>
              <a:rPr lang="en-US" dirty="0"/>
              <a:t> </a:t>
            </a:r>
            <a:r>
              <a:rPr lang="en-US" sz="3600" dirty="0"/>
              <a:t>Plan </a:t>
            </a:r>
            <a:r>
              <a:rPr lang="en-US" sz="3600" dirty="0" err="1"/>
              <a:t>eger</a:t>
            </a:r>
            <a:r>
              <a:rPr lang="en-US" sz="3600" dirty="0"/>
              <a:t>-de </a:t>
            </a:r>
            <a:r>
              <a:rPr lang="en-US" sz="3600" dirty="0" err="1"/>
              <a:t>karta</a:t>
            </a:r>
            <a:r>
              <a:rPr lang="en-US" sz="3600" dirty="0"/>
              <a:t> </a:t>
            </a:r>
            <a:r>
              <a:rPr lang="en-US" sz="3600" dirty="0" err="1"/>
              <a:t>düzmek</a:t>
            </a:r>
            <a:r>
              <a:rPr lang="en-US" sz="3600" dirty="0"/>
              <a:t> </a:t>
            </a:r>
            <a:r>
              <a:rPr lang="en-US" sz="3600" dirty="0" err="1"/>
              <a:t>üçin</a:t>
            </a:r>
            <a:r>
              <a:rPr lang="en-US" sz="3600" dirty="0"/>
              <a:t> </a:t>
            </a:r>
            <a:r>
              <a:rPr lang="en-US" sz="3600" dirty="0" err="1"/>
              <a:t>ýeriň</a:t>
            </a:r>
            <a:r>
              <a:rPr lang="en-US" sz="3600" dirty="0"/>
              <a:t> </a:t>
            </a:r>
            <a:r>
              <a:rPr lang="en-US" sz="3600" dirty="0" err="1"/>
              <a:t>nokatlary</a:t>
            </a:r>
            <a:r>
              <a:rPr lang="en-US" sz="3600" dirty="0"/>
              <a:t> we </a:t>
            </a:r>
            <a:r>
              <a:rPr lang="en-US" sz="3600" dirty="0" err="1"/>
              <a:t>çyzyklary</a:t>
            </a:r>
            <a:r>
              <a:rPr lang="en-US" sz="3600" dirty="0"/>
              <a:t> </a:t>
            </a:r>
            <a:r>
              <a:rPr lang="en-US" sz="3600" dirty="0" err="1"/>
              <a:t>ellips</a:t>
            </a:r>
            <a:r>
              <a:rPr lang="en-US" sz="3600" dirty="0"/>
              <a:t> </a:t>
            </a:r>
            <a:r>
              <a:rPr lang="en-US" sz="3600" dirty="0" err="1"/>
              <a:t>üste</a:t>
            </a:r>
            <a:r>
              <a:rPr lang="en-US" sz="3600" dirty="0"/>
              <a:t> </a:t>
            </a:r>
            <a:r>
              <a:rPr lang="en-US" sz="3600" dirty="0" err="1"/>
              <a:t>proýektirlenip</a:t>
            </a:r>
            <a:r>
              <a:rPr lang="en-US" sz="3600" dirty="0"/>
              <a:t> </a:t>
            </a:r>
            <a:r>
              <a:rPr lang="en-US" sz="3600" dirty="0" err="1"/>
              <a:t>soňra</a:t>
            </a:r>
            <a:r>
              <a:rPr lang="en-US" sz="3600" dirty="0"/>
              <a:t> </a:t>
            </a:r>
            <a:r>
              <a:rPr lang="en-US" sz="3600" dirty="0" err="1"/>
              <a:t>tekizlikde</a:t>
            </a:r>
            <a:r>
              <a:rPr lang="en-US" sz="3600" dirty="0"/>
              <a:t> </a:t>
            </a:r>
            <a:r>
              <a:rPr lang="en-US" sz="3600" dirty="0" err="1"/>
              <a:t>şekillendirilýän</a:t>
            </a:r>
            <a:r>
              <a:rPr lang="en-US" sz="3600" dirty="0"/>
              <a:t> </a:t>
            </a:r>
            <a:r>
              <a:rPr lang="en-US" sz="3600" dirty="0" err="1"/>
              <a:t>bolsa</a:t>
            </a:r>
            <a:r>
              <a:rPr lang="en-US" sz="3600" dirty="0"/>
              <a:t>, </a:t>
            </a:r>
            <a:r>
              <a:rPr lang="en-US" sz="3600" dirty="0" err="1"/>
              <a:t>onda</a:t>
            </a:r>
            <a:r>
              <a:rPr lang="en-US" sz="3600" dirty="0"/>
              <a:t> plan </a:t>
            </a:r>
            <a:r>
              <a:rPr lang="en-US" sz="3600" dirty="0" err="1"/>
              <a:t>gurmak</a:t>
            </a:r>
            <a:r>
              <a:rPr lang="en-US" sz="3600" dirty="0"/>
              <a:t> </a:t>
            </a:r>
            <a:r>
              <a:rPr lang="en-US" sz="3600" dirty="0" err="1"/>
              <a:t>üçin</a:t>
            </a:r>
            <a:r>
              <a:rPr lang="en-US" sz="3600" dirty="0"/>
              <a:t> </a:t>
            </a:r>
            <a:r>
              <a:rPr lang="en-US" sz="3600" dirty="0" err="1"/>
              <a:t>ýeriň</a:t>
            </a:r>
            <a:r>
              <a:rPr lang="en-US" sz="3600" dirty="0"/>
              <a:t> </a:t>
            </a:r>
            <a:r>
              <a:rPr lang="en-US" sz="3600" dirty="0" err="1"/>
              <a:t>nokatlary</a:t>
            </a:r>
            <a:r>
              <a:rPr lang="en-US" sz="3600" dirty="0"/>
              <a:t> we </a:t>
            </a:r>
            <a:r>
              <a:rPr lang="en-US" sz="3600" dirty="0" err="1"/>
              <a:t>çyzyklary</a:t>
            </a:r>
            <a:r>
              <a:rPr lang="en-US" sz="3600" dirty="0"/>
              <a:t> </a:t>
            </a:r>
            <a:r>
              <a:rPr lang="en-US" sz="3600" dirty="0" err="1"/>
              <a:t>gorizontal</a:t>
            </a:r>
            <a:r>
              <a:rPr lang="en-US" sz="3600" dirty="0"/>
              <a:t> </a:t>
            </a:r>
            <a:r>
              <a:rPr lang="en-US" sz="3600" dirty="0" err="1"/>
              <a:t>üste</a:t>
            </a:r>
            <a:r>
              <a:rPr lang="en-US" sz="3600" dirty="0"/>
              <a:t> </a:t>
            </a:r>
            <a:r>
              <a:rPr lang="en-US" sz="3600" dirty="0" err="1"/>
              <a:t>proýektirlenýär</a:t>
            </a:r>
            <a:r>
              <a:rPr lang="en-US" sz="3600" dirty="0"/>
              <a:t> we belli </a:t>
            </a:r>
            <a:r>
              <a:rPr lang="en-US" sz="3600" dirty="0" err="1"/>
              <a:t>bir</a:t>
            </a:r>
            <a:r>
              <a:rPr lang="en-US" sz="3600" dirty="0"/>
              <a:t> san </a:t>
            </a:r>
            <a:r>
              <a:rPr lang="en-US" sz="3600" dirty="0" err="1"/>
              <a:t>esse</a:t>
            </a:r>
            <a:r>
              <a:rPr lang="en-US" sz="3600" dirty="0"/>
              <a:t> </a:t>
            </a:r>
            <a:r>
              <a:rPr lang="en-US" sz="3600" dirty="0" err="1"/>
              <a:t>kiçeldilýär</a:t>
            </a:r>
            <a:r>
              <a:rPr lang="en-US" sz="3600" dirty="0"/>
              <a:t> hem-de </a:t>
            </a:r>
            <a:r>
              <a:rPr lang="en-US" sz="3600" dirty="0" err="1"/>
              <a:t>şekilleriň</a:t>
            </a:r>
            <a:r>
              <a:rPr lang="en-US" sz="3600" dirty="0"/>
              <a:t> </a:t>
            </a:r>
            <a:r>
              <a:rPr lang="en-US" sz="3600" dirty="0" err="1"/>
              <a:t>meňzeşligi</a:t>
            </a:r>
            <a:r>
              <a:rPr lang="en-US" sz="3600" dirty="0"/>
              <a:t> </a:t>
            </a:r>
            <a:r>
              <a:rPr lang="en-US" sz="3600" dirty="0" err="1"/>
              <a:t>saklanylýar</a:t>
            </a:r>
            <a:r>
              <a:rPr lang="en-US" sz="3600" dirty="0"/>
              <a:t>.  </a:t>
            </a:r>
            <a:r>
              <a:rPr lang="en-US" sz="3600" dirty="0" err="1"/>
              <a:t>Plany</a:t>
            </a:r>
            <a:r>
              <a:rPr lang="en-US" sz="3600" dirty="0"/>
              <a:t> </a:t>
            </a:r>
            <a:r>
              <a:rPr lang="en-US" sz="3600" dirty="0" err="1"/>
              <a:t>uly</a:t>
            </a:r>
            <a:r>
              <a:rPr lang="en-US" sz="3600" dirty="0"/>
              <a:t> </a:t>
            </a:r>
            <a:r>
              <a:rPr lang="en-US" sz="3600" dirty="0" err="1"/>
              <a:t>ýer</a:t>
            </a:r>
            <a:r>
              <a:rPr lang="en-US" sz="3600" dirty="0"/>
              <a:t> </a:t>
            </a:r>
            <a:r>
              <a:rPr lang="en-US" sz="3600" dirty="0" err="1"/>
              <a:t>böleginde</a:t>
            </a:r>
            <a:r>
              <a:rPr lang="en-US" sz="3600" dirty="0"/>
              <a:t> </a:t>
            </a:r>
            <a:r>
              <a:rPr lang="en-US" sz="3600" dirty="0" err="1"/>
              <a:t>düzmek</a:t>
            </a:r>
            <a:r>
              <a:rPr lang="en-US" sz="3600" dirty="0"/>
              <a:t> </a:t>
            </a:r>
            <a:r>
              <a:rPr lang="en-US" sz="3600" dirty="0" err="1"/>
              <a:t>bolmaýar</a:t>
            </a:r>
            <a:r>
              <a:rPr lang="en-US" sz="3600" dirty="0"/>
              <a:t>. </a:t>
            </a:r>
            <a:endParaRPr lang="ru-RU" sz="3600" dirty="0"/>
          </a:p>
        </p:txBody>
      </p:sp>
    </p:spTree>
    <p:extLst>
      <p:ext uri="{BB962C8B-B14F-4D97-AF65-F5344CB8AC3E}">
        <p14:creationId xmlns:p14="http://schemas.microsoft.com/office/powerpoint/2010/main" val="606256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509954"/>
            <a:ext cx="10794023" cy="5547946"/>
          </a:xfrm>
        </p:spPr>
        <p:txBody>
          <a:bodyPr>
            <a:normAutofit fontScale="85000" lnSpcReduction="10000"/>
          </a:bodyPr>
          <a:lstStyle/>
          <a:p>
            <a:pPr indent="449580" algn="just">
              <a:lnSpc>
                <a:spcPct val="120000"/>
              </a:lnSpc>
              <a:spcAft>
                <a:spcPts val="0"/>
              </a:spcAft>
            </a:pPr>
            <a:r>
              <a:rPr lang="es-ES" sz="3600" dirty="0">
                <a:latin typeface="Times New Roman" panose="02020603050405020304" pitchFamily="18" charset="0"/>
                <a:ea typeface="Times New Roman" panose="02020603050405020304" pitchFamily="18" charset="0"/>
              </a:rPr>
              <a:t> </a:t>
            </a:r>
            <a:r>
              <a:rPr lang="es-ES" sz="4100" dirty="0">
                <a:latin typeface="Times New Roman" panose="02020603050405020304" pitchFamily="18" charset="0"/>
                <a:ea typeface="Times New Roman" panose="02020603050405020304" pitchFamily="18" charset="0"/>
              </a:rPr>
              <a:t> </a:t>
            </a:r>
            <a:r>
              <a:rPr lang="es-ES" sz="4500" dirty="0">
                <a:latin typeface="Times New Roman" panose="02020603050405020304" pitchFamily="18" charset="0"/>
                <a:ea typeface="Times New Roman" panose="02020603050405020304" pitchFamily="18" charset="0"/>
              </a:rPr>
              <a:t> </a:t>
            </a:r>
            <a:r>
              <a:rPr lang="es-ES" sz="4500" dirty="0">
                <a:latin typeface="Times New Roman" panose="02020603050405020304" pitchFamily="18" charset="0"/>
                <a:ea typeface="Times New Roman" panose="02020603050405020304" pitchFamily="18" charset="0"/>
              </a:rPr>
              <a:t>Geçirilen barlaglaryň netijesinde radiusy 20 km bolan ýer bölegini inženerçilik maksatlar üçin ulanylanda güberçek ýer üsti tekizlik diýilip alynsa kän bir uly ýalňyşlyk bolmaýandygy ýüze çykaryldy. Planda aralyklar, burçlar we sudurlaryñ  meýdanlary ýoýulmaýarlar we planyň masştaby onuň ähli bölekleri üçin deňdir. Planyň we kartanyň şeýle aratapawutlary bardyr:</a:t>
            </a:r>
            <a:endParaRPr lang="es-ES" sz="45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16046449"/>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690</TotalTime>
  <Words>1167</Words>
  <Application>Microsoft Office PowerPoint</Application>
  <PresentationFormat>Широкоэкранный</PresentationFormat>
  <Paragraphs>52</Paragraphs>
  <Slides>21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21</vt:i4>
      </vt:variant>
    </vt:vector>
  </HeadingPairs>
  <TitlesOfParts>
    <vt:vector size="26" baseType="lpstr">
      <vt:lpstr>Arial</vt:lpstr>
      <vt:lpstr>Calibri</vt:lpstr>
      <vt:lpstr>Calibri Light</vt:lpstr>
      <vt:lpstr>Times New Roman</vt:lpstr>
      <vt:lpstr>Тема Office</vt:lpstr>
      <vt:lpstr>Tema:Topografiki planlar we kartalar olaryň aýratynlyklary.</vt:lpstr>
      <vt:lpstr>Sapagyň meýilnamasy</vt:lpstr>
      <vt:lpstr>Презентация PowerPoint</vt:lpstr>
      <vt:lpstr>Презентация PowerPoint</vt:lpstr>
      <vt:lpstr>      </vt:lpstr>
      <vt:lpstr>               Onuň belentlik derejesi Türkmenistandaky geodeziki daýanç nokatlary bilen baglanşdyrylandyr. Şeýlelikde ýeriň fiziki üstündäki islendik belentligiň nokady diýip şol nokatdan asma ugur boýunça esasy dereje üste ýagny Baltika deňziniň suwlarynyň belentlik derejesine çenli bolan aralyga aýdylýar. Ol belentlige absalýut belentlik diýilýär. Absalýut belentlik H harpy bilen belgilenýär, beýiklik h harpy bilen bellenilýär. Belentlikler  položitel we otrisatel bahalara eýe bolýarlar. Bir nokadyň başga bir nokadyň ululygyna beýiklik diýilýär we h harpy bilen bellenilýär. Otnositel beýiklik hem diýilýär.                                                                                                hAS= HA - HS</vt:lpstr>
      <vt:lpstr>Презентация PowerPoint</vt:lpstr>
      <vt:lpstr>Презентация PowerPoint</vt:lpstr>
      <vt:lpstr>Презентация PowerPoint</vt:lpstr>
      <vt:lpstr>Презентация PowerPoint</vt:lpstr>
      <vt:lpstr>    Sudurly planda sudurlaryñ araçäkleri, ýerli sudurlar, ýagny derýalar, köller, ýollar,  gurluşyk desgalary, oba hojalygyna ýaramly ýerler we ş.m. görkezilýär.   Topografiki planda sudurlardan başgada ýeriñ relýefi hem  görkezilýär. Ýöriteleşdirilen planyň esasy mazmunyny sudurly we topografiki planlarda ýeterlikli derejede görkezilmedik maglumatlar düzýär. Mysal üçin ýer gurluşyk plany, toprak plany we ş.m.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99</cp:revision>
  <dcterms:created xsi:type="dcterms:W3CDTF">2019-02-11T16:56:33Z</dcterms:created>
  <dcterms:modified xsi:type="dcterms:W3CDTF">2019-09-27T13:32:39Z</dcterms:modified>
</cp:coreProperties>
</file>