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8" r:id="rId3"/>
    <p:sldId id="257" r:id="rId4"/>
    <p:sldId id="310" r:id="rId5"/>
    <p:sldId id="258" r:id="rId6"/>
    <p:sldId id="279" r:id="rId7"/>
    <p:sldId id="280" r:id="rId8"/>
    <p:sldId id="298" r:id="rId9"/>
    <p:sldId id="299" r:id="rId10"/>
    <p:sldId id="300" r:id="rId11"/>
    <p:sldId id="311" r:id="rId12"/>
    <p:sldId id="260" r:id="rId13"/>
    <p:sldId id="262" r:id="rId14"/>
    <p:sldId id="263" r:id="rId15"/>
    <p:sldId id="265" r:id="rId16"/>
    <p:sldId id="305"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317441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929701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857749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2A42EE3-3D2B-4FDD-AEE3-B589384D3B6B}" type="datetimeFigureOut">
              <a:rPr lang="ru-RU" smtClean="0"/>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77296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2A42EE3-3D2B-4FDD-AEE3-B589384D3B6B}" type="datetimeFigureOut">
              <a:rPr lang="ru-RU" smtClean="0"/>
              <a:t>23.04.2019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673639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2A42EE3-3D2B-4FDD-AEE3-B589384D3B6B}" type="datetimeFigureOut">
              <a:rPr lang="ru-RU" smtClean="0"/>
              <a:t>23.04.2019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576568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2A42EE3-3D2B-4FDD-AEE3-B589384D3B6B}" type="datetimeFigureOut">
              <a:rPr lang="ru-RU" smtClean="0"/>
              <a:t>23.04.2019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894959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2A42EE3-3D2B-4FDD-AEE3-B589384D3B6B}" type="datetimeFigureOut">
              <a:rPr lang="ru-RU" smtClean="0"/>
              <a:t>23.04.2019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5263918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2A42EE3-3D2B-4FDD-AEE3-B589384D3B6B}" type="datetimeFigureOut">
              <a:rPr lang="ru-RU" smtClean="0"/>
              <a:t>23.04.2019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4134283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23.04.2019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2576121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12A42EE3-3D2B-4FDD-AEE3-B589384D3B6B}" type="datetimeFigureOut">
              <a:rPr lang="ru-RU" smtClean="0"/>
              <a:t>23.04.2019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090738-CDC2-4404-A5ED-39E3DA506CD7}" type="slidenum">
              <a:rPr lang="ru-RU" smtClean="0"/>
              <a:t>‹#›</a:t>
            </a:fld>
            <a:endParaRPr lang="ru-RU"/>
          </a:p>
        </p:txBody>
      </p:sp>
    </p:spTree>
    <p:extLst>
      <p:ext uri="{BB962C8B-B14F-4D97-AF65-F5344CB8AC3E}">
        <p14:creationId xmlns:p14="http://schemas.microsoft.com/office/powerpoint/2010/main" val="1190823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42EE3-3D2B-4FDD-AEE3-B589384D3B6B}" type="datetimeFigureOut">
              <a:rPr lang="ru-RU" smtClean="0"/>
              <a:t>23.04.2019</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90738-CDC2-4404-A5ED-39E3DA506CD7}" type="slidenum">
              <a:rPr lang="ru-RU" smtClean="0"/>
              <a:t>‹#›</a:t>
            </a:fld>
            <a:endParaRPr lang="ru-RU"/>
          </a:p>
        </p:txBody>
      </p:sp>
    </p:spTree>
    <p:extLst>
      <p:ext uri="{BB962C8B-B14F-4D97-AF65-F5344CB8AC3E}">
        <p14:creationId xmlns:p14="http://schemas.microsoft.com/office/powerpoint/2010/main" val="3983266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6416" y="1987062"/>
            <a:ext cx="9144000" cy="1696915"/>
          </a:xfrm>
        </p:spPr>
        <p:txBody>
          <a:bodyPr>
            <a:normAutofit fontScale="90000"/>
          </a:bodyPr>
          <a:lstStyle/>
          <a:p>
            <a:pPr>
              <a:lnSpc>
                <a:spcPct val="115000"/>
              </a:lnSpc>
              <a:spcAft>
                <a:spcPts val="1000"/>
              </a:spcAft>
            </a:pPr>
            <a:r>
              <a:rPr lang="tk-TM" sz="4400" dirty="0" smtClean="0">
                <a:latin typeface="Times New Roman" panose="02020603050405020304" pitchFamily="18" charset="0"/>
                <a:ea typeface="Times New Roman" panose="02020603050405020304" pitchFamily="18" charset="0"/>
                <a:cs typeface="Times New Roman" panose="02020603050405020304" pitchFamily="18" charset="0"/>
              </a:rPr>
              <a:t>Tema:</a:t>
            </a:r>
            <a:r>
              <a:rPr lang="cs-CZ" sz="4400" b="1" dirty="0">
                <a:latin typeface="Times New Roman" panose="02020603050405020304" pitchFamily="18" charset="0"/>
                <a:ea typeface="Times New Roman" panose="02020603050405020304" pitchFamily="18" charset="0"/>
              </a:rPr>
              <a:t>Desgalaryň öwrümli çyzykly elementlerini esasy nokatlara  bölüşdirmek</a:t>
            </a:r>
            <a:r>
              <a:rPr lang="tk-TM" sz="4400" b="1" dirty="0" smtClean="0">
                <a:latin typeface="Times New Roman" panose="02020603050405020304" pitchFamily="18" charset="0"/>
                <a:ea typeface="Times New Roman" panose="02020603050405020304" pitchFamily="18" charset="0"/>
              </a:rPr>
              <a:t>.</a:t>
            </a:r>
            <a:endParaRPr lang="ru-RU"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88631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05313"/>
          </a:xfrm>
        </p:spPr>
        <p:txBody>
          <a:bodyPr>
            <a:normAutofit fontScale="90000"/>
          </a:bodyPr>
          <a:lstStyle/>
          <a:p>
            <a:endParaRPr lang="ru-RU" dirty="0"/>
          </a:p>
        </p:txBody>
      </p:sp>
      <p:sp>
        <p:nvSpPr>
          <p:cNvPr id="6" name="Объект 5"/>
          <p:cNvSpPr>
            <a:spLocks noGrp="1"/>
          </p:cNvSpPr>
          <p:nvPr>
            <p:ph idx="1"/>
          </p:nvPr>
        </p:nvSpPr>
        <p:spPr>
          <a:xfrm>
            <a:off x="838200" y="1090246"/>
            <a:ext cx="10776438" cy="5086717"/>
          </a:xfrm>
        </p:spPr>
        <p:txBody>
          <a:bodyPr>
            <a:normAutofit/>
          </a:bodyPr>
          <a:lstStyle/>
          <a:p>
            <a:pPr indent="449580" algn="just">
              <a:spcAft>
                <a:spcPts val="0"/>
              </a:spcAft>
            </a:pPr>
            <a:r>
              <a:rPr lang="tk-TM"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ea typeface="Times New Roman" panose="02020603050405020304" pitchFamily="18" charset="0"/>
              </a:rPr>
              <a:t>Ö</a:t>
            </a:r>
            <a:r>
              <a:rPr lang="en-US" dirty="0" err="1">
                <a:latin typeface="Times New Roman" panose="02020603050405020304" pitchFamily="18" charset="0"/>
                <a:ea typeface="Times New Roman" panose="02020603050405020304" pitchFamily="18" charset="0"/>
              </a:rPr>
              <a:t>wr</a:t>
            </a:r>
            <a:r>
              <a:rPr lang="ru-RU" dirty="0">
                <a:latin typeface="Times New Roman" panose="02020603050405020304" pitchFamily="18" charset="0"/>
                <a:ea typeface="Times New Roman" panose="02020603050405020304" pitchFamily="18" charset="0"/>
              </a:rPr>
              <a:t>ü</a:t>
            </a:r>
            <a:r>
              <a:rPr lang="en-US" dirty="0">
                <a:latin typeface="Times New Roman" panose="02020603050405020304" pitchFamily="18" charset="0"/>
                <a:ea typeface="Times New Roman" panose="02020603050405020304" pitchFamily="18" charset="0"/>
              </a:rPr>
              <a:t>mi</a:t>
            </a:r>
            <a:r>
              <a:rPr lang="ru-RU" dirty="0">
                <a:latin typeface="Times New Roman" panose="02020603050405020304" pitchFamily="18" charset="0"/>
                <a:ea typeface="Times New Roman" panose="02020603050405020304" pitchFamily="18" charset="0"/>
              </a:rPr>
              <a:t>ñ </a:t>
            </a:r>
            <a:r>
              <a:rPr lang="en-US" dirty="0" err="1">
                <a:latin typeface="Times New Roman" panose="02020603050405020304" pitchFamily="18" charset="0"/>
                <a:ea typeface="Times New Roman" panose="02020603050405020304" pitchFamily="18" charset="0"/>
              </a:rPr>
              <a:t>esasy</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elementlerini</a:t>
            </a:r>
            <a:r>
              <a:rPr lang="ru-RU" dirty="0">
                <a:latin typeface="Times New Roman" panose="02020603050405020304" pitchFamily="18" charset="0"/>
                <a:ea typeface="Times New Roman" panose="02020603050405020304" pitchFamily="18" charset="0"/>
              </a:rPr>
              <a:t>ň </a:t>
            </a:r>
            <a:r>
              <a:rPr lang="en-US" dirty="0" err="1">
                <a:latin typeface="Times New Roman" panose="02020603050405020304" pitchFamily="18" charset="0"/>
                <a:ea typeface="Times New Roman" panose="02020603050405020304" pitchFamily="18" charset="0"/>
              </a:rPr>
              <a:t>bahasyny</a:t>
            </a:r>
            <a:r>
              <a:rPr lang="ru-RU" dirty="0">
                <a:latin typeface="Times New Roman" panose="02020603050405020304" pitchFamily="18" charset="0"/>
                <a:ea typeface="Times New Roman" panose="02020603050405020304" pitchFamily="18" charset="0"/>
              </a:rPr>
              <a:t> ö</a:t>
            </a:r>
            <a:r>
              <a:rPr lang="en-US" dirty="0" err="1">
                <a:latin typeface="Times New Roman" panose="02020603050405020304" pitchFamily="18" charset="0"/>
                <a:ea typeface="Times New Roman" panose="02020603050405020304" pitchFamily="18" charset="0"/>
              </a:rPr>
              <a:t>wr</a:t>
            </a:r>
            <a:r>
              <a:rPr lang="ru-RU" dirty="0">
                <a:latin typeface="Times New Roman" panose="02020603050405020304" pitchFamily="18" charset="0"/>
                <a:ea typeface="Times New Roman" panose="02020603050405020304" pitchFamily="18" charset="0"/>
              </a:rPr>
              <a:t>ü</a:t>
            </a:r>
            <a:r>
              <a:rPr lang="en-US" dirty="0">
                <a:latin typeface="Times New Roman" panose="02020603050405020304" pitchFamily="18" charset="0"/>
                <a:ea typeface="Times New Roman" panose="02020603050405020304" pitchFamily="18" charset="0"/>
              </a:rPr>
              <a:t>mi b</a:t>
            </a:r>
            <a:r>
              <a:rPr lang="ru-RU" dirty="0">
                <a:latin typeface="Times New Roman" panose="02020603050405020304" pitchFamily="18" charset="0"/>
                <a:ea typeface="Times New Roman" panose="02020603050405020304" pitchFamily="18" charset="0"/>
              </a:rPr>
              <a:t>ö</a:t>
            </a:r>
            <a:r>
              <a:rPr lang="en-US" dirty="0">
                <a:latin typeface="Times New Roman" panose="02020603050405020304" pitchFamily="18" charset="0"/>
                <a:ea typeface="Times New Roman" panose="02020603050405020304" pitchFamily="18" charset="0"/>
              </a:rPr>
              <a:t>l</a:t>
            </a:r>
            <a:r>
              <a:rPr lang="ru-RU" dirty="0" err="1">
                <a:latin typeface="Times New Roman" panose="02020603050405020304" pitchFamily="18" charset="0"/>
                <a:ea typeface="Times New Roman" panose="02020603050405020304" pitchFamily="18" charset="0"/>
              </a:rPr>
              <a:t>üş</a:t>
            </a:r>
            <a:r>
              <a:rPr lang="en-US" dirty="0" err="1">
                <a:latin typeface="Times New Roman" panose="02020603050405020304" pitchFamily="18" charset="0"/>
                <a:ea typeface="Times New Roman" panose="02020603050405020304" pitchFamily="18" charset="0"/>
              </a:rPr>
              <a:t>dirmek</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üç</a:t>
            </a:r>
            <a:r>
              <a:rPr lang="en-US" dirty="0">
                <a:latin typeface="Times New Roman" panose="02020603050405020304" pitchFamily="18" charset="0"/>
                <a:ea typeface="Times New Roman" panose="02020603050405020304" pitchFamily="18" charset="0"/>
              </a:rPr>
              <a:t>in </a:t>
            </a:r>
            <a:r>
              <a:rPr lang="en-US" dirty="0" err="1">
                <a:latin typeface="Times New Roman" panose="02020603050405020304" pitchFamily="18" charset="0"/>
                <a:ea typeface="Times New Roman" panose="02020603050405020304" pitchFamily="18" charset="0"/>
              </a:rPr>
              <a:t>ni</a:t>
            </a:r>
            <a:r>
              <a:rPr lang="ru-RU" dirty="0">
                <a:latin typeface="Times New Roman" panose="02020603050405020304" pitchFamily="18" charset="0"/>
                <a:ea typeface="Times New Roman" panose="02020603050405020304" pitchFamily="18" charset="0"/>
              </a:rPr>
              <a:t>ý</a:t>
            </a:r>
            <a:r>
              <a:rPr lang="en-US" dirty="0" err="1">
                <a:latin typeface="Times New Roman" panose="02020603050405020304" pitchFamily="18" charset="0"/>
                <a:ea typeface="Times New Roman" panose="02020603050405020304" pitchFamily="18" charset="0"/>
              </a:rPr>
              <a:t>etlenen</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geodeziki</a:t>
            </a:r>
            <a:r>
              <a:rPr lang="en-US" dirty="0">
                <a:latin typeface="Times New Roman" panose="02020603050405020304" pitchFamily="18" charset="0"/>
                <a:ea typeface="Times New Roman" panose="02020603050405020304" pitchFamily="18" charset="0"/>
              </a:rPr>
              <a:t> </a:t>
            </a:r>
            <a:r>
              <a:rPr lang="en-US" dirty="0" err="1">
                <a:latin typeface="Times New Roman" panose="02020603050405020304" pitchFamily="18" charset="0"/>
                <a:ea typeface="Times New Roman" panose="02020603050405020304" pitchFamily="18" charset="0"/>
              </a:rPr>
              <a:t>tablisadan</a:t>
            </a:r>
            <a:r>
              <a:rPr lang="en-US" dirty="0">
                <a:latin typeface="Times New Roman" panose="02020603050405020304" pitchFamily="18" charset="0"/>
                <a:ea typeface="Times New Roman" panose="02020603050405020304" pitchFamily="18" charset="0"/>
              </a:rPr>
              <a:t> hem </a:t>
            </a:r>
            <a:r>
              <a:rPr lang="en-US" dirty="0" err="1">
                <a:latin typeface="Times New Roman" panose="02020603050405020304" pitchFamily="18" charset="0"/>
                <a:ea typeface="Times New Roman" panose="02020603050405020304" pitchFamily="18" charset="0"/>
              </a:rPr>
              <a:t>alyn</a:t>
            </a:r>
            <a:r>
              <a:rPr lang="ru-RU" dirty="0">
                <a:latin typeface="Times New Roman" panose="02020603050405020304" pitchFamily="18" charset="0"/>
                <a:ea typeface="Times New Roman" panose="02020603050405020304" pitchFamily="18" charset="0"/>
              </a:rPr>
              <a:t>ý</a:t>
            </a:r>
            <a:r>
              <a:rPr lang="en-US" dirty="0" err="1">
                <a:latin typeface="Times New Roman" panose="02020603050405020304" pitchFamily="18" charset="0"/>
                <a:ea typeface="Times New Roman" panose="02020603050405020304" pitchFamily="18" charset="0"/>
              </a:rPr>
              <a:t>ar</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Olaryň</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awtorlary</a:t>
            </a:r>
            <a:r>
              <a:rPr lang="ru-RU" dirty="0">
                <a:latin typeface="Times New Roman" panose="02020603050405020304" pitchFamily="18" charset="0"/>
                <a:ea typeface="Times New Roman" panose="02020603050405020304" pitchFamily="18" charset="0"/>
              </a:rPr>
              <a:t> Г.Ю. </a:t>
            </a:r>
            <a:r>
              <a:rPr lang="ru-RU" dirty="0" err="1">
                <a:latin typeface="Times New Roman" panose="02020603050405020304" pitchFamily="18" charset="0"/>
                <a:ea typeface="Times New Roman" panose="02020603050405020304" pitchFamily="18" charset="0"/>
              </a:rPr>
              <a:t>Хунджуa</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Taблица</a:t>
            </a:r>
            <a:r>
              <a:rPr lang="ru-RU" dirty="0">
                <a:latin typeface="Times New Roman" panose="02020603050405020304" pitchFamily="18" charset="0"/>
                <a:ea typeface="Times New Roman" panose="02020603050405020304" pitchFamily="18" charset="0"/>
              </a:rPr>
              <a:t> применяемые на тахеометрических съемках и в инженерном деле», </a:t>
            </a:r>
            <a:r>
              <a:rPr lang="ru-RU" dirty="0" err="1">
                <a:latin typeface="Times New Roman" panose="02020603050405020304" pitchFamily="18" charset="0"/>
                <a:ea typeface="Times New Roman" panose="02020603050405020304" pitchFamily="18" charset="0"/>
              </a:rPr>
              <a:t>şeýle</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hem</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В.A.Вaжeвский</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Н.В.Фeдорoв</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Н.В.Ганьшин</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Л.С.Хренов</a:t>
            </a:r>
            <a:r>
              <a:rPr lang="ru-RU" dirty="0">
                <a:latin typeface="Times New Roman" panose="02020603050405020304" pitchFamily="18" charset="0"/>
                <a:ea typeface="Times New Roman" panose="02020603050405020304" pitchFamily="18" charset="0"/>
              </a:rPr>
              <a:t>, Н.A. </a:t>
            </a:r>
            <a:r>
              <a:rPr lang="ru-RU" dirty="0" err="1">
                <a:latin typeface="Times New Roman" panose="02020603050405020304" pitchFamily="18" charset="0"/>
                <a:ea typeface="Times New Roman" panose="02020603050405020304" pitchFamily="18" charset="0"/>
              </a:rPr>
              <a:t>Mитин</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we</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ba</a:t>
            </a:r>
            <a:r>
              <a:rPr lang="ru-RU" dirty="0" err="1">
                <a:latin typeface="Times New Roman" panose="02020603050405020304" pitchFamily="18" charset="0"/>
                <a:ea typeface="Times New Roman" panose="02020603050405020304" pitchFamily="18" charset="0"/>
                <a:sym typeface="Times New Roman" panose="02020603050405020304" pitchFamily="18" charset="0"/>
              </a:rPr>
              <a:t></a:t>
            </a:r>
            <a:r>
              <a:rPr lang="ru-RU" dirty="0" err="1">
                <a:latin typeface="Times New Roman" panose="02020603050405020304" pitchFamily="18" charset="0"/>
                <a:ea typeface="Times New Roman" panose="02020603050405020304" pitchFamily="18" charset="0"/>
              </a:rPr>
              <a:t>galar</a:t>
            </a:r>
            <a:r>
              <a:rPr lang="ru-RU" dirty="0">
                <a:latin typeface="Times New Roman" panose="02020603050405020304" pitchFamily="18" charset="0"/>
                <a:ea typeface="Times New Roman" panose="02020603050405020304" pitchFamily="18" charset="0"/>
              </a:rPr>
              <a:t> «</a:t>
            </a:r>
            <a:r>
              <a:rPr lang="ru-RU" dirty="0" err="1">
                <a:latin typeface="Times New Roman" panose="02020603050405020304" pitchFamily="18" charset="0"/>
                <a:ea typeface="Times New Roman" panose="02020603050405020304" pitchFamily="18" charset="0"/>
              </a:rPr>
              <a:t>Taблица</a:t>
            </a:r>
            <a:r>
              <a:rPr lang="ru-RU" dirty="0">
                <a:latin typeface="Times New Roman" panose="02020603050405020304" pitchFamily="18" charset="0"/>
                <a:ea typeface="Times New Roman" panose="02020603050405020304" pitchFamily="18" charset="0"/>
              </a:rPr>
              <a:t> для разбивки кривых».</a:t>
            </a:r>
            <a:endParaRPr lang="ru-RU" sz="1600" dirty="0">
              <a:latin typeface="Times New Roman" panose="02020603050405020304" pitchFamily="18" charset="0"/>
              <a:ea typeface="Times New Roman" panose="02020603050405020304" pitchFamily="18" charset="0"/>
            </a:endParaRPr>
          </a:p>
          <a:p>
            <a:pPr algn="just">
              <a:spcAft>
                <a:spcPts val="0"/>
              </a:spcAft>
            </a:pPr>
            <a:r>
              <a:rPr lang="ru-RU" dirty="0">
                <a:latin typeface="Times New Roman" panose="02020603050405020304" pitchFamily="18" charset="0"/>
                <a:ea typeface="Times New Roman" panose="02020603050405020304" pitchFamily="18" charset="0"/>
              </a:rPr>
              <a:t>          </a:t>
            </a:r>
            <a:r>
              <a:rPr lang="cs-CZ" dirty="0">
                <a:latin typeface="Times New Roman" panose="02020603050405020304" pitchFamily="18" charset="0"/>
                <a:ea typeface="Times New Roman" panose="02020603050405020304" pitchFamily="18" charset="0"/>
              </a:rPr>
              <a:t>Eger-de öwrümiň esasy nokatlary ýerinde bölü</a:t>
            </a:r>
            <a:r>
              <a:rPr lang="cs-CZ" dirty="0">
                <a:latin typeface="Times New Roman" panose="02020603050405020304" pitchFamily="18" charset="0"/>
                <a:ea typeface="Times New Roman" panose="02020603050405020304" pitchFamily="18" charset="0"/>
                <a:sym typeface="Times New Roman" panose="02020603050405020304" pitchFamily="18" charset="0"/>
              </a:rPr>
              <a:t></a:t>
            </a:r>
            <a:r>
              <a:rPr lang="cs-CZ" dirty="0">
                <a:latin typeface="Times New Roman" panose="02020603050405020304" pitchFamily="18" charset="0"/>
                <a:ea typeface="Times New Roman" panose="02020603050405020304" pitchFamily="18" charset="0"/>
              </a:rPr>
              <a:t>dirilende, onuň öwrüm depesine baryp bolmaýan bolsa, onda </a:t>
            </a:r>
            <a:r>
              <a:rPr lang="cs-CZ" dirty="0">
                <a:latin typeface="Times New Roman" panose="02020603050405020304" pitchFamily="18" charset="0"/>
                <a:ea typeface="Times New Roman" panose="02020603050405020304" pitchFamily="18" charset="0"/>
                <a:sym typeface="Symbol" panose="05050102010706020507" pitchFamily="18" charset="2"/>
              </a:rPr>
              <a:t></a:t>
            </a:r>
            <a:r>
              <a:rPr lang="cs-CZ" dirty="0">
                <a:latin typeface="Times New Roman" panose="02020603050405020304" pitchFamily="18" charset="0"/>
                <a:ea typeface="Times New Roman" panose="02020603050405020304" pitchFamily="18" charset="0"/>
              </a:rPr>
              <a:t> burçy  tangens çyzygyň ugrynda erkin ýerleşen A we B nokatlarda </a:t>
            </a:r>
            <a:r>
              <a:rPr lang="cs-CZ" dirty="0">
                <a:latin typeface="Times New Roman" panose="02020603050405020304" pitchFamily="18" charset="0"/>
                <a:ea typeface="Times New Roman" panose="02020603050405020304" pitchFamily="18" charset="0"/>
                <a:sym typeface="Symbol" panose="05050102010706020507" pitchFamily="18" charset="2"/>
              </a:rPr>
              <a:t></a:t>
            </a:r>
            <a:r>
              <a:rPr lang="cs-CZ" dirty="0">
                <a:latin typeface="Times New Roman" panose="02020603050405020304" pitchFamily="18" charset="0"/>
                <a:ea typeface="Times New Roman" panose="02020603050405020304" pitchFamily="18" charset="0"/>
              </a:rPr>
              <a:t> we </a:t>
            </a:r>
            <a:r>
              <a:rPr lang="cs-CZ" dirty="0">
                <a:latin typeface="Times New Roman" panose="02020603050405020304" pitchFamily="18" charset="0"/>
                <a:ea typeface="Times New Roman" panose="02020603050405020304" pitchFamily="18" charset="0"/>
                <a:sym typeface="Symbol" panose="05050102010706020507" pitchFamily="18" charset="2"/>
              </a:rPr>
              <a:t></a:t>
            </a:r>
            <a:r>
              <a:rPr lang="cs-CZ" dirty="0">
                <a:latin typeface="Times New Roman" panose="02020603050405020304" pitchFamily="18" charset="0"/>
                <a:ea typeface="Times New Roman" panose="02020603050405020304" pitchFamily="18" charset="0"/>
              </a:rPr>
              <a:t> burçlary ölçelýär, </a:t>
            </a:r>
            <a:r>
              <a:rPr lang="cs-CZ" dirty="0">
                <a:latin typeface="Times New Roman" panose="02020603050405020304" pitchFamily="18" charset="0"/>
                <a:ea typeface="Times New Roman" panose="02020603050405020304" pitchFamily="18" charset="0"/>
                <a:sym typeface="Symbol" panose="05050102010706020507" pitchFamily="18" charset="2"/>
              </a:rPr>
              <a:t></a:t>
            </a:r>
            <a:r>
              <a:rPr lang="cs-CZ" dirty="0">
                <a:latin typeface="Times New Roman" panose="02020603050405020304" pitchFamily="18" charset="0"/>
                <a:ea typeface="Times New Roman" panose="02020603050405020304" pitchFamily="18" charset="0"/>
              </a:rPr>
              <a:t> burç hasaplanyp çykarylýar (</a:t>
            </a:r>
            <a:r>
              <a:rPr lang="sq-AL" dirty="0">
                <a:latin typeface="Times New Roman" panose="02020603050405020304" pitchFamily="18" charset="0"/>
                <a:ea typeface="Times New Roman" panose="02020603050405020304" pitchFamily="18" charset="0"/>
              </a:rPr>
              <a:t>11.16-nji surat</a:t>
            </a:r>
            <a:r>
              <a:rPr lang="cs-CZ" dirty="0">
                <a:latin typeface="Times New Roman" panose="02020603050405020304" pitchFamily="18" charset="0"/>
                <a:ea typeface="Times New Roman" panose="02020603050405020304" pitchFamily="18" charset="0"/>
              </a:rPr>
              <a:t>).  Ondan soň bolsa  AB aralyk ölçelýär, ACB üçburçlygy i</a:t>
            </a:r>
            <a:r>
              <a:rPr lang="en-US" dirty="0">
                <a:latin typeface="Times New Roman" panose="02020603050405020304" pitchFamily="18" charset="0"/>
                <a:ea typeface="Times New Roman" panose="02020603050405020304" pitchFamily="18" charset="0"/>
                <a:sym typeface="Times New Roman" panose="02020603050405020304" pitchFamily="18" charset="0"/>
              </a:rPr>
              <a:t></a:t>
            </a:r>
            <a:r>
              <a:rPr lang="cs-CZ" dirty="0">
                <a:latin typeface="Times New Roman" panose="02020603050405020304" pitchFamily="18" charset="0"/>
                <a:ea typeface="Times New Roman" panose="02020603050405020304" pitchFamily="18" charset="0"/>
              </a:rPr>
              <a:t>lenýär, CA we CB aralyk </a:t>
            </a:r>
            <a:r>
              <a:rPr lang="cs-CZ" dirty="0" smtClean="0">
                <a:latin typeface="Times New Roman" panose="02020603050405020304" pitchFamily="18" charset="0"/>
                <a:ea typeface="Times New Roman" panose="02020603050405020304" pitchFamily="18" charset="0"/>
              </a:rPr>
              <a:t>kesgitlenýär</a:t>
            </a:r>
            <a:r>
              <a:rPr lang="en-US" dirty="0" smtClean="0">
                <a:latin typeface="Times New Roman" panose="02020603050405020304" pitchFamily="18" charset="0"/>
                <a:ea typeface="Times New Roman" panose="02020603050405020304" pitchFamily="18" charset="0"/>
              </a:rPr>
              <a:t>.</a:t>
            </a:r>
            <a:endParaRPr lang="ru-RU" sz="1600" dirty="0">
              <a:latin typeface="Times New Roman" panose="02020603050405020304" pitchFamily="18" charset="0"/>
              <a:ea typeface="Times New Roman" panose="02020603050405020304" pitchFamily="18" charset="0"/>
            </a:endParaRPr>
          </a:p>
          <a:p>
            <a:endParaRPr lang="en-US" dirty="0"/>
          </a:p>
          <a:p>
            <a:endParaRPr lang="ru-RU" dirty="0"/>
          </a:p>
        </p:txBody>
      </p:sp>
    </p:spTree>
    <p:extLst>
      <p:ext uri="{BB962C8B-B14F-4D97-AF65-F5344CB8AC3E}">
        <p14:creationId xmlns:p14="http://schemas.microsoft.com/office/powerpoint/2010/main" val="2287256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320675"/>
          </a:xfrm>
        </p:spPr>
        <p:txBody>
          <a:bodyPr>
            <a:normAutofit fontScale="90000"/>
          </a:bodyPr>
          <a:lstStyle/>
          <a:p>
            <a:endParaRPr lang="ru-RU" dirty="0"/>
          </a:p>
        </p:txBody>
      </p:sp>
      <p:pic>
        <p:nvPicPr>
          <p:cNvPr id="4" name="Объект 3"/>
          <p:cNvPicPr>
            <a:picLocks noGrp="1" noChangeAspect="1"/>
          </p:cNvPicPr>
          <p:nvPr>
            <p:ph idx="1"/>
          </p:nvPr>
        </p:nvPicPr>
        <p:blipFill>
          <a:blip r:embed="rId2"/>
          <a:stretch>
            <a:fillRect/>
          </a:stretch>
        </p:blipFill>
        <p:spPr>
          <a:xfrm>
            <a:off x="2101361" y="879231"/>
            <a:ext cx="7640515" cy="4167554"/>
          </a:xfrm>
          <a:prstGeom prst="rect">
            <a:avLst/>
          </a:prstGeom>
        </p:spPr>
      </p:pic>
      <p:sp>
        <p:nvSpPr>
          <p:cNvPr id="5" name="Прямоугольник 4"/>
          <p:cNvSpPr/>
          <p:nvPr/>
        </p:nvSpPr>
        <p:spPr>
          <a:xfrm>
            <a:off x="3048000" y="4931313"/>
            <a:ext cx="6096000" cy="1431161"/>
          </a:xfrm>
          <a:prstGeom prst="rect">
            <a:avLst/>
          </a:prstGeom>
        </p:spPr>
        <p:txBody>
          <a:bodyPr>
            <a:spAutoFit/>
          </a:bodyPr>
          <a:lstStyle/>
          <a:p>
            <a:pPr algn="ctr">
              <a:spcBef>
                <a:spcPts val="1200"/>
              </a:spcBef>
              <a:spcAft>
                <a:spcPts val="1200"/>
              </a:spcAft>
            </a:pPr>
            <a:r>
              <a:rPr lang="ru-RU" sz="2400" b="1" dirty="0" smtClean="0">
                <a:latin typeface="Times New Roman" panose="02020603050405020304" pitchFamily="18" charset="0"/>
                <a:ea typeface="Times New Roman" panose="02020603050405020304" pitchFamily="18" charset="0"/>
              </a:rPr>
              <a:t>8.3</a:t>
            </a:r>
            <a:r>
              <a:rPr lang="sq-AL" sz="2400" b="1" dirty="0">
                <a:latin typeface="Times New Roman" panose="02020603050405020304" pitchFamily="18" charset="0"/>
                <a:ea typeface="Times New Roman" panose="02020603050405020304" pitchFamily="18" charset="0"/>
              </a:rPr>
              <a:t>-nji surat</a:t>
            </a:r>
            <a:endParaRPr lang="ru-RU" sz="2400" dirty="0">
              <a:latin typeface="Times New Roman" panose="02020603050405020304" pitchFamily="18" charset="0"/>
              <a:ea typeface="Times New Roman" panose="02020603050405020304" pitchFamily="18" charset="0"/>
            </a:endParaRPr>
          </a:p>
          <a:p>
            <a:pPr algn="ctr">
              <a:spcAft>
                <a:spcPts val="600"/>
              </a:spcAft>
            </a:pPr>
            <a:r>
              <a:rPr lang="en-US" sz="2400" dirty="0">
                <a:latin typeface="Times New Roman" panose="02020603050405020304" pitchFamily="18" charset="0"/>
                <a:ea typeface="Times New Roman" panose="02020603050405020304" pitchFamily="18" charset="0"/>
                <a:sym typeface="Symbol" panose="05050102010706020507" pitchFamily="18" charset="2"/>
              </a:rPr>
              <a:t></a:t>
            </a:r>
            <a:r>
              <a:rPr lang="en-US" sz="2400" dirty="0">
                <a:latin typeface="Times New Roman" panose="02020603050405020304" pitchFamily="18" charset="0"/>
                <a:ea typeface="Times New Roman" panose="02020603050405020304" pitchFamily="18" charset="0"/>
              </a:rPr>
              <a:t>C=180-(</a:t>
            </a:r>
            <a:r>
              <a:rPr lang="en-US" sz="2400" dirty="0">
                <a:latin typeface="Times New Roman" panose="02020603050405020304" pitchFamily="18" charset="0"/>
                <a:ea typeface="Times New Roman" panose="02020603050405020304" pitchFamily="18" charset="0"/>
                <a:sym typeface="Symbol" panose="05050102010706020507" pitchFamily="18" charset="2"/>
              </a:rPr>
              <a:t></a:t>
            </a:r>
            <a:r>
              <a:rPr lang="en-US" sz="2400" dirty="0">
                <a:latin typeface="Times New Roman" panose="02020603050405020304" pitchFamily="18" charset="0"/>
                <a:ea typeface="Times New Roman" panose="02020603050405020304" pitchFamily="18" charset="0"/>
              </a:rPr>
              <a:t>+</a:t>
            </a:r>
            <a:r>
              <a:rPr lang="en-US" sz="2400" dirty="0">
                <a:latin typeface="Times New Roman" panose="02020603050405020304" pitchFamily="18" charset="0"/>
                <a:ea typeface="Times New Roman" panose="02020603050405020304" pitchFamily="18" charset="0"/>
                <a:sym typeface="Symbol" panose="05050102010706020507" pitchFamily="18" charset="2"/>
              </a:rPr>
              <a:t></a:t>
            </a:r>
            <a:r>
              <a:rPr lang="en-US" sz="2400" dirty="0">
                <a:latin typeface="Times New Roman" panose="02020603050405020304" pitchFamily="18" charset="0"/>
                <a:ea typeface="Times New Roman" panose="02020603050405020304" pitchFamily="18" charset="0"/>
              </a:rPr>
              <a:t>)		</a:t>
            </a:r>
            <a:r>
              <a:rPr lang="en-US" sz="2400" dirty="0">
                <a:latin typeface="Times New Roman" panose="02020603050405020304" pitchFamily="18" charset="0"/>
                <a:ea typeface="Times New Roman" panose="02020603050405020304" pitchFamily="18" charset="0"/>
                <a:sym typeface="Symbol" panose="05050102010706020507" pitchFamily="18" charset="2"/>
              </a:rPr>
              <a:t></a:t>
            </a:r>
            <a:r>
              <a:rPr lang="en-US" sz="2400" dirty="0">
                <a:latin typeface="Times New Roman" panose="02020603050405020304" pitchFamily="18" charset="0"/>
                <a:ea typeface="Times New Roman" panose="02020603050405020304" pitchFamily="18" charset="0"/>
              </a:rPr>
              <a:t>=180-</a:t>
            </a:r>
            <a:r>
              <a:rPr lang="en-US" sz="2400" dirty="0">
                <a:latin typeface="Times New Roman" panose="02020603050405020304" pitchFamily="18" charset="0"/>
                <a:ea typeface="Times New Roman" panose="02020603050405020304" pitchFamily="18" charset="0"/>
                <a:sym typeface="Symbol" panose="05050102010706020507" pitchFamily="18" charset="2"/>
              </a:rPr>
              <a:t></a:t>
            </a:r>
            <a:r>
              <a:rPr lang="en-US" sz="2400" dirty="0">
                <a:latin typeface="Times New Roman" panose="02020603050405020304" pitchFamily="18" charset="0"/>
                <a:ea typeface="Times New Roman" panose="02020603050405020304" pitchFamily="18" charset="0"/>
              </a:rPr>
              <a:t>C</a:t>
            </a:r>
            <a:r>
              <a:rPr lang="en-US" sz="2400" b="1" dirty="0">
                <a:latin typeface="Times New Roman" panose="02020603050405020304" pitchFamily="18" charset="0"/>
                <a:ea typeface="Times New Roman" panose="02020603050405020304" pitchFamily="18" charset="0"/>
              </a:rPr>
              <a:t>                 </a:t>
            </a:r>
            <a:endParaRPr lang="ru-RU" sz="2400" dirty="0">
              <a:latin typeface="Times New Roman" panose="02020603050405020304" pitchFamily="18" charset="0"/>
              <a:ea typeface="Times New Roman" panose="02020603050405020304" pitchFamily="18" charset="0"/>
            </a:endParaRPr>
          </a:p>
          <a:p>
            <a:pPr algn="just">
              <a:spcAft>
                <a:spcPts val="0"/>
              </a:spcAft>
            </a:pPr>
            <a:r>
              <a:rPr lang="ru-RU" sz="2400" b="1" dirty="0">
                <a:latin typeface="Times New Roman" panose="02020603050405020304" pitchFamily="18" charset="0"/>
                <a:ea typeface="Times New Roman" panose="02020603050405020304" pitchFamily="18" charset="0"/>
              </a:rPr>
              <a:t> </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7531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351692"/>
            <a:ext cx="10855569" cy="5825271"/>
          </a:xfrm>
        </p:spPr>
        <p:txBody>
          <a:bodyPr>
            <a:normAutofit fontScale="77500" lnSpcReduction="20000"/>
          </a:bodyPr>
          <a:lstStyle/>
          <a:p>
            <a:pPr algn="just">
              <a:spcAft>
                <a:spcPts val="0"/>
              </a:spcAft>
            </a:pPr>
            <a:r>
              <a:rPr lang="tk-TM" b="1" dirty="0" smtClean="0">
                <a:latin typeface="Times New Roman" panose="02020603050405020304" pitchFamily="18" charset="0"/>
                <a:ea typeface="Times New Roman" panose="02020603050405020304" pitchFamily="18" charset="0"/>
              </a:rPr>
              <a:t>     </a:t>
            </a:r>
            <a:r>
              <a:rPr lang="sq-AL" b="1" dirty="0" smtClean="0">
                <a:latin typeface="Times New Roman" panose="02020603050405020304" pitchFamily="18" charset="0"/>
                <a:ea typeface="Times New Roman" panose="02020603050405020304" pitchFamily="18" charset="0"/>
              </a:rPr>
              <a:t> </a:t>
            </a:r>
            <a:r>
              <a:rPr lang="ru-RU" sz="3600" b="1" dirty="0">
                <a:latin typeface="Times New Roman" panose="02020603050405020304" pitchFamily="18" charset="0"/>
                <a:ea typeface="Times New Roman" panose="02020603050405020304" pitchFamily="18" charset="0"/>
              </a:rPr>
              <a:t>2. </a:t>
            </a:r>
            <a:r>
              <a:rPr lang="ru-RU" sz="4100" dirty="0" err="1">
                <a:latin typeface="Times New Roman" panose="02020603050405020304" pitchFamily="18" charset="0"/>
                <a:ea typeface="Times New Roman" panose="02020603050405020304" pitchFamily="18" charset="0"/>
              </a:rPr>
              <a:t>Ýerinde</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öwrümiñ</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ýagdaýyny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onuň</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esasy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nokatlary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bilen</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doly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kesgitläp</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bolmaýar</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Desgalaryň</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gurluşygy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üçin</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öwrümiň</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esasy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nokatlarynyň</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arasynda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birnäçe</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goşmaça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öwrüm</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nokatlary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tapmak</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zerur</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bolup</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durýar</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Öwrümde</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goşmaça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nokatlar</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bellenende</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goňşy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nokatlaryň</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arasyndaky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uzaklyk</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hordadan</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öwrüm</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kän</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bir</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tapawutlanmaz</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ýaly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aralykda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saýlanýar</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Köp</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halatda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öwrümde</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goşmaça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goňşy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nokatlaryň</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arasyndaky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uzaklyk</a:t>
            </a:r>
            <a:r>
              <a:rPr lang="ru-RU" sz="4100" dirty="0">
                <a:latin typeface="Times New Roman" panose="02020603050405020304" pitchFamily="18" charset="0"/>
                <a:ea typeface="Times New Roman" panose="02020603050405020304" pitchFamily="18" charset="0"/>
              </a:rPr>
              <a:t> 20 </a:t>
            </a:r>
            <a:r>
              <a:rPr lang="ru-RU" sz="4100" dirty="0" err="1">
                <a:latin typeface="Times New Roman" panose="02020603050405020304" pitchFamily="18" charset="0"/>
                <a:ea typeface="Times New Roman" panose="02020603050405020304" pitchFamily="18" charset="0"/>
              </a:rPr>
              <a:t>metr</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alynýar</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we</a:t>
            </a:r>
            <a:r>
              <a:rPr lang="ru-RU" sz="4100" dirty="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öwrümi</a:t>
            </a:r>
            <a:r>
              <a:rPr lang="tk-TM" sz="4100" dirty="0">
                <a:latin typeface="Times New Roman" panose="02020603050405020304" pitchFamily="18" charset="0"/>
                <a:ea typeface="Times New Roman" panose="02020603050405020304" pitchFamily="18" charset="0"/>
                <a:sym typeface="Times New Roman" panose="02020603050405020304" pitchFamily="18" charset="0"/>
              </a:rPr>
              <a:t>ň</a:t>
            </a:r>
            <a:r>
              <a:rPr lang="ru-RU" sz="4100" dirty="0" smtClean="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radiusyna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baglylykda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goşmaça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goňşy</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nokatlaryň</a:t>
            </a:r>
            <a:r>
              <a:rPr lang="ru-RU" sz="4100" dirty="0">
                <a:latin typeface="Times New Roman" panose="02020603050405020304" pitchFamily="18" charset="0"/>
                <a:ea typeface="Times New Roman" panose="02020603050405020304" pitchFamily="18" charset="0"/>
              </a:rPr>
              <a:t> </a:t>
            </a:r>
            <a:r>
              <a:rPr lang="ru-RU" sz="4100" dirty="0" err="1" smtClean="0">
                <a:latin typeface="Times New Roman" panose="02020603050405020304" pitchFamily="18" charset="0"/>
                <a:ea typeface="Times New Roman" panose="02020603050405020304" pitchFamily="18" charset="0"/>
              </a:rPr>
              <a:t>arasyndaky</a:t>
            </a:r>
            <a:r>
              <a:rPr lang="ru-RU" sz="4100" dirty="0" smtClean="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uzaklyk</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şeýle</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ýygylykda</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bolup</a:t>
            </a:r>
            <a:r>
              <a:rPr lang="ru-RU" sz="4100" dirty="0">
                <a:latin typeface="Times New Roman" panose="02020603050405020304" pitchFamily="18" charset="0"/>
                <a:ea typeface="Times New Roman" panose="02020603050405020304" pitchFamily="18" charset="0"/>
              </a:rPr>
              <a:t> </a:t>
            </a:r>
            <a:r>
              <a:rPr lang="ru-RU" sz="4100" dirty="0" err="1">
                <a:latin typeface="Times New Roman" panose="02020603050405020304" pitchFamily="18" charset="0"/>
                <a:ea typeface="Times New Roman" panose="02020603050405020304" pitchFamily="18" charset="0"/>
              </a:rPr>
              <a:t>biler</a:t>
            </a:r>
            <a:r>
              <a:rPr lang="ru-RU" sz="4100" dirty="0">
                <a:latin typeface="Times New Roman" panose="02020603050405020304" pitchFamily="18" charset="0"/>
                <a:ea typeface="Times New Roman" panose="02020603050405020304" pitchFamily="18" charset="0"/>
              </a:rPr>
              <a:t>:</a:t>
            </a:r>
          </a:p>
          <a:p>
            <a:pPr algn="just">
              <a:spcAft>
                <a:spcPts val="0"/>
              </a:spcAft>
            </a:pPr>
            <a:r>
              <a:rPr lang="ru-RU" sz="4100" dirty="0">
                <a:latin typeface="Times New Roman" panose="02020603050405020304" pitchFamily="18" charset="0"/>
                <a:ea typeface="Times New Roman" panose="02020603050405020304" pitchFamily="18" charset="0"/>
              </a:rPr>
              <a:t>	</a:t>
            </a:r>
            <a:r>
              <a:rPr lang="es-ES" sz="4100" dirty="0">
                <a:latin typeface="Times New Roman" panose="02020603050405020304" pitchFamily="18" charset="0"/>
                <a:ea typeface="Times New Roman" panose="02020603050405020304" pitchFamily="18" charset="0"/>
              </a:rPr>
              <a:t>R=100-500m bolanda - 10m</a:t>
            </a:r>
            <a:endParaRPr lang="ru-RU" sz="4100" dirty="0">
              <a:latin typeface="Times New Roman" panose="02020603050405020304" pitchFamily="18" charset="0"/>
              <a:ea typeface="Times New Roman" panose="02020603050405020304" pitchFamily="18" charset="0"/>
            </a:endParaRPr>
          </a:p>
          <a:p>
            <a:pPr algn="just">
              <a:spcAft>
                <a:spcPts val="0"/>
              </a:spcAft>
            </a:pPr>
            <a:r>
              <a:rPr lang="es-ES" sz="4100" dirty="0">
                <a:latin typeface="Times New Roman" panose="02020603050405020304" pitchFamily="18" charset="0"/>
                <a:ea typeface="Times New Roman" panose="02020603050405020304" pitchFamily="18" charset="0"/>
              </a:rPr>
              <a:t>	R=100m kiçi bolanda -   5m</a:t>
            </a:r>
            <a:endParaRPr lang="ru-RU" sz="4100" dirty="0">
              <a:latin typeface="Times New Roman" panose="02020603050405020304" pitchFamily="18" charset="0"/>
              <a:ea typeface="Times New Roman" panose="02020603050405020304" pitchFamily="18" charset="0"/>
            </a:endParaRPr>
          </a:p>
          <a:p>
            <a:pPr algn="just">
              <a:spcAft>
                <a:spcPts val="0"/>
              </a:spcAft>
            </a:pPr>
            <a:r>
              <a:rPr lang="es-ES" sz="4100" dirty="0">
                <a:latin typeface="Times New Roman" panose="02020603050405020304" pitchFamily="18" charset="0"/>
                <a:ea typeface="Times New Roman" panose="02020603050405020304" pitchFamily="18" charset="0"/>
              </a:rPr>
              <a:t>Ondan başgada öwrümde </a:t>
            </a:r>
            <a:r>
              <a:rPr lang="es-ES" sz="4100" dirty="0" smtClean="0">
                <a:latin typeface="Times New Roman" panose="02020603050405020304" pitchFamily="18" charset="0"/>
                <a:ea typeface="Times New Roman" panose="02020603050405020304" pitchFamily="18" charset="0"/>
              </a:rPr>
              <a:t>go</a:t>
            </a:r>
            <a:r>
              <a:rPr lang="tk-TM" sz="41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es-ES" sz="4100" dirty="0" smtClean="0">
                <a:latin typeface="Times New Roman" panose="02020603050405020304" pitchFamily="18" charset="0"/>
                <a:ea typeface="Times New Roman" panose="02020603050405020304" pitchFamily="18" charset="0"/>
              </a:rPr>
              <a:t>maça </a:t>
            </a:r>
            <a:r>
              <a:rPr lang="es-ES" sz="4100" dirty="0">
                <a:latin typeface="Times New Roman" panose="02020603050405020304" pitchFamily="18" charset="0"/>
                <a:ea typeface="Times New Roman" panose="02020603050405020304" pitchFamily="18" charset="0"/>
              </a:rPr>
              <a:t>nokatlaryň ýygylygy guruljak desgalaryň görnüşine, materialyna we onuň takyk gurulmak zerurlygyna bagly bolup durýar. </a:t>
            </a:r>
            <a:endParaRPr lang="ru-RU" sz="4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698944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509954"/>
            <a:ext cx="10794023" cy="5547946"/>
          </a:xfrm>
        </p:spPr>
        <p:txBody>
          <a:bodyPr>
            <a:normAutofit fontScale="92500" lnSpcReduction="20000"/>
          </a:bodyPr>
          <a:lstStyle/>
          <a:p>
            <a:pPr indent="449580" algn="just">
              <a:spcAft>
                <a:spcPts val="0"/>
              </a:spcAft>
            </a:pPr>
            <a:r>
              <a:rPr lang="es-ES" sz="3600" dirty="0">
                <a:latin typeface="Times New Roman" panose="02020603050405020304" pitchFamily="18" charset="0"/>
                <a:ea typeface="Times New Roman" panose="02020603050405020304" pitchFamily="18" charset="0"/>
              </a:rPr>
              <a:t>Guruljak desgalardan edilýän talap, öwrümlerde </a:t>
            </a:r>
            <a:r>
              <a:rPr lang="es-ES" sz="3600" dirty="0" smtClean="0">
                <a:latin typeface="Times New Roman" panose="02020603050405020304" pitchFamily="18" charset="0"/>
                <a:ea typeface="Times New Roman" panose="02020603050405020304" pitchFamily="18" charset="0"/>
              </a:rPr>
              <a:t>bölü</a:t>
            </a:r>
            <a:r>
              <a:rPr lang="tk-TM" sz="36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es-ES" sz="3600" dirty="0" smtClean="0">
                <a:latin typeface="Times New Roman" panose="02020603050405020304" pitchFamily="18" charset="0"/>
                <a:ea typeface="Times New Roman" panose="02020603050405020304" pitchFamily="18" charset="0"/>
              </a:rPr>
              <a:t>dirme i</a:t>
            </a:r>
            <a:r>
              <a:rPr lang="tk-TM" sz="36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es-ES" sz="3600" dirty="0" smtClean="0">
                <a:latin typeface="Times New Roman" panose="02020603050405020304" pitchFamily="18" charset="0"/>
                <a:ea typeface="Times New Roman" panose="02020603050405020304" pitchFamily="18" charset="0"/>
              </a:rPr>
              <a:t>leriniň </a:t>
            </a:r>
            <a:r>
              <a:rPr lang="es-ES" sz="3600" dirty="0">
                <a:latin typeface="Times New Roman" panose="02020603050405020304" pitchFamily="18" charset="0"/>
                <a:ea typeface="Times New Roman" panose="02020603050405020304" pitchFamily="18" charset="0"/>
              </a:rPr>
              <a:t>takyklygyny hem kesgitleýär. Öwrümi ownuk detallara bölmegiň birnäçe usullary bardyr we ol usullar ölçegleriň </a:t>
            </a:r>
            <a:r>
              <a:rPr lang="es-ES" sz="3600" dirty="0" smtClean="0">
                <a:latin typeface="Times New Roman" panose="02020603050405020304" pitchFamily="18" charset="0"/>
                <a:ea typeface="Times New Roman" panose="02020603050405020304" pitchFamily="18" charset="0"/>
              </a:rPr>
              <a:t>görnü</a:t>
            </a:r>
            <a:r>
              <a:rPr lang="tk-TM" sz="3600" dirty="0" smtClean="0">
                <a:latin typeface="Times New Roman" panose="02020603050405020304" pitchFamily="18" charset="0"/>
                <a:ea typeface="Times New Roman" panose="02020603050405020304" pitchFamily="18" charset="0"/>
                <a:sym typeface="Times New Roman" panose="02020603050405020304" pitchFamily="18" charset="0"/>
              </a:rPr>
              <a:t>ş</a:t>
            </a:r>
            <a:r>
              <a:rPr lang="es-ES" sz="3600" dirty="0" smtClean="0">
                <a:latin typeface="Times New Roman" panose="02020603050405020304" pitchFamily="18" charset="0"/>
                <a:ea typeface="Times New Roman" panose="02020603050405020304" pitchFamily="18" charset="0"/>
              </a:rPr>
              <a:t>i </a:t>
            </a:r>
            <a:r>
              <a:rPr lang="es-ES" sz="3600" dirty="0">
                <a:latin typeface="Times New Roman" panose="02020603050405020304" pitchFamily="18" charset="0"/>
                <a:ea typeface="Times New Roman" panose="02020603050405020304" pitchFamily="18" charset="0"/>
              </a:rPr>
              <a:t>we ulanyş şertleri bilen tapawutlanýandyr. 20 metrden kiçi radiusly öwrümde bölüşdirme işleri, öwrümiň merkezinden uzaklyk başlanýar ýa-da nusganyň (şablonyň) kömegi bilen geçirilýär. Öwrümleri ownuk detallara bölmegiň birnäçe usuly bardyr:</a:t>
            </a:r>
            <a:endParaRPr lang="ru-RU" sz="2000" dirty="0">
              <a:latin typeface="Times New Roman" panose="02020603050405020304" pitchFamily="18" charset="0"/>
              <a:ea typeface="Times New Roman" panose="02020603050405020304" pitchFamily="18" charset="0"/>
            </a:endParaRPr>
          </a:p>
          <a:p>
            <a:pPr indent="449580" algn="just">
              <a:spcAft>
                <a:spcPts val="0"/>
              </a:spcAft>
            </a:pPr>
            <a:r>
              <a:rPr lang="es-ES" sz="3600" dirty="0">
                <a:latin typeface="Times New Roman" panose="02020603050405020304" pitchFamily="18" charset="0"/>
                <a:ea typeface="Times New Roman" panose="02020603050405020304" pitchFamily="18" charset="0"/>
              </a:rPr>
              <a:t>1</a:t>
            </a:r>
            <a:r>
              <a:rPr lang="es-ES" sz="3600" dirty="0" smtClean="0">
                <a:latin typeface="Times New Roman" panose="02020603050405020304" pitchFamily="18" charset="0"/>
                <a:ea typeface="Times New Roman" panose="02020603050405020304" pitchFamily="18" charset="0"/>
              </a:rPr>
              <a:t>.</a:t>
            </a:r>
            <a:r>
              <a:rPr lang="tk-TM" sz="3600" dirty="0" smtClean="0">
                <a:latin typeface="Times New Roman" panose="02020603050405020304" pitchFamily="18" charset="0"/>
                <a:ea typeface="Times New Roman" panose="02020603050405020304" pitchFamily="18" charset="0"/>
              </a:rPr>
              <a:t> </a:t>
            </a:r>
            <a:r>
              <a:rPr lang="es-ES" sz="3600" dirty="0" smtClean="0">
                <a:latin typeface="Times New Roman" panose="02020603050405020304" pitchFamily="18" charset="0"/>
                <a:ea typeface="Times New Roman" panose="02020603050405020304" pitchFamily="18" charset="0"/>
              </a:rPr>
              <a:t>Göniburçly </a:t>
            </a:r>
            <a:r>
              <a:rPr lang="es-ES" sz="3600" dirty="0">
                <a:latin typeface="Times New Roman" panose="02020603050405020304" pitchFamily="18" charset="0"/>
                <a:ea typeface="Times New Roman" panose="02020603050405020304" pitchFamily="18" charset="0"/>
              </a:rPr>
              <a:t>koordinatlar usuly, </a:t>
            </a:r>
            <a:endParaRPr lang="ru-RU" sz="2000" dirty="0">
              <a:latin typeface="Times New Roman" panose="02020603050405020304" pitchFamily="18" charset="0"/>
              <a:ea typeface="Times New Roman" panose="02020603050405020304" pitchFamily="18" charset="0"/>
            </a:endParaRPr>
          </a:p>
          <a:p>
            <a:pPr indent="449580" algn="just">
              <a:spcAft>
                <a:spcPts val="0"/>
              </a:spcAft>
            </a:pPr>
            <a:r>
              <a:rPr lang="es-ES" sz="3600" dirty="0">
                <a:latin typeface="Times New Roman" panose="02020603050405020304" pitchFamily="18" charset="0"/>
                <a:ea typeface="Times New Roman" panose="02020603050405020304" pitchFamily="18" charset="0"/>
              </a:rPr>
              <a:t>2</a:t>
            </a:r>
            <a:r>
              <a:rPr lang="es-ES" sz="3600" dirty="0" smtClean="0">
                <a:latin typeface="Times New Roman" panose="02020603050405020304" pitchFamily="18" charset="0"/>
                <a:ea typeface="Times New Roman" panose="02020603050405020304" pitchFamily="18" charset="0"/>
              </a:rPr>
              <a:t>.</a:t>
            </a:r>
            <a:r>
              <a:rPr lang="tk-TM" sz="3600" dirty="0" smtClean="0">
                <a:latin typeface="Times New Roman" panose="02020603050405020304" pitchFamily="18" charset="0"/>
                <a:ea typeface="Times New Roman" panose="02020603050405020304" pitchFamily="18" charset="0"/>
              </a:rPr>
              <a:t> </a:t>
            </a:r>
            <a:r>
              <a:rPr lang="es-ES" sz="3600" dirty="0" smtClean="0">
                <a:latin typeface="Times New Roman" panose="02020603050405020304" pitchFamily="18" charset="0"/>
                <a:ea typeface="Times New Roman" panose="02020603050405020304" pitchFamily="18" charset="0"/>
              </a:rPr>
              <a:t>Burçly-çyzykly </a:t>
            </a:r>
            <a:r>
              <a:rPr lang="es-ES" sz="3600" dirty="0">
                <a:latin typeface="Times New Roman" panose="02020603050405020304" pitchFamily="18" charset="0"/>
                <a:ea typeface="Times New Roman" panose="02020603050405020304" pitchFamily="18" charset="0"/>
              </a:rPr>
              <a:t>kesimler usuly, </a:t>
            </a:r>
            <a:r>
              <a:rPr lang="ru-RU" sz="3600" dirty="0">
                <a:latin typeface="Times New Roman" panose="02020603050405020304" pitchFamily="18" charset="0"/>
                <a:ea typeface="Times New Roman" panose="02020603050405020304" pitchFamily="18" charset="0"/>
              </a:rPr>
              <a:t>                              </a:t>
            </a:r>
            <a:endParaRPr lang="ru-RU" sz="2000" dirty="0">
              <a:latin typeface="Times New Roman" panose="02020603050405020304" pitchFamily="18" charset="0"/>
              <a:ea typeface="Times New Roman" panose="02020603050405020304" pitchFamily="18" charset="0"/>
            </a:endParaRPr>
          </a:p>
          <a:p>
            <a:pPr indent="449580" algn="just">
              <a:spcAft>
                <a:spcPts val="0"/>
              </a:spcAft>
            </a:pPr>
            <a:r>
              <a:rPr lang="es-ES" sz="3600" dirty="0">
                <a:latin typeface="Times New Roman" panose="02020603050405020304" pitchFamily="18" charset="0"/>
                <a:ea typeface="Times New Roman" panose="02020603050405020304" pitchFamily="18" charset="0"/>
              </a:rPr>
              <a:t>3. Hordalaryň dowamy usuly, </a:t>
            </a:r>
            <a:endParaRPr lang="ru-RU" sz="2000" dirty="0">
              <a:latin typeface="Times New Roman" panose="02020603050405020304" pitchFamily="18" charset="0"/>
              <a:ea typeface="Times New Roman" panose="02020603050405020304" pitchFamily="18" charset="0"/>
            </a:endParaRPr>
          </a:p>
          <a:p>
            <a:pPr indent="449580" algn="just">
              <a:spcAft>
                <a:spcPts val="0"/>
              </a:spcAft>
            </a:pPr>
            <a:r>
              <a:rPr lang="es-ES" sz="3600" dirty="0">
                <a:latin typeface="Times New Roman" panose="02020603050405020304" pitchFamily="18" charset="0"/>
                <a:ea typeface="Times New Roman" panose="02020603050405020304" pitchFamily="18" charset="0"/>
              </a:rPr>
              <a:t>4. Köpburçlar usuly </a:t>
            </a:r>
            <a:endParaRPr lang="ru-RU" sz="2000" dirty="0">
              <a:latin typeface="Times New Roman" panose="02020603050405020304" pitchFamily="18" charset="0"/>
              <a:ea typeface="Times New Roman" panose="02020603050405020304" pitchFamily="18" charset="0"/>
            </a:endParaRPr>
          </a:p>
          <a:p>
            <a:pPr indent="449580" algn="just">
              <a:spcAft>
                <a:spcPts val="0"/>
              </a:spcAft>
            </a:pPr>
            <a:r>
              <a:rPr lang="es-ES" sz="3600" dirty="0">
                <a:latin typeface="Times New Roman" panose="02020603050405020304" pitchFamily="18" charset="0"/>
                <a:ea typeface="Times New Roman" panose="02020603050405020304" pitchFamily="18" charset="0"/>
              </a:rPr>
              <a:t>5. Kesijiler usuly.</a:t>
            </a:r>
            <a:endParaRPr lang="ru-RU"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160464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88022" y="430823"/>
            <a:ext cx="10876086" cy="5829300"/>
          </a:xfrm>
        </p:spPr>
        <p:txBody>
          <a:bodyPr>
            <a:normAutofit fontScale="85000" lnSpcReduction="20000"/>
          </a:bodyPr>
          <a:lstStyle/>
          <a:p>
            <a:pPr algn="just">
              <a:spcAft>
                <a:spcPts val="0"/>
              </a:spcAft>
            </a:pPr>
            <a:r>
              <a:rPr lang="tk-TM" sz="4000" b="1" dirty="0">
                <a:latin typeface="Times New Roman" panose="02020603050405020304" pitchFamily="18" charset="0"/>
                <a:ea typeface="Times New Roman" panose="02020603050405020304" pitchFamily="18" charset="0"/>
              </a:rPr>
              <a:t> </a:t>
            </a:r>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3</a:t>
            </a:r>
            <a:r>
              <a:rPr lang="ru-RU" sz="4000" b="1" dirty="0">
                <a:latin typeface="Times New Roman" panose="02020603050405020304" pitchFamily="18" charset="0"/>
                <a:ea typeface="Times New Roman" panose="02020603050405020304" pitchFamily="18" charset="0"/>
              </a:rPr>
              <a:t>. </a:t>
            </a:r>
            <a:r>
              <a:rPr lang="cs-CZ" sz="4800" dirty="0">
                <a:latin typeface="Times New Roman" panose="02020603050405020304" pitchFamily="18" charset="0"/>
                <a:ea typeface="Times New Roman" panose="02020603050405020304" pitchFamily="18" charset="0"/>
              </a:rPr>
              <a:t>Bu usulda şeýle ýagdaý ulanylýar, ýagny öwrümiň haýsy hem bolsa bir nokadynyň depesinden bir meňzeş dugadan kesip geçende alnan burç, indiki meňzeş dugadan kesip geçýan burçuň ýarysyna, ýagny  merkezi burçuna deň (</a:t>
            </a:r>
            <a:r>
              <a:rPr lang="sq-AL" sz="4800" dirty="0">
                <a:latin typeface="Times New Roman" panose="02020603050405020304" pitchFamily="18" charset="0"/>
                <a:ea typeface="Times New Roman" panose="02020603050405020304" pitchFamily="18" charset="0"/>
              </a:rPr>
              <a:t>11.18-nji surat</a:t>
            </a:r>
            <a:r>
              <a:rPr lang="cs-CZ" sz="4800" dirty="0">
                <a:latin typeface="Times New Roman" panose="02020603050405020304" pitchFamily="18" charset="0"/>
                <a:ea typeface="Times New Roman" panose="02020603050405020304" pitchFamily="18" charset="0"/>
              </a:rPr>
              <a:t>) bolan düzgün ulanylýar. Hordanyň </a:t>
            </a:r>
            <a:r>
              <a:rPr lang="en-US" sz="4800" dirty="0">
                <a:latin typeface="Times New Roman" panose="02020603050405020304" pitchFamily="18" charset="0"/>
                <a:ea typeface="Times New Roman" panose="02020603050405020304" pitchFamily="18" charset="0"/>
              </a:rPr>
              <a:t>ί</a:t>
            </a:r>
            <a:r>
              <a:rPr lang="cs-CZ" sz="4800" dirty="0">
                <a:latin typeface="Times New Roman" panose="02020603050405020304" pitchFamily="18" charset="0"/>
                <a:ea typeface="Times New Roman" panose="02020603050405020304" pitchFamily="18" charset="0"/>
              </a:rPr>
              <a:t> uzynlygyna we öwrümiň R radiusyna baglylykda </a:t>
            </a:r>
            <a:r>
              <a:rPr lang="en-US" sz="4800" dirty="0">
                <a:latin typeface="Times New Roman" panose="02020603050405020304" pitchFamily="18" charset="0"/>
                <a:ea typeface="Times New Roman" panose="02020603050405020304" pitchFamily="18" charset="0"/>
                <a:sym typeface="Symbol" panose="05050102010706020507" pitchFamily="18" charset="2"/>
              </a:rPr>
              <a:t></a:t>
            </a:r>
            <a:r>
              <a:rPr lang="cs-CZ" sz="4800" dirty="0">
                <a:latin typeface="Times New Roman" panose="02020603050405020304" pitchFamily="18" charset="0"/>
                <a:ea typeface="Times New Roman" panose="02020603050405020304" pitchFamily="18" charset="0"/>
              </a:rPr>
              <a:t>/2 burçyň ululygynyň bahasy tablisadan alynýar </a:t>
            </a:r>
            <a:endParaRPr lang="ru-RU" sz="3200" dirty="0">
              <a:latin typeface="Times New Roman" panose="02020603050405020304" pitchFamily="18" charset="0"/>
              <a:ea typeface="Times New Roman" panose="02020603050405020304" pitchFamily="18" charset="0"/>
            </a:endParaRPr>
          </a:p>
          <a:p>
            <a:pPr algn="ctr">
              <a:spcAft>
                <a:spcPts val="0"/>
              </a:spcAft>
            </a:pPr>
            <a:r>
              <a:rPr lang="cs-CZ" sz="4800" dirty="0">
                <a:latin typeface="Times New Roman" panose="02020603050405020304" pitchFamily="18" charset="0"/>
                <a:ea typeface="Times New Roman" panose="02020603050405020304" pitchFamily="18" charset="0"/>
              </a:rPr>
              <a:t>        </a:t>
            </a:r>
            <a:r>
              <a:rPr lang="cs-CZ" sz="4800" b="1" dirty="0" smtClean="0">
                <a:latin typeface="Times New Roman" panose="02020603050405020304" pitchFamily="18" charset="0"/>
                <a:ea typeface="Times New Roman" panose="02020603050405020304" pitchFamily="18" charset="0"/>
              </a:rPr>
              <a:t>Sin </a:t>
            </a:r>
            <a:r>
              <a:rPr lang="en-US" sz="4800" b="1" dirty="0">
                <a:latin typeface="Times New Roman" panose="02020603050405020304" pitchFamily="18" charset="0"/>
                <a:ea typeface="Times New Roman" panose="02020603050405020304" pitchFamily="18" charset="0"/>
                <a:sym typeface="Symbol" panose="05050102010706020507" pitchFamily="18" charset="2"/>
              </a:rPr>
              <a:t></a:t>
            </a:r>
            <a:r>
              <a:rPr lang="cs-CZ" sz="4800" b="1" dirty="0">
                <a:latin typeface="Times New Roman" panose="02020603050405020304" pitchFamily="18" charset="0"/>
                <a:ea typeface="Times New Roman" panose="02020603050405020304" pitchFamily="18" charset="0"/>
              </a:rPr>
              <a:t>/2 = </a:t>
            </a:r>
            <a:r>
              <a:rPr lang="en-US" sz="4800" b="1" dirty="0">
                <a:latin typeface="Times New Roman" panose="02020603050405020304" pitchFamily="18" charset="0"/>
                <a:ea typeface="Times New Roman" panose="02020603050405020304" pitchFamily="18" charset="0"/>
              </a:rPr>
              <a:t>ί</a:t>
            </a:r>
            <a:r>
              <a:rPr lang="cs-CZ" sz="4800" b="1" dirty="0">
                <a:latin typeface="Times New Roman" panose="02020603050405020304" pitchFamily="18" charset="0"/>
                <a:ea typeface="Times New Roman" panose="02020603050405020304" pitchFamily="18" charset="0"/>
              </a:rPr>
              <a:t> /2R</a:t>
            </a:r>
            <a:endParaRPr lang="ru-RU" sz="3200" b="1" dirty="0">
              <a:latin typeface="Times New Roman" panose="02020603050405020304" pitchFamily="18" charset="0"/>
              <a:ea typeface="Times New Roman" panose="02020603050405020304" pitchFamily="18" charset="0"/>
            </a:endParaRPr>
          </a:p>
          <a:p>
            <a:pPr algn="just">
              <a:spcAft>
                <a:spcPts val="0"/>
              </a:spcAft>
            </a:pPr>
            <a:r>
              <a:rPr lang="cs-CZ" sz="4800" dirty="0">
                <a:latin typeface="Times New Roman" panose="02020603050405020304" pitchFamily="18" charset="0"/>
                <a:ea typeface="Times New Roman" panose="02020603050405020304" pitchFamily="18" charset="0"/>
              </a:rPr>
              <a:t>     Bu </a:t>
            </a:r>
            <a:r>
              <a:rPr lang="cs-CZ" sz="4800" dirty="0" smtClean="0">
                <a:latin typeface="Times New Roman" panose="02020603050405020304" pitchFamily="18" charset="0"/>
                <a:ea typeface="Times New Roman" panose="02020603050405020304" pitchFamily="18" charset="0"/>
              </a:rPr>
              <a:t>ýerde</a:t>
            </a:r>
            <a:r>
              <a:rPr lang="tk-TM" sz="4800" dirty="0">
                <a:latin typeface="Times New Roman" panose="02020603050405020304" pitchFamily="18" charset="0"/>
                <a:ea typeface="Times New Roman" panose="02020603050405020304" pitchFamily="18" charset="0"/>
              </a:rPr>
              <a:t>:</a:t>
            </a:r>
            <a:r>
              <a:rPr lang="cs-CZ" sz="4800" dirty="0" smtClean="0">
                <a:latin typeface="Times New Roman" panose="02020603050405020304" pitchFamily="18" charset="0"/>
                <a:ea typeface="Times New Roman" panose="02020603050405020304" pitchFamily="18" charset="0"/>
              </a:rPr>
              <a:t> </a:t>
            </a:r>
            <a:r>
              <a:rPr lang="en-US" sz="4800" b="1" dirty="0">
                <a:latin typeface="Times New Roman" panose="02020603050405020304" pitchFamily="18" charset="0"/>
                <a:ea typeface="Times New Roman" panose="02020603050405020304" pitchFamily="18" charset="0"/>
              </a:rPr>
              <a:t>ί</a:t>
            </a:r>
            <a:r>
              <a:rPr lang="cs-CZ" sz="4800" dirty="0">
                <a:latin typeface="Times New Roman" panose="02020603050405020304" pitchFamily="18" charset="0"/>
                <a:ea typeface="Times New Roman" panose="02020603050405020304" pitchFamily="18" charset="0"/>
              </a:rPr>
              <a:t> -hordanyň uzynlygy.</a:t>
            </a:r>
            <a:endParaRPr lang="ru-RU" sz="3200" dirty="0">
              <a:latin typeface="Times New Roman" panose="02020603050405020304" pitchFamily="18" charset="0"/>
              <a:ea typeface="Times New Roman" panose="02020603050405020304" pitchFamily="18" charset="0"/>
            </a:endParaRPr>
          </a:p>
          <a:p>
            <a:pPr algn="just">
              <a:spcAft>
                <a:spcPts val="0"/>
              </a:spcAft>
            </a:pPr>
            <a:r>
              <a:rPr lang="cs-CZ" sz="4800" dirty="0">
                <a:latin typeface="Times New Roman" panose="02020603050405020304" pitchFamily="18" charset="0"/>
                <a:ea typeface="Times New Roman" panose="02020603050405020304" pitchFamily="18" charset="0"/>
              </a:rPr>
              <a:t> </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6387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38199" y="597878"/>
            <a:ext cx="10785231" cy="5635868"/>
          </a:xfrm>
        </p:spPr>
        <p:txBody>
          <a:bodyPr>
            <a:normAutofit/>
          </a:bodyPr>
          <a:lstStyle/>
          <a:p>
            <a:pPr indent="457200">
              <a:lnSpc>
                <a:spcPct val="107000"/>
              </a:lnSpc>
              <a:spcAft>
                <a:spcPts val="0"/>
              </a:spcAft>
            </a:pPr>
            <a:r>
              <a:rPr lang="cs-CZ" sz="4700"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4700" dirty="0">
              <a:latin typeface="Calibri" panose="020F0502020204030204" pitchFamily="34" charset="0"/>
              <a:ea typeface="Calibri" panose="020F0502020204030204" pitchFamily="34" charset="0"/>
              <a:cs typeface="Times New Roman" panose="02020603050405020304" pitchFamily="18" charset="0"/>
            </a:endParaRPr>
          </a:p>
          <a:p>
            <a:pPr indent="449580" algn="just">
              <a:spcAft>
                <a:spcPts val="0"/>
              </a:spcAft>
            </a:pPr>
            <a:endParaRPr lang="ru-RU" sz="4000" dirty="0">
              <a:effectLst/>
              <a:latin typeface="Times New Roman" panose="02020603050405020304" pitchFamily="18" charset="0"/>
              <a:ea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1987062" y="835269"/>
            <a:ext cx="7939453" cy="4396154"/>
          </a:xfrm>
          <a:prstGeom prst="rect">
            <a:avLst/>
          </a:prstGeom>
        </p:spPr>
      </p:pic>
      <p:sp>
        <p:nvSpPr>
          <p:cNvPr id="4" name="Прямоугольник 3"/>
          <p:cNvSpPr/>
          <p:nvPr/>
        </p:nvSpPr>
        <p:spPr>
          <a:xfrm>
            <a:off x="5090746" y="5424807"/>
            <a:ext cx="2418518" cy="584775"/>
          </a:xfrm>
          <a:prstGeom prst="rect">
            <a:avLst/>
          </a:prstGeom>
        </p:spPr>
        <p:txBody>
          <a:bodyPr wrap="square">
            <a:spAutoFit/>
          </a:bodyPr>
          <a:lstStyle/>
          <a:p>
            <a:pPr algn="ctr">
              <a:spcAft>
                <a:spcPts val="0"/>
              </a:spcAft>
            </a:pPr>
            <a:r>
              <a:rPr lang="ru-RU" sz="3200" b="1" dirty="0">
                <a:latin typeface="Times New Roman" panose="02020603050405020304" pitchFamily="18" charset="0"/>
                <a:ea typeface="Times New Roman" panose="02020603050405020304" pitchFamily="18" charset="0"/>
              </a:rPr>
              <a:t>8.4</a:t>
            </a:r>
            <a:r>
              <a:rPr lang="sq-AL" sz="3200" b="1" dirty="0">
                <a:latin typeface="Times New Roman" panose="02020603050405020304" pitchFamily="18" charset="0"/>
                <a:ea typeface="Times New Roman" panose="02020603050405020304" pitchFamily="18" charset="0"/>
              </a:rPr>
              <a:t>-nji surat</a:t>
            </a:r>
            <a:endParaRPr lang="ru-RU"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089538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75652"/>
          </a:xfrm>
        </p:spPr>
        <p:txBody>
          <a:bodyPr>
            <a:normAutofit fontScale="90000"/>
          </a:bodyPr>
          <a:lstStyle/>
          <a:p>
            <a:endParaRPr lang="ru-RU" dirty="0"/>
          </a:p>
        </p:txBody>
      </p:sp>
      <p:sp>
        <p:nvSpPr>
          <p:cNvPr id="3" name="Объект 2"/>
          <p:cNvSpPr>
            <a:spLocks noGrp="1"/>
          </p:cNvSpPr>
          <p:nvPr>
            <p:ph idx="1"/>
          </p:nvPr>
        </p:nvSpPr>
        <p:spPr>
          <a:xfrm>
            <a:off x="838200" y="1107831"/>
            <a:ext cx="10515600" cy="5069132"/>
          </a:xfrm>
        </p:spPr>
        <p:txBody>
          <a:bodyPr>
            <a:normAutofit fontScale="92500"/>
          </a:bodyPr>
          <a:lstStyle/>
          <a:p>
            <a:pPr indent="449580" algn="just">
              <a:spcAft>
                <a:spcPts val="0"/>
              </a:spcAft>
            </a:pPr>
            <a:r>
              <a:rPr lang="hr-HR" sz="3200" dirty="0">
                <a:latin typeface="Times New Roman" panose="02020603050405020304" pitchFamily="18" charset="0"/>
                <a:ea typeface="Times New Roman" panose="02020603050405020304" pitchFamily="18" charset="0"/>
              </a:rPr>
              <a:t> </a:t>
            </a:r>
            <a:r>
              <a:rPr lang="tk-TM" sz="3200" dirty="0" smtClean="0">
                <a:latin typeface="Times New Roman" panose="02020603050405020304" pitchFamily="18" charset="0"/>
                <a:ea typeface="Times New Roman" panose="02020603050405020304" pitchFamily="18" charset="0"/>
              </a:rPr>
              <a:t> </a:t>
            </a:r>
            <a:r>
              <a:rPr lang="en-US" sz="3200" dirty="0" smtClean="0">
                <a:latin typeface="Times New Roman" panose="02020603050405020304" pitchFamily="18" charset="0"/>
                <a:ea typeface="Times New Roman" panose="02020603050405020304" pitchFamily="18" charset="0"/>
                <a:cs typeface="Times New Roman" panose="02020603050405020304" pitchFamily="18" charset="0"/>
              </a:rPr>
              <a:t>Ö</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wrümiň  başlangyç M-nokadynda teodolit gurnalýar (</a:t>
            </a:r>
            <a:r>
              <a:rPr lang="sq-AL" sz="3200" dirty="0">
                <a:latin typeface="Times New Roman" panose="02020603050405020304" pitchFamily="18" charset="0"/>
                <a:ea typeface="Times New Roman" panose="02020603050405020304" pitchFamily="18" charset="0"/>
                <a:cs typeface="Times New Roman" panose="02020603050405020304" pitchFamily="18" charset="0"/>
              </a:rPr>
              <a:t>8.</a:t>
            </a:r>
            <a:r>
              <a:rPr lang="ru-RU" sz="3200" dirty="0">
                <a:latin typeface="Times New Roman" panose="02020603050405020304" pitchFamily="18" charset="0"/>
                <a:ea typeface="Times New Roman" panose="02020603050405020304" pitchFamily="18" charset="0"/>
                <a:cs typeface="Times New Roman" panose="02020603050405020304" pitchFamily="18" charset="0"/>
              </a:rPr>
              <a:t>4</a:t>
            </a:r>
            <a:r>
              <a:rPr lang="sq-AL" sz="3200" dirty="0">
                <a:latin typeface="Times New Roman" panose="02020603050405020304" pitchFamily="18" charset="0"/>
                <a:ea typeface="Times New Roman" panose="02020603050405020304" pitchFamily="18" charset="0"/>
                <a:cs typeface="Times New Roman" panose="02020603050405020304" pitchFamily="18" charset="0"/>
              </a:rPr>
              <a:t>-nji surat</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 we tangens çyzygyndan  </a:t>
            </a:r>
            <a:r>
              <a:rPr lang="en-US" sz="3200" dirty="0">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/2 burça alynýar we alynan ugr boýunça  MN= </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ί</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 hordanyň uzynlygy goýulýar. Öwrümde tapylan nokat berkidilýär. Soňra şol MC ugrdan teodolit bilen ikinji  2</a:t>
            </a:r>
            <a:r>
              <a:rPr lang="en-US" sz="3200" dirty="0">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/2 =</a:t>
            </a:r>
            <a:r>
              <a:rPr lang="en-US" sz="3200" dirty="0">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 burç  ölçelýär, N nokatdan hordanyň indiki </a:t>
            </a:r>
            <a:r>
              <a:rPr lang="en-US" sz="3200" dirty="0">
                <a:latin typeface="Times New Roman" panose="02020603050405020304" pitchFamily="18" charset="0"/>
                <a:ea typeface="Times New Roman" panose="02020603050405020304" pitchFamily="18" charset="0"/>
                <a:cs typeface="Times New Roman" panose="02020603050405020304" pitchFamily="18" charset="0"/>
              </a:rPr>
              <a:t>ί</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 uzynlygy goýulýar we ýerinde öwrümiň L nokady berkidilýär. Öwrümde soňky A nokat hem şu düzgün boýunça kesgitlenýär.</a:t>
            </a:r>
            <a:r>
              <a:rPr lang="cs-CZ" sz="3200" b="1" dirty="0">
                <a:latin typeface="Times New Roman" panose="02020603050405020304" pitchFamily="18" charset="0"/>
                <a:ea typeface="Times New Roman" panose="02020603050405020304" pitchFamily="18" charset="0"/>
                <a:cs typeface="Times New Roman" panose="02020603050405020304" pitchFamily="18" charset="0"/>
              </a:rPr>
              <a:t> </a:t>
            </a:r>
            <a:endParaRPr lang="ru-RU" sz="32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pPr>
            <a:r>
              <a:rPr lang="cs-CZ" sz="3200" dirty="0">
                <a:latin typeface="Times New Roman" panose="02020603050405020304" pitchFamily="18" charset="0"/>
                <a:ea typeface="Calibri" panose="020F0502020204030204" pitchFamily="34" charset="0"/>
                <a:cs typeface="Times New Roman" panose="02020603050405020304" pitchFamily="18" charset="0"/>
              </a:rPr>
              <a:t> </a:t>
            </a:r>
            <a:r>
              <a:rPr lang="tk-TM" sz="3200" dirty="0" smtClean="0">
                <a:latin typeface="Times New Roman" panose="02020603050405020304" pitchFamily="18" charset="0"/>
                <a:ea typeface="Calibri" panose="020F0502020204030204" pitchFamily="34" charset="0"/>
                <a:cs typeface="Times New Roman" panose="02020603050405020304" pitchFamily="18" charset="0"/>
              </a:rPr>
              <a:t>    </a:t>
            </a:r>
            <a:r>
              <a:rPr lang="cs-CZ" sz="3200" dirty="0" smtClean="0">
                <a:latin typeface="Times New Roman" panose="02020603050405020304" pitchFamily="18" charset="0"/>
                <a:ea typeface="Times New Roman" panose="02020603050405020304" pitchFamily="18" charset="0"/>
                <a:cs typeface="Times New Roman" panose="02020603050405020304" pitchFamily="18" charset="0"/>
              </a:rPr>
              <a:t>Burçly-çyzykly </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kesimler usulynda öňdäki nokadyň ýagdaýy yzdaky nokada otnositellikde kesgitlenýänligi sebäpli, öwrümiň uzynlygy artdygyça,  ony detallar boýunça bölmegiň takyklygy tiz pese düşýär</a:t>
            </a:r>
            <a:r>
              <a:rPr lang="cs-CZ" sz="3200"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tk-TM" sz="3200" smtClean="0">
                <a:latin typeface="Times New Roman" panose="02020603050405020304" pitchFamily="18" charset="0"/>
                <a:ea typeface="Times New Roman" panose="02020603050405020304" pitchFamily="18" charset="0"/>
                <a:cs typeface="Times New Roman" panose="02020603050405020304" pitchFamily="18" charset="0"/>
              </a:rPr>
              <a:t> </a:t>
            </a:r>
            <a:r>
              <a:rPr lang="cs-CZ" sz="3200" smtClean="0">
                <a:latin typeface="Times New Roman" panose="02020603050405020304" pitchFamily="18" charset="0"/>
                <a:ea typeface="Times New Roman" panose="02020603050405020304" pitchFamily="18" charset="0"/>
                <a:cs typeface="Times New Roman" panose="02020603050405020304" pitchFamily="18" charset="0"/>
              </a:rPr>
              <a:t>Bu </a:t>
            </a:r>
            <a:r>
              <a:rPr lang="cs-CZ" sz="3200" dirty="0">
                <a:latin typeface="Times New Roman" panose="02020603050405020304" pitchFamily="18" charset="0"/>
                <a:ea typeface="Times New Roman" panose="02020603050405020304" pitchFamily="18" charset="0"/>
                <a:cs typeface="Times New Roman" panose="02020603050405020304" pitchFamily="18" charset="0"/>
              </a:rPr>
              <a:t>usulyň esasy kemçiligi hem şondan ybarat.</a:t>
            </a:r>
            <a:endParaRPr lang="ru-RU" sz="32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None/>
            </a:pP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866189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b="1" dirty="0" smtClean="0"/>
              <a:t>Sapagyň meýilnamasy</a:t>
            </a:r>
            <a:endParaRPr lang="ru-RU" b="1" dirty="0"/>
          </a:p>
        </p:txBody>
      </p:sp>
      <p:sp>
        <p:nvSpPr>
          <p:cNvPr id="3" name="Объект 2"/>
          <p:cNvSpPr>
            <a:spLocks noGrp="1"/>
          </p:cNvSpPr>
          <p:nvPr>
            <p:ph idx="1"/>
          </p:nvPr>
        </p:nvSpPr>
        <p:spPr>
          <a:xfrm>
            <a:off x="369278" y="1825625"/>
            <a:ext cx="11491546" cy="4351338"/>
          </a:xfrm>
        </p:spPr>
        <p:txBody>
          <a:bodyPr/>
          <a:lstStyle/>
          <a:p>
            <a:pPr marL="342900" lvl="0" indent="-342900">
              <a:lnSpc>
                <a:spcPct val="107000"/>
              </a:lnSpc>
              <a:spcAft>
                <a:spcPts val="0"/>
              </a:spcAft>
              <a:buClr>
                <a:srgbClr val="000000"/>
              </a:buClr>
              <a:buFont typeface="+mj-lt"/>
              <a:buAutoNum type="arabicPeriod"/>
            </a:pPr>
            <a:r>
              <a:rPr lang="ru-RU" sz="3200" b="1" dirty="0" smtClean="0">
                <a:latin typeface="Times New Roman" panose="02020603050405020304" pitchFamily="18" charset="0"/>
                <a:ea typeface="Times New Roman" panose="02020603050405020304" pitchFamily="18" charset="0"/>
              </a:rPr>
              <a:t> </a:t>
            </a:r>
            <a:r>
              <a:rPr lang="es-ES" sz="3200" b="1" dirty="0">
                <a:latin typeface="Times New Roman" panose="02020603050405020304" pitchFamily="18" charset="0"/>
                <a:ea typeface="Times New Roman" panose="02020603050405020304" pitchFamily="18" charset="0"/>
              </a:rPr>
              <a:t>Öwrümler hakynda maglumatlar</a:t>
            </a:r>
            <a:r>
              <a:rPr lang="tk-TM" sz="3200" b="1" dirty="0" smtClean="0">
                <a:latin typeface="Times New Roman" panose="02020603050405020304" pitchFamily="18" charset="0"/>
                <a:ea typeface="Times New Roman" panose="02020603050405020304" pitchFamily="18" charset="0"/>
              </a:rPr>
              <a:t>.</a:t>
            </a:r>
            <a:endParaRPr lang="ru-RU" sz="32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2</a:t>
            </a:r>
            <a:r>
              <a:rPr lang="ru-RU" sz="3200" b="1" dirty="0">
                <a:solidFill>
                  <a:srgbClr val="000000"/>
                </a:solidFill>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Öwrümleri</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detallar</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boýunça</a:t>
            </a:r>
            <a:r>
              <a:rPr lang="ru-RU" sz="3200" b="1" dirty="0">
                <a:latin typeface="Times New Roman" panose="02020603050405020304" pitchFamily="18" charset="0"/>
                <a:ea typeface="Times New Roman" panose="02020603050405020304" pitchFamily="18" charset="0"/>
              </a:rPr>
              <a:t> </a:t>
            </a:r>
            <a:r>
              <a:rPr lang="ru-RU" sz="3200" b="1" dirty="0" err="1">
                <a:latin typeface="Times New Roman" panose="02020603050405020304" pitchFamily="18" charset="0"/>
                <a:ea typeface="Times New Roman" panose="02020603050405020304" pitchFamily="18" charset="0"/>
              </a:rPr>
              <a:t>bölmek</a:t>
            </a:r>
            <a:r>
              <a:rPr lang="tk-TM" sz="3200" b="1" dirty="0" smtClean="0">
                <a:latin typeface="Times New Roman" panose="02020603050405020304" pitchFamily="18" charset="0"/>
                <a:ea typeface="Times New Roman" panose="02020603050405020304" pitchFamily="18" charset="0"/>
              </a:rPr>
              <a:t>.</a:t>
            </a:r>
          </a:p>
          <a:p>
            <a:pPr marL="0" indent="0">
              <a:spcAft>
                <a:spcPts val="0"/>
              </a:spcAft>
              <a:buNone/>
            </a:pPr>
            <a:r>
              <a:rPr lang="ru-RU" sz="3200" b="1" dirty="0" smtClean="0">
                <a:solidFill>
                  <a:srgbClr val="000000"/>
                </a:solidFill>
                <a:latin typeface="Times New Roman" panose="02020603050405020304" pitchFamily="18" charset="0"/>
                <a:ea typeface="Times New Roman" panose="02020603050405020304" pitchFamily="18" charset="0"/>
              </a:rPr>
              <a:t>3</a:t>
            </a:r>
            <a:r>
              <a:rPr lang="hr-HR" sz="3200" b="1" dirty="0">
                <a:latin typeface="Times New Roman" panose="02020603050405020304" pitchFamily="18" charset="0"/>
                <a:ea typeface="Times New Roman" panose="02020603050405020304" pitchFamily="18" charset="0"/>
              </a:rPr>
              <a:t>. Öwrümleri burçly-çyzykly kesimler usuly boýunça bölmek</a:t>
            </a:r>
            <a:endParaRPr lang="ru-RU" sz="1800" dirty="0">
              <a:latin typeface="Times New Roman" panose="02020603050405020304" pitchFamily="18" charset="0"/>
              <a:ea typeface="Times New Roman" panose="02020603050405020304" pitchFamily="18" charset="0"/>
            </a:endParaRPr>
          </a:p>
          <a:p>
            <a:pPr marL="0" indent="0">
              <a:spcAft>
                <a:spcPts val="0"/>
              </a:spcAft>
              <a:buNone/>
            </a:pPr>
            <a:r>
              <a:rPr lang="ru-RU" sz="3200" b="1" dirty="0" smtClean="0">
                <a:latin typeface="Times New Roman" panose="02020603050405020304" pitchFamily="18" charset="0"/>
                <a:ea typeface="Times New Roman" panose="02020603050405020304" pitchFamily="18" charset="0"/>
              </a:rPr>
              <a:t> </a:t>
            </a:r>
            <a:endParaRPr lang="ru-RU" sz="3200" dirty="0"/>
          </a:p>
        </p:txBody>
      </p:sp>
    </p:spTree>
    <p:extLst>
      <p:ext uri="{BB962C8B-B14F-4D97-AF65-F5344CB8AC3E}">
        <p14:creationId xmlns:p14="http://schemas.microsoft.com/office/powerpoint/2010/main" val="4097140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49568" y="703385"/>
            <a:ext cx="10788163" cy="5275384"/>
          </a:xfrm>
        </p:spPr>
        <p:txBody>
          <a:bodyPr>
            <a:normAutofit/>
          </a:bodyPr>
          <a:lstStyle/>
          <a:p>
            <a:pPr algn="just"/>
            <a:r>
              <a:rPr lang="tk-TM" sz="4000" b="1" dirty="0" smtClean="0">
                <a:latin typeface="Times New Roman" panose="02020603050405020304" pitchFamily="18" charset="0"/>
                <a:ea typeface="Times New Roman" panose="02020603050405020304" pitchFamily="18" charset="0"/>
              </a:rPr>
              <a:t>     </a:t>
            </a:r>
            <a:r>
              <a:rPr lang="ru-RU" sz="4000" b="1" dirty="0" smtClean="0">
                <a:latin typeface="Times New Roman" panose="02020603050405020304" pitchFamily="18" charset="0"/>
                <a:ea typeface="Times New Roman" panose="02020603050405020304" pitchFamily="18" charset="0"/>
              </a:rPr>
              <a:t>1</a:t>
            </a:r>
            <a:r>
              <a:rPr lang="ru-RU" sz="4000" dirty="0" smtClean="0">
                <a:solidFill>
                  <a:srgbClr val="000000"/>
                </a:solidFill>
                <a:latin typeface="Times New Roman" panose="02020603050405020304" pitchFamily="18" charset="0"/>
                <a:ea typeface="Times New Roman" panose="02020603050405020304" pitchFamily="18" charset="0"/>
              </a:rPr>
              <a:t>.</a:t>
            </a:r>
            <a:r>
              <a:rPr lang="ru-RU" sz="4000" b="1" dirty="0" smtClean="0"/>
              <a:t> </a:t>
            </a:r>
            <a:r>
              <a:rPr lang="cs-CZ" sz="4000" dirty="0">
                <a:latin typeface="Times New Roman" panose="02020603050405020304" pitchFamily="18" charset="0"/>
                <a:ea typeface="Times New Roman" panose="02020603050405020304" pitchFamily="18" charset="0"/>
              </a:rPr>
              <a:t>Awtomobil we demir ýollaryň, magistral turbageçirijileriň, akabalaryň we şuňa meňzeş desgalaryň gurluşygynda, öwrüm ýerlerinde dürli görnüşli öwrümleri, aýlawlary ýerinde esasy nokatlara bölip belleşdirmeli bolýar. Öwrümler görnüşleri boýunça birnäçe topara bölünýärler. Töwerek </a:t>
            </a:r>
            <a:r>
              <a:rPr lang="cs-CZ" sz="4000" dirty="0" smtClean="0">
                <a:latin typeface="Times New Roman" panose="02020603050405020304" pitchFamily="18" charset="0"/>
                <a:ea typeface="Times New Roman" panose="02020603050405020304" pitchFamily="18" charset="0"/>
              </a:rPr>
              <a:t>görnü</a:t>
            </a:r>
            <a:r>
              <a:rPr lang="tk-TM" sz="4000" dirty="0" smtClean="0">
                <a:latin typeface="Times New Roman" panose="02020603050405020304" pitchFamily="18" charset="0"/>
                <a:ea typeface="Times New Roman" panose="02020603050405020304" pitchFamily="18" charset="0"/>
              </a:rPr>
              <a:t>ş</a:t>
            </a:r>
            <a:r>
              <a:rPr lang="cs-CZ" sz="4000" dirty="0" smtClean="0">
                <a:latin typeface="Times New Roman" panose="02020603050405020304" pitchFamily="18" charset="0"/>
                <a:ea typeface="Times New Roman" panose="02020603050405020304" pitchFamily="18" charset="0"/>
              </a:rPr>
              <a:t>li </a:t>
            </a:r>
            <a:r>
              <a:rPr lang="cs-CZ" sz="4000" dirty="0">
                <a:latin typeface="Times New Roman" panose="02020603050405020304" pitchFamily="18" charset="0"/>
                <a:ea typeface="Times New Roman" panose="02020603050405020304" pitchFamily="18" charset="0"/>
              </a:rPr>
              <a:t>öwrüm, ellips </a:t>
            </a:r>
            <a:r>
              <a:rPr lang="cs-CZ" sz="4000" dirty="0" smtClean="0">
                <a:latin typeface="Times New Roman" panose="02020603050405020304" pitchFamily="18" charset="0"/>
                <a:ea typeface="Times New Roman" panose="02020603050405020304" pitchFamily="18" charset="0"/>
              </a:rPr>
              <a:t>görnü</a:t>
            </a:r>
            <a:r>
              <a:rPr lang="tk-TM" sz="4000" dirty="0" smtClean="0">
                <a:latin typeface="Times New Roman" panose="02020603050405020304" pitchFamily="18" charset="0"/>
                <a:ea typeface="Times New Roman" panose="02020603050405020304" pitchFamily="18" charset="0"/>
              </a:rPr>
              <a:t>ş</a:t>
            </a:r>
            <a:r>
              <a:rPr lang="cs-CZ" sz="4000" dirty="0" smtClean="0">
                <a:latin typeface="Times New Roman" panose="02020603050405020304" pitchFamily="18" charset="0"/>
                <a:ea typeface="Times New Roman" panose="02020603050405020304" pitchFamily="18" charset="0"/>
              </a:rPr>
              <a:t>li </a:t>
            </a:r>
            <a:r>
              <a:rPr lang="cs-CZ" sz="4000" dirty="0">
                <a:latin typeface="Times New Roman" panose="02020603050405020304" pitchFamily="18" charset="0"/>
                <a:ea typeface="Times New Roman" panose="02020603050405020304" pitchFamily="18" charset="0"/>
              </a:rPr>
              <a:t>öwrüm, parabola </a:t>
            </a:r>
            <a:r>
              <a:rPr lang="cs-CZ" sz="4000" dirty="0" smtClean="0">
                <a:latin typeface="Times New Roman" panose="02020603050405020304" pitchFamily="18" charset="0"/>
                <a:ea typeface="Times New Roman" panose="02020603050405020304" pitchFamily="18" charset="0"/>
              </a:rPr>
              <a:t>görnü</a:t>
            </a:r>
            <a:r>
              <a:rPr lang="tk-TM" sz="4000" dirty="0" smtClean="0">
                <a:latin typeface="Times New Roman" panose="02020603050405020304" pitchFamily="18" charset="0"/>
                <a:ea typeface="Times New Roman" panose="02020603050405020304" pitchFamily="18" charset="0"/>
              </a:rPr>
              <a:t>ş</a:t>
            </a:r>
            <a:r>
              <a:rPr lang="cs-CZ" sz="4000" dirty="0" smtClean="0">
                <a:latin typeface="Times New Roman" panose="02020603050405020304" pitchFamily="18" charset="0"/>
                <a:ea typeface="Times New Roman" panose="02020603050405020304" pitchFamily="18" charset="0"/>
              </a:rPr>
              <a:t>li </a:t>
            </a:r>
            <a:r>
              <a:rPr lang="cs-CZ" sz="4000" dirty="0">
                <a:latin typeface="Times New Roman" panose="02020603050405020304" pitchFamily="18" charset="0"/>
                <a:ea typeface="Times New Roman" panose="02020603050405020304" pitchFamily="18" charset="0"/>
              </a:rPr>
              <a:t>öwrüm, kubiki parabola we radioidalnaýa </a:t>
            </a:r>
            <a:r>
              <a:rPr lang="cs-CZ" sz="4000" dirty="0" smtClean="0">
                <a:latin typeface="Times New Roman" panose="02020603050405020304" pitchFamily="18" charset="0"/>
                <a:ea typeface="Times New Roman" panose="02020603050405020304" pitchFamily="18" charset="0"/>
              </a:rPr>
              <a:t>geçi</a:t>
            </a:r>
            <a:r>
              <a:rPr lang="tk-TM" sz="4000" dirty="0" smtClean="0">
                <a:latin typeface="Times New Roman" panose="02020603050405020304" pitchFamily="18" charset="0"/>
                <a:ea typeface="Times New Roman" panose="02020603050405020304" pitchFamily="18" charset="0"/>
              </a:rPr>
              <a:t>ş</a:t>
            </a:r>
            <a:r>
              <a:rPr lang="cs-CZ" sz="4000" dirty="0" smtClean="0">
                <a:latin typeface="Times New Roman" panose="02020603050405020304" pitchFamily="18" charset="0"/>
                <a:ea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öwrümleridir. </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430123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86667"/>
          </a:xfrm>
        </p:spPr>
        <p:txBody>
          <a:bodyPr/>
          <a:lstStyle/>
          <a:p>
            <a:endParaRPr lang="ru-RU" dirty="0"/>
          </a:p>
        </p:txBody>
      </p:sp>
      <p:sp>
        <p:nvSpPr>
          <p:cNvPr id="3" name="Объект 2"/>
          <p:cNvSpPr>
            <a:spLocks noGrp="1"/>
          </p:cNvSpPr>
          <p:nvPr>
            <p:ph idx="1"/>
          </p:nvPr>
        </p:nvSpPr>
        <p:spPr>
          <a:xfrm>
            <a:off x="838200" y="1450731"/>
            <a:ext cx="10515600" cy="4726232"/>
          </a:xfrm>
        </p:spPr>
        <p:txBody>
          <a:bodyPr/>
          <a:lstStyle/>
          <a:p>
            <a:pPr algn="just"/>
            <a:r>
              <a:rPr lang="tk-TM" b="1" dirty="0" smtClean="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Ellips</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görnüşli</a:t>
            </a:r>
            <a:r>
              <a:rPr lang="en-US" sz="3200" b="1"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öwrümler-tertipleşdiriji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dambalaryň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gurlusýgynda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köprüleriň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daýanç</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sütünleriniň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durýan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ýerleri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toprak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bilen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taýýarlananda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ulanylýar</a:t>
            </a:r>
            <a:r>
              <a:rPr lang="en-US" sz="3200" dirty="0">
                <a:latin typeface="Times New Roman" panose="02020603050405020304" pitchFamily="18" charset="0"/>
                <a:ea typeface="Times New Roman" panose="02020603050405020304" pitchFamily="18" charset="0"/>
              </a:rPr>
              <a:t>.</a:t>
            </a:r>
          </a:p>
          <a:p>
            <a:pPr algn="just"/>
            <a:r>
              <a:rPr lang="tk-TM" sz="3200" dirty="0" smtClean="0">
                <a:latin typeface="Times New Roman" panose="02020603050405020304" pitchFamily="18" charset="0"/>
                <a:ea typeface="Times New Roman" panose="02020603050405020304" pitchFamily="18" charset="0"/>
              </a:rPr>
              <a:t>   </a:t>
            </a:r>
            <a:r>
              <a:rPr lang="en-US" sz="3200" b="1" dirty="0" smtClean="0">
                <a:latin typeface="Times New Roman" panose="02020603050405020304" pitchFamily="18" charset="0"/>
                <a:ea typeface="Times New Roman" panose="02020603050405020304" pitchFamily="18" charset="0"/>
              </a:rPr>
              <a:t>Parabola </a:t>
            </a:r>
            <a:r>
              <a:rPr lang="en-US" sz="3200" b="1" dirty="0" err="1">
                <a:latin typeface="Times New Roman" panose="02020603050405020304" pitchFamily="18" charset="0"/>
                <a:ea typeface="Times New Roman" panose="02020603050405020304" pitchFamily="18" charset="0"/>
              </a:rPr>
              <a:t>görnüşli</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öwrümler</a:t>
            </a:r>
            <a:r>
              <a:rPr lang="en-US" sz="3200" b="1" dirty="0">
                <a:latin typeface="Times New Roman" panose="02020603050405020304" pitchFamily="18" charset="0"/>
                <a:ea typeface="Times New Roman" panose="02020603050405020304" pitchFamily="18" charset="0"/>
              </a:rPr>
              <a:t> </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ýollaryň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uzaboýuna</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wertikal</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profillerini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görkezmek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üçin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awtomobil</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ýollarynyň</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kese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profilini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görkezmek</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üçin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ulanylýar</a:t>
            </a:r>
            <a:r>
              <a:rPr lang="en-US" sz="3200" dirty="0">
                <a:latin typeface="Times New Roman" panose="02020603050405020304" pitchFamily="18" charset="0"/>
                <a:ea typeface="Times New Roman" panose="02020603050405020304" pitchFamily="18" charset="0"/>
              </a:rPr>
              <a:t>.</a:t>
            </a:r>
          </a:p>
          <a:p>
            <a:pPr algn="just"/>
            <a:r>
              <a:rPr lang="tk-TM" sz="3200" dirty="0" smtClean="0">
                <a:latin typeface="Times New Roman" panose="02020603050405020304" pitchFamily="18" charset="0"/>
                <a:ea typeface="Times New Roman" panose="02020603050405020304" pitchFamily="18" charset="0"/>
              </a:rPr>
              <a:t>  </a:t>
            </a:r>
            <a:r>
              <a:rPr lang="en-US" sz="3200" b="1" dirty="0" err="1" smtClean="0">
                <a:latin typeface="Times New Roman" panose="02020603050405020304" pitchFamily="18" charset="0"/>
                <a:ea typeface="Times New Roman" panose="02020603050405020304" pitchFamily="18" charset="0"/>
              </a:rPr>
              <a:t>Kubiki</a:t>
            </a:r>
            <a:r>
              <a:rPr lang="en-US" sz="3200" b="1" dirty="0" smtClean="0">
                <a:latin typeface="Times New Roman" panose="02020603050405020304" pitchFamily="18" charset="0"/>
                <a:ea typeface="Times New Roman" panose="02020603050405020304" pitchFamily="18" charset="0"/>
              </a:rPr>
              <a:t> </a:t>
            </a:r>
            <a:r>
              <a:rPr lang="en-US" sz="3200" b="1" dirty="0">
                <a:latin typeface="Times New Roman" panose="02020603050405020304" pitchFamily="18" charset="0"/>
                <a:ea typeface="Times New Roman" panose="02020603050405020304" pitchFamily="18" charset="0"/>
              </a:rPr>
              <a:t>parabola we </a:t>
            </a:r>
            <a:r>
              <a:rPr lang="en-US" sz="3200" b="1" dirty="0" err="1">
                <a:latin typeface="Times New Roman" panose="02020603050405020304" pitchFamily="18" charset="0"/>
                <a:ea typeface="Times New Roman" panose="02020603050405020304" pitchFamily="18" charset="0"/>
              </a:rPr>
              <a:t>radioidalnaýa</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geçiş</a:t>
            </a:r>
            <a:r>
              <a:rPr lang="en-US" sz="3200" b="1" dirty="0">
                <a:latin typeface="Times New Roman" panose="02020603050405020304" pitchFamily="18" charset="0"/>
                <a:ea typeface="Times New Roman" panose="02020603050405020304" pitchFamily="18" charset="0"/>
              </a:rPr>
              <a:t> </a:t>
            </a:r>
            <a:r>
              <a:rPr lang="en-US" sz="3200" b="1" dirty="0" err="1">
                <a:latin typeface="Times New Roman" panose="02020603050405020304" pitchFamily="18" charset="0"/>
                <a:ea typeface="Times New Roman" panose="02020603050405020304" pitchFamily="18" charset="0"/>
              </a:rPr>
              <a:t>öwrümleri</a:t>
            </a:r>
            <a:r>
              <a:rPr lang="en-US" sz="3200" b="1" dirty="0">
                <a:latin typeface="Times New Roman" panose="02020603050405020304" pitchFamily="18" charset="0"/>
                <a:ea typeface="Times New Roman" panose="02020603050405020304" pitchFamily="18" charset="0"/>
              </a:rPr>
              <a:t> </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ol</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göni</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çyzykly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ulgamlardan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esasy</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öwrüme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ýuwasjadan</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geçmäge</a:t>
            </a:r>
            <a:r>
              <a:rPr lang="en-US" sz="3200" dirty="0">
                <a:latin typeface="Times New Roman" panose="02020603050405020304" pitchFamily="18" charset="0"/>
                <a:ea typeface="Times New Roman" panose="02020603050405020304" pitchFamily="18" charset="0"/>
              </a:rPr>
              <a:t> </a:t>
            </a:r>
            <a:r>
              <a:rPr lang="en-US" sz="3200" dirty="0" err="1">
                <a:latin typeface="Times New Roman" panose="02020603050405020304" pitchFamily="18" charset="0"/>
                <a:ea typeface="Times New Roman" panose="02020603050405020304" pitchFamily="18" charset="0"/>
              </a:rPr>
              <a:t>niýetlenendir</a:t>
            </a:r>
            <a:r>
              <a:rPr lang="en-US" sz="3200" dirty="0">
                <a:latin typeface="Times New Roman" panose="02020603050405020304" pitchFamily="18" charset="0"/>
                <a:ea typeface="Times New Roman" panose="02020603050405020304" pitchFamily="18" charset="0"/>
              </a:rPr>
              <a:t>. </a:t>
            </a:r>
          </a:p>
          <a:p>
            <a:endParaRPr lang="ru-RU" sz="3200" dirty="0"/>
          </a:p>
        </p:txBody>
      </p:sp>
    </p:spTree>
    <p:extLst>
      <p:ext uri="{BB962C8B-B14F-4D97-AF65-F5344CB8AC3E}">
        <p14:creationId xmlns:p14="http://schemas.microsoft.com/office/powerpoint/2010/main" val="17083918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615462" y="395654"/>
            <a:ext cx="11122269" cy="6198577"/>
          </a:xfrm>
        </p:spPr>
        <p:txBody>
          <a:bodyPr>
            <a:noAutofit/>
          </a:bodyPr>
          <a:lstStyle/>
          <a:p>
            <a:pPr marL="0" indent="0" algn="just">
              <a:lnSpc>
                <a:spcPct val="150000"/>
              </a:lnSpc>
              <a:buNone/>
            </a:pPr>
            <a:r>
              <a:rPr lang="en-US" b="1" dirty="0" smtClean="0">
                <a:latin typeface="Times New Roman" panose="02020603050405020304" pitchFamily="18" charset="0"/>
                <a:cs typeface="Times New Roman" panose="02020603050405020304" pitchFamily="18" charset="0"/>
              </a:rPr>
              <a:t>      </a:t>
            </a:r>
            <a:r>
              <a:rPr lang="en-US" b="1" dirty="0" err="1" smtClean="0">
                <a:latin typeface="Times New Roman" panose="02020603050405020304" pitchFamily="18" charset="0"/>
                <a:cs typeface="Times New Roman" panose="02020603050405020304" pitchFamily="18" charset="0"/>
              </a:rPr>
              <a:t>Töwerek</a:t>
            </a:r>
            <a:r>
              <a:rPr lang="en-US" b="1" dirty="0" smtClean="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görnüşli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öwrüm</a:t>
            </a:r>
            <a:r>
              <a:rPr lang="en-US" dirty="0" err="1">
                <a:latin typeface="Times New Roman" panose="02020603050405020304" pitchFamily="18" charset="0"/>
                <a:cs typeface="Times New Roman" panose="02020603050405020304" pitchFamily="18" charset="0"/>
              </a:rPr>
              <a:t>-akabalaryň</a:t>
            </a:r>
            <a:r>
              <a:rPr lang="en-US" dirty="0">
                <a:latin typeface="Times New Roman" panose="02020603050405020304" pitchFamily="18" charset="0"/>
                <a:cs typeface="Times New Roman" panose="02020603050405020304" pitchFamily="18" charset="0"/>
              </a:rPr>
              <a:t> we </a:t>
            </a:r>
            <a:r>
              <a:rPr lang="en-US" dirty="0" err="1">
                <a:latin typeface="Times New Roman" panose="02020603050405020304" pitchFamily="18" charset="0"/>
                <a:cs typeface="Times New Roman" panose="02020603050405020304" pitchFamily="18" charset="0"/>
              </a:rPr>
              <a:t>ýollaryň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gurluşygynda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ulanylýar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Töwerek</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görnüsli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öwrüm-öwrüm</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burçy</a:t>
            </a:r>
            <a:r>
              <a:rPr lang="en-US" dirty="0">
                <a:latin typeface="Times New Roman" panose="02020603050405020304" pitchFamily="18" charset="0"/>
                <a:cs typeface="Times New Roman" panose="02020603050405020304" pitchFamily="18" charset="0"/>
              </a:rPr>
              <a:t>  we </a:t>
            </a:r>
            <a:r>
              <a:rPr lang="en-US" dirty="0" err="1">
                <a:latin typeface="Times New Roman" panose="02020603050405020304" pitchFamily="18" charset="0"/>
                <a:cs typeface="Times New Roman" panose="02020603050405020304" pitchFamily="18" charset="0"/>
              </a:rPr>
              <a:t>töweregiň</a:t>
            </a:r>
            <a:r>
              <a:rPr lang="en-US" dirty="0">
                <a:latin typeface="Times New Roman" panose="02020603050405020304" pitchFamily="18" charset="0"/>
                <a:cs typeface="Times New Roman" panose="02020603050405020304" pitchFamily="18" charset="0"/>
              </a:rPr>
              <a:t> R </a:t>
            </a:r>
            <a:r>
              <a:rPr lang="en-US" dirty="0" err="1">
                <a:latin typeface="Times New Roman" panose="02020603050405020304" pitchFamily="18" charset="0"/>
                <a:cs typeface="Times New Roman" panose="02020603050405020304" pitchFamily="18" charset="0"/>
              </a:rPr>
              <a:t>radiusy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häsiýetlendirilýär</a:t>
            </a: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burçy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öwrüm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burçynyň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depesinden</a:t>
            </a:r>
            <a:r>
              <a:rPr lang="en-US" dirty="0">
                <a:latin typeface="Times New Roman" panose="02020603050405020304" pitchFamily="18" charset="0"/>
                <a:cs typeface="Times New Roman" panose="02020603050405020304" pitchFamily="18" charset="0"/>
              </a:rPr>
              <a:t> C </a:t>
            </a:r>
            <a:r>
              <a:rPr lang="en-US" dirty="0" err="1">
                <a:latin typeface="Times New Roman" panose="02020603050405020304" pitchFamily="18" charset="0"/>
                <a:cs typeface="Times New Roman" panose="02020603050405020304" pitchFamily="18" charset="0"/>
              </a:rPr>
              <a:t>nokatdan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ölçenýär</a:t>
            </a:r>
            <a:r>
              <a:rPr lang="en-US" dirty="0">
                <a:latin typeface="Times New Roman" panose="02020603050405020304" pitchFamily="18" charset="0"/>
                <a:cs typeface="Times New Roman" panose="02020603050405020304" pitchFamily="18" charset="0"/>
              </a:rPr>
              <a:t>. </a:t>
            </a:r>
          </a:p>
          <a:p>
            <a:pPr marL="0" indent="0" algn="just">
              <a:lnSpc>
                <a:spcPct val="150000"/>
              </a:lnSpc>
              <a:buNone/>
            </a:pPr>
            <a:r>
              <a:rPr lang="tk-TM" dirty="0" smtClean="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Tehniki</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taslama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döwründe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ulgamyň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gözleg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işlerinde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öwrümiň</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NK-</a:t>
            </a:r>
            <a:r>
              <a:rPr lang="en-US" dirty="0" err="1" smtClean="0">
                <a:latin typeface="Times New Roman" panose="02020603050405020304" pitchFamily="18" charset="0"/>
                <a:cs typeface="Times New Roman" panose="02020603050405020304" pitchFamily="18" charset="0"/>
              </a:rPr>
              <a:t>başlangyjynyň</a:t>
            </a:r>
            <a:r>
              <a:rPr lang="en-US" dirty="0">
                <a:latin typeface="Times New Roman" panose="02020603050405020304" pitchFamily="18" charset="0"/>
                <a:cs typeface="Times New Roman" panose="02020603050405020304" pitchFamily="18" charset="0"/>
              </a:rPr>
              <a:t>, BU-</a:t>
            </a:r>
            <a:r>
              <a:rPr lang="en-US" dirty="0" err="1">
                <a:latin typeface="Times New Roman" panose="02020603050405020304" pitchFamily="18" charset="0"/>
                <a:cs typeface="Times New Roman" panose="02020603050405020304" pitchFamily="18" charset="0"/>
              </a:rPr>
              <a:t>burç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depesiniň</a:t>
            </a:r>
            <a:r>
              <a:rPr lang="en-US" dirty="0">
                <a:latin typeface="Times New Roman" panose="02020603050405020304" pitchFamily="18" charset="0"/>
                <a:cs typeface="Times New Roman" panose="02020603050405020304" pitchFamily="18" charset="0"/>
              </a:rPr>
              <a:t>, CK-</a:t>
            </a:r>
            <a:r>
              <a:rPr lang="en-US" dirty="0" err="1">
                <a:latin typeface="Times New Roman" panose="02020603050405020304" pitchFamily="18" charset="0"/>
                <a:cs typeface="Times New Roman" panose="02020603050405020304" pitchFamily="18" charset="0"/>
              </a:rPr>
              <a:t>öwrüm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merkeziniň</a:t>
            </a:r>
            <a:r>
              <a:rPr lang="en-US" dirty="0">
                <a:latin typeface="Times New Roman" panose="02020603050405020304" pitchFamily="18" charset="0"/>
                <a:cs typeface="Times New Roman" panose="02020603050405020304" pitchFamily="18" charset="0"/>
              </a:rPr>
              <a:t> we </a:t>
            </a:r>
            <a:r>
              <a:rPr lang="tk-TM"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KK-</a:t>
            </a:r>
            <a:r>
              <a:rPr lang="en-US" dirty="0" err="1" smtClean="0">
                <a:latin typeface="Times New Roman" panose="02020603050405020304" pitchFamily="18" charset="0"/>
                <a:cs typeface="Times New Roman" panose="02020603050405020304" pitchFamily="18" charset="0"/>
              </a:rPr>
              <a:t>öwrümiň</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soňunyň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nokatlary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ýerinde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berkidilýär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Onuň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üçin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öwrümiň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esasy</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elementlerini</a:t>
            </a:r>
            <a:r>
              <a:rPr lang="tk-TM"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T-</a:t>
            </a:r>
            <a:r>
              <a:rPr lang="en-US" dirty="0" err="1" smtClean="0">
                <a:latin typeface="Times New Roman" panose="02020603050405020304" pitchFamily="18" charset="0"/>
                <a:cs typeface="Times New Roman" panose="02020603050405020304" pitchFamily="18" charset="0"/>
              </a:rPr>
              <a:t>tangensi</a:t>
            </a:r>
            <a:r>
              <a:rPr lang="en-US" dirty="0">
                <a:latin typeface="Times New Roman" panose="02020603050405020304" pitchFamily="18" charset="0"/>
                <a:cs typeface="Times New Roman" panose="02020603050405020304" pitchFamily="18" charset="0"/>
              </a:rPr>
              <a:t>, K-</a:t>
            </a:r>
            <a:r>
              <a:rPr lang="en-US" dirty="0" err="1">
                <a:latin typeface="Times New Roman" panose="02020603050405020304" pitchFamily="18" charset="0"/>
                <a:cs typeface="Times New Roman" panose="02020603050405020304" pitchFamily="18" charset="0"/>
              </a:rPr>
              <a:t>öwrümiň</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uzynlygyny</a:t>
            </a:r>
            <a:r>
              <a:rPr lang="en-US" dirty="0">
                <a:latin typeface="Times New Roman" panose="02020603050405020304" pitchFamily="18" charset="0"/>
                <a:cs typeface="Times New Roman" panose="02020603050405020304" pitchFamily="18" charset="0"/>
              </a:rPr>
              <a:t>, D-</a:t>
            </a:r>
            <a:r>
              <a:rPr lang="en-US" dirty="0" err="1">
                <a:latin typeface="Times New Roman" panose="02020603050405020304" pitchFamily="18" charset="0"/>
                <a:cs typeface="Times New Roman" panose="02020603050405020304" pitchFamily="18" charset="0"/>
              </a:rPr>
              <a:t>domeri</a:t>
            </a:r>
            <a:r>
              <a:rPr lang="en-US" dirty="0">
                <a:latin typeface="Times New Roman" panose="02020603050405020304" pitchFamily="18" charset="0"/>
                <a:cs typeface="Times New Roman" panose="02020603050405020304" pitchFamily="18" charset="0"/>
              </a:rPr>
              <a:t>, </a:t>
            </a:r>
            <a:r>
              <a:rPr lang="tk-TM" dirty="0" smtClean="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B-</a:t>
            </a:r>
            <a:r>
              <a:rPr lang="en-US" dirty="0" err="1" smtClean="0">
                <a:latin typeface="Times New Roman" panose="02020603050405020304" pitchFamily="18" charset="0"/>
                <a:cs typeface="Times New Roman" panose="02020603050405020304" pitchFamily="18" charset="0"/>
              </a:rPr>
              <a:t>bissektrisany</a:t>
            </a:r>
            <a:r>
              <a:rPr lang="en-US" dirty="0" smtClean="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bilmelidir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Öwrümler</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şeýle</a:t>
            </a:r>
            <a:r>
              <a:rPr lang="en-US" dirty="0">
                <a:latin typeface="Times New Roman" panose="02020603050405020304" pitchFamily="18" charset="0"/>
                <a:cs typeface="Times New Roman" panose="02020603050405020304" pitchFamily="18" charset="0"/>
              </a:rPr>
              <a:t> formula </a:t>
            </a:r>
            <a:r>
              <a:rPr lang="en-US" dirty="0" err="1">
                <a:latin typeface="Times New Roman" panose="02020603050405020304" pitchFamily="18" charset="0"/>
                <a:cs typeface="Times New Roman" panose="02020603050405020304" pitchFamily="18" charset="0"/>
              </a:rPr>
              <a:t>bilen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hasaplanýar</a:t>
            </a:r>
            <a:r>
              <a:rPr lang="en-US" dirty="0">
                <a:latin typeface="Times New Roman" panose="02020603050405020304" pitchFamily="18" charset="0"/>
                <a:cs typeface="Times New Roman" panose="02020603050405020304" pitchFamily="18" charset="0"/>
              </a:rPr>
              <a:t>.</a:t>
            </a:r>
          </a:p>
          <a:p>
            <a:pPr marL="0" indent="0" algn="just">
              <a:lnSpc>
                <a:spcPct val="150000"/>
              </a:lnSpc>
              <a:buNone/>
            </a:pPr>
            <a:endParaRPr lang="en-US" sz="3200" dirty="0"/>
          </a:p>
          <a:p>
            <a:pPr marL="0" indent="0" algn="just">
              <a:lnSpc>
                <a:spcPct val="150000"/>
              </a:lnSpc>
              <a:buNone/>
            </a:pPr>
            <a:r>
              <a:rPr lang="en-US" sz="3200" dirty="0" smtClean="0"/>
              <a:t> </a:t>
            </a:r>
            <a:endParaRPr lang="ru-RU" sz="3200" dirty="0"/>
          </a:p>
        </p:txBody>
      </p:sp>
      <p:sp>
        <p:nvSpPr>
          <p:cNvPr id="4" name="Прямоугольник 3"/>
          <p:cNvSpPr/>
          <p:nvPr/>
        </p:nvSpPr>
        <p:spPr>
          <a:xfrm>
            <a:off x="3543299" y="5626350"/>
            <a:ext cx="5503985" cy="523220"/>
          </a:xfrm>
          <a:prstGeom prst="rect">
            <a:avLst/>
          </a:prstGeom>
        </p:spPr>
        <p:txBody>
          <a:bodyPr wrap="square">
            <a:spAutoFit/>
          </a:bodyPr>
          <a:lstStyle/>
          <a:p>
            <a:pPr algn="ctr"/>
            <a:endParaRPr lang="ru-RU" sz="2800" b="1" dirty="0"/>
          </a:p>
        </p:txBody>
      </p:sp>
    </p:spTree>
    <p:extLst>
      <p:ext uri="{BB962C8B-B14F-4D97-AF65-F5344CB8AC3E}">
        <p14:creationId xmlns:p14="http://schemas.microsoft.com/office/powerpoint/2010/main" val="1450748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58067"/>
          </a:xfrm>
        </p:spPr>
        <p:txBody>
          <a:bodyPr>
            <a:normAutofit fontScale="90000"/>
          </a:bodyPr>
          <a:lstStyle/>
          <a:p>
            <a:endParaRPr lang="ru-RU" dirty="0"/>
          </a:p>
        </p:txBody>
      </p:sp>
      <p:sp>
        <p:nvSpPr>
          <p:cNvPr id="3" name="Объект 2"/>
          <p:cNvSpPr>
            <a:spLocks noGrp="1"/>
          </p:cNvSpPr>
          <p:nvPr>
            <p:ph idx="1"/>
          </p:nvPr>
        </p:nvSpPr>
        <p:spPr>
          <a:xfrm>
            <a:off x="838200" y="861646"/>
            <a:ext cx="10873154" cy="5372100"/>
          </a:xfrm>
        </p:spPr>
        <p:txBody>
          <a:bodyPr>
            <a:normAutofit/>
          </a:bodyPr>
          <a:lstStyle/>
          <a:p>
            <a:pPr algn="just">
              <a:spcAft>
                <a:spcPts val="0"/>
              </a:spcAft>
            </a:pPr>
            <a:endParaRPr lang="en-US" dirty="0" smtClean="0">
              <a:solidFill>
                <a:srgbClr val="000000"/>
              </a:solidFill>
              <a:latin typeface="Times New Roman" panose="02020603050405020304" pitchFamily="18" charset="0"/>
              <a:ea typeface="Times New Roman" panose="02020603050405020304" pitchFamily="18" charset="0"/>
            </a:endParaRPr>
          </a:p>
          <a:p>
            <a:pPr indent="449580" algn="just">
              <a:lnSpc>
                <a:spcPct val="107000"/>
              </a:lnSpc>
              <a:spcAft>
                <a:spcPts val="0"/>
              </a:spcAft>
            </a:pPr>
            <a:r>
              <a:rPr lang="tk-TM" sz="3600" b="1" dirty="0" smtClean="0">
                <a:latin typeface="Times New Roman" panose="02020603050405020304" pitchFamily="18" charset="0"/>
                <a:ea typeface="Times New Roman" panose="02020603050405020304" pitchFamily="18" charset="0"/>
                <a:cs typeface="Times New Roman" panose="02020603050405020304" pitchFamily="18" charset="0"/>
              </a:rPr>
              <a:t>  </a:t>
            </a:r>
            <a:endParaRPr lang="en-US" dirty="0" smtClean="0">
              <a:solidFill>
                <a:srgbClr val="000000"/>
              </a:solidFill>
              <a:latin typeface="Times New Roman" panose="02020603050405020304" pitchFamily="18" charset="0"/>
              <a:ea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760784" y="623336"/>
            <a:ext cx="6330461" cy="4308230"/>
          </a:xfrm>
          <a:prstGeom prst="rect">
            <a:avLst/>
          </a:prstGeom>
        </p:spPr>
      </p:pic>
      <p:pic>
        <p:nvPicPr>
          <p:cNvPr id="5" name="Рисунок 4"/>
          <p:cNvPicPr>
            <a:picLocks noChangeAspect="1"/>
          </p:cNvPicPr>
          <p:nvPr/>
        </p:nvPicPr>
        <p:blipFill>
          <a:blip r:embed="rId3"/>
          <a:stretch>
            <a:fillRect/>
          </a:stretch>
        </p:blipFill>
        <p:spPr>
          <a:xfrm>
            <a:off x="3019728" y="5179826"/>
            <a:ext cx="6880409" cy="613148"/>
          </a:xfrm>
          <a:prstGeom prst="rect">
            <a:avLst/>
          </a:prstGeom>
        </p:spPr>
      </p:pic>
    </p:spTree>
    <p:extLst>
      <p:ext uri="{BB962C8B-B14F-4D97-AF65-F5344CB8AC3E}">
        <p14:creationId xmlns:p14="http://schemas.microsoft.com/office/powerpoint/2010/main" val="36440074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294298"/>
          </a:xfrm>
        </p:spPr>
        <p:txBody>
          <a:bodyPr>
            <a:normAutofit fontScale="90000"/>
          </a:bodyPr>
          <a:lstStyle/>
          <a:p>
            <a:endParaRPr lang="ru-RU" dirty="0"/>
          </a:p>
        </p:txBody>
      </p:sp>
      <p:sp>
        <p:nvSpPr>
          <p:cNvPr id="3" name="Объект 2"/>
          <p:cNvSpPr>
            <a:spLocks noGrp="1"/>
          </p:cNvSpPr>
          <p:nvPr>
            <p:ph idx="1"/>
          </p:nvPr>
        </p:nvSpPr>
        <p:spPr>
          <a:xfrm>
            <a:off x="838200" y="791308"/>
            <a:ext cx="10758854" cy="5385655"/>
          </a:xfrm>
        </p:spPr>
        <p:txBody>
          <a:bodyPr>
            <a:normAutofit/>
          </a:bodyPr>
          <a:lstStyle/>
          <a:p>
            <a:pPr indent="0" algn="just">
              <a:lnSpc>
                <a:spcPct val="115000"/>
              </a:lnSpc>
              <a:spcAft>
                <a:spcPts val="1000"/>
              </a:spcAft>
              <a:buNone/>
            </a:pPr>
            <a:r>
              <a:rPr lang="sq-AL" dirty="0"/>
              <a:t> </a:t>
            </a:r>
            <a:endParaRPr lang="ru-RU" dirty="0"/>
          </a:p>
          <a:p>
            <a:endParaRPr lang="ru-RU" dirty="0"/>
          </a:p>
        </p:txBody>
      </p:sp>
      <p:sp>
        <p:nvSpPr>
          <p:cNvPr id="6" name="Прямоугольник 5"/>
          <p:cNvSpPr/>
          <p:nvPr/>
        </p:nvSpPr>
        <p:spPr>
          <a:xfrm>
            <a:off x="721070" y="791308"/>
            <a:ext cx="10946321" cy="6247864"/>
          </a:xfrm>
          <a:prstGeom prst="rect">
            <a:avLst/>
          </a:prstGeom>
        </p:spPr>
        <p:txBody>
          <a:bodyPr wrap="square">
            <a:spAutoFit/>
          </a:bodyPr>
          <a:lstStyle/>
          <a:p>
            <a:pPr indent="449580" algn="just">
              <a:spcAft>
                <a:spcPts val="0"/>
              </a:spcAft>
            </a:pPr>
            <a:r>
              <a:rPr lang="tk-TM" sz="3200" b="1" dirty="0" smtClean="0">
                <a:latin typeface="Times New Roman" panose="02020603050405020304" pitchFamily="18" charset="0"/>
                <a:cs typeface="Times New Roman" panose="02020603050405020304" pitchFamily="18" charset="0"/>
              </a:rPr>
              <a:t>        </a:t>
            </a:r>
            <a:r>
              <a:rPr lang="cs-CZ" sz="4000" dirty="0">
                <a:latin typeface="Times New Roman" panose="02020603050405020304" pitchFamily="18" charset="0"/>
                <a:ea typeface="Times New Roman" panose="02020603050405020304" pitchFamily="18" charset="0"/>
              </a:rPr>
              <a:t>Formulalardan görnüşi ýaly öwrümiň esasy elementleri (T.K.D.B.) berilen öwrüm burçunyň bahasyna  (</a:t>
            </a:r>
            <a:r>
              <a:rPr lang="en-US" sz="4000" dirty="0">
                <a:latin typeface="Times New Roman" panose="02020603050405020304" pitchFamily="18" charset="0"/>
                <a:ea typeface="Times New Roman" panose="02020603050405020304" pitchFamily="18" charset="0"/>
                <a:sym typeface="Symbol" panose="05050102010706020507" pitchFamily="18" charset="2"/>
              </a:rPr>
              <a:t></a:t>
            </a:r>
            <a:r>
              <a:rPr lang="cs-CZ" sz="4000" dirty="0">
                <a:latin typeface="Times New Roman" panose="02020603050405020304" pitchFamily="18" charset="0"/>
                <a:ea typeface="Times New Roman" panose="02020603050405020304" pitchFamily="18" charset="0"/>
              </a:rPr>
              <a:t>) we öwrümiň  radiusyna (R) göni proporsionaldyr.</a:t>
            </a:r>
            <a:endParaRPr lang="ru-RU" sz="2400" dirty="0">
              <a:latin typeface="Times New Roman" panose="02020603050405020304" pitchFamily="18" charset="0"/>
              <a:ea typeface="Times New Roman" panose="02020603050405020304" pitchFamily="18" charset="0"/>
            </a:endParaRPr>
          </a:p>
          <a:p>
            <a:pPr algn="just">
              <a:spcAft>
                <a:spcPts val="0"/>
              </a:spcAft>
            </a:pPr>
            <a:r>
              <a:rPr lang="en-US" sz="4000" dirty="0" smtClean="0">
                <a:latin typeface="Times New Roman" panose="02020603050405020304" pitchFamily="18" charset="0"/>
                <a:ea typeface="Times New Roman" panose="02020603050405020304" pitchFamily="18" charset="0"/>
              </a:rPr>
              <a:t>      </a:t>
            </a:r>
            <a:r>
              <a:rPr lang="en-US" sz="4000" dirty="0" err="1" smtClean="0">
                <a:latin typeface="Times New Roman" panose="02020603050405020304" pitchFamily="18" charset="0"/>
                <a:ea typeface="Times New Roman" panose="02020603050405020304" pitchFamily="18" charset="0"/>
              </a:rPr>
              <a:t>Mysal</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Aýlaw</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burçyň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depesi</a:t>
            </a:r>
            <a:r>
              <a:rPr lang="en-US" sz="4000" dirty="0">
                <a:latin typeface="Times New Roman" panose="02020603050405020304" pitchFamily="18" charset="0"/>
                <a:ea typeface="Times New Roman" panose="02020603050405020304" pitchFamily="18" charset="0"/>
              </a:rPr>
              <a:t> PK3+52m. </a:t>
            </a:r>
            <a:r>
              <a:rPr lang="en-US" sz="4000" dirty="0" err="1">
                <a:latin typeface="Times New Roman" panose="02020603050405020304" pitchFamily="18" charset="0"/>
                <a:ea typeface="Times New Roman" panose="02020603050405020304" pitchFamily="18" charset="0"/>
              </a:rPr>
              <a:t>Ulgamyň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öwrüm</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burçy</a:t>
            </a:r>
            <a:r>
              <a:rPr lang="en-US" sz="4000" dirty="0">
                <a:latin typeface="Times New Roman" panose="02020603050405020304" pitchFamily="18" charset="0"/>
                <a:ea typeface="Times New Roman" panose="02020603050405020304" pitchFamily="18" charset="0"/>
              </a:rPr>
              <a:t> </a:t>
            </a:r>
            <a:r>
              <a:rPr lang="en-US" sz="4000" dirty="0">
                <a:latin typeface="Times New Roman" panose="02020603050405020304" pitchFamily="18" charset="0"/>
                <a:ea typeface="Times New Roman" panose="02020603050405020304" pitchFamily="18" charset="0"/>
                <a:sym typeface="Symbol" panose="05050102010706020507" pitchFamily="18" charset="2"/>
              </a:rPr>
              <a:t></a:t>
            </a:r>
            <a:r>
              <a:rPr lang="en-US" sz="4000" dirty="0">
                <a:latin typeface="Times New Roman" panose="02020603050405020304" pitchFamily="18" charset="0"/>
                <a:ea typeface="Times New Roman" panose="02020603050405020304" pitchFamily="18" charset="0"/>
              </a:rPr>
              <a:t>=41</a:t>
            </a:r>
            <a:r>
              <a:rPr lang="en-US" sz="4000" baseline="30000" dirty="0">
                <a:latin typeface="Times New Roman" panose="02020603050405020304" pitchFamily="18" charset="0"/>
                <a:ea typeface="Times New Roman" panose="02020603050405020304" pitchFamily="18" charset="0"/>
              </a:rPr>
              <a:t>0</a:t>
            </a:r>
            <a:r>
              <a:rPr lang="en-US" sz="4000" dirty="0">
                <a:latin typeface="Times New Roman" panose="02020603050405020304" pitchFamily="18" charset="0"/>
                <a:ea typeface="Times New Roman" panose="02020603050405020304" pitchFamily="18" charset="0"/>
              </a:rPr>
              <a:t>42</a:t>
            </a:r>
            <a:r>
              <a:rPr lang="en-US" sz="4000" baseline="30000" dirty="0">
                <a:latin typeface="Times New Roman" panose="02020603050405020304" pitchFamily="18" charset="0"/>
                <a:ea typeface="Times New Roman" panose="02020603050405020304" pitchFamily="18" charset="0"/>
              </a:rPr>
              <a: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Öwrümi</a:t>
            </a:r>
            <a:r>
              <a:rPr lang="en-US" sz="4000" dirty="0">
                <a:latin typeface="Times New Roman" panose="02020603050405020304" pitchFamily="18" charset="0"/>
                <a:ea typeface="Times New Roman" panose="02020603050405020304" pitchFamily="18" charset="0"/>
                <a:sym typeface="Times New Roman" panose="02020603050405020304" pitchFamily="18" charset="0"/>
              </a:rPr>
              <a:t></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radiusy</a:t>
            </a:r>
            <a:r>
              <a:rPr lang="en-US" sz="4000" dirty="0">
                <a:latin typeface="Times New Roman" panose="02020603050405020304" pitchFamily="18" charset="0"/>
                <a:ea typeface="Times New Roman" panose="02020603050405020304" pitchFamily="18" charset="0"/>
              </a:rPr>
              <a:t> R=100m. </a:t>
            </a:r>
            <a:r>
              <a:rPr lang="en-US" sz="4000" dirty="0" err="1">
                <a:latin typeface="Times New Roman" panose="02020603050405020304" pitchFamily="18" charset="0"/>
                <a:ea typeface="Times New Roman" panose="02020603050405020304" pitchFamily="18" charset="0"/>
              </a:rPr>
              <a:t>Göni</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çyzygyň</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rumby</a:t>
            </a:r>
            <a:r>
              <a:rPr lang="en-US" sz="4000" dirty="0">
                <a:latin typeface="Times New Roman" panose="02020603050405020304" pitchFamily="18" charset="0"/>
                <a:ea typeface="Times New Roman" panose="02020603050405020304" pitchFamily="18" charset="0"/>
              </a:rPr>
              <a:t> - DgGb18</a:t>
            </a:r>
            <a:r>
              <a:rPr lang="en-US" sz="4000" baseline="30000" dirty="0">
                <a:latin typeface="Times New Roman" panose="02020603050405020304" pitchFamily="18" charset="0"/>
                <a:ea typeface="Times New Roman" panose="02020603050405020304" pitchFamily="18" charset="0"/>
              </a:rPr>
              <a:t>0</a:t>
            </a:r>
            <a:r>
              <a:rPr lang="en-US" sz="4000" dirty="0">
                <a:latin typeface="Times New Roman" panose="02020603050405020304" pitchFamily="18" charset="0"/>
                <a:ea typeface="Times New Roman" panose="02020603050405020304" pitchFamily="18" charset="0"/>
              </a:rPr>
              <a:t> 52</a:t>
            </a:r>
            <a:r>
              <a:rPr lang="en-US" sz="4000" baseline="30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barabar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bolsa</a:t>
            </a:r>
            <a:r>
              <a:rPr lang="en-US" sz="4000" baseline="30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hasaplamalar</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şeýle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yzygiderlikde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ýerine</a:t>
            </a:r>
            <a:r>
              <a:rPr lang="en-US" sz="4000" dirty="0">
                <a:latin typeface="Times New Roman" panose="02020603050405020304" pitchFamily="18" charset="0"/>
                <a:ea typeface="Times New Roman" panose="02020603050405020304" pitchFamily="18" charset="0"/>
              </a:rPr>
              <a:t> </a:t>
            </a:r>
            <a:r>
              <a:rPr lang="en-US" sz="4000" dirty="0" err="1">
                <a:latin typeface="Times New Roman" panose="02020603050405020304" pitchFamily="18" charset="0"/>
                <a:ea typeface="Times New Roman" panose="02020603050405020304" pitchFamily="18" charset="0"/>
              </a:rPr>
              <a:t>ýetirilýär</a:t>
            </a:r>
            <a:r>
              <a:rPr lang="en-US" sz="4000" dirty="0">
                <a:latin typeface="Times New Roman" panose="02020603050405020304" pitchFamily="18" charset="0"/>
                <a:ea typeface="Times New Roman" panose="02020603050405020304" pitchFamily="18" charset="0"/>
              </a:rPr>
              <a:t> (</a:t>
            </a:r>
            <a:r>
              <a:rPr lang="sq-AL" sz="4000" dirty="0">
                <a:latin typeface="Times New Roman" panose="02020603050405020304" pitchFamily="18" charset="0"/>
                <a:ea typeface="Times New Roman" panose="02020603050405020304" pitchFamily="18" charset="0"/>
              </a:rPr>
              <a:t>11.15-nji surat</a:t>
            </a:r>
            <a:r>
              <a:rPr lang="en-US" sz="4000" dirty="0">
                <a:latin typeface="Times New Roman" panose="02020603050405020304" pitchFamily="18" charset="0"/>
                <a:ea typeface="Times New Roman" panose="02020603050405020304" pitchFamily="18" charset="0"/>
              </a:rPr>
              <a:t>)  </a:t>
            </a:r>
            <a:endParaRPr lang="ru-RU" sz="2400" dirty="0">
              <a:latin typeface="Times New Roman" panose="02020603050405020304" pitchFamily="18" charset="0"/>
              <a:ea typeface="Times New Roman" panose="02020603050405020304" pitchFamily="18" charset="0"/>
            </a:endParaRPr>
          </a:p>
          <a:p>
            <a:pPr algn="just">
              <a:spcAft>
                <a:spcPts val="0"/>
              </a:spcAft>
            </a:pPr>
            <a:r>
              <a:rPr lang="en-US" sz="4000" dirty="0">
                <a:latin typeface="Times New Roman" panose="02020603050405020304" pitchFamily="18" charset="0"/>
                <a:ea typeface="Times New Roman" panose="02020603050405020304" pitchFamily="18" charset="0"/>
              </a:rPr>
              <a:t> </a:t>
            </a:r>
            <a:endParaRPr lang="ru-RU"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3967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522898"/>
          </a:xfrm>
        </p:spPr>
        <p:txBody>
          <a:bodyPr>
            <a:normAutofit fontScale="90000"/>
          </a:bodyPr>
          <a:lstStyle/>
          <a:p>
            <a:endParaRPr lang="ru-RU" dirty="0"/>
          </a:p>
        </p:txBody>
      </p:sp>
      <p:sp>
        <p:nvSpPr>
          <p:cNvPr id="5" name="Прямоугольник 4"/>
          <p:cNvSpPr/>
          <p:nvPr/>
        </p:nvSpPr>
        <p:spPr>
          <a:xfrm>
            <a:off x="4255477" y="5747008"/>
            <a:ext cx="3921369" cy="783869"/>
          </a:xfrm>
          <a:prstGeom prst="rect">
            <a:avLst/>
          </a:prstGeom>
        </p:spPr>
        <p:txBody>
          <a:bodyPr wrap="square">
            <a:spAutoFit/>
          </a:bodyPr>
          <a:lstStyle/>
          <a:p>
            <a:pPr algn="ctr">
              <a:lnSpc>
                <a:spcPct val="107000"/>
              </a:lnSpc>
              <a:spcAft>
                <a:spcPts val="0"/>
              </a:spcAft>
            </a:pPr>
            <a:endParaRPr lang="tk-TM" sz="1400" b="1" dirty="0" smtClean="0">
              <a:latin typeface="Times New Roman" panose="02020603050405020304" pitchFamily="18" charset="0"/>
              <a:ea typeface="Times New Roman" panose="02020603050405020304" pitchFamily="18" charset="0"/>
              <a:cs typeface="Times New Roman" panose="02020603050405020304" pitchFamily="18" charset="0"/>
            </a:endParaRPr>
          </a:p>
          <a:p>
            <a:pPr algn="ctr">
              <a:lnSpc>
                <a:spcPct val="107000"/>
              </a:lnSpc>
              <a:spcAft>
                <a:spcPts val="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8</a:t>
            </a:r>
            <a:r>
              <a:rPr lang="hr-HR" sz="2800" b="1"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ru-RU" sz="2800" b="1" dirty="0">
                <a:latin typeface="Times New Roman" panose="02020603050405020304" pitchFamily="18" charset="0"/>
                <a:ea typeface="Times New Roman" panose="02020603050405020304" pitchFamily="18" charset="0"/>
                <a:cs typeface="Times New Roman" panose="02020603050405020304" pitchFamily="18" charset="0"/>
              </a:rPr>
              <a:t>2</a:t>
            </a:r>
            <a:r>
              <a:rPr lang="hr-HR" sz="2800" b="1" dirty="0">
                <a:latin typeface="Times New Roman" panose="02020603050405020304" pitchFamily="18" charset="0"/>
                <a:ea typeface="Times New Roman" panose="02020603050405020304" pitchFamily="18" charset="0"/>
                <a:cs typeface="Times New Roman" panose="02020603050405020304" pitchFamily="18" charset="0"/>
              </a:rPr>
              <a:t>-</a:t>
            </a:r>
            <a:r>
              <a:rPr lang="cs-CZ" sz="2800" b="1" dirty="0">
                <a:latin typeface="Times New Roman" panose="02020603050405020304" pitchFamily="18" charset="0"/>
                <a:ea typeface="Times New Roman" panose="02020603050405020304" pitchFamily="18" charset="0"/>
                <a:cs typeface="Times New Roman" panose="02020603050405020304" pitchFamily="18" charset="0"/>
              </a:rPr>
              <a:t>nji surat</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Объект 6"/>
          <p:cNvPicPr>
            <a:picLocks noGrp="1" noChangeAspect="1"/>
          </p:cNvPicPr>
          <p:nvPr>
            <p:ph idx="1"/>
          </p:nvPr>
        </p:nvPicPr>
        <p:blipFill>
          <a:blip r:embed="rId2"/>
          <a:stretch>
            <a:fillRect/>
          </a:stretch>
        </p:blipFill>
        <p:spPr>
          <a:xfrm>
            <a:off x="1450731" y="1160585"/>
            <a:ext cx="9381391" cy="4448907"/>
          </a:xfrm>
          <a:prstGeom prst="rect">
            <a:avLst/>
          </a:prstGeom>
        </p:spPr>
      </p:pic>
    </p:spTree>
    <p:extLst>
      <p:ext uri="{BB962C8B-B14F-4D97-AF65-F5344CB8AC3E}">
        <p14:creationId xmlns:p14="http://schemas.microsoft.com/office/powerpoint/2010/main" val="34644661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478937"/>
          </a:xfrm>
        </p:spPr>
        <p:txBody>
          <a:bodyPr>
            <a:normAutofit fontScale="90000"/>
          </a:bodyPr>
          <a:lstStyle/>
          <a:p>
            <a:endParaRPr lang="ru-RU" dirty="0"/>
          </a:p>
        </p:txBody>
      </p:sp>
      <p:sp>
        <p:nvSpPr>
          <p:cNvPr id="3" name="Объект 2"/>
          <p:cNvSpPr>
            <a:spLocks noGrp="1"/>
          </p:cNvSpPr>
          <p:nvPr>
            <p:ph idx="1"/>
          </p:nvPr>
        </p:nvSpPr>
        <p:spPr>
          <a:xfrm>
            <a:off x="838200" y="844062"/>
            <a:ext cx="10515600" cy="5772044"/>
          </a:xfrm>
        </p:spPr>
        <p:txBody>
          <a:bodyPr>
            <a:normAutofit/>
          </a:bodyPr>
          <a:lstStyle/>
          <a:p>
            <a:pPr indent="571500" algn="just">
              <a:lnSpc>
                <a:spcPct val="107000"/>
              </a:lnSpc>
              <a:spcAft>
                <a:spcPts val="0"/>
              </a:spcAft>
            </a:pPr>
            <a:endParaRPr lang="ru-RU" dirty="0">
              <a:latin typeface="Calibri" panose="020F0502020204030204" pitchFamily="34" charset="0"/>
              <a:ea typeface="Calibri" panose="020F0502020204030204" pitchFamily="34" charset="0"/>
              <a:cs typeface="Times New Roman" panose="02020603050405020304" pitchFamily="18" charset="0"/>
            </a:endParaRPr>
          </a:p>
          <a:p>
            <a:pPr marL="0" indent="0" algn="ctr">
              <a:spcAft>
                <a:spcPts val="0"/>
              </a:spcAft>
              <a:buNone/>
            </a:pPr>
            <a:r>
              <a:rPr lang="en-US" sz="3500" b="1" i="1" dirty="0">
                <a:solidFill>
                  <a:srgbClr val="000000"/>
                </a:solidFill>
                <a:latin typeface="Times New Roman" panose="02020603050405020304" pitchFamily="18" charset="0"/>
                <a:ea typeface="Times New Roman" panose="02020603050405020304" pitchFamily="18" charset="0"/>
              </a:rPr>
              <a:t> </a:t>
            </a:r>
            <a:endParaRPr lang="ru-RU" sz="3500" dirty="0">
              <a:latin typeface="Times New Roman" panose="02020603050405020304" pitchFamily="18" charset="0"/>
              <a:ea typeface="Times New Roman" panose="02020603050405020304" pitchFamily="18" charset="0"/>
            </a:endParaRPr>
          </a:p>
          <a:p>
            <a:endParaRPr lang="ru-RU" dirty="0"/>
          </a:p>
        </p:txBody>
      </p:sp>
      <p:pic>
        <p:nvPicPr>
          <p:cNvPr id="6" name="Рисунок 5"/>
          <p:cNvPicPr>
            <a:picLocks noChangeAspect="1"/>
          </p:cNvPicPr>
          <p:nvPr/>
        </p:nvPicPr>
        <p:blipFill>
          <a:blip r:embed="rId2"/>
          <a:stretch>
            <a:fillRect/>
          </a:stretch>
        </p:blipFill>
        <p:spPr>
          <a:xfrm>
            <a:off x="1185496" y="604593"/>
            <a:ext cx="10067192" cy="5503984"/>
          </a:xfrm>
          <a:prstGeom prst="rect">
            <a:avLst/>
          </a:prstGeom>
        </p:spPr>
      </p:pic>
    </p:spTree>
    <p:extLst>
      <p:ext uri="{BB962C8B-B14F-4D97-AF65-F5344CB8AC3E}">
        <p14:creationId xmlns:p14="http://schemas.microsoft.com/office/powerpoint/2010/main" val="3188519314"/>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767</Words>
  <Application>Microsoft Office PowerPoint</Application>
  <PresentationFormat>Широкоэкранный</PresentationFormat>
  <Paragraphs>47</Paragraphs>
  <Slides>16</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16</vt:i4>
      </vt:variant>
    </vt:vector>
  </HeadingPairs>
  <TitlesOfParts>
    <vt:vector size="22" baseType="lpstr">
      <vt:lpstr>Arial</vt:lpstr>
      <vt:lpstr>Calibri</vt:lpstr>
      <vt:lpstr>Calibri Light</vt:lpstr>
      <vt:lpstr>Symbol</vt:lpstr>
      <vt:lpstr>Times New Roman</vt:lpstr>
      <vt:lpstr>Тема Office</vt:lpstr>
      <vt:lpstr>Tema:Desgalaryň öwrümli çyzykly elementlerini esasy nokatlara  bölüşdirmek.</vt:lpstr>
      <vt:lpstr>Sapagyň meýilnamasy</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Baş güýjenmeler we baş meýdançalar barada düşünje we Gukuň umumylaşdyrylan kanuny. </dc:title>
  <dc:creator>Lenovo</dc:creator>
  <cp:lastModifiedBy>Lenovo</cp:lastModifiedBy>
  <cp:revision>75</cp:revision>
  <dcterms:created xsi:type="dcterms:W3CDTF">2019-02-11T16:56:33Z</dcterms:created>
  <dcterms:modified xsi:type="dcterms:W3CDTF">2019-04-23T12:27:16Z</dcterms:modified>
</cp:coreProperties>
</file>