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12"/>
  </p:notesMasterIdLst>
  <p:sldIdLst>
    <p:sldId id="330" r:id="rId2"/>
    <p:sldId id="331" r:id="rId3"/>
    <p:sldId id="376" r:id="rId4"/>
    <p:sldId id="369" r:id="rId5"/>
    <p:sldId id="371" r:id="rId6"/>
    <p:sldId id="373" r:id="rId7"/>
    <p:sldId id="372" r:id="rId8"/>
    <p:sldId id="375" r:id="rId9"/>
    <p:sldId id="367" r:id="rId10"/>
    <p:sldId id="374" r:id="rId1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75FB8B"/>
    <a:srgbClr val="05C325"/>
    <a:srgbClr val="E7BC07"/>
    <a:srgbClr val="FFFF57"/>
    <a:srgbClr val="FFFF25"/>
    <a:srgbClr val="0FF936"/>
    <a:srgbClr val="F4F4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283" autoAdjust="0"/>
    <p:restoredTop sz="94615" autoAdjust="0"/>
  </p:normalViewPr>
  <p:slideViewPr>
    <p:cSldViewPr>
      <p:cViewPr>
        <p:scale>
          <a:sx n="124" d="100"/>
          <a:sy n="124" d="100"/>
        </p:scale>
        <p:origin x="27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ru-RU"/>
          </a:p>
        </p:txBody>
      </p:sp>
      <p:sp>
        <p:nvSpPr>
          <p:cNvPr id="552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DA19BA95-2C76-475B-8A89-FA9B5556FDE9}" type="datetimeFigureOut">
              <a:rPr lang="ru-RU"/>
              <a:pPr>
                <a:defRPr/>
              </a:pPr>
              <a:t>24.10.2020</a:t>
            </a:fld>
            <a:endParaRPr lang="ru-RU"/>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53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553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ru-RU"/>
          </a:p>
        </p:txBody>
      </p:sp>
      <p:sp>
        <p:nvSpPr>
          <p:cNvPr id="553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CDEE2C0-56AD-4EC8-AD02-DD615AA15583}" type="slidenum">
              <a:rPr lang="ru-RU"/>
              <a:pPr>
                <a:defRPr/>
              </a:pPr>
              <a:t>‹#›</a:t>
            </a:fld>
            <a:endParaRPr lang="ru-RU"/>
          </a:p>
        </p:txBody>
      </p:sp>
    </p:spTree>
    <p:extLst>
      <p:ext uri="{BB962C8B-B14F-4D97-AF65-F5344CB8AC3E}">
        <p14:creationId xmlns:p14="http://schemas.microsoft.com/office/powerpoint/2010/main" val="5098537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Заголовок 28"/>
          <p:cNvSpPr>
            <a:spLocks noGrp="1"/>
          </p:cNvSpPr>
          <p:nvPr>
            <p:ph type="ctrTitle"/>
          </p:nvPr>
        </p:nvSpPr>
        <p:spPr>
          <a:xfrm>
            <a:off x="381000" y="4853411"/>
            <a:ext cx="8458200" cy="1222375"/>
          </a:xfrm>
        </p:spPr>
        <p:txBody>
          <a:bodyPr anchor="t"/>
          <a:lstStyle/>
          <a:p>
            <a:r>
              <a:rPr lang="ru-RU" smtClean="0"/>
              <a:t>Образец заголовка</a:t>
            </a:r>
            <a:endParaRPr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5" name="Дата 15"/>
          <p:cNvSpPr>
            <a:spLocks noGrp="1"/>
          </p:cNvSpPr>
          <p:nvPr>
            <p:ph type="dt" sz="half" idx="10"/>
          </p:nvPr>
        </p:nvSpPr>
        <p:spPr/>
        <p:txBody>
          <a:bodyPr/>
          <a:lstStyle>
            <a:lvl1pPr>
              <a:defRPr/>
            </a:lvl1pPr>
          </a:lstStyle>
          <a:p>
            <a:pPr>
              <a:defRPr/>
            </a:pPr>
            <a:fld id="{2B9151A5-38F9-45E3-8C26-0A444C1231C2}" type="datetime1">
              <a:rPr lang="ru-RU"/>
              <a:pPr>
                <a:defRPr/>
              </a:pPr>
              <a:t>24.10.2020</a:t>
            </a:fld>
            <a:endParaRPr lang="ru-RU"/>
          </a:p>
        </p:txBody>
      </p:sp>
      <p:sp>
        <p:nvSpPr>
          <p:cNvPr id="6" name="Нижний колонтитул 1"/>
          <p:cNvSpPr>
            <a:spLocks noGrp="1"/>
          </p:cNvSpPr>
          <p:nvPr>
            <p:ph type="ftr" sz="quarter" idx="11"/>
          </p:nvPr>
        </p:nvSpPr>
        <p:spPr/>
        <p:txBody>
          <a:bodyPr/>
          <a:lstStyle>
            <a:lvl1pPr>
              <a:defRPr/>
            </a:lvl1pPr>
          </a:lstStyle>
          <a:p>
            <a:pPr>
              <a:defRPr/>
            </a:pPr>
            <a:endParaRPr lang="ru-RU"/>
          </a:p>
        </p:txBody>
      </p:sp>
      <p:sp>
        <p:nvSpPr>
          <p:cNvPr id="7" name="Номер слайда 14"/>
          <p:cNvSpPr>
            <a:spLocks noGrp="1"/>
          </p:cNvSpPr>
          <p:nvPr>
            <p:ph type="sldNum" sz="quarter" idx="12"/>
          </p:nvPr>
        </p:nvSpPr>
        <p:spPr>
          <a:xfrm>
            <a:off x="8229600" y="6473825"/>
            <a:ext cx="758825" cy="247650"/>
          </a:xfrm>
        </p:spPr>
        <p:txBody>
          <a:bodyPr/>
          <a:lstStyle>
            <a:lvl1pPr>
              <a:defRPr/>
            </a:lvl1pPr>
          </a:lstStyle>
          <a:p>
            <a:pPr>
              <a:defRPr/>
            </a:pPr>
            <a:fld id="{2DD0C2B7-84AE-46D3-AD37-9F0BB711A143}" type="slidenum">
              <a:rPr lang="ru-RU"/>
              <a:pPr>
                <a:defRPr/>
              </a:pPr>
              <a:t>‹#›</a:t>
            </a:fld>
            <a:endParaRPr lang="ru-RU"/>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0"/>
          <p:cNvSpPr>
            <a:spLocks noGrp="1"/>
          </p:cNvSpPr>
          <p:nvPr>
            <p:ph type="dt" sz="half" idx="10"/>
          </p:nvPr>
        </p:nvSpPr>
        <p:spPr/>
        <p:txBody>
          <a:bodyPr/>
          <a:lstStyle>
            <a:lvl1pPr>
              <a:defRPr/>
            </a:lvl1pPr>
          </a:lstStyle>
          <a:p>
            <a:pPr>
              <a:defRPr/>
            </a:pPr>
            <a:fld id="{36BD1EC2-37DF-4A58-AC61-4E34CC07F134}" type="datetime1">
              <a:rPr lang="ru-RU"/>
              <a:pPr>
                <a:defRPr/>
              </a:pPr>
              <a:t>24.10.2020</a:t>
            </a:fld>
            <a:endParaRPr lang="ru-RU"/>
          </a:p>
        </p:txBody>
      </p:sp>
      <p:sp>
        <p:nvSpPr>
          <p:cNvPr id="5" name="Нижний колонтитул 27"/>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2CF4B900-A705-414F-BE89-49051744502E}" type="slidenum">
              <a:rPr lang="ru-RU"/>
              <a:pPr>
                <a:defRPr/>
              </a:pPr>
              <a:t>‹#›</a:t>
            </a:fld>
            <a:endParaRPr lang="ru-RU"/>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fld id="{C1285B50-BADB-4D1C-B059-E4AB929A1F47}" type="datetime1">
              <a:rPr lang="ru-RU"/>
              <a:pPr>
                <a:defRPr/>
              </a:pPr>
              <a:t>24.10.2020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42C536D-DD1C-474F-A113-BF81BE22E459}" type="slidenum">
              <a:rPr lang="ru-RU"/>
              <a:pPr>
                <a:defRPr/>
              </a:pPr>
              <a:t>‹#›</a:t>
            </a:fld>
            <a:endParaRPr lang="ru-RU"/>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lang="ru-RU" smtClean="0"/>
              <a:t>Образец заголовка</a:t>
            </a:r>
            <a:endParaRPr lang="en-US"/>
          </a:p>
        </p:txBody>
      </p:sp>
      <p:sp>
        <p:nvSpPr>
          <p:cNvPr id="27" name="Содержимое 26"/>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fld id="{9CEEB1AF-EDB8-4202-9149-407546A05A06}" type="datetime1">
              <a:rPr lang="ru-RU"/>
              <a:pPr>
                <a:defRPr/>
              </a:pPr>
              <a:t>24.10.2020</a:t>
            </a:fld>
            <a:endParaRPr lang="ru-RU"/>
          </a:p>
        </p:txBody>
      </p:sp>
      <p:sp>
        <p:nvSpPr>
          <p:cNvPr id="5" name="Нижний колонтитул 18"/>
          <p:cNvSpPr>
            <a:spLocks noGrp="1"/>
          </p:cNvSpPr>
          <p:nvPr>
            <p:ph type="ftr" sz="quarter" idx="11"/>
          </p:nvPr>
        </p:nvSpPr>
        <p:spPr>
          <a:xfrm>
            <a:off x="3581400" y="76200"/>
            <a:ext cx="2895600" cy="288925"/>
          </a:xfrm>
        </p:spPr>
        <p:txBody>
          <a:bodyPr/>
          <a:lstStyle>
            <a:lvl1pPr>
              <a:defRPr/>
            </a:lvl1pPr>
          </a:lstStyle>
          <a:p>
            <a:pPr>
              <a:defRPr/>
            </a:pPr>
            <a:endParaRPr lang="ru-RU"/>
          </a:p>
        </p:txBody>
      </p:sp>
      <p:sp>
        <p:nvSpPr>
          <p:cNvPr id="6" name="Номер слайда 15"/>
          <p:cNvSpPr>
            <a:spLocks noGrp="1"/>
          </p:cNvSpPr>
          <p:nvPr>
            <p:ph type="sldNum" sz="quarter" idx="12"/>
          </p:nvPr>
        </p:nvSpPr>
        <p:spPr>
          <a:xfrm>
            <a:off x="8229600" y="6473825"/>
            <a:ext cx="758825" cy="247650"/>
          </a:xfrm>
        </p:spPr>
        <p:txBody>
          <a:bodyPr/>
          <a:lstStyle>
            <a:lvl1pPr>
              <a:defRPr/>
            </a:lvl1pPr>
          </a:lstStyle>
          <a:p>
            <a:pPr>
              <a:defRPr/>
            </a:pPr>
            <a:fld id="{2824FC16-926A-40AD-BC9E-E0FDA63E72AB}"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lang="ru-RU" smtClean="0"/>
              <a:t>Образец заголовка</a:t>
            </a:r>
            <a:endParaRPr lang="en-US"/>
          </a:p>
        </p:txBody>
      </p:sp>
      <p:sp>
        <p:nvSpPr>
          <p:cNvPr id="5" name="Дата 18"/>
          <p:cNvSpPr>
            <a:spLocks noGrp="1"/>
          </p:cNvSpPr>
          <p:nvPr>
            <p:ph type="dt" sz="half" idx="10"/>
          </p:nvPr>
        </p:nvSpPr>
        <p:spPr/>
        <p:txBody>
          <a:bodyPr/>
          <a:lstStyle>
            <a:lvl1pPr>
              <a:defRPr/>
            </a:lvl1pPr>
          </a:lstStyle>
          <a:p>
            <a:pPr>
              <a:defRPr/>
            </a:pPr>
            <a:fld id="{916713F0-465A-4ABC-8BF9-48C7B3AF547B}" type="datetime1">
              <a:rPr lang="ru-RU"/>
              <a:pPr>
                <a:defRPr/>
              </a:pPr>
              <a:t>24.10.2020</a:t>
            </a:fld>
            <a:endParaRPr lang="ru-RU"/>
          </a:p>
        </p:txBody>
      </p:sp>
      <p:sp>
        <p:nvSpPr>
          <p:cNvPr id="7" name="Нижний колонтитул 10"/>
          <p:cNvSpPr>
            <a:spLocks noGrp="1"/>
          </p:cNvSpPr>
          <p:nvPr>
            <p:ph type="ftr" sz="quarter" idx="11"/>
          </p:nvPr>
        </p:nvSpPr>
        <p:spPr/>
        <p:txBody>
          <a:bodyPr/>
          <a:lstStyle>
            <a:lvl1pPr>
              <a:defRPr/>
            </a:lvl1pPr>
          </a:lstStyle>
          <a:p>
            <a:pPr>
              <a:defRPr/>
            </a:pPr>
            <a:endParaRPr lang="ru-RU"/>
          </a:p>
        </p:txBody>
      </p:sp>
      <p:sp>
        <p:nvSpPr>
          <p:cNvPr id="9" name="Номер слайда 15"/>
          <p:cNvSpPr>
            <a:spLocks noGrp="1"/>
          </p:cNvSpPr>
          <p:nvPr>
            <p:ph type="sldNum" sz="quarter" idx="12"/>
          </p:nvPr>
        </p:nvSpPr>
        <p:spPr/>
        <p:txBody>
          <a:bodyPr/>
          <a:lstStyle>
            <a:lvl1pPr>
              <a:defRPr/>
            </a:lvl1pPr>
          </a:lstStyle>
          <a:p>
            <a:pPr>
              <a:defRPr/>
            </a:pPr>
            <a:fld id="{6F89CDB7-8E3C-42AF-A263-242F9210E190}"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lang="ru-RU" smtClean="0"/>
              <a:t>Образец заголовка</a:t>
            </a:r>
            <a:endParaRPr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0"/>
          <p:cNvSpPr>
            <a:spLocks noGrp="1"/>
          </p:cNvSpPr>
          <p:nvPr>
            <p:ph type="dt" sz="half" idx="10"/>
          </p:nvPr>
        </p:nvSpPr>
        <p:spPr/>
        <p:txBody>
          <a:bodyPr/>
          <a:lstStyle>
            <a:lvl1pPr>
              <a:defRPr/>
            </a:lvl1pPr>
          </a:lstStyle>
          <a:p>
            <a:pPr>
              <a:defRPr/>
            </a:pPr>
            <a:fld id="{C52B2F20-F775-4ACF-8A43-78A41FCF1D65}" type="datetime1">
              <a:rPr lang="ru-RU"/>
              <a:pPr>
                <a:defRPr/>
              </a:pPr>
              <a:t>24.10.2020</a:t>
            </a:fld>
            <a:endParaRPr lang="ru-RU"/>
          </a:p>
        </p:txBody>
      </p:sp>
      <p:sp>
        <p:nvSpPr>
          <p:cNvPr id="6" name="Нижний колонтитул 27"/>
          <p:cNvSpPr>
            <a:spLocks noGrp="1"/>
          </p:cNvSpPr>
          <p:nvPr>
            <p:ph type="ftr" sz="quarter" idx="11"/>
          </p:nvPr>
        </p:nvSpPr>
        <p:spPr/>
        <p:txBody>
          <a:bodyPr/>
          <a:lstStyle>
            <a:lvl1pPr>
              <a:defRPr/>
            </a:lvl1pPr>
          </a:lstStyle>
          <a:p>
            <a:pPr>
              <a:defRPr/>
            </a:pPr>
            <a:endParaRPr lang="ru-RU"/>
          </a:p>
        </p:txBody>
      </p:sp>
      <p:sp>
        <p:nvSpPr>
          <p:cNvPr id="7" name="Номер слайда 4"/>
          <p:cNvSpPr>
            <a:spLocks noGrp="1"/>
          </p:cNvSpPr>
          <p:nvPr>
            <p:ph type="sldNum" sz="quarter" idx="12"/>
          </p:nvPr>
        </p:nvSpPr>
        <p:spPr/>
        <p:txBody>
          <a:bodyPr/>
          <a:lstStyle>
            <a:lvl1pPr>
              <a:defRPr/>
            </a:lvl1pPr>
          </a:lstStyle>
          <a:p>
            <a:pPr>
              <a:defRPr/>
            </a:pPr>
            <a:fld id="{F54FDA12-1A42-44BF-97F1-987CDFE5B856}" type="slidenum">
              <a:rPr lang="ru-RU"/>
              <a:pPr>
                <a:defRPr/>
              </a:pPr>
              <a:t>‹#›</a:t>
            </a:fld>
            <a:endParaRPr lang="ru-RU"/>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7"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Заголовок 28"/>
          <p:cNvSpPr>
            <a:spLocks noGrp="1"/>
          </p:cNvSpPr>
          <p:nvPr>
            <p:ph type="title"/>
          </p:nvPr>
        </p:nvSpPr>
        <p:spPr>
          <a:xfrm>
            <a:off x="304800" y="5410200"/>
            <a:ext cx="8610600" cy="882650"/>
          </a:xfrm>
        </p:spPr>
        <p:txBody>
          <a:bodyPr/>
          <a:lstStyle>
            <a:lvl1pPr>
              <a:defRPr/>
            </a:lvl1pPr>
          </a:lstStyle>
          <a:p>
            <a:r>
              <a:rPr lang="ru-RU" smtClean="0"/>
              <a:t>Образец заголовка</a:t>
            </a:r>
            <a:endParaRPr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Дата 9"/>
          <p:cNvSpPr>
            <a:spLocks noGrp="1"/>
          </p:cNvSpPr>
          <p:nvPr>
            <p:ph type="dt" sz="half" idx="10"/>
          </p:nvPr>
        </p:nvSpPr>
        <p:spPr/>
        <p:txBody>
          <a:bodyPr/>
          <a:lstStyle>
            <a:lvl1pPr>
              <a:defRPr/>
            </a:lvl1pPr>
          </a:lstStyle>
          <a:p>
            <a:pPr>
              <a:defRPr/>
            </a:pPr>
            <a:fld id="{479C1ED8-CEC5-43DB-99F7-F7E2F390AB61}" type="datetime1">
              <a:rPr lang="ru-RU"/>
              <a:pPr>
                <a:defRPr/>
              </a:pPr>
              <a:t>24.10.2020</a:t>
            </a:fld>
            <a:endParaRPr lang="ru-RU"/>
          </a:p>
        </p:txBody>
      </p:sp>
      <p:sp>
        <p:nvSpPr>
          <p:cNvPr id="9" name="Нижний колонтитул 5"/>
          <p:cNvSpPr>
            <a:spLocks noGrp="1"/>
          </p:cNvSpPr>
          <p:nvPr>
            <p:ph type="ftr" sz="quarter" idx="11"/>
          </p:nvPr>
        </p:nvSpPr>
        <p:spPr/>
        <p:txBody>
          <a:bodyPr/>
          <a:lstStyle>
            <a:lvl1pPr>
              <a:defRPr/>
            </a:lvl1pPr>
          </a:lstStyle>
          <a:p>
            <a:pPr>
              <a:defRPr/>
            </a:pPr>
            <a:endParaRPr lang="ru-RU"/>
          </a:p>
        </p:txBody>
      </p:sp>
      <p:sp>
        <p:nvSpPr>
          <p:cNvPr id="10" name="Номер слайда 6"/>
          <p:cNvSpPr>
            <a:spLocks noGrp="1"/>
          </p:cNvSpPr>
          <p:nvPr>
            <p:ph type="sldNum" sz="quarter" idx="12"/>
          </p:nvPr>
        </p:nvSpPr>
        <p:spPr>
          <a:xfrm>
            <a:off x="8229600" y="6477000"/>
            <a:ext cx="762000" cy="247650"/>
          </a:xfrm>
        </p:spPr>
        <p:txBody>
          <a:bodyPr/>
          <a:lstStyle>
            <a:lvl1pPr>
              <a:defRPr/>
            </a:lvl1pPr>
          </a:lstStyle>
          <a:p>
            <a:pPr>
              <a:defRPr/>
            </a:pPr>
            <a:fld id="{5910E1E0-A8AF-4F18-91DD-6731ECF5E8AA}" type="slidenum">
              <a:rPr lang="ru-RU"/>
              <a:pPr>
                <a:defRPr/>
              </a:pPr>
              <a:t>‹#›</a:t>
            </a:fld>
            <a:endParaRPr lang="ru-RU"/>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lang="ru-RU" smtClean="0"/>
              <a:t>Образец заголовка</a:t>
            </a:r>
            <a:endParaRPr lang="en-US"/>
          </a:p>
        </p:txBody>
      </p:sp>
      <p:sp>
        <p:nvSpPr>
          <p:cNvPr id="3" name="Дата 10"/>
          <p:cNvSpPr>
            <a:spLocks noGrp="1"/>
          </p:cNvSpPr>
          <p:nvPr>
            <p:ph type="dt" sz="half" idx="10"/>
          </p:nvPr>
        </p:nvSpPr>
        <p:spPr/>
        <p:txBody>
          <a:bodyPr/>
          <a:lstStyle>
            <a:lvl1pPr>
              <a:defRPr/>
            </a:lvl1pPr>
          </a:lstStyle>
          <a:p>
            <a:pPr>
              <a:defRPr/>
            </a:pPr>
            <a:fld id="{F4C5BA6E-FB9E-4ED8-B57C-8807B0B8B92A}" type="datetime1">
              <a:rPr lang="ru-RU"/>
              <a:pPr>
                <a:defRPr/>
              </a:pPr>
              <a:t>24.10.2020</a:t>
            </a:fld>
            <a:endParaRPr lang="ru-RU"/>
          </a:p>
        </p:txBody>
      </p:sp>
      <p:sp>
        <p:nvSpPr>
          <p:cNvPr id="4" name="Нижний колонтитул 27"/>
          <p:cNvSpPr>
            <a:spLocks noGrp="1"/>
          </p:cNvSpPr>
          <p:nvPr>
            <p:ph type="ftr" sz="quarter" idx="11"/>
          </p:nvPr>
        </p:nvSpPr>
        <p:spPr/>
        <p:txBody>
          <a:bodyPr/>
          <a:lstStyle>
            <a:lvl1pPr>
              <a:defRPr/>
            </a:lvl1pPr>
          </a:lstStyle>
          <a:p>
            <a:pPr>
              <a:defRPr/>
            </a:pPr>
            <a:endParaRPr lang="ru-RU"/>
          </a:p>
        </p:txBody>
      </p:sp>
      <p:sp>
        <p:nvSpPr>
          <p:cNvPr id="5" name="Номер слайда 4"/>
          <p:cNvSpPr>
            <a:spLocks noGrp="1"/>
          </p:cNvSpPr>
          <p:nvPr>
            <p:ph type="sldNum" sz="quarter" idx="12"/>
          </p:nvPr>
        </p:nvSpPr>
        <p:spPr/>
        <p:txBody>
          <a:bodyPr/>
          <a:lstStyle>
            <a:lvl1pPr>
              <a:defRPr/>
            </a:lvl1pPr>
          </a:lstStyle>
          <a:p>
            <a:pPr>
              <a:defRPr/>
            </a:pPr>
            <a:fld id="{D82F3F1D-5689-463D-B625-2AEEBFB48D85}" type="slidenum">
              <a:rPr lang="ru-RU"/>
              <a:pPr>
                <a:defRPr/>
              </a:pPr>
              <a:t>‹#›</a:t>
            </a:fld>
            <a:endParaRPr lang="ru-RU"/>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2"/>
          <p:cNvSpPr>
            <a:spLocks noGrp="1"/>
          </p:cNvSpPr>
          <p:nvPr>
            <p:ph type="dt" sz="half" idx="10"/>
          </p:nvPr>
        </p:nvSpPr>
        <p:spPr/>
        <p:txBody>
          <a:bodyPr/>
          <a:lstStyle>
            <a:lvl1pPr>
              <a:defRPr/>
            </a:lvl1pPr>
          </a:lstStyle>
          <a:p>
            <a:pPr>
              <a:defRPr/>
            </a:pPr>
            <a:fld id="{D862919F-0564-4935-ADF2-F81606000D50}" type="datetime1">
              <a:rPr lang="ru-RU"/>
              <a:pPr>
                <a:defRPr/>
              </a:pPr>
              <a:t>24.10.2020</a:t>
            </a:fld>
            <a:endParaRPr lang="ru-RU"/>
          </a:p>
        </p:txBody>
      </p:sp>
      <p:sp>
        <p:nvSpPr>
          <p:cNvPr id="3" name="Нижний колонтитул 23"/>
          <p:cNvSpPr>
            <a:spLocks noGrp="1"/>
          </p:cNvSpPr>
          <p:nvPr>
            <p:ph type="ftr" sz="quarter" idx="11"/>
          </p:nvPr>
        </p:nvSpPr>
        <p:spPr/>
        <p:txBody>
          <a:bodyPr/>
          <a:lstStyle>
            <a:lvl1pPr>
              <a:defRPr/>
            </a:lvl1pPr>
          </a:lstStyle>
          <a:p>
            <a:pPr>
              <a:defRPr/>
            </a:pPr>
            <a:endParaRPr lang="ru-RU"/>
          </a:p>
        </p:txBody>
      </p:sp>
      <p:sp>
        <p:nvSpPr>
          <p:cNvPr id="4" name="Номер слайда 6"/>
          <p:cNvSpPr>
            <a:spLocks noGrp="1"/>
          </p:cNvSpPr>
          <p:nvPr>
            <p:ph type="sldNum" sz="quarter" idx="12"/>
          </p:nvPr>
        </p:nvSpPr>
        <p:spPr/>
        <p:txBody>
          <a:bodyPr/>
          <a:lstStyle>
            <a:lvl1pPr>
              <a:defRPr/>
            </a:lvl1pPr>
          </a:lstStyle>
          <a:p>
            <a:pPr>
              <a:defRPr/>
            </a:pPr>
            <a:fld id="{FBC38FDC-BCB2-4B99-9954-AD3B94BB3D0F}"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Заголовок 11"/>
          <p:cNvSpPr>
            <a:spLocks noGrp="1"/>
          </p:cNvSpPr>
          <p:nvPr>
            <p:ph type="title"/>
          </p:nvPr>
        </p:nvSpPr>
        <p:spPr>
          <a:xfrm>
            <a:off x="457200" y="5486400"/>
            <a:ext cx="8458200" cy="520700"/>
          </a:xfrm>
        </p:spPr>
        <p:txBody>
          <a:bodyPr/>
          <a:lstStyle>
            <a:lvl1pPr algn="l">
              <a:buNone/>
              <a:defRPr sz="2000" b="1"/>
            </a:lvl1pPr>
          </a:lstStyle>
          <a:p>
            <a:r>
              <a:rPr lang="ru-RU" smtClean="0"/>
              <a:t>Образец заголовка</a:t>
            </a:r>
            <a:endParaRPr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24"/>
          <p:cNvSpPr>
            <a:spLocks noGrp="1"/>
          </p:cNvSpPr>
          <p:nvPr>
            <p:ph type="dt" sz="half" idx="10"/>
          </p:nvPr>
        </p:nvSpPr>
        <p:spPr/>
        <p:txBody>
          <a:bodyPr/>
          <a:lstStyle>
            <a:lvl1pPr>
              <a:defRPr/>
            </a:lvl1pPr>
          </a:lstStyle>
          <a:p>
            <a:pPr>
              <a:defRPr/>
            </a:pPr>
            <a:fld id="{71B12E11-D15A-4196-95E6-D97390F555DE}" type="datetime1">
              <a:rPr lang="ru-RU"/>
              <a:pPr>
                <a:defRPr/>
              </a:pPr>
              <a:t>24.10.2020</a:t>
            </a:fld>
            <a:endParaRPr lang="ru-RU"/>
          </a:p>
        </p:txBody>
      </p:sp>
      <p:sp>
        <p:nvSpPr>
          <p:cNvPr id="7" name="Нижний колонтитул 28"/>
          <p:cNvSpPr>
            <a:spLocks noGrp="1"/>
          </p:cNvSpPr>
          <p:nvPr>
            <p:ph type="ftr" sz="quarter" idx="11"/>
          </p:nvPr>
        </p:nvSpPr>
        <p:spPr/>
        <p:txBody>
          <a:bodyPr/>
          <a:lstStyle>
            <a:lvl1pPr>
              <a:defRPr/>
            </a:lvl1pPr>
          </a:lstStyle>
          <a:p>
            <a:pPr>
              <a:defRPr/>
            </a:pPr>
            <a:endParaRPr lang="ru-RU"/>
          </a:p>
        </p:txBody>
      </p:sp>
      <p:sp>
        <p:nvSpPr>
          <p:cNvPr id="8" name="Номер слайда 6"/>
          <p:cNvSpPr>
            <a:spLocks noGrp="1"/>
          </p:cNvSpPr>
          <p:nvPr>
            <p:ph type="sldNum" sz="quarter" idx="12"/>
          </p:nvPr>
        </p:nvSpPr>
        <p:spPr/>
        <p:txBody>
          <a:bodyPr/>
          <a:lstStyle>
            <a:lvl1pPr>
              <a:defRPr/>
            </a:lvl1pPr>
          </a:lstStyle>
          <a:p>
            <a:pPr>
              <a:defRPr/>
            </a:pPr>
            <a:fld id="{16A323E1-30A5-4A63-8AE5-6E1098BDEE7C}" type="slidenum">
              <a:rPr lang="ru-RU"/>
              <a:pPr>
                <a:defRPr/>
              </a:pPr>
              <a:t>‹#›</a:t>
            </a:fld>
            <a:endParaRPr lang="ru-RU"/>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ru-RU" noProof="0" smtClean="0"/>
              <a:t>Вставка рисунка</a:t>
            </a:r>
            <a:endParaRPr lang="en-US" noProof="0" dirty="0"/>
          </a:p>
        </p:txBody>
      </p:sp>
      <p:sp>
        <p:nvSpPr>
          <p:cNvPr id="17" name="Заголовок 16"/>
          <p:cNvSpPr>
            <a:spLocks noGrp="1"/>
          </p:cNvSpPr>
          <p:nvPr>
            <p:ph type="title"/>
          </p:nvPr>
        </p:nvSpPr>
        <p:spPr>
          <a:xfrm>
            <a:off x="381000" y="4993760"/>
            <a:ext cx="5867400" cy="522288"/>
          </a:xfrm>
        </p:spPr>
        <p:txBody>
          <a:bodyPr/>
          <a:lstStyle>
            <a:lvl1pPr algn="l">
              <a:buNone/>
              <a:defRPr sz="2000" b="1"/>
            </a:lvl1pPr>
          </a:lstStyle>
          <a:p>
            <a:r>
              <a:rPr lang="ru-RU" smtClean="0"/>
              <a:t>Образец заголовка</a:t>
            </a:r>
            <a:endParaRPr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5" name="Дата 6"/>
          <p:cNvSpPr>
            <a:spLocks noGrp="1"/>
          </p:cNvSpPr>
          <p:nvPr>
            <p:ph type="dt" sz="half" idx="10"/>
          </p:nvPr>
        </p:nvSpPr>
        <p:spPr/>
        <p:txBody>
          <a:bodyPr/>
          <a:lstStyle>
            <a:lvl1pPr>
              <a:defRPr/>
            </a:lvl1pPr>
          </a:lstStyle>
          <a:p>
            <a:pPr>
              <a:defRPr/>
            </a:pPr>
            <a:fld id="{19874AF2-C584-4AC1-B586-325813C96F98}" type="datetime1">
              <a:rPr lang="ru-RU"/>
              <a:pPr>
                <a:defRPr/>
              </a:pPr>
              <a:t>24.10.2020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30"/>
          <p:cNvSpPr>
            <a:spLocks noGrp="1"/>
          </p:cNvSpPr>
          <p:nvPr>
            <p:ph type="sldNum" sz="quarter" idx="12"/>
          </p:nvPr>
        </p:nvSpPr>
        <p:spPr/>
        <p:txBody>
          <a:bodyPr/>
          <a:lstStyle>
            <a:lvl1pPr>
              <a:defRPr/>
            </a:lvl1pPr>
          </a:lstStyle>
          <a:p>
            <a:pPr>
              <a:defRPr/>
            </a:pPr>
            <a:fld id="{DC459907-B635-4364-8157-D82102D2FDBA}" type="slidenum">
              <a:rPr lang="ru-RU"/>
              <a:pPr>
                <a:defRPr/>
              </a:pPr>
              <a:t>‹#›</a:t>
            </a:fld>
            <a:endParaRPr lang="ru-RU"/>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3317" name="Текст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fld id="{26E87492-3ED6-422C-9FB2-9D6FEA1DC2EB}" type="datetime1">
              <a:rPr lang="ru-RU"/>
              <a:pPr>
                <a:defRPr/>
              </a:pPr>
              <a:t>24.10.2020</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fld id="{63909298-60B4-46D5-A9BD-4B60F038ED14}" type="slidenum">
              <a:rPr lang="ru-RU"/>
              <a:pPr>
                <a:defRPr/>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lang="ru-RU" smtClean="0"/>
              <a:t>Образец заголовка</a:t>
            </a:r>
            <a:endParaRPr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0" r:id="rId4"/>
    <p:sldLayoutId id="2147483736" r:id="rId5"/>
    <p:sldLayoutId id="2147483731" r:id="rId6"/>
    <p:sldLayoutId id="2147483737" r:id="rId7"/>
    <p:sldLayoutId id="2147483738" r:id="rId8"/>
    <p:sldLayoutId id="2147483739" r:id="rId9"/>
    <p:sldLayoutId id="2147483732" r:id="rId10"/>
    <p:sldLayoutId id="2147483740" r:id="rId11"/>
  </p:sldLayoutIdLst>
  <p:hf hdr="0" ftr="0" dt="0"/>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AutoShape 36"/>
          <p:cNvSpPr>
            <a:spLocks noChangeArrowheads="1"/>
          </p:cNvSpPr>
          <p:nvPr/>
        </p:nvSpPr>
        <p:spPr bwMode="auto">
          <a:xfrm>
            <a:off x="1040855" y="-23777"/>
            <a:ext cx="7347569" cy="1368152"/>
          </a:xfrm>
          <a:prstGeom prst="plaque">
            <a:avLst>
              <a:gd name="adj" fmla="val 16667"/>
            </a:avLst>
          </a:prstGeom>
          <a:solidFill>
            <a:srgbClr val="008000"/>
          </a:solidFill>
          <a:ln w="57150">
            <a:solidFill>
              <a:srgbClr val="000099"/>
            </a:solidFill>
            <a:miter lim="800000"/>
            <a:headEnd/>
            <a:tailEnd/>
          </a:ln>
        </p:spPr>
        <p:txBody>
          <a:bodyPr wrap="none" anchor="ctr"/>
          <a:lstStyle/>
          <a:p>
            <a:pPr fontAlgn="auto">
              <a:spcBef>
                <a:spcPts val="0"/>
              </a:spcBef>
              <a:spcAft>
                <a:spcPts val="0"/>
              </a:spcAft>
            </a:pPr>
            <a:endParaRPr lang="ru-RU" sz="2800" dirty="0" smtClean="0">
              <a:solidFill>
                <a:prstClr val="black"/>
              </a:solidFill>
              <a:latin typeface="Times New Roman"/>
            </a:endParaRPr>
          </a:p>
          <a:p>
            <a:pPr algn="ctr">
              <a:lnSpc>
                <a:spcPct val="115000"/>
              </a:lnSpc>
              <a:spcAft>
                <a:spcPts val="0"/>
              </a:spcAft>
            </a:pPr>
            <a:r>
              <a:rPr lang="en-US" b="1" dirty="0" smtClean="0">
                <a:solidFill>
                  <a:srgbClr val="000000"/>
                </a:solidFill>
                <a:latin typeface="Times New Roman"/>
                <a:ea typeface="Times New Roman"/>
              </a:rPr>
              <a:t>     </a:t>
            </a:r>
            <a:r>
              <a:rPr lang="ru-RU" b="1" dirty="0" smtClean="0">
                <a:latin typeface="Times New Roman"/>
                <a:ea typeface="Calibri"/>
                <a:cs typeface="Times New Roman"/>
              </a:rPr>
              <a:t>      </a:t>
            </a:r>
            <a:endParaRPr lang="en-US" b="1" dirty="0" smtClean="0">
              <a:latin typeface="Times New Roman"/>
              <a:ea typeface="Calibri"/>
              <a:cs typeface="Times New Roman"/>
            </a:endParaRPr>
          </a:p>
          <a:p>
            <a:pPr algn="ctr">
              <a:lnSpc>
                <a:spcPct val="115000"/>
              </a:lnSpc>
              <a:spcAft>
                <a:spcPts val="0"/>
              </a:spcAft>
            </a:pPr>
            <a:endParaRPr lang="en-US" sz="3200" b="1" dirty="0">
              <a:latin typeface="Times New Roman"/>
              <a:ea typeface="Calibri"/>
              <a:cs typeface="Times New Roman"/>
            </a:endParaRPr>
          </a:p>
          <a:p>
            <a:pPr algn="ctr">
              <a:lnSpc>
                <a:spcPct val="115000"/>
              </a:lnSpc>
              <a:spcAft>
                <a:spcPts val="0"/>
              </a:spcAft>
            </a:pPr>
            <a:endParaRPr lang="en-US" sz="3200" b="1" dirty="0" smtClean="0">
              <a:latin typeface="Times New Roman"/>
              <a:ea typeface="Calibri"/>
              <a:cs typeface="Times New Roman"/>
            </a:endParaRPr>
          </a:p>
          <a:p>
            <a:pPr algn="ctr">
              <a:lnSpc>
                <a:spcPct val="115000"/>
              </a:lnSpc>
              <a:spcAft>
                <a:spcPts val="0"/>
              </a:spcAft>
            </a:pPr>
            <a:endParaRPr lang="en-US" sz="3200" b="1" dirty="0">
              <a:latin typeface="Times New Roman"/>
              <a:ea typeface="Calibri"/>
              <a:cs typeface="Times New Roman"/>
            </a:endParaRPr>
          </a:p>
          <a:p>
            <a:pPr algn="ctr">
              <a:lnSpc>
                <a:spcPct val="115000"/>
              </a:lnSpc>
              <a:spcAft>
                <a:spcPts val="0"/>
              </a:spcAft>
            </a:pPr>
            <a:endParaRPr lang="en-US" sz="3200" b="1" dirty="0" smtClean="0">
              <a:latin typeface="Times New Roman"/>
              <a:ea typeface="Calibri"/>
              <a:cs typeface="Times New Roman"/>
            </a:endParaRPr>
          </a:p>
          <a:p>
            <a:pPr algn="ctr">
              <a:lnSpc>
                <a:spcPct val="115000"/>
              </a:lnSpc>
              <a:spcAft>
                <a:spcPts val="0"/>
              </a:spcAft>
            </a:pPr>
            <a:endParaRPr lang="en-US" sz="3200" b="1" dirty="0" smtClean="0">
              <a:latin typeface="Times New Roman"/>
              <a:ea typeface="Calibri"/>
              <a:cs typeface="Times New Roman"/>
            </a:endParaRPr>
          </a:p>
          <a:p>
            <a:pPr algn="ctr">
              <a:lnSpc>
                <a:spcPct val="115000"/>
              </a:lnSpc>
              <a:spcAft>
                <a:spcPts val="0"/>
              </a:spcAft>
            </a:pPr>
            <a:endParaRPr lang="en-US" sz="3200" b="1" i="1" dirty="0" smtClean="0">
              <a:solidFill>
                <a:schemeClr val="bg1"/>
              </a:solidFill>
              <a:latin typeface="Times New Roman"/>
              <a:ea typeface="Times New Roman"/>
            </a:endParaRPr>
          </a:p>
          <a:p>
            <a:pPr algn="ctr">
              <a:lnSpc>
                <a:spcPct val="115000"/>
              </a:lnSpc>
              <a:spcAft>
                <a:spcPts val="0"/>
              </a:spcAft>
            </a:pPr>
            <a:endParaRPr lang="en-US" sz="3200" b="1" i="1" dirty="0">
              <a:solidFill>
                <a:schemeClr val="bg1"/>
              </a:solidFill>
              <a:latin typeface="Times New Roman"/>
              <a:ea typeface="Times New Roman"/>
            </a:endParaRPr>
          </a:p>
          <a:p>
            <a:pPr algn="ctr">
              <a:lnSpc>
                <a:spcPct val="115000"/>
              </a:lnSpc>
              <a:spcAft>
                <a:spcPts val="0"/>
              </a:spcAft>
            </a:pPr>
            <a:endParaRPr lang="en-US" sz="2800" b="1" dirty="0" smtClean="0">
              <a:solidFill>
                <a:schemeClr val="bg1"/>
              </a:solidFill>
              <a:latin typeface="Times New Roman"/>
              <a:ea typeface="Times New Roman"/>
            </a:endParaRPr>
          </a:p>
          <a:p>
            <a:endParaRPr lang="en-US" sz="2800" b="1" dirty="0" smtClean="0">
              <a:solidFill>
                <a:schemeClr val="bg1"/>
              </a:solidFill>
              <a:latin typeface="Times New Roman"/>
              <a:ea typeface="Times New Roman"/>
            </a:endParaRPr>
          </a:p>
          <a:p>
            <a:r>
              <a:rPr lang="en-US" sz="2800" b="1" dirty="0" smtClean="0">
                <a:solidFill>
                  <a:schemeClr val="bg1"/>
                </a:solidFill>
                <a:latin typeface="Times New Roman"/>
                <a:ea typeface="Times New Roman"/>
              </a:rPr>
              <a:t>              </a:t>
            </a:r>
          </a:p>
          <a:p>
            <a:pPr indent="114300" algn="ctr">
              <a:spcAft>
                <a:spcPts val="0"/>
              </a:spcAft>
            </a:pPr>
            <a:endParaRPr lang="en-US" sz="3600" b="1" dirty="0" smtClean="0">
              <a:solidFill>
                <a:srgbClr val="000000"/>
              </a:solidFill>
              <a:latin typeface="Times New Roman"/>
              <a:ea typeface="Times New Roman"/>
            </a:endParaRPr>
          </a:p>
          <a:p>
            <a:pPr indent="114300" algn="ctr">
              <a:spcAft>
                <a:spcPts val="0"/>
              </a:spcAft>
            </a:pPr>
            <a:r>
              <a:rPr lang="cs-CZ" sz="3600" b="1" dirty="0" smtClean="0">
                <a:solidFill>
                  <a:srgbClr val="FFFF00"/>
                </a:solidFill>
                <a:latin typeface="Times New Roman"/>
                <a:ea typeface="Times New Roman"/>
              </a:rPr>
              <a:t>Zähmeti goramak</a:t>
            </a:r>
            <a:endParaRPr lang="ru-RU" sz="2800" dirty="0">
              <a:solidFill>
                <a:srgbClr val="FFFF00"/>
              </a:solidFill>
              <a:latin typeface="Times New Roman"/>
              <a:ea typeface="Times New Roman"/>
            </a:endParaRPr>
          </a:p>
          <a:p>
            <a:pPr algn="ctr"/>
            <a:r>
              <a:rPr lang="en-US" sz="3600" b="1" dirty="0" smtClean="0">
                <a:solidFill>
                  <a:schemeClr val="bg1"/>
                </a:solidFill>
                <a:latin typeface="Times New Roman" pitchFamily="18" charset="0"/>
                <a:cs typeface="Times New Roman" pitchFamily="18" charset="0"/>
              </a:rPr>
              <a:t>            </a:t>
            </a:r>
            <a:r>
              <a:rPr lang="en-US" sz="3600" b="1" dirty="0" smtClean="0">
                <a:latin typeface="Times New Roman" pitchFamily="18" charset="0"/>
                <a:cs typeface="Times New Roman" pitchFamily="18" charset="0"/>
              </a:rPr>
              <a:t> </a:t>
            </a:r>
            <a:endParaRPr lang="ru-RU" sz="1600" dirty="0"/>
          </a:p>
          <a:p>
            <a:pPr algn="ctr"/>
            <a:r>
              <a:rPr lang="ru-RU" sz="2400" b="1" dirty="0"/>
              <a:t> </a:t>
            </a:r>
            <a:endParaRPr lang="ru-RU" sz="2400" dirty="0"/>
          </a:p>
          <a:p>
            <a:pPr algn="ctr"/>
            <a:r>
              <a:rPr lang="en-US" sz="2400" b="1" dirty="0" smtClean="0">
                <a:solidFill>
                  <a:schemeClr val="bg1"/>
                </a:solidFill>
                <a:latin typeface="Times New Roman" pitchFamily="18" charset="0"/>
                <a:ea typeface="Times New Roman"/>
                <a:cs typeface="Times New Roman" pitchFamily="18" charset="0"/>
              </a:rPr>
              <a:t> </a:t>
            </a:r>
            <a:endParaRPr lang="ru-RU" sz="2400" dirty="0" smtClean="0">
              <a:solidFill>
                <a:schemeClr val="bg1"/>
              </a:solidFill>
              <a:latin typeface="Times New Roman" pitchFamily="18" charset="0"/>
              <a:cs typeface="Times New Roman" pitchFamily="18" charset="0"/>
            </a:endParaRPr>
          </a:p>
          <a:p>
            <a:r>
              <a:rPr lang="sq-AL" sz="2400" dirty="0" smtClean="0">
                <a:latin typeface="Times New Roman" pitchFamily="18" charset="0"/>
                <a:cs typeface="Times New Roman" pitchFamily="18" charset="0"/>
              </a:rPr>
              <a:t> </a:t>
            </a:r>
            <a:endParaRPr lang="ru-RU" sz="2400" dirty="0" smtClean="0">
              <a:latin typeface="Times New Roman" pitchFamily="18" charset="0"/>
              <a:cs typeface="Times New Roman" pitchFamily="18" charset="0"/>
            </a:endParaRPr>
          </a:p>
          <a:p>
            <a:pPr indent="270510" algn="just">
              <a:spcAft>
                <a:spcPts val="0"/>
              </a:spcAft>
            </a:pPr>
            <a:endParaRPr lang="en-US" sz="3200" dirty="0" smtClean="0">
              <a:solidFill>
                <a:srgbClr val="000000"/>
              </a:solidFill>
              <a:latin typeface="Times New Roman"/>
              <a:ea typeface="Times New Roman"/>
            </a:endParaRPr>
          </a:p>
          <a:p>
            <a:pPr indent="270510" algn="just">
              <a:spcAft>
                <a:spcPts val="0"/>
              </a:spcAft>
            </a:pPr>
            <a:endParaRPr lang="en-US" sz="3200" dirty="0" smtClean="0">
              <a:solidFill>
                <a:srgbClr val="000000"/>
              </a:solidFill>
              <a:latin typeface="Times New Roman"/>
              <a:ea typeface="Times New Roman"/>
            </a:endParaRPr>
          </a:p>
          <a:p>
            <a:pPr indent="270510" algn="just">
              <a:spcAft>
                <a:spcPts val="0"/>
              </a:spcAft>
            </a:pPr>
            <a:endParaRPr lang="ru-RU" sz="2400" dirty="0" smtClean="0">
              <a:solidFill>
                <a:srgbClr val="000000"/>
              </a:solidFill>
              <a:latin typeface="Times New Roman"/>
              <a:ea typeface="Times New Roman"/>
            </a:endParaRPr>
          </a:p>
          <a:p>
            <a:pPr algn="ctr">
              <a:lnSpc>
                <a:spcPct val="115000"/>
              </a:lnSpc>
              <a:spcAft>
                <a:spcPts val="0"/>
              </a:spcAft>
            </a:pPr>
            <a:endParaRPr lang="en-US" sz="3200" b="1" i="1" dirty="0" smtClean="0">
              <a:solidFill>
                <a:schemeClr val="bg1"/>
              </a:solidFill>
              <a:latin typeface="Times New Roman"/>
              <a:ea typeface="Times New Roman"/>
            </a:endParaRPr>
          </a:p>
          <a:p>
            <a:pPr algn="ctr">
              <a:lnSpc>
                <a:spcPct val="115000"/>
              </a:lnSpc>
              <a:spcAft>
                <a:spcPts val="0"/>
              </a:spcAft>
            </a:pPr>
            <a:endParaRPr lang="en-US" sz="3200" b="1" i="1" dirty="0" smtClean="0">
              <a:solidFill>
                <a:schemeClr val="bg1"/>
              </a:solidFill>
              <a:latin typeface="Times New Roman"/>
              <a:ea typeface="Times New Roman"/>
            </a:endParaRPr>
          </a:p>
          <a:p>
            <a:pPr algn="ctr">
              <a:lnSpc>
                <a:spcPct val="115000"/>
              </a:lnSpc>
              <a:spcAft>
                <a:spcPts val="0"/>
              </a:spcAft>
            </a:pPr>
            <a:r>
              <a:rPr lang="en-US" sz="3200" b="1" i="1" dirty="0" smtClean="0">
                <a:solidFill>
                  <a:schemeClr val="bg1"/>
                </a:solidFill>
                <a:latin typeface="Times New Roman"/>
                <a:ea typeface="Times New Roman"/>
              </a:rPr>
              <a:t> </a:t>
            </a:r>
            <a:endParaRPr lang="ru-RU" sz="3200" dirty="0" smtClean="0">
              <a:latin typeface="Calibri"/>
              <a:ea typeface="Calibri"/>
              <a:cs typeface="Times New Roman"/>
            </a:endParaRPr>
          </a:p>
          <a:p>
            <a:pPr marR="107950" lvl="0" algn="just">
              <a:spcAft>
                <a:spcPts val="0"/>
              </a:spcAft>
              <a:tabLst>
                <a:tab pos="408940" algn="l"/>
              </a:tabLst>
            </a:pPr>
            <a:endParaRPr lang="en-US" b="1" dirty="0" smtClean="0">
              <a:solidFill>
                <a:srgbClr val="000000"/>
              </a:solidFill>
              <a:latin typeface="Times New Roman"/>
              <a:ea typeface="Times New Roman"/>
            </a:endParaRPr>
          </a:p>
          <a:p>
            <a:pPr marR="107950" lvl="0" algn="just">
              <a:spcAft>
                <a:spcPts val="0"/>
              </a:spcAft>
              <a:tabLst>
                <a:tab pos="408940" algn="l"/>
              </a:tabLst>
            </a:pPr>
            <a:endParaRPr lang="en-US" sz="2000" b="1" dirty="0" smtClean="0">
              <a:solidFill>
                <a:srgbClr val="000000"/>
              </a:solidFill>
              <a:latin typeface="Times New Roman"/>
              <a:ea typeface="Times New Roman"/>
            </a:endParaRPr>
          </a:p>
          <a:p>
            <a:pPr marR="107950" lvl="0" algn="just">
              <a:spcAft>
                <a:spcPts val="0"/>
              </a:spcAft>
              <a:tabLst>
                <a:tab pos="408940" algn="l"/>
              </a:tabLst>
            </a:pPr>
            <a:endParaRPr lang="en-US" sz="2000" b="1" dirty="0">
              <a:solidFill>
                <a:srgbClr val="000000"/>
              </a:solidFill>
              <a:latin typeface="Times New Roman"/>
              <a:ea typeface="Times New Roman"/>
            </a:endParaRPr>
          </a:p>
          <a:p>
            <a:endParaRPr lang="ru-RU" sz="2800" dirty="0" smtClean="0">
              <a:latin typeface="Times New Roman" pitchFamily="18" charset="0"/>
              <a:cs typeface="Times New Roman" pitchFamily="18" charset="0"/>
            </a:endParaRPr>
          </a:p>
          <a:p>
            <a:pPr algn="ctr" fontAlgn="auto">
              <a:spcBef>
                <a:spcPts val="0"/>
              </a:spcBef>
              <a:spcAft>
                <a:spcPts val="0"/>
              </a:spcAft>
            </a:pPr>
            <a:endParaRPr lang="ru-RU" sz="2800" dirty="0">
              <a:solidFill>
                <a:srgbClr val="000000"/>
              </a:solidFill>
              <a:latin typeface="Times New Roman" pitchFamily="18" charset="0"/>
              <a:ea typeface="Times New Roman"/>
              <a:cs typeface="Times New Roman" pitchFamily="18" charset="0"/>
            </a:endParaRPr>
          </a:p>
          <a:p>
            <a:pPr algn="ctr" fontAlgn="auto">
              <a:spcBef>
                <a:spcPts val="0"/>
              </a:spcBef>
              <a:spcAft>
                <a:spcPts val="0"/>
              </a:spcAft>
            </a:pPr>
            <a:r>
              <a:rPr lang="tk-TM" sz="2800" b="1" dirty="0" smtClean="0">
                <a:solidFill>
                  <a:srgbClr val="FFFF00"/>
                </a:solidFill>
                <a:latin typeface="Times New Roman" pitchFamily="18" charset="0"/>
                <a:cs typeface="Times New Roman" pitchFamily="18" charset="0"/>
              </a:rPr>
              <a:t>             </a:t>
            </a:r>
            <a:endParaRPr lang="ru-RU" sz="2800" b="1" dirty="0">
              <a:solidFill>
                <a:srgbClr val="FFFF00"/>
              </a:solidFill>
              <a:latin typeface="Times New Roman" pitchFamily="18" charset="0"/>
              <a:cs typeface="Times New Roman" pitchFamily="18" charset="0"/>
            </a:endParaRPr>
          </a:p>
        </p:txBody>
      </p:sp>
      <p:sp>
        <p:nvSpPr>
          <p:cNvPr id="39940" name="Oval 37"/>
          <p:cNvSpPr>
            <a:spLocks noChangeArrowheads="1"/>
          </p:cNvSpPr>
          <p:nvPr/>
        </p:nvSpPr>
        <p:spPr bwMode="auto">
          <a:xfrm>
            <a:off x="1475656" y="297494"/>
            <a:ext cx="1440160" cy="475828"/>
          </a:xfrm>
          <a:prstGeom prst="ellipse">
            <a:avLst/>
          </a:prstGeom>
          <a:solidFill>
            <a:srgbClr val="000099"/>
          </a:solidFill>
          <a:ln w="57150">
            <a:solidFill>
              <a:srgbClr val="FFFF66"/>
            </a:solidFill>
            <a:round/>
            <a:headEnd/>
            <a:tailEnd/>
          </a:ln>
        </p:spPr>
        <p:txBody>
          <a:bodyPr wrap="none" anchor="ctr"/>
          <a:lstStyle/>
          <a:p>
            <a:pPr algn="ctr" fontAlgn="auto">
              <a:spcBef>
                <a:spcPts val="0"/>
              </a:spcBef>
              <a:spcAft>
                <a:spcPts val="0"/>
              </a:spcAft>
            </a:pPr>
            <a:r>
              <a:rPr lang="tk-TM" b="1" smtClean="0">
                <a:solidFill>
                  <a:srgbClr val="FFFF00"/>
                </a:solidFill>
                <a:latin typeface="Times New Roman"/>
              </a:rPr>
              <a:t>11</a:t>
            </a:r>
            <a:r>
              <a:rPr lang="sq-AL" b="1" smtClean="0">
                <a:solidFill>
                  <a:srgbClr val="FFFF00"/>
                </a:solidFill>
                <a:latin typeface="Times New Roman"/>
              </a:rPr>
              <a:t>-nji </a:t>
            </a:r>
            <a:r>
              <a:rPr lang="sq-AL" b="1" dirty="0" smtClean="0">
                <a:solidFill>
                  <a:srgbClr val="FFFF00"/>
                </a:solidFill>
                <a:latin typeface="Times New Roman"/>
              </a:rPr>
              <a:t>sapak</a:t>
            </a:r>
            <a:endParaRPr lang="ru-RU" b="1" dirty="0">
              <a:solidFill>
                <a:srgbClr val="FFFF00"/>
              </a:solidFill>
              <a:latin typeface="Times New Roman"/>
            </a:endParaRPr>
          </a:p>
        </p:txBody>
      </p:sp>
      <p:pic>
        <p:nvPicPr>
          <p:cNvPr id="39942" name="Picture 41"/>
          <p:cNvPicPr>
            <a:picLocks noChangeAspect="1" noChangeArrowheads="1"/>
          </p:cNvPicPr>
          <p:nvPr/>
        </p:nvPicPr>
        <p:blipFill>
          <a:blip r:embed="rId2" cstate="print"/>
          <a:srcRect/>
          <a:stretch>
            <a:fillRect/>
          </a:stretch>
        </p:blipFill>
        <p:spPr bwMode="auto">
          <a:xfrm>
            <a:off x="808435" y="-200880"/>
            <a:ext cx="952500" cy="952500"/>
          </a:xfrm>
          <a:prstGeom prst="rect">
            <a:avLst/>
          </a:prstGeom>
          <a:noFill/>
          <a:ln w="9525">
            <a:noFill/>
            <a:miter lim="800000"/>
            <a:headEnd/>
            <a:tailEnd/>
          </a:ln>
        </p:spPr>
      </p:pic>
      <p:sp>
        <p:nvSpPr>
          <p:cNvPr id="2" name="Прямоугольник 1"/>
          <p:cNvSpPr/>
          <p:nvPr/>
        </p:nvSpPr>
        <p:spPr>
          <a:xfrm>
            <a:off x="616506" y="2200780"/>
            <a:ext cx="9284086" cy="646331"/>
          </a:xfrm>
          <a:prstGeom prst="rect">
            <a:avLst/>
          </a:prstGeom>
        </p:spPr>
        <p:txBody>
          <a:bodyPr wrap="square">
            <a:spAutoFit/>
          </a:bodyPr>
          <a:lstStyle/>
          <a:p>
            <a:pPr algn="ctr" fontAlgn="auto">
              <a:spcBef>
                <a:spcPts val="0"/>
              </a:spcBef>
              <a:spcAft>
                <a:spcPts val="0"/>
              </a:spcAft>
            </a:pPr>
            <a:r>
              <a:rPr lang="en-US" b="1" i="1" dirty="0" smtClean="0">
                <a:solidFill>
                  <a:srgbClr val="000000"/>
                </a:solidFill>
                <a:latin typeface="Times New Roman"/>
                <a:ea typeface="Times New Roman"/>
              </a:rPr>
              <a:t> </a:t>
            </a:r>
          </a:p>
          <a:p>
            <a:pPr algn="ctr" fontAlgn="auto">
              <a:spcBef>
                <a:spcPts val="0"/>
              </a:spcBef>
              <a:spcAft>
                <a:spcPts val="0"/>
              </a:spcAft>
            </a:pPr>
            <a:endParaRPr lang="en-US" dirty="0" smtClean="0">
              <a:solidFill>
                <a:srgbClr val="000000"/>
              </a:solidFill>
              <a:latin typeface="Times New Roman"/>
              <a:ea typeface="Times New Roman"/>
            </a:endParaRPr>
          </a:p>
        </p:txBody>
      </p:sp>
      <p:sp>
        <p:nvSpPr>
          <p:cNvPr id="3" name="Прямоугольник 2"/>
          <p:cNvSpPr/>
          <p:nvPr/>
        </p:nvSpPr>
        <p:spPr>
          <a:xfrm>
            <a:off x="143794" y="2192605"/>
            <a:ext cx="8843986" cy="3785652"/>
          </a:xfrm>
          <a:prstGeom prst="rect">
            <a:avLst/>
          </a:prstGeom>
        </p:spPr>
        <p:txBody>
          <a:bodyPr wrap="square">
            <a:spAutoFit/>
          </a:bodyPr>
          <a:lstStyle/>
          <a:p>
            <a:pPr lvl="0" algn="just">
              <a:spcAft>
                <a:spcPts val="0"/>
              </a:spcAft>
            </a:pPr>
            <a:r>
              <a:rPr lang="en-US" sz="2400" dirty="0" smtClean="0">
                <a:solidFill>
                  <a:srgbClr val="000000"/>
                </a:solidFill>
                <a:latin typeface="Times New Roman"/>
                <a:ea typeface="Times New Roman"/>
              </a:rPr>
              <a:t>     </a:t>
            </a:r>
            <a:endParaRPr lang="ru-RU" sz="2400" dirty="0">
              <a:solidFill>
                <a:srgbClr val="000000"/>
              </a:solidFill>
              <a:latin typeface="Times New Roman"/>
              <a:ea typeface="Times New Roman"/>
            </a:endParaRPr>
          </a:p>
          <a:p>
            <a:r>
              <a:rPr lang="en-US" sz="2400" b="1" dirty="0" smtClean="0">
                <a:latin typeface="Times New Roman" pitchFamily="18" charset="0"/>
                <a:cs typeface="Times New Roman" pitchFamily="18" charset="0"/>
              </a:rPr>
              <a:t>1 </a:t>
            </a:r>
            <a:r>
              <a:rPr lang="cs-CZ" sz="2400" b="1" dirty="0"/>
              <a:t>. </a:t>
            </a:r>
            <a:r>
              <a:rPr lang="cs-CZ" sz="2400" b="1" dirty="0">
                <a:latin typeface="Times New Roman" pitchFamily="18" charset="0"/>
                <a:cs typeface="Times New Roman" pitchFamily="18" charset="0"/>
              </a:rPr>
              <a:t>Zähmeti goramak diýen </a:t>
            </a:r>
            <a:r>
              <a:rPr lang="cs-CZ" sz="2400" b="1" dirty="0" smtClean="0">
                <a:latin typeface="Times New Roman" pitchFamily="18" charset="0"/>
                <a:cs typeface="Times New Roman" pitchFamily="18" charset="0"/>
              </a:rPr>
              <a:t>düşünje</a:t>
            </a:r>
            <a:r>
              <a:rPr lang="en-US" sz="2400" b="1" dirty="0" smtClean="0">
                <a:latin typeface="Times New Roman" pitchFamily="18" charset="0"/>
                <a:cs typeface="Times New Roman" pitchFamily="18" charset="0"/>
              </a:rPr>
              <a:t>.</a:t>
            </a:r>
          </a:p>
          <a:p>
            <a:endParaRPr lang="ru-RU" sz="2400" dirty="0">
              <a:latin typeface="Times New Roman" pitchFamily="18" charset="0"/>
              <a:cs typeface="Times New Roman" pitchFamily="18" charset="0"/>
            </a:endParaRPr>
          </a:p>
          <a:p>
            <a:r>
              <a:rPr lang="sq-AL" sz="2400" b="1" dirty="0">
                <a:latin typeface="Times New Roman" pitchFamily="18" charset="0"/>
                <a:cs typeface="Times New Roman" pitchFamily="18" charset="0"/>
              </a:rPr>
              <a:t>2.</a:t>
            </a:r>
            <a:r>
              <a:rPr lang="cs-CZ" sz="2400" b="1" dirty="0">
                <a:latin typeface="Times New Roman" pitchFamily="18" charset="0"/>
                <a:cs typeface="Times New Roman" pitchFamily="18" charset="0"/>
              </a:rPr>
              <a:t> Zähmeti  goramak  boýunça işçiň we iş  </a:t>
            </a:r>
            <a:r>
              <a:rPr lang="cs-CZ" sz="2400" b="1" dirty="0" smtClean="0">
                <a:latin typeface="Times New Roman" pitchFamily="18" charset="0"/>
                <a:cs typeface="Times New Roman" pitchFamily="18" charset="0"/>
              </a:rPr>
              <a:t>berijin</a:t>
            </a:r>
            <a:r>
              <a:rPr lang="tk-TM" sz="2400" b="1" dirty="0" smtClean="0">
                <a:latin typeface="Times New Roman" pitchFamily="18" charset="0"/>
                <a:cs typeface="Times New Roman" pitchFamily="18" charset="0"/>
              </a:rPr>
              <a:t>i</a:t>
            </a:r>
            <a:r>
              <a:rPr lang="cs-CZ" sz="2400" b="1" dirty="0" smtClean="0">
                <a:latin typeface="Times New Roman" pitchFamily="18" charset="0"/>
                <a:cs typeface="Times New Roman" pitchFamily="18" charset="0"/>
              </a:rPr>
              <a:t>ň  borçlary</a:t>
            </a:r>
            <a:r>
              <a:rPr lang="en-US" sz="2400" b="1" dirty="0" smtClean="0">
                <a:latin typeface="Times New Roman" pitchFamily="18" charset="0"/>
                <a:cs typeface="Times New Roman" pitchFamily="18" charset="0"/>
              </a:rPr>
              <a:t>.</a:t>
            </a:r>
          </a:p>
          <a:p>
            <a:endParaRPr lang="ru-RU" sz="2400" dirty="0">
              <a:latin typeface="Times New Roman" pitchFamily="18" charset="0"/>
              <a:cs typeface="Times New Roman" pitchFamily="18" charset="0"/>
            </a:endParaRPr>
          </a:p>
          <a:p>
            <a:r>
              <a:rPr lang="en-US" sz="2400" b="1" dirty="0">
                <a:latin typeface="Times New Roman" pitchFamily="18" charset="0"/>
                <a:cs typeface="Times New Roman" pitchFamily="18" charset="0"/>
              </a:rPr>
              <a:t>3.</a:t>
            </a:r>
            <a:r>
              <a:rPr lang="uz-Cyrl-UZ" sz="2400" b="1" dirty="0">
                <a:latin typeface="Times New Roman" pitchFamily="18" charset="0"/>
                <a:cs typeface="Times New Roman" pitchFamily="18" charset="0"/>
              </a:rPr>
              <a:t> Zähmeti goramak ba</a:t>
            </a:r>
            <a:r>
              <a:rPr lang="en-US" sz="2400" b="1" dirty="0">
                <a:latin typeface="Times New Roman" pitchFamily="18" charset="0"/>
                <a:cs typeface="Times New Roman" pitchFamily="18" charset="0"/>
              </a:rPr>
              <a:t>bat</a:t>
            </a:r>
            <a:r>
              <a:rPr lang="uz-Cyrl-UZ" sz="2400" b="1" dirty="0">
                <a:latin typeface="Times New Roman" pitchFamily="18" charset="0"/>
                <a:cs typeface="Times New Roman" pitchFamily="18" charset="0"/>
              </a:rPr>
              <a:t>da döwlet dolandyryş </a:t>
            </a:r>
            <a:r>
              <a:rPr lang="uz-Cyrl-UZ" sz="2400" b="1" dirty="0" smtClean="0">
                <a:latin typeface="Times New Roman" pitchFamily="18" charset="0"/>
                <a:cs typeface="Times New Roman" pitchFamily="18" charset="0"/>
              </a:rPr>
              <a:t>edaralary</a:t>
            </a:r>
            <a:r>
              <a:rPr lang="en-US" sz="2400" b="1" dirty="0" smtClean="0">
                <a:latin typeface="Times New Roman" pitchFamily="18" charset="0"/>
                <a:cs typeface="Times New Roman" pitchFamily="18" charset="0"/>
              </a:rPr>
              <a:t>.</a:t>
            </a:r>
          </a:p>
          <a:p>
            <a:r>
              <a:rPr lang="uz-Cyrl-UZ" sz="2400" b="1"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a:p>
            <a:pPr lvl="0"/>
            <a:endParaRPr lang="ru-RU" sz="2400" dirty="0">
              <a:latin typeface="Times New Roman" pitchFamily="18" charset="0"/>
              <a:cs typeface="Times New Roman" pitchFamily="18" charset="0"/>
            </a:endParaRPr>
          </a:p>
          <a:p>
            <a:pPr lvl="0" indent="457200" algn="ctr">
              <a:spcAft>
                <a:spcPts val="0"/>
              </a:spcAft>
            </a:pPr>
            <a:r>
              <a:rPr lang="sq-AL" sz="2400" b="1" dirty="0">
                <a:solidFill>
                  <a:srgbClr val="000000"/>
                </a:solidFill>
                <a:latin typeface="Times New Roman" pitchFamily="18" charset="0"/>
                <a:ea typeface="Times New Roman"/>
                <a:cs typeface="Times New Roman" pitchFamily="18" charset="0"/>
              </a:rPr>
              <a:t> </a:t>
            </a:r>
            <a:endParaRPr lang="ru-RU" sz="2400" dirty="0">
              <a:solidFill>
                <a:srgbClr val="000000"/>
              </a:solidFill>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4242807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22" name="Text Box 26"/>
          <p:cNvSpPr txBox="1">
            <a:spLocks noChangeArrowheads="1"/>
          </p:cNvSpPr>
          <p:nvPr/>
        </p:nvSpPr>
        <p:spPr bwMode="auto">
          <a:xfrm>
            <a:off x="164992" y="1556792"/>
            <a:ext cx="8916416" cy="6432530"/>
          </a:xfrm>
          <a:prstGeom prst="rect">
            <a:avLst/>
          </a:prstGeom>
          <a:noFill/>
          <a:ln w="9525">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000" i="1">
                <a:solidFill>
                  <a:schemeClr val="tx1"/>
                </a:solidFill>
                <a:latin typeface="Times New Roman" pitchFamily="18" charset="0"/>
              </a:defRPr>
            </a:lvl1pPr>
            <a:lvl2pPr marL="742950" indent="-285750" eaLnBrk="0" hangingPunct="0">
              <a:defRPr sz="2000" i="1">
                <a:solidFill>
                  <a:schemeClr val="tx1"/>
                </a:solidFill>
                <a:latin typeface="Times New Roman" pitchFamily="18" charset="0"/>
              </a:defRPr>
            </a:lvl2pPr>
            <a:lvl3pPr marL="1143000" indent="-228600" eaLnBrk="0" hangingPunct="0">
              <a:defRPr sz="2000" i="1">
                <a:solidFill>
                  <a:schemeClr val="tx1"/>
                </a:solidFill>
                <a:latin typeface="Times New Roman" pitchFamily="18" charset="0"/>
              </a:defRPr>
            </a:lvl3pPr>
            <a:lvl4pPr marL="1600200" indent="-228600" eaLnBrk="0" hangingPunct="0">
              <a:defRPr sz="2000" i="1">
                <a:solidFill>
                  <a:schemeClr val="tx1"/>
                </a:solidFill>
                <a:latin typeface="Times New Roman" pitchFamily="18" charset="0"/>
              </a:defRPr>
            </a:lvl4pPr>
            <a:lvl5pPr marL="2057400" indent="-228600" eaLnBrk="0" hangingPunct="0">
              <a:defRPr sz="2000" i="1">
                <a:solidFill>
                  <a:schemeClr val="tx1"/>
                </a:solidFill>
                <a:latin typeface="Times New Roman" pitchFamily="18" charset="0"/>
              </a:defRPr>
            </a:lvl5pPr>
            <a:lvl6pPr marL="2514600" indent="-228600" eaLnBrk="0" fontAlgn="base" hangingPunct="0">
              <a:spcBef>
                <a:spcPct val="0"/>
              </a:spcBef>
              <a:spcAft>
                <a:spcPct val="0"/>
              </a:spcAft>
              <a:defRPr sz="2000" i="1">
                <a:solidFill>
                  <a:schemeClr val="tx1"/>
                </a:solidFill>
                <a:latin typeface="Times New Roman" pitchFamily="18" charset="0"/>
              </a:defRPr>
            </a:lvl6pPr>
            <a:lvl7pPr marL="2971800" indent="-228600" eaLnBrk="0" fontAlgn="base" hangingPunct="0">
              <a:spcBef>
                <a:spcPct val="0"/>
              </a:spcBef>
              <a:spcAft>
                <a:spcPct val="0"/>
              </a:spcAft>
              <a:defRPr sz="2000" i="1">
                <a:solidFill>
                  <a:schemeClr val="tx1"/>
                </a:solidFill>
                <a:latin typeface="Times New Roman" pitchFamily="18" charset="0"/>
              </a:defRPr>
            </a:lvl7pPr>
            <a:lvl8pPr marL="3429000" indent="-228600" eaLnBrk="0" fontAlgn="base" hangingPunct="0">
              <a:spcBef>
                <a:spcPct val="0"/>
              </a:spcBef>
              <a:spcAft>
                <a:spcPct val="0"/>
              </a:spcAft>
              <a:defRPr sz="2000" i="1">
                <a:solidFill>
                  <a:schemeClr val="tx1"/>
                </a:solidFill>
                <a:latin typeface="Times New Roman" pitchFamily="18" charset="0"/>
              </a:defRPr>
            </a:lvl8pPr>
            <a:lvl9pPr marL="3886200" indent="-228600" eaLnBrk="0" fontAlgn="base" hangingPunct="0">
              <a:spcBef>
                <a:spcPct val="0"/>
              </a:spcBef>
              <a:spcAft>
                <a:spcPct val="0"/>
              </a:spcAft>
              <a:defRPr sz="2000" i="1">
                <a:solidFill>
                  <a:schemeClr val="tx1"/>
                </a:solidFill>
                <a:latin typeface="Times New Roman" pitchFamily="18" charset="0"/>
              </a:defRPr>
            </a:lvl9pPr>
          </a:lstStyle>
          <a:p>
            <a:pPr algn="just"/>
            <a:r>
              <a:rPr lang="ru-RU" sz="2400" dirty="0" smtClean="0"/>
              <a:t>   - </a:t>
            </a:r>
            <a:r>
              <a:rPr lang="uz-Cyrl-UZ" b="1" i="0" dirty="0"/>
              <a:t>kärhana islendik wagty päsgelçiliksiz baryp görmäge, ministrliklerden, pudaklaýyn dolandyryş edaralaryndan we kärhanalardan zerur maglumaty </a:t>
            </a:r>
            <a:r>
              <a:rPr lang="uz-Cyrl-UZ" b="1" i="0" dirty="0" smtClean="0"/>
              <a:t>almaga</a:t>
            </a:r>
            <a:r>
              <a:rPr lang="ru-RU" b="1" i="0" dirty="0" smtClean="0"/>
              <a:t> </a:t>
            </a:r>
            <a:r>
              <a:rPr lang="ru-RU" sz="1400" i="0" dirty="0" smtClean="0"/>
              <a:t>;</a:t>
            </a:r>
            <a:endParaRPr lang="ru-RU" sz="1400" i="0" dirty="0"/>
          </a:p>
          <a:p>
            <a:pPr algn="just"/>
            <a:r>
              <a:rPr lang="uz-Cyrl-UZ" sz="1800" b="1" i="0" dirty="0" smtClean="0"/>
              <a:t>      -</a:t>
            </a:r>
            <a:r>
              <a:rPr lang="uz-Cyrl-UZ" b="1" i="0" dirty="0" smtClean="0"/>
              <a:t>kärhanalaryň </a:t>
            </a:r>
            <a:r>
              <a:rPr lang="uz-Cyrl-UZ" b="1" i="0" dirty="0"/>
              <a:t>ýolbaşçylaryna we beýleki wezipeli adamlaryna ýerine ýetirmek üçin hökmany tabşyryknamalary bermäge</a:t>
            </a:r>
            <a:r>
              <a:rPr lang="uz-Cyrl-UZ" i="0" dirty="0"/>
              <a:t> </a:t>
            </a:r>
            <a:r>
              <a:rPr lang="ru-RU" sz="1400" i="0" dirty="0" smtClean="0"/>
              <a:t> </a:t>
            </a:r>
            <a:endParaRPr lang="ru-RU" sz="1400" i="0" dirty="0"/>
          </a:p>
          <a:p>
            <a:pPr marL="285750" indent="-285750" algn="just">
              <a:buFontTx/>
              <a:buChar char="-"/>
            </a:pPr>
            <a:endParaRPr lang="ru-RU" sz="1400" i="0" dirty="0"/>
          </a:p>
          <a:p>
            <a:pPr algn="just"/>
            <a:r>
              <a:rPr lang="ru-RU" sz="1400" i="0" dirty="0" smtClean="0"/>
              <a:t>   - </a:t>
            </a:r>
            <a:r>
              <a:rPr lang="uz-Cyrl-UZ" b="1" i="0" dirty="0"/>
              <a:t>zähmeti goramagyň talaplary bozulan halatynda kärhanalaryň, aýry-aýry önümçilikleriň, sehleriň, uçastoklaryň, iş ýerleriniň we enjamlaryň ulanylyşyny togtatmaga (gadagan </a:t>
            </a:r>
            <a:r>
              <a:rPr lang="uz-Cyrl-UZ" b="1" i="0" dirty="0" smtClean="0"/>
              <a:t>etmäge </a:t>
            </a:r>
            <a:r>
              <a:rPr lang="uz-Cyrl-UZ" sz="1400" b="1" i="0" dirty="0" smtClean="0"/>
              <a:t>)</a:t>
            </a:r>
            <a:r>
              <a:rPr lang="ru-RU" sz="1400" b="1" i="0" dirty="0" smtClean="0"/>
              <a:t> </a:t>
            </a:r>
            <a:r>
              <a:rPr lang="ru-RU" sz="1400" i="0" dirty="0" smtClean="0"/>
              <a:t>;</a:t>
            </a:r>
            <a:endParaRPr lang="ru-RU" sz="1400" i="0" dirty="0"/>
          </a:p>
          <a:p>
            <a:pPr algn="just"/>
            <a:r>
              <a:rPr lang="en-US" sz="1400" i="0" dirty="0"/>
              <a:t> </a:t>
            </a:r>
            <a:endParaRPr lang="ru-RU" sz="1400" i="0" dirty="0"/>
          </a:p>
          <a:p>
            <a:pPr algn="just"/>
            <a:r>
              <a:rPr lang="ru-RU" sz="1400" b="1" i="0" dirty="0" smtClean="0"/>
              <a:t>      </a:t>
            </a:r>
            <a:r>
              <a:rPr lang="en-US" sz="1400" b="1" i="0" dirty="0" smtClean="0"/>
              <a:t>-</a:t>
            </a:r>
            <a:r>
              <a:rPr lang="uz-Cyrl-UZ" b="1" i="0" dirty="0"/>
              <a:t>kärhanalaryň ýolbaşçylaryna, wezipeli adamlaryna, işgärlerine zähmeti goramak boýunça kanunçylygyň we beýleki kadalaşdyryjy hukuk namalaryň bozulandygy üçin jerime salmaga, görkezilen adamlary eýeleýän wezipesinden boşatmak hakynda teklipnama girizmäge, zerur halatlarda materiallary prokuratura edaralaryna </a:t>
            </a:r>
            <a:r>
              <a:rPr lang="uz-Cyrl-UZ" b="1" i="0" dirty="0" smtClean="0"/>
              <a:t>bermäge</a:t>
            </a:r>
            <a:r>
              <a:rPr lang="tk-TM" i="0" dirty="0" smtClean="0"/>
              <a:t> .</a:t>
            </a:r>
            <a:endParaRPr lang="ru-RU" sz="1400" i="0" dirty="0"/>
          </a:p>
          <a:p>
            <a:pPr algn="just"/>
            <a:r>
              <a:rPr lang="sq-AL" sz="2400" b="1" dirty="0"/>
              <a:t> </a:t>
            </a:r>
            <a:endParaRPr lang="ru-RU" sz="2400" dirty="0"/>
          </a:p>
          <a:p>
            <a:r>
              <a:rPr lang="sq-AL" sz="2400" b="1" dirty="0"/>
              <a:t> </a:t>
            </a:r>
            <a:endParaRPr lang="ru-RU" sz="2400" dirty="0"/>
          </a:p>
          <a:p>
            <a:r>
              <a:rPr lang="sq-AL" sz="2400" b="1" dirty="0"/>
              <a:t> </a:t>
            </a:r>
            <a:endParaRPr lang="ru-RU" sz="2400" dirty="0"/>
          </a:p>
          <a:p>
            <a:r>
              <a:rPr lang="sq-AL" sz="2400" b="1" dirty="0"/>
              <a:t> </a:t>
            </a:r>
            <a:endParaRPr lang="ru-RU" sz="2400" dirty="0"/>
          </a:p>
          <a:p>
            <a:r>
              <a:rPr lang="sq-AL" sz="2400" b="1" dirty="0"/>
              <a:t> </a:t>
            </a:r>
            <a:endParaRPr lang="ru-RU" sz="2400" dirty="0"/>
          </a:p>
        </p:txBody>
      </p:sp>
      <p:sp>
        <p:nvSpPr>
          <p:cNvPr id="2" name="Скругленный прямоугольник 1"/>
          <p:cNvSpPr/>
          <p:nvPr/>
        </p:nvSpPr>
        <p:spPr bwMode="auto">
          <a:xfrm>
            <a:off x="410732" y="52556"/>
            <a:ext cx="8424936" cy="1216204"/>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uz-Cyrl-UZ" sz="3200" b="1" dirty="0">
                <a:solidFill>
                  <a:srgbClr val="FFFF00"/>
                </a:solidFill>
                <a:latin typeface="Times New Roman" pitchFamily="18" charset="0"/>
                <a:cs typeface="Times New Roman" pitchFamily="18" charset="0"/>
              </a:rPr>
              <a:t>Zähmeti goramak ba</a:t>
            </a:r>
            <a:r>
              <a:rPr lang="sq-AL" sz="3200" b="1" dirty="0">
                <a:solidFill>
                  <a:srgbClr val="FFFF00"/>
                </a:solidFill>
                <a:latin typeface="Times New Roman" pitchFamily="18" charset="0"/>
                <a:cs typeface="Times New Roman" pitchFamily="18" charset="0"/>
              </a:rPr>
              <a:t>bat</a:t>
            </a:r>
            <a:r>
              <a:rPr lang="uz-Cyrl-UZ" sz="3200" b="1" dirty="0">
                <a:solidFill>
                  <a:srgbClr val="FFFF00"/>
                </a:solidFill>
                <a:latin typeface="Times New Roman" pitchFamily="18" charset="0"/>
                <a:cs typeface="Times New Roman" pitchFamily="18" charset="0"/>
              </a:rPr>
              <a:t>da döwlet dolandyryş edaralarynyň </a:t>
            </a:r>
            <a:r>
              <a:rPr lang="uz-Cyrl-UZ" sz="3200" b="1" dirty="0" smtClean="0">
                <a:solidFill>
                  <a:srgbClr val="FFFF00"/>
                </a:solidFill>
                <a:latin typeface="Times New Roman" pitchFamily="18" charset="0"/>
                <a:cs typeface="Times New Roman" pitchFamily="18" charset="0"/>
              </a:rPr>
              <a:t> hukugy </a:t>
            </a:r>
            <a:r>
              <a:rPr lang="ru-RU" sz="3200" b="1" dirty="0" smtClean="0">
                <a:solidFill>
                  <a:srgbClr val="FFFF00"/>
                </a:solidFill>
                <a:latin typeface="Times New Roman" pitchFamily="18" charset="0"/>
                <a:cs typeface="Times New Roman" pitchFamily="18" charset="0"/>
              </a:rPr>
              <a:t> </a:t>
            </a:r>
            <a:endParaRPr lang="ru-RU" sz="3200" dirty="0">
              <a:solidFill>
                <a:srgbClr val="FFFF00"/>
              </a:solidFill>
              <a:latin typeface="Times New Roman" pitchFamily="18" charset="0"/>
              <a:cs typeface="Times New Roman" pitchFamily="18" charset="0"/>
            </a:endParaRPr>
          </a:p>
          <a:p>
            <a:r>
              <a:rPr lang="tk-TM" dirty="0" smtClean="0">
                <a:solidFill>
                  <a:srgbClr val="FFFF00"/>
                </a:solidFill>
                <a:latin typeface="Times New Roman" pitchFamily="18" charset="0"/>
                <a:cs typeface="Times New Roman" pitchFamily="18" charset="0"/>
              </a:rPr>
              <a:t> </a:t>
            </a:r>
            <a:endParaRPr lang="ru-RU" sz="1200" dirty="0">
              <a:solidFill>
                <a:srgbClr val="FFFF00"/>
              </a:solidFill>
              <a:latin typeface="Times New Roman" pitchFamily="18" charset="0"/>
              <a:cs typeface="Times New Roman" pitchFamily="18" charset="0"/>
            </a:endParaRPr>
          </a:p>
          <a:p>
            <a:r>
              <a:rPr lang="sq-AL" b="1" dirty="0"/>
              <a:t> </a:t>
            </a:r>
            <a:endParaRPr lang="ru-RU" dirty="0"/>
          </a:p>
          <a:p>
            <a:endParaRPr lang="ru-RU" dirty="0">
              <a:effectLst/>
              <a:latin typeface="Times New Roman" pitchFamily="18" charset="0"/>
              <a:ea typeface="Calibri"/>
              <a:cs typeface="Times New Roman" pitchFamily="18" charset="0"/>
            </a:endParaRPr>
          </a:p>
        </p:txBody>
      </p:sp>
      <p:sp>
        <p:nvSpPr>
          <p:cNvPr id="8" name="Прямоугольник 7"/>
          <p:cNvSpPr/>
          <p:nvPr/>
        </p:nvSpPr>
        <p:spPr>
          <a:xfrm>
            <a:off x="2483768" y="-362942"/>
            <a:ext cx="5904656" cy="830997"/>
          </a:xfrm>
          <a:prstGeom prst="rect">
            <a:avLst/>
          </a:prstGeom>
        </p:spPr>
        <p:txBody>
          <a:bodyPr wrap="square">
            <a:spAutoFit/>
          </a:bodyPr>
          <a:lstStyle/>
          <a:p>
            <a:endParaRPr lang="ru-RU" sz="2400" b="1" dirty="0" smtClean="0">
              <a:solidFill>
                <a:srgbClr val="000000"/>
              </a:solidFill>
              <a:latin typeface="Times New Roman"/>
            </a:endParaRPr>
          </a:p>
          <a:p>
            <a:r>
              <a:rPr lang="tk-TM" sz="2400" b="1" dirty="0" smtClean="0">
                <a:solidFill>
                  <a:srgbClr val="000000"/>
                </a:solidFill>
                <a:latin typeface="Times New Roman"/>
              </a:rPr>
              <a:t> </a:t>
            </a:r>
            <a:endParaRPr lang="ru-RU" sz="2400" dirty="0">
              <a:solidFill>
                <a:srgbClr val="000000"/>
              </a:solidFill>
              <a:latin typeface="Times New Roman"/>
            </a:endParaRPr>
          </a:p>
        </p:txBody>
      </p:sp>
      <p:sp>
        <p:nvSpPr>
          <p:cNvPr id="9" name="Двойная стрелка вверх/вниз 8"/>
          <p:cNvSpPr/>
          <p:nvPr/>
        </p:nvSpPr>
        <p:spPr bwMode="auto">
          <a:xfrm>
            <a:off x="4483810" y="1244833"/>
            <a:ext cx="216024" cy="366429"/>
          </a:xfrm>
          <a:prstGeom prst="up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ru-RU" sz="2000" i="1" smtClean="0">
              <a:solidFill>
                <a:prstClr val="black"/>
              </a:solidFill>
              <a:latin typeface="Times New Roman" pitchFamily="18" charset="0"/>
            </a:endParaRPr>
          </a:p>
        </p:txBody>
      </p:sp>
    </p:spTree>
    <p:extLst>
      <p:ext uri="{BB962C8B-B14F-4D97-AF65-F5344CB8AC3E}">
        <p14:creationId xmlns:p14="http://schemas.microsoft.com/office/powerpoint/2010/main" val="3948308214"/>
      </p:ext>
    </p:extLst>
  </p:cSld>
  <p:clrMapOvr>
    <a:masterClrMapping/>
  </p:clrMapOvr>
  <mc:AlternateContent xmlns:mc="http://schemas.openxmlformats.org/markup-compatibility/2006" xmlns:p14="http://schemas.microsoft.com/office/powerpoint/2010/main">
    <mc:Choice Requires="p14">
      <p:transition spd="slow" p14:dur="2000" advTm="175000"/>
    </mc:Choice>
    <mc:Fallback xmlns="">
      <p:transition spd="slow" advTm="175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14290"/>
            <a:ext cx="8215370" cy="1428760"/>
          </a:xfrm>
        </p:spPr>
        <p:txBody>
          <a:bodyPr>
            <a:normAutofit fontScale="90000"/>
          </a:bodyPr>
          <a:lstStyle/>
          <a:p>
            <a:r>
              <a:rPr lang="ru-RU" dirty="0" smtClean="0"/>
              <a:t/>
            </a:r>
            <a:br>
              <a:rPr lang="ru-RU" dirty="0" smtClean="0"/>
            </a:br>
            <a:r>
              <a:rPr lang="ru-RU" dirty="0" smtClean="0"/>
              <a:t/>
            </a:r>
            <a:br>
              <a:rPr lang="ru-RU" dirty="0" smtClean="0"/>
            </a:br>
            <a:endParaRPr lang="ru-RU" sz="4000" dirty="0"/>
          </a:p>
        </p:txBody>
      </p:sp>
      <p:sp>
        <p:nvSpPr>
          <p:cNvPr id="3" name="Объект 2"/>
          <p:cNvSpPr>
            <a:spLocks noGrp="1"/>
          </p:cNvSpPr>
          <p:nvPr>
            <p:ph idx="1"/>
          </p:nvPr>
        </p:nvSpPr>
        <p:spPr>
          <a:xfrm>
            <a:off x="520188" y="371930"/>
            <a:ext cx="8229600" cy="6153413"/>
          </a:xfrm>
        </p:spPr>
        <p:txBody>
          <a:bodyPr>
            <a:normAutofit/>
          </a:bodyPr>
          <a:lstStyle/>
          <a:p>
            <a:pPr marL="0" lvl="0" indent="0" algn="just">
              <a:spcAft>
                <a:spcPts val="0"/>
              </a:spcAft>
              <a:buClr>
                <a:srgbClr val="F0A22E"/>
              </a:buClr>
              <a:buNone/>
            </a:pPr>
            <a:endParaRPr lang="ru-RU" sz="2400" dirty="0">
              <a:solidFill>
                <a:srgbClr val="000000"/>
              </a:solidFill>
              <a:latin typeface="Times New Roman"/>
              <a:ea typeface="Times New Roman"/>
            </a:endParaRPr>
          </a:p>
          <a:p>
            <a:pPr marL="0" indent="0">
              <a:buNone/>
            </a:pPr>
            <a:r>
              <a:rPr lang="sq-AL" sz="2400" b="1" dirty="0"/>
              <a:t> </a:t>
            </a:r>
            <a:endParaRPr lang="ru-RU" sz="2400" dirty="0"/>
          </a:p>
          <a:p>
            <a:pPr marL="0" indent="0">
              <a:buNone/>
            </a:pPr>
            <a:r>
              <a:rPr lang="sq-AL"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endParaRPr lang="ru-RU" sz="2400" b="1" dirty="0">
              <a:latin typeface="Times New Roman" pitchFamily="18" charset="0"/>
              <a:cs typeface="Times New Roman" pitchFamily="18" charset="0"/>
            </a:endParaRPr>
          </a:p>
          <a:p>
            <a:pPr marL="0" indent="0">
              <a:buNone/>
            </a:pPr>
            <a:r>
              <a:rPr lang="ru-RU" sz="2400" dirty="0" smtClean="0">
                <a:solidFill>
                  <a:schemeClr val="tx1"/>
                </a:solidFill>
                <a:latin typeface="Times New Roman" pitchFamily="18" charset="0"/>
                <a:cs typeface="Times New Roman" pitchFamily="18" charset="0"/>
              </a:rPr>
              <a:t> </a:t>
            </a:r>
            <a:r>
              <a:rPr lang="cs-CZ" sz="2400" dirty="0">
                <a:latin typeface="Times New Roman" pitchFamily="18" charset="0"/>
                <a:ea typeface="Calibri"/>
                <a:cs typeface="Times New Roman" pitchFamily="18" charset="0"/>
              </a:rPr>
              <a:t>1. Türkmenistanyň Konstitusiýasy. </a:t>
            </a:r>
            <a:r>
              <a:rPr lang="ru-RU" sz="2400" dirty="0">
                <a:solidFill>
                  <a:srgbClr val="000000"/>
                </a:solidFill>
                <a:latin typeface="Times New Roman" pitchFamily="18" charset="0"/>
                <a:ea typeface="Times New Roman"/>
                <a:cs typeface="Times New Roman" pitchFamily="18" charset="0"/>
              </a:rPr>
              <a:t> </a:t>
            </a:r>
            <a:r>
              <a:rPr lang="cs-CZ" sz="2400" dirty="0">
                <a:solidFill>
                  <a:srgbClr val="000000"/>
                </a:solidFill>
                <a:latin typeface="Times New Roman" pitchFamily="18" charset="0"/>
                <a:ea typeface="Times New Roman"/>
                <a:cs typeface="Times New Roman" pitchFamily="18" charset="0"/>
              </a:rPr>
              <a:t>- ˝Türkmenistan˝ gazeti</a:t>
            </a:r>
            <a:r>
              <a:rPr lang="sq-AL" sz="2400" dirty="0">
                <a:solidFill>
                  <a:srgbClr val="000000"/>
                </a:solidFill>
                <a:latin typeface="Times New Roman" pitchFamily="18" charset="0"/>
                <a:ea typeface="Times New Roman"/>
                <a:cs typeface="Times New Roman" pitchFamily="18" charset="0"/>
              </a:rPr>
              <a:t>,</a:t>
            </a:r>
            <a:r>
              <a:rPr lang="cs-CZ" sz="2400" dirty="0">
                <a:solidFill>
                  <a:srgbClr val="000000"/>
                </a:solidFill>
                <a:latin typeface="Times New Roman" pitchFamily="18" charset="0"/>
                <a:ea typeface="Times New Roman"/>
                <a:cs typeface="Times New Roman" pitchFamily="18" charset="0"/>
              </a:rPr>
              <a:t> </a:t>
            </a:r>
            <a:r>
              <a:rPr lang="ru-RU" sz="2400" dirty="0">
                <a:solidFill>
                  <a:srgbClr val="000000"/>
                </a:solidFill>
                <a:latin typeface="Times New Roman" pitchFamily="18" charset="0"/>
                <a:ea typeface="Times New Roman"/>
                <a:cs typeface="Times New Roman" pitchFamily="18" charset="0"/>
              </a:rPr>
              <a:t>15.09.16 ý. </a:t>
            </a:r>
            <a:r>
              <a:rPr lang="ru-RU" sz="2400" dirty="0">
                <a:latin typeface="Times New Roman" pitchFamily="18" charset="0"/>
                <a:ea typeface="Calibri"/>
                <a:cs typeface="Times New Roman" pitchFamily="18" charset="0"/>
              </a:rPr>
              <a:t> </a:t>
            </a:r>
            <a:r>
              <a:rPr lang="cs-CZ" sz="2400" dirty="0">
                <a:latin typeface="Times New Roman" pitchFamily="18" charset="0"/>
                <a:ea typeface="Calibri"/>
                <a:cs typeface="Times New Roman" pitchFamily="18" charset="0"/>
              </a:rPr>
              <a:t>m</a:t>
            </a:r>
            <a:r>
              <a:rPr lang="sk-SK" sz="2400" dirty="0">
                <a:latin typeface="Times New Roman" pitchFamily="18" charset="0"/>
                <a:ea typeface="Calibri"/>
                <a:cs typeface="Times New Roman" pitchFamily="18" charset="0"/>
              </a:rPr>
              <a:t>. </a:t>
            </a:r>
            <a:r>
              <a:rPr lang="ru-RU" sz="2400" dirty="0" smtClean="0">
                <a:latin typeface="Times New Roman" pitchFamily="18" charset="0"/>
                <a:ea typeface="Calibri"/>
                <a:cs typeface="Times New Roman" pitchFamily="18" charset="0"/>
              </a:rPr>
              <a:t>52.</a:t>
            </a:r>
            <a:r>
              <a:rPr lang="cs-CZ" sz="2400" dirty="0" smtClean="0">
                <a:latin typeface="Times New Roman" pitchFamily="18" charset="0"/>
                <a:ea typeface="Calibri"/>
                <a:cs typeface="Times New Roman" pitchFamily="18" charset="0"/>
              </a:rPr>
              <a:t> </a:t>
            </a:r>
            <a:endParaRPr lang="ru-RU" sz="1800" dirty="0">
              <a:latin typeface="Times New Roman" pitchFamily="18" charset="0"/>
              <a:ea typeface="Calibri"/>
              <a:cs typeface="Times New Roman" pitchFamily="18" charset="0"/>
            </a:endParaRPr>
          </a:p>
          <a:p>
            <a:pPr marL="0" indent="0">
              <a:buNone/>
            </a:pPr>
            <a:r>
              <a:rPr lang="sk-SK" sz="2400" dirty="0" smtClean="0">
                <a:solidFill>
                  <a:schemeClr val="tx1"/>
                </a:solidFill>
                <a:latin typeface="Times New Roman" pitchFamily="18" charset="0"/>
                <a:cs typeface="Times New Roman" pitchFamily="18" charset="0"/>
              </a:rPr>
              <a:t>2.</a:t>
            </a:r>
            <a:r>
              <a:rPr lang="cs-CZ" sz="2400" dirty="0" smtClean="0">
                <a:solidFill>
                  <a:schemeClr val="tx1"/>
                </a:solidFill>
                <a:latin typeface="Times New Roman" pitchFamily="18" charset="0"/>
                <a:cs typeface="Times New Roman" pitchFamily="18" charset="0"/>
              </a:rPr>
              <a:t>Türkmenistanyň </a:t>
            </a:r>
            <a:r>
              <a:rPr lang="cs-CZ" sz="2400" dirty="0">
                <a:solidFill>
                  <a:schemeClr val="tx1"/>
                </a:solidFill>
                <a:latin typeface="Times New Roman" pitchFamily="18" charset="0"/>
                <a:cs typeface="Times New Roman" pitchFamily="18" charset="0"/>
              </a:rPr>
              <a:t>zähmet </a:t>
            </a:r>
            <a:r>
              <a:rPr lang="en-US"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kodeksi</a:t>
            </a:r>
            <a:r>
              <a:rPr lang="cs-CZ" sz="2400" dirty="0" smtClean="0">
                <a:solidFill>
                  <a:schemeClr val="tx1"/>
                </a:solidFill>
                <a:latin typeface="Times New Roman" pitchFamily="18" charset="0"/>
                <a:cs typeface="Times New Roman" pitchFamily="18" charset="0"/>
              </a:rPr>
              <a:t>.</a:t>
            </a:r>
            <a:r>
              <a:rPr lang="en-US" sz="2400" dirty="0" smtClean="0">
                <a:solidFill>
                  <a:schemeClr val="tx1"/>
                </a:solidFill>
                <a:latin typeface="Times New Roman" pitchFamily="18" charset="0"/>
                <a:cs typeface="Times New Roman" pitchFamily="18" charset="0"/>
              </a:rPr>
              <a:t> </a:t>
            </a:r>
            <a:r>
              <a:rPr lang="cs-CZ" sz="2400" dirty="0" smtClean="0">
                <a:solidFill>
                  <a:schemeClr val="tx1"/>
                </a:solidFill>
                <a:latin typeface="Times New Roman" pitchFamily="18" charset="0"/>
                <a:cs typeface="Times New Roman" pitchFamily="18" charset="0"/>
              </a:rPr>
              <a:t>A</a:t>
            </a:r>
            <a:r>
              <a:rPr lang="ru-RU" sz="2400" dirty="0" smtClean="0">
                <a:solidFill>
                  <a:schemeClr val="tx1"/>
                </a:solidFill>
                <a:latin typeface="Times New Roman" pitchFamily="18" charset="0"/>
                <a:cs typeface="Times New Roman" pitchFamily="18" charset="0"/>
              </a:rPr>
              <a:t>.</a:t>
            </a:r>
            <a:r>
              <a:rPr lang="en-US" sz="2400" dirty="0" smtClean="0">
                <a:solidFill>
                  <a:schemeClr val="tx1"/>
                </a:solidFill>
                <a:latin typeface="Times New Roman" pitchFamily="18" charset="0"/>
                <a:cs typeface="Times New Roman" pitchFamily="18" charset="0"/>
              </a:rPr>
              <a:t>,</a:t>
            </a:r>
            <a:r>
              <a:rPr lang="cs-CZ" sz="2400" dirty="0" smtClean="0">
                <a:solidFill>
                  <a:schemeClr val="tx1"/>
                </a:solidFill>
                <a:latin typeface="Times New Roman" pitchFamily="18" charset="0"/>
                <a:cs typeface="Times New Roman" pitchFamily="18" charset="0"/>
              </a:rPr>
              <a:t> </a:t>
            </a:r>
            <a:r>
              <a:rPr lang="sk-SK" sz="2400" dirty="0">
                <a:solidFill>
                  <a:schemeClr val="tx1"/>
                </a:solidFill>
                <a:latin typeface="Times New Roman" pitchFamily="18" charset="0"/>
                <a:cs typeface="Times New Roman" pitchFamily="18" charset="0"/>
              </a:rPr>
              <a:t>2009 </a:t>
            </a:r>
            <a:r>
              <a:rPr lang="cs-CZ" sz="2400" dirty="0" smtClean="0">
                <a:solidFill>
                  <a:schemeClr val="tx1"/>
                </a:solidFill>
                <a:latin typeface="Times New Roman" pitchFamily="18" charset="0"/>
                <a:cs typeface="Times New Roman" pitchFamily="18" charset="0"/>
              </a:rPr>
              <a:t>ý.</a:t>
            </a:r>
            <a:r>
              <a:rPr lang="cs-CZ" sz="1800" dirty="0" smtClean="0">
                <a:solidFill>
                  <a:schemeClr val="tx1"/>
                </a:solidFill>
                <a:latin typeface="Times New Roman" pitchFamily="18" charset="0"/>
                <a:cs typeface="Times New Roman" pitchFamily="18" charset="0"/>
              </a:rPr>
              <a:t>m</a:t>
            </a:r>
            <a:r>
              <a:rPr lang="sk-SK" sz="1800" dirty="0" smtClean="0">
                <a:solidFill>
                  <a:schemeClr val="tx1"/>
                </a:solidFill>
                <a:latin typeface="Times New Roman" pitchFamily="18" charset="0"/>
                <a:cs typeface="Times New Roman" pitchFamily="18" charset="0"/>
              </a:rPr>
              <a:t>.</a:t>
            </a:r>
            <a:r>
              <a:rPr lang="cs-CZ" sz="1800" dirty="0" smtClean="0">
                <a:solidFill>
                  <a:schemeClr val="tx1"/>
                </a:solidFill>
                <a:latin typeface="Times New Roman" pitchFamily="18" charset="0"/>
                <a:cs typeface="Times New Roman" pitchFamily="18" charset="0"/>
              </a:rPr>
              <a:t>m</a:t>
            </a:r>
            <a:r>
              <a:rPr lang="sk-SK" sz="1800" dirty="0">
                <a:solidFill>
                  <a:schemeClr val="tx1"/>
                </a:solidFill>
                <a:latin typeface="Times New Roman" pitchFamily="18" charset="0"/>
                <a:cs typeface="Times New Roman" pitchFamily="18" charset="0"/>
              </a:rPr>
              <a:t>.</a:t>
            </a:r>
            <a:r>
              <a:rPr lang="cs-CZ" sz="1800" dirty="0">
                <a:solidFill>
                  <a:schemeClr val="tx1"/>
                </a:solidFill>
                <a:latin typeface="Times New Roman" pitchFamily="18" charset="0"/>
                <a:cs typeface="Times New Roman" pitchFamily="18" charset="0"/>
              </a:rPr>
              <a:t> </a:t>
            </a:r>
            <a:r>
              <a:rPr lang="cs-CZ" sz="1800" dirty="0" smtClean="0">
                <a:solidFill>
                  <a:schemeClr val="tx1"/>
                </a:solidFill>
                <a:latin typeface="Times New Roman" pitchFamily="18" charset="0"/>
                <a:cs typeface="Times New Roman" pitchFamily="18" charset="0"/>
              </a:rPr>
              <a:t>171-205</a:t>
            </a:r>
            <a:r>
              <a:rPr lang="ru-RU" sz="1800" dirty="0" smtClean="0">
                <a:solidFill>
                  <a:schemeClr val="tx1"/>
                </a:solidFill>
                <a:latin typeface="Times New Roman" pitchFamily="18" charset="0"/>
                <a:cs typeface="Times New Roman" pitchFamily="18" charset="0"/>
              </a:rPr>
              <a:t> </a:t>
            </a:r>
            <a:r>
              <a:rPr lang="ru-RU" sz="1800" dirty="0">
                <a:solidFill>
                  <a:schemeClr val="tx1"/>
                </a:solidFill>
                <a:latin typeface="Times New Roman" pitchFamily="18" charset="0"/>
                <a:cs typeface="Times New Roman" pitchFamily="18" charset="0"/>
              </a:rPr>
              <a:t>; </a:t>
            </a:r>
            <a:r>
              <a:rPr lang="ru-RU" sz="1800" dirty="0" smtClean="0">
                <a:solidFill>
                  <a:schemeClr val="tx1"/>
                </a:solidFill>
                <a:latin typeface="Times New Roman" pitchFamily="18" charset="0"/>
                <a:cs typeface="Times New Roman" pitchFamily="18" charset="0"/>
              </a:rPr>
              <a:t>241-287</a:t>
            </a:r>
            <a:endParaRPr lang="ru-RU" sz="1800" dirty="0">
              <a:solidFill>
                <a:schemeClr val="tx1"/>
              </a:solidFill>
              <a:latin typeface="Times New Roman" pitchFamily="18" charset="0"/>
              <a:cs typeface="Times New Roman" pitchFamily="18" charset="0"/>
            </a:endParaRPr>
          </a:p>
          <a:p>
            <a:pPr marL="0" indent="0">
              <a:buNone/>
            </a:pPr>
            <a:r>
              <a:rPr lang="sk-SK" sz="2400" dirty="0" smtClean="0">
                <a:solidFill>
                  <a:schemeClr val="tx1"/>
                </a:solidFill>
                <a:latin typeface="Times New Roman" pitchFamily="18" charset="0"/>
                <a:cs typeface="Times New Roman" pitchFamily="18" charset="0"/>
              </a:rPr>
              <a:t>3</a:t>
            </a:r>
            <a:r>
              <a:rPr lang="cs-CZ" sz="2400" dirty="0">
                <a:solidFill>
                  <a:schemeClr val="tx1"/>
                </a:solidFill>
                <a:latin typeface="Times New Roman" pitchFamily="18" charset="0"/>
                <a:cs typeface="Times New Roman" pitchFamily="18" charset="0"/>
              </a:rPr>
              <a:t>. </a:t>
            </a:r>
            <a:r>
              <a:rPr lang="ro-RO" sz="2400" dirty="0">
                <a:solidFill>
                  <a:schemeClr val="tx1"/>
                </a:solidFill>
                <a:latin typeface="Times New Roman" pitchFamily="18" charset="0"/>
                <a:cs typeface="Times New Roman" pitchFamily="18" charset="0"/>
              </a:rPr>
              <a:t>Türkmenistanyň kanunçylygynyň esaslary ( ýokary okuw mekdepleriniň hukuk hünärinden beýleki hünärler üçin okuw kitaby</a:t>
            </a:r>
            <a:r>
              <a:rPr lang="ro-RO" sz="2400" dirty="0" smtClean="0">
                <a:solidFill>
                  <a:schemeClr val="tx1"/>
                </a:solidFill>
                <a:latin typeface="Times New Roman" pitchFamily="18" charset="0"/>
                <a:cs typeface="Times New Roman" pitchFamily="18" charset="0"/>
              </a:rPr>
              <a:t>)</a:t>
            </a:r>
            <a:r>
              <a:rPr lang="cs-CZ" sz="2400" dirty="0" smtClean="0">
                <a:solidFill>
                  <a:schemeClr val="tx1"/>
                </a:solidFill>
                <a:latin typeface="Times New Roman" pitchFamily="18" charset="0"/>
                <a:cs typeface="Times New Roman" pitchFamily="18" charset="0"/>
              </a:rPr>
              <a:t>. </a:t>
            </a:r>
            <a:r>
              <a:rPr lang="sq-AL" sz="2400" dirty="0" smtClean="0">
                <a:solidFill>
                  <a:schemeClr val="tx1"/>
                </a:solidFill>
                <a:latin typeface="Times New Roman" pitchFamily="18" charset="0"/>
                <a:cs typeface="Times New Roman" pitchFamily="18" charset="0"/>
              </a:rPr>
              <a:t>A</a:t>
            </a:r>
            <a:r>
              <a:rPr lang="en-US" sz="2400" dirty="0" smtClean="0">
                <a:solidFill>
                  <a:schemeClr val="tx1"/>
                </a:solidFill>
                <a:latin typeface="Times New Roman" pitchFamily="18" charset="0"/>
                <a:cs typeface="Times New Roman" pitchFamily="18" charset="0"/>
              </a:rPr>
              <a:t>.,</a:t>
            </a:r>
            <a:r>
              <a:rPr lang="sq-AL" sz="2400" dirty="0" smtClean="0">
                <a:solidFill>
                  <a:schemeClr val="tx1"/>
                </a:solidFill>
                <a:latin typeface="Times New Roman" pitchFamily="18" charset="0"/>
                <a:cs typeface="Times New Roman" pitchFamily="18" charset="0"/>
              </a:rPr>
              <a:t>2010 </a:t>
            </a:r>
            <a:r>
              <a:rPr lang="cs-CZ" sz="2400" dirty="0">
                <a:solidFill>
                  <a:schemeClr val="tx1"/>
                </a:solidFill>
                <a:latin typeface="Times New Roman" pitchFamily="18" charset="0"/>
                <a:cs typeface="Times New Roman" pitchFamily="18" charset="0"/>
              </a:rPr>
              <a:t>ý</a:t>
            </a:r>
            <a:r>
              <a:rPr lang="cs-CZ" sz="2400" dirty="0" smtClean="0">
                <a:solidFill>
                  <a:schemeClr val="tx1"/>
                </a:solidFill>
                <a:latin typeface="Times New Roman" pitchFamily="18" charset="0"/>
                <a:cs typeface="Times New Roman" pitchFamily="18" charset="0"/>
              </a:rPr>
              <a:t>.</a:t>
            </a:r>
            <a:r>
              <a:rPr lang="en-US" sz="2400" dirty="0" smtClean="0">
                <a:solidFill>
                  <a:schemeClr val="tx1"/>
                </a:solidFill>
                <a:latin typeface="Times New Roman" pitchFamily="18" charset="0"/>
                <a:cs typeface="Times New Roman" pitchFamily="18" charset="0"/>
              </a:rPr>
              <a:t>,</a:t>
            </a:r>
            <a:r>
              <a:rPr lang="cs-CZ" sz="2400" dirty="0" smtClean="0">
                <a:solidFill>
                  <a:schemeClr val="tx1"/>
                </a:solidFill>
                <a:latin typeface="Times New Roman" pitchFamily="18" charset="0"/>
                <a:cs typeface="Times New Roman" pitchFamily="18" charset="0"/>
              </a:rPr>
              <a:t>  </a:t>
            </a:r>
            <a:r>
              <a:rPr lang="sq-AL" sz="1800" dirty="0">
                <a:solidFill>
                  <a:schemeClr val="tx1"/>
                </a:solidFill>
                <a:latin typeface="Times New Roman" pitchFamily="18" charset="0"/>
                <a:cs typeface="Times New Roman" pitchFamily="18" charset="0"/>
              </a:rPr>
              <a:t>s</a:t>
            </a:r>
            <a:r>
              <a:rPr lang="cs-CZ" sz="1800" dirty="0">
                <a:solidFill>
                  <a:schemeClr val="tx1"/>
                </a:solidFill>
                <a:latin typeface="Times New Roman" pitchFamily="18" charset="0"/>
                <a:cs typeface="Times New Roman" pitchFamily="18" charset="0"/>
              </a:rPr>
              <a:t>.</a:t>
            </a:r>
            <a:r>
              <a:rPr lang="ru-RU" sz="1800" dirty="0">
                <a:solidFill>
                  <a:schemeClr val="tx1"/>
                </a:solidFill>
                <a:latin typeface="Times New Roman" pitchFamily="18" charset="0"/>
                <a:cs typeface="Times New Roman" pitchFamily="18" charset="0"/>
              </a:rPr>
              <a:t> </a:t>
            </a:r>
            <a:r>
              <a:rPr lang="ru-RU" sz="1800" dirty="0" smtClean="0">
                <a:solidFill>
                  <a:schemeClr val="tx1"/>
                </a:solidFill>
                <a:latin typeface="Times New Roman" pitchFamily="18" charset="0"/>
                <a:cs typeface="Times New Roman" pitchFamily="18" charset="0"/>
              </a:rPr>
              <a:t>142-144</a:t>
            </a:r>
            <a:r>
              <a:rPr lang="en-US" sz="1800" dirty="0" smtClean="0">
                <a:solidFill>
                  <a:schemeClr val="tx1"/>
                </a:solidFill>
                <a:latin typeface="Times New Roman" pitchFamily="18" charset="0"/>
                <a:cs typeface="Times New Roman" pitchFamily="18" charset="0"/>
              </a:rPr>
              <a:t>.</a:t>
            </a:r>
            <a:endParaRPr lang="ru-RU" sz="1800" dirty="0">
              <a:solidFill>
                <a:schemeClr val="tx1"/>
              </a:solidFill>
              <a:latin typeface="Times New Roman" pitchFamily="18" charset="0"/>
              <a:cs typeface="Times New Roman" pitchFamily="18" charset="0"/>
            </a:endParaRPr>
          </a:p>
          <a:p>
            <a:pPr marL="0" indent="0">
              <a:buNone/>
            </a:pPr>
            <a:r>
              <a:rPr lang="ru-RU" sz="2400" dirty="0">
                <a:solidFill>
                  <a:schemeClr val="tx1"/>
                </a:solidFill>
                <a:latin typeface="Times New Roman" pitchFamily="18" charset="0"/>
                <a:cs typeface="Times New Roman" pitchFamily="18" charset="0"/>
              </a:rPr>
              <a:t> </a:t>
            </a:r>
          </a:p>
          <a:p>
            <a:pPr marL="0" indent="0">
              <a:buNone/>
            </a:pPr>
            <a:r>
              <a:rPr lang="cs-CZ" sz="2400" dirty="0">
                <a:solidFill>
                  <a:schemeClr val="tx1"/>
                </a:solidFill>
              </a:rPr>
              <a:t> </a:t>
            </a:r>
            <a:endParaRPr lang="ru-RU" sz="2400" dirty="0">
              <a:solidFill>
                <a:schemeClr val="tx1"/>
              </a:solidFill>
            </a:endParaRPr>
          </a:p>
          <a:p>
            <a:pPr marL="0" indent="0">
              <a:buNone/>
            </a:pPr>
            <a:r>
              <a:rPr lang="cs-CZ" sz="2400" dirty="0"/>
              <a:t> </a:t>
            </a:r>
            <a:endParaRPr lang="ru-RU" sz="2400" dirty="0"/>
          </a:p>
          <a:p>
            <a:pPr marL="0" indent="0">
              <a:buNone/>
            </a:pPr>
            <a:endParaRPr lang="ru-RU" sz="2400" dirty="0"/>
          </a:p>
          <a:p>
            <a:pPr marL="0" indent="0">
              <a:buNone/>
            </a:pPr>
            <a:endParaRPr lang="ru-RU" sz="8000" b="1" i="1" dirty="0">
              <a:latin typeface="Times New Roman" pitchFamily="18" charset="0"/>
              <a:cs typeface="Times New Roman" pitchFamily="18" charset="0"/>
            </a:endParaRPr>
          </a:p>
          <a:p>
            <a:pPr marL="0" indent="0">
              <a:buNone/>
            </a:pPr>
            <a:endParaRPr lang="ru-RU" sz="6200" dirty="0">
              <a:latin typeface="Times New Roman" pitchFamily="18" charset="0"/>
              <a:cs typeface="Times New Roman" pitchFamily="18" charset="0"/>
            </a:endParaRPr>
          </a:p>
        </p:txBody>
      </p:sp>
      <p:sp>
        <p:nvSpPr>
          <p:cNvPr id="4" name="Прямоугольник 3"/>
          <p:cNvSpPr/>
          <p:nvPr/>
        </p:nvSpPr>
        <p:spPr>
          <a:xfrm>
            <a:off x="3726749" y="316128"/>
            <a:ext cx="1475802" cy="461665"/>
          </a:xfrm>
          <a:prstGeom prst="rect">
            <a:avLst/>
          </a:prstGeom>
        </p:spPr>
        <p:txBody>
          <a:bodyPr wrap="square">
            <a:spAutoFit/>
          </a:bodyPr>
          <a:lstStyle/>
          <a:p>
            <a:r>
              <a:rPr lang="ru-RU" sz="2400" b="1" dirty="0" err="1">
                <a:latin typeface="Times New Roman" pitchFamily="18" charset="0"/>
                <a:cs typeface="Times New Roman" pitchFamily="18" charset="0"/>
              </a:rPr>
              <a:t>Edebiýat</a:t>
            </a:r>
            <a:r>
              <a:rPr lang="ru-RU" sz="2400" b="1" dirty="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6" name="Прямоугольник 5"/>
          <p:cNvSpPr/>
          <p:nvPr/>
        </p:nvSpPr>
        <p:spPr>
          <a:xfrm>
            <a:off x="179512" y="570622"/>
            <a:ext cx="8570276" cy="385362"/>
          </a:xfrm>
          <a:prstGeom prst="rect">
            <a:avLst/>
          </a:prstGeom>
        </p:spPr>
        <p:txBody>
          <a:bodyPr wrap="square">
            <a:spAutoFit/>
          </a:bodyPr>
          <a:lstStyle/>
          <a:p>
            <a:pPr algn="just">
              <a:lnSpc>
                <a:spcPct val="115000"/>
              </a:lnSpc>
              <a:spcAft>
                <a:spcPts val="0"/>
              </a:spcAft>
            </a:pPr>
            <a:r>
              <a:rPr lang="en-US" dirty="0" smtClean="0">
                <a:latin typeface="Times New Roman"/>
                <a:ea typeface="Calibri"/>
                <a:cs typeface="Times New Roman"/>
              </a:rPr>
              <a:t> </a:t>
            </a:r>
            <a:r>
              <a:rPr lang="ru-RU" b="1" dirty="0">
                <a:latin typeface="Times New Roman"/>
                <a:ea typeface="Calibri"/>
                <a:cs typeface="Times New Roman"/>
              </a:rPr>
              <a:t> </a:t>
            </a:r>
            <a:endParaRPr lang="ru-RU" sz="1400" dirty="0">
              <a:effectLst/>
              <a:latin typeface="Calibri"/>
              <a:ea typeface="Calibri"/>
              <a:cs typeface="Times New Roman"/>
            </a:endParaRPr>
          </a:p>
        </p:txBody>
      </p:sp>
    </p:spTree>
    <p:extLst>
      <p:ext uri="{BB962C8B-B14F-4D97-AF65-F5344CB8AC3E}">
        <p14:creationId xmlns:p14="http://schemas.microsoft.com/office/powerpoint/2010/main" val="2387806712"/>
      </p:ext>
    </p:extLst>
  </p:cSld>
  <p:clrMapOvr>
    <a:masterClrMapping/>
  </p:clrMapOvr>
  <mc:AlternateContent xmlns:mc="http://schemas.openxmlformats.org/markup-compatibility/2006" xmlns:p14="http://schemas.microsoft.com/office/powerpoint/2010/main">
    <mc:Choice Requires="p14">
      <p:transition spd="slow" p14:dur="2000" advTm="9157"/>
    </mc:Choice>
    <mc:Fallback xmlns="">
      <p:transition spd="slow" advTm="9157"/>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3"/>
          <p:cNvSpPr txBox="1">
            <a:spLocks noGrp="1"/>
          </p:cNvSpPr>
          <p:nvPr/>
        </p:nvSpPr>
        <p:spPr bwMode="auto">
          <a:xfrm>
            <a:off x="6553200" y="6248400"/>
            <a:ext cx="2133600" cy="457200"/>
          </a:xfrm>
          <a:prstGeom prst="rect">
            <a:avLst/>
          </a:prstGeom>
          <a:noFill/>
          <a:ln>
            <a:miter lim="800000"/>
            <a:headEnd/>
            <a:tailEnd/>
          </a:ln>
        </p:spPr>
        <p:txBody>
          <a:bodyPr anchor="b"/>
          <a:lstStyle/>
          <a:p>
            <a:pPr algn="r">
              <a:defRPr/>
            </a:pPr>
            <a:fld id="{0DC92ECF-74CD-4661-9768-9746789D7BF5}" type="slidenum">
              <a:rPr lang="ru-RU" sz="1200">
                <a:latin typeface="+mn-lt"/>
              </a:rPr>
              <a:pPr algn="r">
                <a:defRPr/>
              </a:pPr>
              <a:t>3</a:t>
            </a:fld>
            <a:endParaRPr lang="ru-RU" sz="1200">
              <a:latin typeface="+mn-lt"/>
            </a:endParaRPr>
          </a:p>
        </p:txBody>
      </p:sp>
      <p:sp>
        <p:nvSpPr>
          <p:cNvPr id="44034" name="Rectangle 5"/>
          <p:cNvSpPr>
            <a:spLocks noChangeArrowheads="1"/>
          </p:cNvSpPr>
          <p:nvPr/>
        </p:nvSpPr>
        <p:spPr bwMode="auto">
          <a:xfrm>
            <a:off x="395288" y="890588"/>
            <a:ext cx="8302625" cy="809625"/>
          </a:xfrm>
          <a:prstGeom prst="rect">
            <a:avLst/>
          </a:prstGeom>
          <a:noFill/>
          <a:ln w="9525">
            <a:noFill/>
            <a:miter lim="800000"/>
            <a:headEnd/>
            <a:tailEnd/>
          </a:ln>
        </p:spPr>
        <p:txBody>
          <a:bodyPr anchor="ctr" anchorCtr="1"/>
          <a:lstStyle/>
          <a:p>
            <a:pPr algn="ctr"/>
            <a:r>
              <a:rPr lang="en-US" sz="3600" b="1" dirty="0" smtClean="0">
                <a:solidFill>
                  <a:schemeClr val="tx2"/>
                </a:solidFill>
                <a:latin typeface="Times New Roman" pitchFamily="18" charset="0"/>
              </a:rPr>
              <a:t> </a:t>
            </a:r>
            <a:endParaRPr lang="ru-RU" sz="3600" b="1" dirty="0">
              <a:solidFill>
                <a:schemeClr val="tx2"/>
              </a:solidFill>
              <a:latin typeface="Times New Roman" pitchFamily="18" charset="0"/>
            </a:endParaRPr>
          </a:p>
        </p:txBody>
      </p:sp>
      <p:sp>
        <p:nvSpPr>
          <p:cNvPr id="308226" name="Rectangle 2"/>
          <p:cNvSpPr>
            <a:spLocks noChangeArrowheads="1"/>
          </p:cNvSpPr>
          <p:nvPr/>
        </p:nvSpPr>
        <p:spPr bwMode="auto">
          <a:xfrm>
            <a:off x="1108075" y="1557338"/>
            <a:ext cx="6992938" cy="2981325"/>
          </a:xfrm>
          <a:prstGeom prst="rect">
            <a:avLst/>
          </a:prstGeom>
          <a:noFill/>
          <a:ln w="9525">
            <a:noFill/>
            <a:miter lim="800000"/>
            <a:headEnd/>
            <a:tailEnd/>
          </a:ln>
        </p:spPr>
        <p:txBody>
          <a:bodyPr/>
          <a:lstStyle/>
          <a:p>
            <a:pPr marL="273050" indent="-273050" algn="ctr">
              <a:spcBef>
                <a:spcPct val="20000"/>
              </a:spcBef>
              <a:buClr>
                <a:srgbClr val="0BD0D9"/>
              </a:buClr>
              <a:buSzPct val="95000"/>
              <a:buFont typeface="Wingdings 2" pitchFamily="18" charset="2"/>
              <a:buNone/>
              <a:defRPr/>
            </a:pPr>
            <a:endParaRPr lang="ru-RU" sz="2000" dirty="0">
              <a:effectLst>
                <a:outerShdw blurRad="38100" dist="38100" dir="2700000" algn="tl">
                  <a:srgbClr val="000000"/>
                </a:outerShdw>
              </a:effectLst>
              <a:latin typeface="Constantia" pitchFamily="18" charset="0"/>
            </a:endParaRPr>
          </a:p>
          <a:p>
            <a:pPr>
              <a:spcBef>
                <a:spcPct val="20000"/>
              </a:spcBef>
              <a:buClr>
                <a:schemeClr val="tx1"/>
              </a:buClr>
              <a:buSzPct val="95000"/>
              <a:defRPr/>
            </a:pPr>
            <a:endParaRPr lang="ru-RU" sz="2800" dirty="0">
              <a:effectLst>
                <a:outerShdw blurRad="38100" dist="38100" dir="2700000" algn="tl">
                  <a:srgbClr val="000000"/>
                </a:outerShdw>
              </a:effectLst>
              <a:latin typeface="Times New Roman" pitchFamily="18" charset="0"/>
            </a:endParaRPr>
          </a:p>
        </p:txBody>
      </p:sp>
      <p:sp>
        <p:nvSpPr>
          <p:cNvPr id="44037" name="Прямоугольник 4"/>
          <p:cNvSpPr>
            <a:spLocks noChangeArrowheads="1"/>
          </p:cNvSpPr>
          <p:nvPr/>
        </p:nvSpPr>
        <p:spPr bwMode="auto">
          <a:xfrm>
            <a:off x="2195513" y="6508750"/>
            <a:ext cx="5662612" cy="307975"/>
          </a:xfrm>
          <a:prstGeom prst="rect">
            <a:avLst/>
          </a:prstGeom>
          <a:noFill/>
          <a:ln w="9525">
            <a:noFill/>
            <a:miter lim="800000"/>
            <a:headEnd/>
            <a:tailEnd/>
          </a:ln>
        </p:spPr>
        <p:txBody>
          <a:bodyPr>
            <a:spAutoFit/>
          </a:bodyPr>
          <a:lstStyle/>
          <a:p>
            <a:pPr algn="ctr"/>
            <a:r>
              <a:rPr lang="en-US" sz="1400" dirty="0" smtClean="0">
                <a:latin typeface="Times New Roman" pitchFamily="18" charset="0"/>
              </a:rPr>
              <a:t> </a:t>
            </a:r>
            <a:endParaRPr lang="ru-RU" sz="1400" dirty="0">
              <a:latin typeface="Times New Roman" pitchFamily="18" charset="0"/>
            </a:endParaRPr>
          </a:p>
        </p:txBody>
      </p:sp>
      <p:sp>
        <p:nvSpPr>
          <p:cNvPr id="3" name="Прямоугольник 2"/>
          <p:cNvSpPr/>
          <p:nvPr/>
        </p:nvSpPr>
        <p:spPr>
          <a:xfrm>
            <a:off x="755577" y="442285"/>
            <a:ext cx="7942336" cy="369332"/>
          </a:xfrm>
          <a:prstGeom prst="rect">
            <a:avLst/>
          </a:prstGeom>
        </p:spPr>
        <p:txBody>
          <a:bodyPr wrap="square">
            <a:spAutoFit/>
          </a:bodyPr>
          <a:lstStyle/>
          <a:p>
            <a:pPr marL="114300" indent="114300" algn="just">
              <a:spcAft>
                <a:spcPts val="0"/>
              </a:spcAft>
            </a:pPr>
            <a:r>
              <a:rPr lang="en-US" dirty="0" smtClean="0">
                <a:solidFill>
                  <a:srgbClr val="FF0000"/>
                </a:solidFill>
                <a:latin typeface="Times New Roman"/>
                <a:ea typeface="Times New Roman"/>
              </a:rPr>
              <a:t> </a:t>
            </a:r>
            <a:endParaRPr lang="ru-RU" sz="1600" dirty="0">
              <a:effectLst/>
              <a:latin typeface="Times New Roman"/>
              <a:ea typeface="Times New Roman"/>
            </a:endParaRPr>
          </a:p>
        </p:txBody>
      </p:sp>
      <p:sp>
        <p:nvSpPr>
          <p:cNvPr id="2" name="Прямоугольник 1"/>
          <p:cNvSpPr/>
          <p:nvPr/>
        </p:nvSpPr>
        <p:spPr>
          <a:xfrm>
            <a:off x="449090" y="442285"/>
            <a:ext cx="8237710" cy="5109091"/>
          </a:xfrm>
          <a:prstGeom prst="rect">
            <a:avLst/>
          </a:prstGeom>
        </p:spPr>
        <p:txBody>
          <a:bodyPr wrap="square">
            <a:spAutoFit/>
          </a:bodyPr>
          <a:lstStyle/>
          <a:p>
            <a:pPr indent="114300" algn="just">
              <a:spcAft>
                <a:spcPts val="0"/>
              </a:spcAft>
            </a:pPr>
            <a:r>
              <a:rPr lang="uz-Cyrl-UZ" sz="2400" b="1" dirty="0" smtClean="0">
                <a:solidFill>
                  <a:srgbClr val="000000"/>
                </a:solidFill>
                <a:latin typeface="Times New Roman" pitchFamily="18" charset="0"/>
                <a:ea typeface="Times New Roman"/>
                <a:cs typeface="Times New Roman" pitchFamily="18" charset="0"/>
              </a:rPr>
              <a:t>     </a:t>
            </a:r>
            <a:r>
              <a:rPr lang="uz-Cyrl-UZ" sz="2800" b="1" dirty="0" smtClean="0">
                <a:solidFill>
                  <a:srgbClr val="000000"/>
                </a:solidFill>
                <a:latin typeface="Times New Roman" pitchFamily="18" charset="0"/>
                <a:ea typeface="Times New Roman"/>
                <a:cs typeface="Times New Roman" pitchFamily="18" charset="0"/>
              </a:rPr>
              <a:t>Zähmeti </a:t>
            </a:r>
            <a:r>
              <a:rPr lang="uz-Cyrl-UZ" sz="2800" b="1" dirty="0">
                <a:solidFill>
                  <a:srgbClr val="000000"/>
                </a:solidFill>
                <a:latin typeface="Times New Roman" pitchFamily="18" charset="0"/>
                <a:ea typeface="Times New Roman"/>
                <a:cs typeface="Times New Roman" pitchFamily="18" charset="0"/>
              </a:rPr>
              <a:t>goramak</a:t>
            </a:r>
            <a:r>
              <a:rPr lang="uz-Cyrl-UZ" sz="2800" dirty="0">
                <a:solidFill>
                  <a:srgbClr val="000000"/>
                </a:solidFill>
                <a:latin typeface="Times New Roman" pitchFamily="18" charset="0"/>
                <a:ea typeface="Times New Roman"/>
                <a:cs typeface="Times New Roman" pitchFamily="18" charset="0"/>
              </a:rPr>
              <a:t> – munuň özi zähmet işiniň barşynda işgärleriň ömrüniň we saglygynyň howpsuzlygyny üpjün ediş ulgamydyr, muňa hukuk, durmuş-ykdysady, guramaçylyk-tehniki, sanitariýa-</a:t>
            </a:r>
            <a:r>
              <a:rPr lang="cs-CZ" sz="2800" dirty="0">
                <a:solidFill>
                  <a:srgbClr val="000000"/>
                </a:solidFill>
                <a:latin typeface="Times New Roman" pitchFamily="18" charset="0"/>
                <a:ea typeface="Times New Roman"/>
                <a:cs typeface="Times New Roman" pitchFamily="18" charset="0"/>
              </a:rPr>
              <a:t>arassaçylyk</a:t>
            </a:r>
            <a:r>
              <a:rPr lang="uz-Cyrl-UZ" sz="2800" dirty="0">
                <a:solidFill>
                  <a:srgbClr val="000000"/>
                </a:solidFill>
                <a:latin typeface="Times New Roman" pitchFamily="18" charset="0"/>
                <a:ea typeface="Times New Roman"/>
                <a:cs typeface="Times New Roman" pitchFamily="18" charset="0"/>
              </a:rPr>
              <a:t>, bejeriş-öňüni alyş, dikeldiş we beýleki </a:t>
            </a:r>
            <a:r>
              <a:rPr lang="cs-CZ" sz="2800" dirty="0">
                <a:solidFill>
                  <a:srgbClr val="000000"/>
                </a:solidFill>
                <a:latin typeface="Times New Roman" pitchFamily="18" charset="0"/>
                <a:ea typeface="Times New Roman"/>
                <a:cs typeface="Times New Roman" pitchFamily="18" charset="0"/>
              </a:rPr>
              <a:t>çäreler hem-de </a:t>
            </a:r>
            <a:r>
              <a:rPr lang="uz-Cyrl-UZ" sz="2800" dirty="0">
                <a:solidFill>
                  <a:srgbClr val="000000"/>
                </a:solidFill>
                <a:latin typeface="Times New Roman" pitchFamily="18" charset="0"/>
                <a:ea typeface="Times New Roman"/>
                <a:cs typeface="Times New Roman" pitchFamily="18" charset="0"/>
              </a:rPr>
              <a:t>serişdeler girýär.</a:t>
            </a:r>
            <a:endParaRPr lang="ru-RU" sz="2800" dirty="0">
              <a:solidFill>
                <a:srgbClr val="000000"/>
              </a:solidFill>
              <a:latin typeface="Times New Roman" pitchFamily="18" charset="0"/>
              <a:ea typeface="Times New Roman"/>
              <a:cs typeface="Times New Roman" pitchFamily="18" charset="0"/>
            </a:endParaRPr>
          </a:p>
          <a:p>
            <a:pPr indent="114300" algn="just">
              <a:spcAft>
                <a:spcPts val="0"/>
              </a:spcAft>
            </a:pPr>
            <a:r>
              <a:rPr lang="cs-CZ" sz="2800" b="1" dirty="0">
                <a:solidFill>
                  <a:srgbClr val="000000"/>
                </a:solidFill>
                <a:latin typeface="Times New Roman" pitchFamily="18" charset="0"/>
                <a:ea typeface="Times New Roman"/>
                <a:cs typeface="Times New Roman" pitchFamily="18" charset="0"/>
              </a:rPr>
              <a:t>             </a:t>
            </a:r>
            <a:r>
              <a:rPr lang="ru-RU" sz="2800" b="1" dirty="0" smtClean="0">
                <a:solidFill>
                  <a:srgbClr val="000000"/>
                </a:solidFill>
                <a:latin typeface="Times New Roman" pitchFamily="18" charset="0"/>
                <a:ea typeface="Times New Roman"/>
                <a:cs typeface="Times New Roman" pitchFamily="18" charset="0"/>
              </a:rPr>
              <a:t> </a:t>
            </a:r>
            <a:endParaRPr lang="ru-RU" sz="2800" dirty="0">
              <a:solidFill>
                <a:srgbClr val="000000"/>
              </a:solidFill>
              <a:latin typeface="Times New Roman" pitchFamily="18" charset="0"/>
              <a:ea typeface="Times New Roman"/>
              <a:cs typeface="Times New Roman" pitchFamily="18" charset="0"/>
            </a:endParaRPr>
          </a:p>
          <a:p>
            <a:pPr algn="just">
              <a:spcAft>
                <a:spcPts val="0"/>
              </a:spcAft>
            </a:pPr>
            <a:r>
              <a:rPr lang="ru-RU" sz="2800" dirty="0">
                <a:solidFill>
                  <a:srgbClr val="000000"/>
                </a:solidFill>
                <a:latin typeface="Times New Roman" pitchFamily="18" charset="0"/>
                <a:ea typeface="Times New Roman"/>
                <a:cs typeface="Times New Roman" pitchFamily="18" charset="0"/>
              </a:rPr>
              <a:t>    </a:t>
            </a:r>
            <a:r>
              <a:rPr lang="uz-Cyrl-UZ" sz="2800" b="1" dirty="0">
                <a:solidFill>
                  <a:srgbClr val="000000"/>
                </a:solidFill>
                <a:latin typeface="Times New Roman" pitchFamily="18" charset="0"/>
                <a:ea typeface="Times New Roman"/>
                <a:cs typeface="Times New Roman" pitchFamily="18" charset="0"/>
              </a:rPr>
              <a:t> </a:t>
            </a:r>
            <a:r>
              <a:rPr lang="ru-RU" sz="2800" b="1" dirty="0" smtClean="0">
                <a:solidFill>
                  <a:srgbClr val="000000"/>
                </a:solidFill>
                <a:latin typeface="Times New Roman" pitchFamily="18" charset="0"/>
                <a:ea typeface="Times New Roman"/>
                <a:cs typeface="Times New Roman" pitchFamily="18" charset="0"/>
              </a:rPr>
              <a:t>     </a:t>
            </a:r>
            <a:r>
              <a:rPr lang="uz-Cyrl-UZ" sz="2800" b="1" dirty="0" smtClean="0">
                <a:solidFill>
                  <a:srgbClr val="000000"/>
                </a:solidFill>
                <a:latin typeface="Times New Roman" pitchFamily="18" charset="0"/>
                <a:ea typeface="Times New Roman"/>
                <a:cs typeface="Times New Roman" pitchFamily="18" charset="0"/>
              </a:rPr>
              <a:t> </a:t>
            </a:r>
          </a:p>
          <a:p>
            <a:pPr algn="just">
              <a:spcAft>
                <a:spcPts val="0"/>
              </a:spcAft>
            </a:pPr>
            <a:r>
              <a:rPr lang="uz-Cyrl-UZ" sz="2800" b="1" dirty="0">
                <a:solidFill>
                  <a:srgbClr val="000000"/>
                </a:solidFill>
                <a:latin typeface="Times New Roman" pitchFamily="18" charset="0"/>
                <a:ea typeface="Times New Roman"/>
                <a:cs typeface="Times New Roman" pitchFamily="18" charset="0"/>
              </a:rPr>
              <a:t> </a:t>
            </a:r>
            <a:r>
              <a:rPr lang="uz-Cyrl-UZ" sz="2800" b="1" dirty="0" smtClean="0">
                <a:solidFill>
                  <a:srgbClr val="000000"/>
                </a:solidFill>
                <a:latin typeface="Times New Roman" pitchFamily="18" charset="0"/>
                <a:ea typeface="Times New Roman"/>
                <a:cs typeface="Times New Roman" pitchFamily="18" charset="0"/>
              </a:rPr>
              <a:t>     Zähmet </a:t>
            </a:r>
            <a:r>
              <a:rPr lang="uz-Cyrl-UZ" sz="2800" b="1" dirty="0">
                <a:solidFill>
                  <a:srgbClr val="000000"/>
                </a:solidFill>
                <a:latin typeface="Times New Roman" pitchFamily="18" charset="0"/>
                <a:ea typeface="Times New Roman"/>
                <a:cs typeface="Times New Roman" pitchFamily="18" charset="0"/>
              </a:rPr>
              <a:t>şertleri</a:t>
            </a:r>
            <a:r>
              <a:rPr lang="uz-Cyrl-UZ" sz="2800" dirty="0">
                <a:solidFill>
                  <a:srgbClr val="000000"/>
                </a:solidFill>
                <a:latin typeface="Times New Roman" pitchFamily="18" charset="0"/>
                <a:ea typeface="Times New Roman"/>
                <a:cs typeface="Times New Roman" pitchFamily="18" charset="0"/>
              </a:rPr>
              <a:t> – munuň özi işgäriň işe ukyplylyk we saglyk ýagdaýyna täsir edýän önümçilik gurşawynyň we zähmet işiniň faktorlarynyň jemidir. </a:t>
            </a:r>
            <a:endParaRPr lang="ru-RU" sz="2800" dirty="0">
              <a:solidFill>
                <a:srgbClr val="000000"/>
              </a:solidFill>
              <a:latin typeface="Times New Roman" pitchFamily="18" charset="0"/>
              <a:ea typeface="Times New Roman"/>
              <a:cs typeface="Times New Roman" pitchFamily="18" charset="0"/>
            </a:endParaRPr>
          </a:p>
          <a:p>
            <a:pPr indent="114300" algn="just">
              <a:spcAft>
                <a:spcPts val="0"/>
              </a:spcAft>
            </a:pPr>
            <a:r>
              <a:rPr lang="ru-RU" b="1" dirty="0">
                <a:solidFill>
                  <a:srgbClr val="000000"/>
                </a:solidFill>
                <a:latin typeface="Times New Roman"/>
                <a:ea typeface="Times New Roman"/>
              </a:rPr>
              <a:t>        </a:t>
            </a:r>
            <a:r>
              <a:rPr lang="tk-TM" b="1" dirty="0" smtClean="0">
                <a:solidFill>
                  <a:srgbClr val="000000"/>
                </a:solidFill>
                <a:latin typeface="Times New Roman"/>
                <a:ea typeface="Times New Roman"/>
              </a:rPr>
              <a:t> </a:t>
            </a:r>
            <a:endParaRPr lang="ru-RU" sz="1200" dirty="0">
              <a:solidFill>
                <a:srgbClr val="000000"/>
              </a:solidFill>
              <a:effectLst/>
              <a:latin typeface="Times New Roman"/>
              <a:ea typeface="Times New Roman"/>
            </a:endParaRPr>
          </a:p>
        </p:txBody>
      </p:sp>
    </p:spTree>
    <p:extLst>
      <p:ext uri="{BB962C8B-B14F-4D97-AF65-F5344CB8AC3E}">
        <p14:creationId xmlns:p14="http://schemas.microsoft.com/office/powerpoint/2010/main" val="206313547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22" name="Text Box 26"/>
          <p:cNvSpPr txBox="1">
            <a:spLocks noChangeArrowheads="1"/>
          </p:cNvSpPr>
          <p:nvPr/>
        </p:nvSpPr>
        <p:spPr bwMode="auto">
          <a:xfrm>
            <a:off x="285243" y="2060848"/>
            <a:ext cx="8712968" cy="3539430"/>
          </a:xfrm>
          <a:prstGeom prst="rect">
            <a:avLst/>
          </a:prstGeom>
          <a:noFill/>
          <a:ln w="9525">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000" i="1">
                <a:solidFill>
                  <a:schemeClr val="tx1"/>
                </a:solidFill>
                <a:latin typeface="Times New Roman" pitchFamily="18" charset="0"/>
              </a:defRPr>
            </a:lvl1pPr>
            <a:lvl2pPr marL="742950" indent="-285750" eaLnBrk="0" hangingPunct="0">
              <a:defRPr sz="2000" i="1">
                <a:solidFill>
                  <a:schemeClr val="tx1"/>
                </a:solidFill>
                <a:latin typeface="Times New Roman" pitchFamily="18" charset="0"/>
              </a:defRPr>
            </a:lvl2pPr>
            <a:lvl3pPr marL="1143000" indent="-228600" eaLnBrk="0" hangingPunct="0">
              <a:defRPr sz="2000" i="1">
                <a:solidFill>
                  <a:schemeClr val="tx1"/>
                </a:solidFill>
                <a:latin typeface="Times New Roman" pitchFamily="18" charset="0"/>
              </a:defRPr>
            </a:lvl3pPr>
            <a:lvl4pPr marL="1600200" indent="-228600" eaLnBrk="0" hangingPunct="0">
              <a:defRPr sz="2000" i="1">
                <a:solidFill>
                  <a:schemeClr val="tx1"/>
                </a:solidFill>
                <a:latin typeface="Times New Roman" pitchFamily="18" charset="0"/>
              </a:defRPr>
            </a:lvl4pPr>
            <a:lvl5pPr marL="2057400" indent="-228600" eaLnBrk="0" hangingPunct="0">
              <a:defRPr sz="2000" i="1">
                <a:solidFill>
                  <a:schemeClr val="tx1"/>
                </a:solidFill>
                <a:latin typeface="Times New Roman" pitchFamily="18" charset="0"/>
              </a:defRPr>
            </a:lvl5pPr>
            <a:lvl6pPr marL="2514600" indent="-228600" eaLnBrk="0" fontAlgn="base" hangingPunct="0">
              <a:spcBef>
                <a:spcPct val="0"/>
              </a:spcBef>
              <a:spcAft>
                <a:spcPct val="0"/>
              </a:spcAft>
              <a:defRPr sz="2000" i="1">
                <a:solidFill>
                  <a:schemeClr val="tx1"/>
                </a:solidFill>
                <a:latin typeface="Times New Roman" pitchFamily="18" charset="0"/>
              </a:defRPr>
            </a:lvl6pPr>
            <a:lvl7pPr marL="2971800" indent="-228600" eaLnBrk="0" fontAlgn="base" hangingPunct="0">
              <a:spcBef>
                <a:spcPct val="0"/>
              </a:spcBef>
              <a:spcAft>
                <a:spcPct val="0"/>
              </a:spcAft>
              <a:defRPr sz="2000" i="1">
                <a:solidFill>
                  <a:schemeClr val="tx1"/>
                </a:solidFill>
                <a:latin typeface="Times New Roman" pitchFamily="18" charset="0"/>
              </a:defRPr>
            </a:lvl7pPr>
            <a:lvl8pPr marL="3429000" indent="-228600" eaLnBrk="0" fontAlgn="base" hangingPunct="0">
              <a:spcBef>
                <a:spcPct val="0"/>
              </a:spcBef>
              <a:spcAft>
                <a:spcPct val="0"/>
              </a:spcAft>
              <a:defRPr sz="2000" i="1">
                <a:solidFill>
                  <a:schemeClr val="tx1"/>
                </a:solidFill>
                <a:latin typeface="Times New Roman" pitchFamily="18" charset="0"/>
              </a:defRPr>
            </a:lvl8pPr>
            <a:lvl9pPr marL="3886200" indent="-228600" eaLnBrk="0" fontAlgn="base" hangingPunct="0">
              <a:spcBef>
                <a:spcPct val="0"/>
              </a:spcBef>
              <a:spcAft>
                <a:spcPct val="0"/>
              </a:spcAft>
              <a:defRPr sz="2000" i="1">
                <a:solidFill>
                  <a:schemeClr val="tx1"/>
                </a:solidFill>
                <a:latin typeface="Times New Roman" pitchFamily="18" charset="0"/>
              </a:defRPr>
            </a:lvl9pPr>
          </a:lstStyle>
          <a:p>
            <a:pPr algn="just"/>
            <a:r>
              <a:rPr lang="uz-Cyrl-UZ" sz="2400" dirty="0" smtClean="0"/>
              <a:t>      </a:t>
            </a:r>
            <a:r>
              <a:rPr lang="uz-Cyrl-UZ" sz="2800" b="1" i="0" dirty="0" smtClean="0"/>
              <a:t>Ähli </a:t>
            </a:r>
            <a:r>
              <a:rPr lang="uz-Cyrl-UZ" sz="2800" b="1" i="0" dirty="0"/>
              <a:t>kärhanalarda howpsuzlygyň we arassaçylygyň talaplaryna laýyk gelýän zähmet şertleri döredilmelidir. Şeýle şertleriň döredilmegi iş berijiniň borjuna girýär</a:t>
            </a:r>
            <a:r>
              <a:rPr lang="uz-Cyrl-UZ" sz="2800" b="1" i="0" dirty="0" smtClean="0"/>
              <a:t>.</a:t>
            </a:r>
          </a:p>
          <a:p>
            <a:pPr algn="just"/>
            <a:r>
              <a:rPr lang="uz-Cyrl-UZ" sz="2800" b="1" i="0" dirty="0"/>
              <a:t> </a:t>
            </a:r>
            <a:r>
              <a:rPr lang="uz-Cyrl-UZ" sz="2800" b="1" i="0" dirty="0" smtClean="0"/>
              <a:t>   </a:t>
            </a:r>
            <a:r>
              <a:rPr lang="ru-RU" sz="2800" dirty="0" smtClean="0"/>
              <a:t> </a:t>
            </a:r>
            <a:r>
              <a:rPr lang="ru-RU" sz="2800" i="0" dirty="0" smtClean="0"/>
              <a:t> </a:t>
            </a:r>
            <a:endParaRPr lang="ru-RU" sz="2800" i="0" dirty="0"/>
          </a:p>
          <a:p>
            <a:pPr algn="just"/>
            <a:r>
              <a:rPr lang="uz-Cyrl-UZ" sz="2800" b="1" i="0" dirty="0" smtClean="0"/>
              <a:t>      Iş </a:t>
            </a:r>
            <a:r>
              <a:rPr lang="uz-Cyrl-UZ" sz="2800" b="1" i="0" dirty="0"/>
              <a:t>beriji Türkmenistanyň kanunçylygy tarapyndan bellenilen tertipde zähmeti goramagyň talaplarynyň bozulmagyna jogapkärçilik çekýär. </a:t>
            </a:r>
            <a:endParaRPr lang="ru-RU" sz="2800" b="1" i="0" dirty="0"/>
          </a:p>
          <a:p>
            <a:r>
              <a:rPr lang="ru-RU" sz="2800" dirty="0" smtClean="0"/>
              <a:t>   </a:t>
            </a:r>
            <a:r>
              <a:rPr lang="tk-TM" sz="2800" i="0" dirty="0" smtClean="0"/>
              <a:t> </a:t>
            </a:r>
            <a:endParaRPr lang="ru-RU" sz="2800" i="0" dirty="0"/>
          </a:p>
        </p:txBody>
      </p:sp>
      <p:sp>
        <p:nvSpPr>
          <p:cNvPr id="2" name="Скругленный прямоугольник 1"/>
          <p:cNvSpPr/>
          <p:nvPr/>
        </p:nvSpPr>
        <p:spPr bwMode="auto">
          <a:xfrm>
            <a:off x="573275" y="-1232"/>
            <a:ext cx="8424936" cy="108012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uz-Cyrl-UZ" sz="2800" b="1" dirty="0">
                <a:latin typeface="Times New Roman" pitchFamily="18" charset="0"/>
                <a:cs typeface="Times New Roman" pitchFamily="18" charset="0"/>
              </a:rPr>
              <a:t>Zähmeti goramak boýunça talaplar    </a:t>
            </a:r>
            <a:endParaRPr lang="uz-Cyrl-UZ" sz="2800" b="1" dirty="0" smtClean="0">
              <a:latin typeface="Times New Roman" pitchFamily="18" charset="0"/>
              <a:cs typeface="Times New Roman" pitchFamily="18" charset="0"/>
            </a:endParaRPr>
          </a:p>
          <a:p>
            <a:pPr algn="ctr"/>
            <a:r>
              <a:rPr lang="uz-Cyrl-UZ" sz="2000" b="1"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p:txBody>
      </p:sp>
      <p:sp>
        <p:nvSpPr>
          <p:cNvPr id="8" name="Прямоугольник 7"/>
          <p:cNvSpPr/>
          <p:nvPr/>
        </p:nvSpPr>
        <p:spPr>
          <a:xfrm>
            <a:off x="2483768" y="-362942"/>
            <a:ext cx="5904656" cy="830997"/>
          </a:xfrm>
          <a:prstGeom prst="rect">
            <a:avLst/>
          </a:prstGeom>
        </p:spPr>
        <p:txBody>
          <a:bodyPr wrap="square">
            <a:spAutoFit/>
          </a:bodyPr>
          <a:lstStyle/>
          <a:p>
            <a:pPr lvl="0"/>
            <a:endParaRPr lang="ru-RU" sz="2400" b="1" dirty="0" smtClean="0">
              <a:solidFill>
                <a:srgbClr val="000000"/>
              </a:solidFill>
              <a:latin typeface="Times New Roman"/>
            </a:endParaRPr>
          </a:p>
          <a:p>
            <a:pPr lvl="0"/>
            <a:r>
              <a:rPr lang="tk-TM" sz="2400" b="1" dirty="0" smtClean="0">
                <a:solidFill>
                  <a:srgbClr val="000000"/>
                </a:solidFill>
                <a:latin typeface="Times New Roman"/>
              </a:rPr>
              <a:t> </a:t>
            </a:r>
            <a:endParaRPr lang="ru-RU" sz="2400" dirty="0">
              <a:solidFill>
                <a:srgbClr val="000000"/>
              </a:solidFill>
              <a:latin typeface="Times New Roman"/>
            </a:endParaRPr>
          </a:p>
        </p:txBody>
      </p:sp>
      <p:sp>
        <p:nvSpPr>
          <p:cNvPr id="9" name="Двойная стрелка вверх/вниз 8"/>
          <p:cNvSpPr/>
          <p:nvPr/>
        </p:nvSpPr>
        <p:spPr bwMode="auto">
          <a:xfrm>
            <a:off x="4641727" y="1359612"/>
            <a:ext cx="216024" cy="581684"/>
          </a:xfrm>
          <a:prstGeom prst="up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2000" b="0" i="1"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873389851"/>
      </p:ext>
    </p:extLst>
  </p:cSld>
  <p:clrMapOvr>
    <a:masterClrMapping/>
  </p:clrMapOvr>
  <mc:AlternateContent xmlns:mc="http://schemas.openxmlformats.org/markup-compatibility/2006" xmlns:p14="http://schemas.microsoft.com/office/powerpoint/2010/main">
    <mc:Choice Requires="p14">
      <p:transition spd="slow" p14:dur="2000" advTm="175000"/>
    </mc:Choice>
    <mc:Fallback xmlns="">
      <p:transition spd="slow" advTm="175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p:cNvSpPr>
            <a:spLocks noChangeArrowheads="1"/>
          </p:cNvSpPr>
          <p:nvPr/>
        </p:nvSpPr>
        <p:spPr bwMode="auto">
          <a:xfrm>
            <a:off x="1403648" y="-99392"/>
            <a:ext cx="6120680" cy="864096"/>
          </a:xfrm>
          <a:prstGeom prst="flowChartAlternateProcess">
            <a:avLst/>
          </a:prstGeom>
          <a:solidFill>
            <a:schemeClr val="accent4">
              <a:lumMod val="20000"/>
              <a:lumOff val="80000"/>
            </a:schemeClr>
          </a:solidFill>
          <a:ln w="57150">
            <a:solidFill>
              <a:srgbClr val="FF0000"/>
            </a:solidFill>
            <a:miter lim="800000"/>
            <a:headEnd/>
            <a:tailEnd/>
          </a:ln>
        </p:spPr>
        <p:txBody>
          <a:bodyPr wrap="none" anchor="ctr"/>
          <a:lstStyle/>
          <a:p>
            <a:pPr indent="114300" algn="ctr">
              <a:spcAft>
                <a:spcPts val="0"/>
              </a:spcAft>
            </a:pPr>
            <a:endParaRPr lang="uz-Cyrl-UZ" sz="2400" b="1" dirty="0" smtClean="0">
              <a:solidFill>
                <a:srgbClr val="000000"/>
              </a:solidFill>
              <a:latin typeface="Times New Roman"/>
              <a:ea typeface="Times New Roman"/>
            </a:endParaRPr>
          </a:p>
          <a:p>
            <a:pPr indent="114300" algn="ctr">
              <a:spcAft>
                <a:spcPts val="0"/>
              </a:spcAft>
            </a:pPr>
            <a:r>
              <a:rPr lang="uz-Cyrl-UZ" sz="2400" b="1" dirty="0" smtClean="0">
                <a:solidFill>
                  <a:srgbClr val="000000"/>
                </a:solidFill>
                <a:latin typeface="Times New Roman"/>
                <a:ea typeface="Times New Roman"/>
              </a:rPr>
              <a:t>Her </a:t>
            </a:r>
            <a:r>
              <a:rPr lang="uz-Cyrl-UZ" sz="2400" b="1" dirty="0">
                <a:solidFill>
                  <a:srgbClr val="000000"/>
                </a:solidFill>
                <a:latin typeface="Times New Roman"/>
                <a:ea typeface="Times New Roman"/>
              </a:rPr>
              <a:t>bir işgär </a:t>
            </a:r>
            <a:r>
              <a:rPr lang="uz-Cyrl-UZ" sz="2400" b="1" dirty="0" smtClean="0">
                <a:solidFill>
                  <a:srgbClr val="000000"/>
                </a:solidFill>
                <a:latin typeface="Times New Roman"/>
                <a:ea typeface="Times New Roman"/>
              </a:rPr>
              <a:t> </a:t>
            </a:r>
            <a:r>
              <a:rPr lang="uz-Cyrl-UZ" sz="2400" b="1" dirty="0">
                <a:solidFill>
                  <a:srgbClr val="000000"/>
                </a:solidFill>
                <a:latin typeface="Times New Roman"/>
                <a:ea typeface="Times New Roman"/>
              </a:rPr>
              <a:t>aşakdaky hukuklara </a:t>
            </a:r>
            <a:r>
              <a:rPr lang="uz-Cyrl-UZ" sz="2400" b="1" dirty="0" smtClean="0">
                <a:solidFill>
                  <a:srgbClr val="000000"/>
                </a:solidFill>
                <a:latin typeface="Times New Roman"/>
                <a:ea typeface="Times New Roman"/>
              </a:rPr>
              <a:t>eýedir</a:t>
            </a:r>
            <a:endParaRPr lang="ru-RU" sz="2000" dirty="0">
              <a:solidFill>
                <a:srgbClr val="000000"/>
              </a:solidFill>
              <a:latin typeface="Times New Roman"/>
              <a:ea typeface="Times New Roman"/>
            </a:endParaRPr>
          </a:p>
          <a:p>
            <a:pPr indent="114300" algn="ctr">
              <a:spcAft>
                <a:spcPts val="0"/>
              </a:spcAft>
            </a:pPr>
            <a:r>
              <a:rPr lang="tk-TM" sz="2000" b="1" dirty="0" smtClean="0">
                <a:solidFill>
                  <a:srgbClr val="000000"/>
                </a:solidFill>
                <a:latin typeface="Times New Roman"/>
                <a:ea typeface="Times New Roman"/>
              </a:rPr>
              <a:t> </a:t>
            </a:r>
            <a:endParaRPr lang="ru-RU" sz="2000" dirty="0">
              <a:solidFill>
                <a:srgbClr val="000000"/>
              </a:solidFill>
              <a:latin typeface="Times New Roman"/>
              <a:ea typeface="Times New Roman"/>
            </a:endParaRPr>
          </a:p>
          <a:p>
            <a:pPr indent="342900" algn="just"/>
            <a:endParaRPr lang="ru-RU" sz="2000" dirty="0">
              <a:solidFill>
                <a:srgbClr val="FF0000"/>
              </a:solidFill>
              <a:ea typeface="Times New Roman"/>
            </a:endParaRPr>
          </a:p>
        </p:txBody>
      </p:sp>
      <p:sp>
        <p:nvSpPr>
          <p:cNvPr id="45061" name="AutoShape 5"/>
          <p:cNvSpPr>
            <a:spLocks noChangeArrowheads="1"/>
          </p:cNvSpPr>
          <p:nvPr/>
        </p:nvSpPr>
        <p:spPr bwMode="grayWhite">
          <a:xfrm>
            <a:off x="251520" y="783109"/>
            <a:ext cx="8712968" cy="5472608"/>
          </a:xfrm>
          <a:prstGeom prst="roundRect">
            <a:avLst>
              <a:gd name="adj" fmla="val 16667"/>
            </a:avLst>
          </a:prstGeom>
          <a:solidFill>
            <a:schemeClr val="accent1">
              <a:lumMod val="40000"/>
              <a:lumOff val="60000"/>
            </a:schemeClr>
          </a:solidFill>
          <a:ln w="38100">
            <a:solidFill>
              <a:srgbClr val="00B0F0"/>
            </a:solidFill>
            <a:round/>
            <a:headEnd/>
            <a:tailEnd/>
          </a:ln>
        </p:spPr>
        <p:txBody>
          <a:bodyPr wrap="none" anchor="ctr"/>
          <a:lstStyle/>
          <a:p>
            <a:endParaRPr lang="uz-Cyrl-UZ" sz="1400" dirty="0" smtClean="0">
              <a:latin typeface="Times New Roman" pitchFamily="18" charset="0"/>
              <a:cs typeface="Times New Roman" pitchFamily="18" charset="0"/>
            </a:endParaRPr>
          </a:p>
          <a:p>
            <a:endParaRPr lang="uz-Cyrl-UZ" sz="1400" dirty="0">
              <a:latin typeface="Times New Roman" pitchFamily="18" charset="0"/>
              <a:cs typeface="Times New Roman" pitchFamily="18" charset="0"/>
            </a:endParaRPr>
          </a:p>
          <a:p>
            <a:r>
              <a:rPr lang="uz-Cyrl-UZ" sz="1400" dirty="0" smtClean="0">
                <a:latin typeface="Times New Roman" pitchFamily="18" charset="0"/>
                <a:cs typeface="Times New Roman" pitchFamily="18" charset="0"/>
              </a:rPr>
              <a:t>- </a:t>
            </a:r>
            <a:r>
              <a:rPr lang="uz-Cyrl-UZ" sz="1600" b="1" dirty="0" smtClean="0">
                <a:latin typeface="Times New Roman" pitchFamily="18" charset="0"/>
                <a:cs typeface="Times New Roman" pitchFamily="18" charset="0"/>
              </a:rPr>
              <a:t>zyýanly </a:t>
            </a:r>
            <a:r>
              <a:rPr lang="uz-Cyrl-UZ" sz="1600" b="1" dirty="0">
                <a:latin typeface="Times New Roman" pitchFamily="18" charset="0"/>
                <a:cs typeface="Times New Roman" pitchFamily="18" charset="0"/>
              </a:rPr>
              <a:t>ýa-da howply önümçilik faktorlarynyň täsirinden ýol berilýän </a:t>
            </a:r>
            <a:r>
              <a:rPr lang="uz-Cyrl-UZ" sz="1600" b="1" dirty="0" smtClean="0">
                <a:latin typeface="Times New Roman" pitchFamily="18" charset="0"/>
                <a:cs typeface="Times New Roman" pitchFamily="18" charset="0"/>
              </a:rPr>
              <a:t>kadalaryň goragly</a:t>
            </a:r>
          </a:p>
          <a:p>
            <a:r>
              <a:rPr lang="uz-Cyrl-UZ" sz="1600" b="1" dirty="0" smtClean="0">
                <a:latin typeface="Times New Roman" pitchFamily="18" charset="0"/>
                <a:cs typeface="Times New Roman" pitchFamily="18" charset="0"/>
              </a:rPr>
              <a:t> </a:t>
            </a:r>
            <a:r>
              <a:rPr lang="uz-Cyrl-UZ" sz="1600" b="1" dirty="0">
                <a:latin typeface="Times New Roman" pitchFamily="18" charset="0"/>
                <a:cs typeface="Times New Roman" pitchFamily="18" charset="0"/>
              </a:rPr>
              <a:t>çäklerinde bolup biljek </a:t>
            </a:r>
            <a:r>
              <a:rPr lang="uz-Cyrl-UZ" sz="1600" b="1" dirty="0" smtClean="0">
                <a:latin typeface="Times New Roman" pitchFamily="18" charset="0"/>
                <a:cs typeface="Times New Roman" pitchFamily="18" charset="0"/>
              </a:rPr>
              <a:t>önümçilik </a:t>
            </a:r>
            <a:r>
              <a:rPr lang="uz-Cyrl-UZ" sz="1600" b="1" dirty="0">
                <a:latin typeface="Times New Roman" pitchFamily="18" charset="0"/>
                <a:cs typeface="Times New Roman" pitchFamily="18" charset="0"/>
              </a:rPr>
              <a:t>heläkçiliginden, hünär </a:t>
            </a:r>
            <a:r>
              <a:rPr lang="uz-Cyrl-UZ" sz="1600" b="1" dirty="0" smtClean="0">
                <a:latin typeface="Times New Roman" pitchFamily="18" charset="0"/>
                <a:cs typeface="Times New Roman" pitchFamily="18" charset="0"/>
              </a:rPr>
              <a:t>keselinden ýa-da işe ukyplylygyň</a:t>
            </a:r>
          </a:p>
          <a:p>
            <a:r>
              <a:rPr lang="uz-Cyrl-UZ" sz="1600" b="1" dirty="0" smtClean="0">
                <a:latin typeface="Times New Roman" pitchFamily="18" charset="0"/>
                <a:cs typeface="Times New Roman" pitchFamily="18" charset="0"/>
              </a:rPr>
              <a:t>  peselmeginden goragly iş ornuna </a:t>
            </a:r>
            <a:r>
              <a:rPr lang="uz-Cyrl-UZ" sz="1400" dirty="0" smtClean="0">
                <a:latin typeface="Times New Roman" pitchFamily="18" charset="0"/>
                <a:cs typeface="Times New Roman" pitchFamily="18" charset="0"/>
              </a:rPr>
              <a:t>;  </a:t>
            </a:r>
          </a:p>
          <a:p>
            <a:endParaRPr lang="ru-RU" sz="1400" dirty="0">
              <a:latin typeface="Times New Roman" pitchFamily="18" charset="0"/>
              <a:cs typeface="Times New Roman" pitchFamily="18" charset="0"/>
            </a:endParaRPr>
          </a:p>
          <a:p>
            <a:pPr marL="285750" indent="-285750">
              <a:buFontTx/>
              <a:buChar char="-"/>
            </a:pPr>
            <a:r>
              <a:rPr lang="uz-Cyrl-UZ" sz="1600" b="1" dirty="0" smtClean="0">
                <a:latin typeface="Times New Roman" pitchFamily="18" charset="0"/>
                <a:cs typeface="Times New Roman" pitchFamily="18" charset="0"/>
              </a:rPr>
              <a:t>zähmeti </a:t>
            </a:r>
            <a:r>
              <a:rPr lang="uz-Cyrl-UZ" sz="1600" b="1" dirty="0">
                <a:latin typeface="Times New Roman" pitchFamily="18" charset="0"/>
                <a:cs typeface="Times New Roman" pitchFamily="18" charset="0"/>
              </a:rPr>
              <a:t>goramagyň talaplaryna laýyklykda hususy we köpçülikleýin gorag serişdeleri bilen </a:t>
            </a:r>
            <a:endParaRPr lang="uz-Cyrl-UZ" sz="1600" b="1" dirty="0" smtClean="0">
              <a:latin typeface="Times New Roman" pitchFamily="18" charset="0"/>
              <a:cs typeface="Times New Roman" pitchFamily="18" charset="0"/>
            </a:endParaRPr>
          </a:p>
          <a:p>
            <a:r>
              <a:rPr lang="uz-Cyrl-UZ" sz="1600" b="1" dirty="0" smtClean="0">
                <a:latin typeface="Times New Roman" pitchFamily="18" charset="0"/>
                <a:cs typeface="Times New Roman" pitchFamily="18" charset="0"/>
              </a:rPr>
              <a:t>iş </a:t>
            </a:r>
            <a:r>
              <a:rPr lang="uz-Cyrl-UZ" sz="1600" b="1" dirty="0">
                <a:latin typeface="Times New Roman" pitchFamily="18" charset="0"/>
                <a:cs typeface="Times New Roman" pitchFamily="18" charset="0"/>
              </a:rPr>
              <a:t>berijiniň </a:t>
            </a:r>
            <a:r>
              <a:rPr lang="uz-Cyrl-UZ" sz="1600" b="1" dirty="0" smtClean="0">
                <a:latin typeface="Times New Roman" pitchFamily="18" charset="0"/>
                <a:cs typeface="Times New Roman" pitchFamily="18" charset="0"/>
              </a:rPr>
              <a:t>serişdeleriniň </a:t>
            </a:r>
            <a:r>
              <a:rPr lang="uz-Cyrl-UZ" sz="1600" b="1" dirty="0">
                <a:latin typeface="Times New Roman" pitchFamily="18" charset="0"/>
                <a:cs typeface="Times New Roman" pitchFamily="18" charset="0"/>
              </a:rPr>
              <a:t>hasabyna üpjün </a:t>
            </a:r>
            <a:r>
              <a:rPr lang="uz-Cyrl-UZ" sz="1400" dirty="0" smtClean="0">
                <a:latin typeface="Times New Roman" pitchFamily="18" charset="0"/>
                <a:cs typeface="Times New Roman" pitchFamily="18" charset="0"/>
              </a:rPr>
              <a:t>;</a:t>
            </a:r>
          </a:p>
          <a:p>
            <a:endParaRPr lang="ru-RU" sz="1400" dirty="0">
              <a:latin typeface="Times New Roman" pitchFamily="18" charset="0"/>
              <a:cs typeface="Times New Roman" pitchFamily="18" charset="0"/>
            </a:endParaRPr>
          </a:p>
          <a:p>
            <a:r>
              <a:rPr lang="uz-Cyrl-UZ" sz="1400" dirty="0" smtClean="0">
                <a:latin typeface="Times New Roman" pitchFamily="18" charset="0"/>
                <a:cs typeface="Times New Roman" pitchFamily="18" charset="0"/>
              </a:rPr>
              <a:t> </a:t>
            </a:r>
            <a:r>
              <a:rPr lang="uz-Cyrl-UZ" sz="1600" b="1" dirty="0">
                <a:latin typeface="Times New Roman" pitchFamily="18" charset="0"/>
                <a:cs typeface="Times New Roman" pitchFamily="18" charset="0"/>
              </a:rPr>
              <a:t>işiň howpsuz usullaryny we tärlerini okatmagy (gönükdirmegi) iş berijiniň serişdeleriniň </a:t>
            </a:r>
            <a:endParaRPr lang="uz-Cyrl-UZ" sz="1600" b="1" dirty="0" smtClean="0">
              <a:latin typeface="Times New Roman" pitchFamily="18" charset="0"/>
              <a:cs typeface="Times New Roman" pitchFamily="18" charset="0"/>
            </a:endParaRPr>
          </a:p>
          <a:p>
            <a:r>
              <a:rPr lang="uz-Cyrl-UZ" sz="1600" b="1" dirty="0" smtClean="0">
                <a:latin typeface="Times New Roman" pitchFamily="18" charset="0"/>
                <a:cs typeface="Times New Roman" pitchFamily="18" charset="0"/>
              </a:rPr>
              <a:t>hasabyna </a:t>
            </a:r>
            <a:r>
              <a:rPr lang="uz-Cyrl-UZ" sz="1600" b="1" dirty="0">
                <a:latin typeface="Times New Roman" pitchFamily="18" charset="0"/>
                <a:cs typeface="Times New Roman" pitchFamily="18" charset="0"/>
              </a:rPr>
              <a:t>amala </a:t>
            </a:r>
            <a:r>
              <a:rPr lang="uz-Cyrl-UZ" sz="1600" b="1" dirty="0" smtClean="0">
                <a:latin typeface="Times New Roman" pitchFamily="18" charset="0"/>
                <a:cs typeface="Times New Roman" pitchFamily="18" charset="0"/>
              </a:rPr>
              <a:t>aşyrmaga;  </a:t>
            </a:r>
            <a:endParaRPr lang="uz-Cyrl-UZ" sz="1400" dirty="0" smtClean="0">
              <a:latin typeface="Times New Roman" pitchFamily="18" charset="0"/>
              <a:cs typeface="Times New Roman" pitchFamily="18" charset="0"/>
            </a:endParaRPr>
          </a:p>
          <a:p>
            <a:endParaRPr lang="ru-RU" sz="1400" dirty="0">
              <a:latin typeface="Times New Roman" pitchFamily="18" charset="0"/>
              <a:cs typeface="Times New Roman" pitchFamily="18" charset="0"/>
            </a:endParaRPr>
          </a:p>
          <a:p>
            <a:pPr marL="285750" indent="-285750">
              <a:buFontTx/>
              <a:buChar char="-"/>
            </a:pPr>
            <a:r>
              <a:rPr lang="uz-Cyrl-UZ" sz="1600" b="1" dirty="0" smtClean="0">
                <a:latin typeface="Times New Roman" pitchFamily="18" charset="0"/>
                <a:cs typeface="Times New Roman" pitchFamily="18" charset="0"/>
              </a:rPr>
              <a:t>zähmeti </a:t>
            </a:r>
            <a:r>
              <a:rPr lang="uz-Cyrl-UZ" sz="1600" b="1" dirty="0">
                <a:latin typeface="Times New Roman" pitchFamily="18" charset="0"/>
                <a:cs typeface="Times New Roman" pitchFamily="18" charset="0"/>
              </a:rPr>
              <a:t>goramagyň talaplarynyň bozulmagy netijesinde iş orny ýatyrylan halatynda </a:t>
            </a:r>
            <a:r>
              <a:rPr lang="uz-Cyrl-UZ" sz="1600" b="1" dirty="0" smtClean="0">
                <a:latin typeface="Times New Roman" pitchFamily="18" charset="0"/>
                <a:cs typeface="Times New Roman" pitchFamily="18" charset="0"/>
              </a:rPr>
              <a:t>gaýtadan</a:t>
            </a:r>
          </a:p>
          <a:p>
            <a:r>
              <a:rPr lang="uz-Cyrl-UZ" sz="1600" b="1" dirty="0" smtClean="0">
                <a:latin typeface="Times New Roman" pitchFamily="18" charset="0"/>
                <a:cs typeface="Times New Roman" pitchFamily="18" charset="0"/>
              </a:rPr>
              <a:t> </a:t>
            </a:r>
            <a:r>
              <a:rPr lang="uz-Cyrl-UZ" sz="1600" b="1" dirty="0">
                <a:latin typeface="Times New Roman" pitchFamily="18" charset="0"/>
                <a:cs typeface="Times New Roman" pitchFamily="18" charset="0"/>
              </a:rPr>
              <a:t>hünär </a:t>
            </a:r>
            <a:r>
              <a:rPr lang="uz-Cyrl-UZ" sz="1600" b="1" dirty="0" smtClean="0">
                <a:latin typeface="Times New Roman" pitchFamily="18" charset="0"/>
                <a:cs typeface="Times New Roman" pitchFamily="18" charset="0"/>
              </a:rPr>
              <a:t>taýdan </a:t>
            </a:r>
            <a:r>
              <a:rPr lang="uz-Cyrl-UZ" sz="1600" b="1" dirty="0">
                <a:latin typeface="Times New Roman" pitchFamily="18" charset="0"/>
                <a:cs typeface="Times New Roman" pitchFamily="18" charset="0"/>
              </a:rPr>
              <a:t>taýýarlamagy iş berijiniň serişdeleriniň </a:t>
            </a:r>
            <a:r>
              <a:rPr lang="uz-Cyrl-UZ" sz="1600" b="1" dirty="0" smtClean="0">
                <a:latin typeface="Times New Roman" pitchFamily="18" charset="0"/>
                <a:cs typeface="Times New Roman" pitchFamily="18" charset="0"/>
              </a:rPr>
              <a:t>hasabyna </a:t>
            </a:r>
            <a:r>
              <a:rPr lang="uz-Cyrl-UZ" sz="1600" b="1" dirty="0">
                <a:latin typeface="Times New Roman" pitchFamily="18" charset="0"/>
                <a:cs typeface="Times New Roman" pitchFamily="18" charset="0"/>
              </a:rPr>
              <a:t>amala aşyrmaga</a:t>
            </a:r>
            <a:r>
              <a:rPr lang="uz-Cyrl-UZ" sz="1400" dirty="0">
                <a:latin typeface="Times New Roman" pitchFamily="18" charset="0"/>
                <a:cs typeface="Times New Roman" pitchFamily="18" charset="0"/>
              </a:rPr>
              <a:t> </a:t>
            </a:r>
            <a:endParaRPr lang="uz-Cyrl-UZ" sz="1400" dirty="0" smtClean="0">
              <a:latin typeface="Times New Roman" pitchFamily="18" charset="0"/>
              <a:cs typeface="Times New Roman" pitchFamily="18" charset="0"/>
            </a:endParaRPr>
          </a:p>
          <a:p>
            <a:endParaRPr lang="uz-Cyrl-UZ" sz="1400" dirty="0" smtClean="0">
              <a:latin typeface="Times New Roman" pitchFamily="18" charset="0"/>
              <a:cs typeface="Times New Roman" pitchFamily="18" charset="0"/>
            </a:endParaRPr>
          </a:p>
          <a:p>
            <a:endParaRPr lang="ru-RU" sz="1400" dirty="0">
              <a:latin typeface="Times New Roman" pitchFamily="18" charset="0"/>
              <a:cs typeface="Times New Roman" pitchFamily="18" charset="0"/>
            </a:endParaRPr>
          </a:p>
          <a:p>
            <a:pPr marL="285750" indent="-285750">
              <a:buFontTx/>
              <a:buChar char="-"/>
            </a:pPr>
            <a:r>
              <a:rPr lang="uz-Cyrl-UZ" sz="1600" b="1" dirty="0" smtClean="0">
                <a:latin typeface="Times New Roman" pitchFamily="18" charset="0"/>
                <a:cs typeface="Times New Roman" pitchFamily="18" charset="0"/>
              </a:rPr>
              <a:t>eger </a:t>
            </a:r>
            <a:r>
              <a:rPr lang="uz-Cyrl-UZ" sz="1600" b="1" dirty="0">
                <a:latin typeface="Times New Roman" pitchFamily="18" charset="0"/>
                <a:cs typeface="Times New Roman" pitchFamily="18" charset="0"/>
              </a:rPr>
              <a:t>ol zähmetiň zyýanly, agyr şertleri bolan işlerde meşgul bolsa, </a:t>
            </a:r>
            <a:r>
              <a:rPr lang="tk-TM" sz="1600" b="1" dirty="0" smtClean="0">
                <a:latin typeface="Times New Roman" pitchFamily="18" charset="0"/>
                <a:cs typeface="Times New Roman" pitchFamily="18" charset="0"/>
              </a:rPr>
              <a:t>Türkmenistanyň</a:t>
            </a:r>
          </a:p>
          <a:p>
            <a:r>
              <a:rPr lang="tk-TM" sz="1600" b="1" dirty="0" smtClean="0">
                <a:latin typeface="Times New Roman" pitchFamily="18" charset="0"/>
                <a:cs typeface="Times New Roman" pitchFamily="18" charset="0"/>
              </a:rPr>
              <a:t> kanunçylygy tarapyndan, zähmet we köpçülikleýin şertnama (ylaşyk) </a:t>
            </a:r>
            <a:r>
              <a:rPr lang="uz-Cyrl-UZ" sz="1600" b="1" dirty="0" smtClean="0">
                <a:latin typeface="Times New Roman" pitchFamily="18" charset="0"/>
                <a:cs typeface="Times New Roman" pitchFamily="18" charset="0"/>
              </a:rPr>
              <a:t>bilen bellenilen öwezini </a:t>
            </a:r>
          </a:p>
          <a:p>
            <a:r>
              <a:rPr lang="uz-Cyrl-UZ" sz="1600" b="1" dirty="0" smtClean="0">
                <a:latin typeface="Times New Roman" pitchFamily="18" charset="0"/>
                <a:cs typeface="Times New Roman" pitchFamily="18" charset="0"/>
              </a:rPr>
              <a:t>dolmalara we </a:t>
            </a:r>
            <a:r>
              <a:rPr lang="uz-Cyrl-UZ" sz="1600" b="1" dirty="0">
                <a:latin typeface="Times New Roman" pitchFamily="18" charset="0"/>
                <a:cs typeface="Times New Roman" pitchFamily="18" charset="0"/>
              </a:rPr>
              <a:t>beýleki </a:t>
            </a:r>
            <a:r>
              <a:rPr lang="uz-Cyrl-UZ" sz="1600" b="1" dirty="0" smtClean="0">
                <a:latin typeface="Times New Roman" pitchFamily="18" charset="0"/>
                <a:cs typeface="Times New Roman" pitchFamily="18" charset="0"/>
              </a:rPr>
              <a:t>töleglere beýleki </a:t>
            </a:r>
            <a:r>
              <a:rPr lang="uz-Cyrl-UZ" sz="1600" b="1" dirty="0">
                <a:latin typeface="Times New Roman" pitchFamily="18" charset="0"/>
                <a:cs typeface="Times New Roman" pitchFamily="18" charset="0"/>
              </a:rPr>
              <a:t>hukuklara.</a:t>
            </a:r>
            <a:endParaRPr lang="ru-RU" sz="1600" b="1" dirty="0">
              <a:latin typeface="Times New Roman" pitchFamily="18" charset="0"/>
              <a:cs typeface="Times New Roman" pitchFamily="18" charset="0"/>
            </a:endParaRPr>
          </a:p>
          <a:p>
            <a:r>
              <a:rPr lang="ru-RU" sz="1400" dirty="0">
                <a:latin typeface="Times New Roman" pitchFamily="18" charset="0"/>
                <a:cs typeface="Times New Roman" pitchFamily="18" charset="0"/>
              </a:rPr>
              <a:t> </a:t>
            </a:r>
          </a:p>
          <a:p>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38345610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22" name="Text Box 26"/>
          <p:cNvSpPr txBox="1">
            <a:spLocks noChangeArrowheads="1"/>
          </p:cNvSpPr>
          <p:nvPr/>
        </p:nvSpPr>
        <p:spPr bwMode="auto">
          <a:xfrm>
            <a:off x="333951" y="1570163"/>
            <a:ext cx="8712968" cy="5016758"/>
          </a:xfrm>
          <a:prstGeom prst="rect">
            <a:avLst/>
          </a:prstGeom>
          <a:noFill/>
          <a:ln w="9525">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000" i="1">
                <a:solidFill>
                  <a:schemeClr val="tx1"/>
                </a:solidFill>
                <a:latin typeface="Times New Roman" pitchFamily="18" charset="0"/>
              </a:defRPr>
            </a:lvl1pPr>
            <a:lvl2pPr marL="742950" indent="-285750" eaLnBrk="0" hangingPunct="0">
              <a:defRPr sz="2000" i="1">
                <a:solidFill>
                  <a:schemeClr val="tx1"/>
                </a:solidFill>
                <a:latin typeface="Times New Roman" pitchFamily="18" charset="0"/>
              </a:defRPr>
            </a:lvl2pPr>
            <a:lvl3pPr marL="1143000" indent="-228600" eaLnBrk="0" hangingPunct="0">
              <a:defRPr sz="2000" i="1">
                <a:solidFill>
                  <a:schemeClr val="tx1"/>
                </a:solidFill>
                <a:latin typeface="Times New Roman" pitchFamily="18" charset="0"/>
              </a:defRPr>
            </a:lvl3pPr>
            <a:lvl4pPr marL="1600200" indent="-228600" eaLnBrk="0" hangingPunct="0">
              <a:defRPr sz="2000" i="1">
                <a:solidFill>
                  <a:schemeClr val="tx1"/>
                </a:solidFill>
                <a:latin typeface="Times New Roman" pitchFamily="18" charset="0"/>
              </a:defRPr>
            </a:lvl4pPr>
            <a:lvl5pPr marL="2057400" indent="-228600" eaLnBrk="0" hangingPunct="0">
              <a:defRPr sz="2000" i="1">
                <a:solidFill>
                  <a:schemeClr val="tx1"/>
                </a:solidFill>
                <a:latin typeface="Times New Roman" pitchFamily="18" charset="0"/>
              </a:defRPr>
            </a:lvl5pPr>
            <a:lvl6pPr marL="2514600" indent="-228600" eaLnBrk="0" fontAlgn="base" hangingPunct="0">
              <a:spcBef>
                <a:spcPct val="0"/>
              </a:spcBef>
              <a:spcAft>
                <a:spcPct val="0"/>
              </a:spcAft>
              <a:defRPr sz="2000" i="1">
                <a:solidFill>
                  <a:schemeClr val="tx1"/>
                </a:solidFill>
                <a:latin typeface="Times New Roman" pitchFamily="18" charset="0"/>
              </a:defRPr>
            </a:lvl6pPr>
            <a:lvl7pPr marL="2971800" indent="-228600" eaLnBrk="0" fontAlgn="base" hangingPunct="0">
              <a:spcBef>
                <a:spcPct val="0"/>
              </a:spcBef>
              <a:spcAft>
                <a:spcPct val="0"/>
              </a:spcAft>
              <a:defRPr sz="2000" i="1">
                <a:solidFill>
                  <a:schemeClr val="tx1"/>
                </a:solidFill>
                <a:latin typeface="Times New Roman" pitchFamily="18" charset="0"/>
              </a:defRPr>
            </a:lvl7pPr>
            <a:lvl8pPr marL="3429000" indent="-228600" eaLnBrk="0" fontAlgn="base" hangingPunct="0">
              <a:spcBef>
                <a:spcPct val="0"/>
              </a:spcBef>
              <a:spcAft>
                <a:spcPct val="0"/>
              </a:spcAft>
              <a:defRPr sz="2000" i="1">
                <a:solidFill>
                  <a:schemeClr val="tx1"/>
                </a:solidFill>
                <a:latin typeface="Times New Roman" pitchFamily="18" charset="0"/>
              </a:defRPr>
            </a:lvl8pPr>
            <a:lvl9pPr marL="3886200" indent="-228600" eaLnBrk="0" fontAlgn="base" hangingPunct="0">
              <a:spcBef>
                <a:spcPct val="0"/>
              </a:spcBef>
              <a:spcAft>
                <a:spcPct val="0"/>
              </a:spcAft>
              <a:defRPr sz="2000" i="1">
                <a:solidFill>
                  <a:schemeClr val="tx1"/>
                </a:solidFill>
                <a:latin typeface="Times New Roman" pitchFamily="18" charset="0"/>
              </a:defRPr>
            </a:lvl9pPr>
          </a:lstStyle>
          <a:p>
            <a:pPr lvl="0" eaLnBrk="1" hangingPunct="1"/>
            <a:r>
              <a:rPr lang="ru-RU" dirty="0" smtClean="0"/>
              <a:t>- </a:t>
            </a:r>
            <a:r>
              <a:rPr lang="uz-Cyrl-UZ" b="1" i="0" dirty="0" smtClean="0"/>
              <a:t>zähmeti </a:t>
            </a:r>
            <a:r>
              <a:rPr lang="uz-Cyrl-UZ" b="1" i="0" dirty="0"/>
              <a:t>goramagyň Türkmenistanyň kanunlary we beýleki kadalaşdyryjy hukuk namalary, şeýle hem zähmeti goramak boýunça düzgünler we gollanmalar tarapyndan bellenilen talaplaryny berjaý </a:t>
            </a:r>
            <a:r>
              <a:rPr lang="uz-Cyrl-UZ" b="1" i="0" dirty="0" smtClean="0"/>
              <a:t>etmäge</a:t>
            </a:r>
            <a:r>
              <a:rPr lang="tk-TM" b="1" i="0" dirty="0" smtClean="0"/>
              <a:t> </a:t>
            </a:r>
            <a:r>
              <a:rPr lang="uz-Cyrl-UZ" i="0" dirty="0">
                <a:solidFill>
                  <a:prstClr val="black"/>
                </a:solidFill>
                <a:latin typeface="Arial" charset="0"/>
              </a:rPr>
              <a:t>;</a:t>
            </a:r>
          </a:p>
          <a:p>
            <a:r>
              <a:rPr lang="uz-Cyrl-UZ" i="0" dirty="0" smtClean="0"/>
              <a:t> </a:t>
            </a:r>
            <a:endParaRPr lang="ru-RU" i="0" dirty="0"/>
          </a:p>
          <a:p>
            <a:r>
              <a:rPr lang="uz-Cyrl-UZ" b="1" i="0" dirty="0" smtClean="0"/>
              <a:t>     - </a:t>
            </a:r>
            <a:r>
              <a:rPr lang="uz-Cyrl-UZ" b="1" i="0" dirty="0"/>
              <a:t>zähmeti goramak boýunça degişli gollanmalaryň, düzgünleriň we Türkmenistanyň beýleki kadalaşdyryjy hukuk namalarynyň talaplaryny berjaý etmäge, maşynlary, enjamlary we önümçiligiň beýleki serişdelerini howpsuz ulanmagyň, şeýle hem kärhananyň, </a:t>
            </a:r>
            <a:r>
              <a:rPr lang="uz-Cyrl-UZ" b="1" i="0" dirty="0">
                <a:cs typeface="Times New Roman" panose="02020603050405020304" pitchFamily="18" charset="0"/>
              </a:rPr>
              <a:t>önümçilik, kömekçi we durmuş jaýlarynyň çäginde alyp baryş kadalaryny berjaý </a:t>
            </a:r>
            <a:r>
              <a:rPr lang="uz-Cyrl-UZ" b="1" i="0" dirty="0">
                <a:solidFill>
                  <a:prstClr val="black"/>
                </a:solidFill>
                <a:cs typeface="Times New Roman" panose="02020603050405020304" pitchFamily="18" charset="0"/>
              </a:rPr>
              <a:t>etmäge</a:t>
            </a:r>
            <a:r>
              <a:rPr lang="tk-TM" b="1" i="0" dirty="0">
                <a:solidFill>
                  <a:prstClr val="black"/>
                </a:solidFill>
                <a:cs typeface="Times New Roman" panose="02020603050405020304" pitchFamily="18" charset="0"/>
              </a:rPr>
              <a:t> </a:t>
            </a:r>
            <a:r>
              <a:rPr lang="uz-Cyrl-UZ" i="0" dirty="0" smtClean="0">
                <a:cs typeface="Times New Roman" panose="02020603050405020304" pitchFamily="18" charset="0"/>
              </a:rPr>
              <a:t>;</a:t>
            </a:r>
          </a:p>
          <a:p>
            <a:endParaRPr lang="ru-RU" i="0" dirty="0"/>
          </a:p>
          <a:p>
            <a:pPr lvl="0" eaLnBrk="1" hangingPunct="1"/>
            <a:r>
              <a:rPr lang="uz-Cyrl-UZ" i="0" dirty="0" smtClean="0"/>
              <a:t>      - </a:t>
            </a:r>
            <a:r>
              <a:rPr lang="uz-Cyrl-UZ" b="1" i="0" dirty="0" smtClean="0"/>
              <a:t>sagdyn </a:t>
            </a:r>
            <a:r>
              <a:rPr lang="uz-Cyrl-UZ" b="1" i="0" dirty="0"/>
              <a:t>we howpsuz iş şertlerini döretmäge we şeýle iş bilen  üpjün etmekde iş beriji bilen hyzmatdaşlyk etmäge, önümçilikde bolup geçen betbagtçylykly hadysa hakynda, şeýle hem özi ýa-da onuň daş-töweregindäki adamlar üçin howp salýan ýagdaýlar hakynda haýal etmän gös-göni ýolbaşçysyna habar </a:t>
            </a:r>
            <a:r>
              <a:rPr lang="uz-Cyrl-UZ" b="1" i="0" dirty="0" smtClean="0"/>
              <a:t>bermäge, </a:t>
            </a:r>
            <a:r>
              <a:rPr lang="uz-Cyrl-UZ" b="1" i="0" dirty="0" smtClean="0">
                <a:solidFill>
                  <a:prstClr val="black"/>
                </a:solidFill>
                <a:cs typeface="Times New Roman" pitchFamily="18" charset="0"/>
              </a:rPr>
              <a:t>beýleki borçlary.</a:t>
            </a:r>
            <a:endParaRPr lang="ru-RU" b="1" i="0" dirty="0">
              <a:solidFill>
                <a:prstClr val="black"/>
              </a:solidFill>
              <a:cs typeface="Times New Roman" pitchFamily="18" charset="0"/>
            </a:endParaRPr>
          </a:p>
          <a:p>
            <a:r>
              <a:rPr lang="uz-Cyrl-UZ" b="1" i="0" dirty="0" smtClean="0"/>
              <a:t> </a:t>
            </a:r>
            <a:r>
              <a:rPr lang="uz-Cyrl-UZ" i="0" dirty="0" smtClean="0"/>
              <a:t>.</a:t>
            </a:r>
            <a:endParaRPr lang="ru-RU" i="0" dirty="0"/>
          </a:p>
        </p:txBody>
      </p:sp>
      <p:sp>
        <p:nvSpPr>
          <p:cNvPr id="2" name="Скругленный прямоугольник 1"/>
          <p:cNvSpPr/>
          <p:nvPr/>
        </p:nvSpPr>
        <p:spPr bwMode="auto">
          <a:xfrm>
            <a:off x="410732" y="103948"/>
            <a:ext cx="8424936" cy="108012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indent="449580" algn="ctr">
              <a:spcAft>
                <a:spcPts val="0"/>
              </a:spcAft>
            </a:pPr>
            <a:r>
              <a:rPr lang="en-US" sz="2800" b="1" dirty="0">
                <a:solidFill>
                  <a:srgbClr val="000000"/>
                </a:solidFill>
                <a:latin typeface="Times New Roman"/>
                <a:ea typeface="Times New Roman"/>
              </a:rPr>
              <a:t>I</a:t>
            </a:r>
            <a:r>
              <a:rPr lang="uz-Cyrl-UZ" sz="2800" b="1" dirty="0">
                <a:solidFill>
                  <a:srgbClr val="000000"/>
                </a:solidFill>
                <a:latin typeface="Times New Roman"/>
                <a:ea typeface="Times New Roman"/>
              </a:rPr>
              <a:t>şgäriň </a:t>
            </a:r>
            <a:r>
              <a:rPr lang="ru-RU" sz="2800" b="1" dirty="0">
                <a:solidFill>
                  <a:srgbClr val="000000"/>
                </a:solidFill>
                <a:latin typeface="Times New Roman"/>
                <a:ea typeface="Times New Roman"/>
              </a:rPr>
              <a:t>  </a:t>
            </a:r>
            <a:r>
              <a:rPr lang="en-US" sz="2800" b="1" dirty="0">
                <a:solidFill>
                  <a:srgbClr val="000000"/>
                </a:solidFill>
                <a:latin typeface="Times New Roman"/>
                <a:ea typeface="Times New Roman"/>
              </a:rPr>
              <a:t>z</a:t>
            </a:r>
            <a:r>
              <a:rPr lang="uz-Cyrl-UZ" sz="2800" b="1" dirty="0">
                <a:solidFill>
                  <a:srgbClr val="000000"/>
                </a:solidFill>
                <a:latin typeface="Times New Roman"/>
                <a:ea typeface="Times New Roman"/>
              </a:rPr>
              <a:t>ähmeti </a:t>
            </a:r>
            <a:r>
              <a:rPr lang="ru-RU" sz="2800" b="1" dirty="0">
                <a:solidFill>
                  <a:srgbClr val="000000"/>
                </a:solidFill>
                <a:latin typeface="Times New Roman"/>
                <a:ea typeface="Times New Roman"/>
              </a:rPr>
              <a:t>  </a:t>
            </a:r>
            <a:r>
              <a:rPr lang="uz-Cyrl-UZ" sz="2800" b="1" dirty="0">
                <a:solidFill>
                  <a:srgbClr val="000000"/>
                </a:solidFill>
                <a:latin typeface="Times New Roman"/>
                <a:ea typeface="Times New Roman"/>
              </a:rPr>
              <a:t>goramak  ba</a:t>
            </a:r>
            <a:r>
              <a:rPr lang="en-US" sz="2800" b="1" dirty="0">
                <a:solidFill>
                  <a:srgbClr val="000000"/>
                </a:solidFill>
                <a:latin typeface="Times New Roman"/>
                <a:ea typeface="Times New Roman"/>
              </a:rPr>
              <a:t>bat</a:t>
            </a:r>
            <a:r>
              <a:rPr lang="uz-Cyrl-UZ" sz="2800" b="1" dirty="0">
                <a:solidFill>
                  <a:srgbClr val="000000"/>
                </a:solidFill>
                <a:latin typeface="Times New Roman"/>
                <a:ea typeface="Times New Roman"/>
              </a:rPr>
              <a:t>da</a:t>
            </a:r>
            <a:r>
              <a:rPr lang="en-US" sz="2800" b="1" dirty="0" err="1">
                <a:solidFill>
                  <a:srgbClr val="000000"/>
                </a:solidFill>
                <a:latin typeface="Times New Roman"/>
                <a:ea typeface="Times New Roman"/>
              </a:rPr>
              <a:t>ky</a:t>
            </a:r>
            <a:r>
              <a:rPr lang="en-US" sz="2800" b="1" dirty="0">
                <a:solidFill>
                  <a:srgbClr val="000000"/>
                </a:solidFill>
                <a:latin typeface="Times New Roman"/>
                <a:ea typeface="Times New Roman"/>
              </a:rPr>
              <a:t> </a:t>
            </a:r>
            <a:r>
              <a:rPr lang="ru-RU" sz="2800" b="1" dirty="0">
                <a:solidFill>
                  <a:srgbClr val="000000"/>
                </a:solidFill>
                <a:latin typeface="Times New Roman"/>
                <a:ea typeface="Times New Roman"/>
              </a:rPr>
              <a:t>  </a:t>
            </a:r>
            <a:r>
              <a:rPr lang="uz-Cyrl-UZ" sz="2800" b="1" dirty="0">
                <a:solidFill>
                  <a:srgbClr val="000000"/>
                </a:solidFill>
                <a:latin typeface="Times New Roman"/>
                <a:ea typeface="Times New Roman"/>
              </a:rPr>
              <a:t>borçlary</a:t>
            </a:r>
            <a:endParaRPr lang="ru-RU" sz="2800" dirty="0">
              <a:solidFill>
                <a:srgbClr val="000000"/>
              </a:solidFill>
              <a:latin typeface="Times New Roman"/>
              <a:ea typeface="Times New Roman"/>
            </a:endParaRPr>
          </a:p>
          <a:p>
            <a:pPr indent="449580" algn="just">
              <a:spcAft>
                <a:spcPts val="0"/>
              </a:spcAft>
            </a:pPr>
            <a:r>
              <a:rPr lang="ru-RU" sz="2000" b="1" dirty="0">
                <a:solidFill>
                  <a:srgbClr val="000000"/>
                </a:solidFill>
                <a:latin typeface="Times New Roman"/>
                <a:ea typeface="Times New Roman"/>
              </a:rPr>
              <a:t>                 </a:t>
            </a:r>
            <a:r>
              <a:rPr lang="ru-RU" sz="2000" dirty="0" smtClean="0">
                <a:solidFill>
                  <a:srgbClr val="000000"/>
                </a:solidFill>
                <a:latin typeface="Times New Roman"/>
                <a:ea typeface="Times New Roman"/>
              </a:rPr>
              <a:t> </a:t>
            </a:r>
            <a:endParaRPr lang="ru-RU" sz="2000" dirty="0">
              <a:solidFill>
                <a:srgbClr val="000000"/>
              </a:solidFill>
              <a:effectLst/>
              <a:latin typeface="Times New Roman"/>
              <a:ea typeface="Times New Roman"/>
            </a:endParaRPr>
          </a:p>
        </p:txBody>
      </p:sp>
      <p:sp>
        <p:nvSpPr>
          <p:cNvPr id="8" name="Прямоугольник 7"/>
          <p:cNvSpPr/>
          <p:nvPr/>
        </p:nvSpPr>
        <p:spPr>
          <a:xfrm>
            <a:off x="2483768" y="-362942"/>
            <a:ext cx="5904656" cy="830997"/>
          </a:xfrm>
          <a:prstGeom prst="rect">
            <a:avLst/>
          </a:prstGeom>
        </p:spPr>
        <p:txBody>
          <a:bodyPr wrap="square">
            <a:spAutoFit/>
          </a:bodyPr>
          <a:lstStyle/>
          <a:p>
            <a:endParaRPr lang="ru-RU" sz="2400" b="1" dirty="0" smtClean="0">
              <a:solidFill>
                <a:srgbClr val="000000"/>
              </a:solidFill>
              <a:latin typeface="Times New Roman"/>
            </a:endParaRPr>
          </a:p>
          <a:p>
            <a:r>
              <a:rPr lang="tk-TM" sz="2400" b="1" dirty="0" smtClean="0">
                <a:solidFill>
                  <a:srgbClr val="000000"/>
                </a:solidFill>
                <a:latin typeface="Times New Roman"/>
              </a:rPr>
              <a:t> </a:t>
            </a:r>
            <a:endParaRPr lang="ru-RU" sz="2400" dirty="0">
              <a:solidFill>
                <a:srgbClr val="000000"/>
              </a:solidFill>
              <a:latin typeface="Times New Roman"/>
            </a:endParaRPr>
          </a:p>
        </p:txBody>
      </p:sp>
      <p:sp>
        <p:nvSpPr>
          <p:cNvPr id="9" name="Двойная стрелка вверх/вниз 8"/>
          <p:cNvSpPr/>
          <p:nvPr/>
        </p:nvSpPr>
        <p:spPr bwMode="auto">
          <a:xfrm>
            <a:off x="4433572" y="1164858"/>
            <a:ext cx="216024" cy="405305"/>
          </a:xfrm>
          <a:prstGeom prst="up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ru-RU" sz="2000" i="1" smtClean="0">
              <a:solidFill>
                <a:prstClr val="black"/>
              </a:solidFill>
              <a:latin typeface="Times New Roman" pitchFamily="18" charset="0"/>
            </a:endParaRPr>
          </a:p>
        </p:txBody>
      </p:sp>
    </p:spTree>
    <p:extLst>
      <p:ext uri="{BB962C8B-B14F-4D97-AF65-F5344CB8AC3E}">
        <p14:creationId xmlns:p14="http://schemas.microsoft.com/office/powerpoint/2010/main" val="4132811342"/>
      </p:ext>
    </p:extLst>
  </p:cSld>
  <p:clrMapOvr>
    <a:masterClrMapping/>
  </p:clrMapOvr>
  <mc:AlternateContent xmlns:mc="http://schemas.openxmlformats.org/markup-compatibility/2006" xmlns:p14="http://schemas.microsoft.com/office/powerpoint/2010/main">
    <mc:Choice Requires="p14">
      <p:transition spd="slow" p14:dur="2000" advTm="175000"/>
    </mc:Choice>
    <mc:Fallback xmlns="">
      <p:transition spd="slow" advTm="175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Номер слайда 5"/>
          <p:cNvSpPr txBox="1">
            <a:spLocks noGrp="1"/>
          </p:cNvSpPr>
          <p:nvPr/>
        </p:nvSpPr>
        <p:spPr bwMode="auto">
          <a:xfrm>
            <a:off x="8172450" y="6248400"/>
            <a:ext cx="514350" cy="457200"/>
          </a:xfrm>
          <a:prstGeom prst="rect">
            <a:avLst/>
          </a:prstGeom>
          <a:noFill/>
          <a:ln w="9525">
            <a:noFill/>
            <a:miter lim="800000"/>
            <a:headEnd/>
            <a:tailEnd/>
          </a:ln>
        </p:spPr>
        <p:txBody>
          <a:bodyPr anchor="b"/>
          <a:lstStyle/>
          <a:p>
            <a:pPr algn="r"/>
            <a:fld id="{8580057F-C2F3-4F89-AA46-11526E842C04}" type="slidenum">
              <a:rPr lang="ru-RU" sz="1200">
                <a:solidFill>
                  <a:srgbClr val="333333"/>
                </a:solidFill>
                <a:latin typeface="Times New Roman" pitchFamily="18" charset="0"/>
              </a:rPr>
              <a:pPr algn="r"/>
              <a:t>7</a:t>
            </a:fld>
            <a:endParaRPr lang="ru-RU" sz="1200">
              <a:solidFill>
                <a:srgbClr val="333333"/>
              </a:solidFill>
              <a:latin typeface="Times New Roman" pitchFamily="18" charset="0"/>
            </a:endParaRPr>
          </a:p>
        </p:txBody>
      </p:sp>
      <p:sp>
        <p:nvSpPr>
          <p:cNvPr id="78853" name="Rectangle 5"/>
          <p:cNvSpPr>
            <a:spLocks noChangeArrowheads="1"/>
          </p:cNvSpPr>
          <p:nvPr/>
        </p:nvSpPr>
        <p:spPr bwMode="auto">
          <a:xfrm>
            <a:off x="285703" y="119127"/>
            <a:ext cx="8569325" cy="71913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r>
              <a:rPr lang="uz-Cyrl-UZ" sz="2800" dirty="0"/>
              <a:t> </a:t>
            </a:r>
            <a:r>
              <a:rPr lang="uz-Cyrl-UZ" sz="2800" b="1" dirty="0">
                <a:latin typeface="Times New Roman" pitchFamily="18" charset="0"/>
                <a:cs typeface="Times New Roman" pitchFamily="18" charset="0"/>
              </a:rPr>
              <a:t>Iş beriji şulary üpjün etmäge </a:t>
            </a:r>
            <a:r>
              <a:rPr lang="uz-Cyrl-UZ" sz="2800" b="1" dirty="0" smtClean="0">
                <a:latin typeface="Times New Roman" pitchFamily="18" charset="0"/>
                <a:cs typeface="Times New Roman" pitchFamily="18" charset="0"/>
              </a:rPr>
              <a:t>borçludyr</a:t>
            </a:r>
            <a:endParaRPr lang="ru-RU" sz="2800" dirty="0">
              <a:latin typeface="Times New Roman" pitchFamily="18" charset="0"/>
              <a:cs typeface="Times New Roman" pitchFamily="18" charset="0"/>
            </a:endParaRPr>
          </a:p>
          <a:p>
            <a:pPr algn="ctr"/>
            <a:r>
              <a:rPr lang="uz-Cyrl-UZ" sz="1600" b="1" dirty="0">
                <a:latin typeface="Times New Roman" pitchFamily="18" charset="0"/>
                <a:cs typeface="Times New Roman" pitchFamily="18" charset="0"/>
              </a:rPr>
              <a:t>               </a:t>
            </a:r>
            <a:r>
              <a:rPr lang="tk-TM" sz="1600" dirty="0" smtClean="0">
                <a:latin typeface="Times New Roman" pitchFamily="18" charset="0"/>
                <a:cs typeface="Times New Roman" pitchFamily="18" charset="0"/>
              </a:rPr>
              <a:t> </a:t>
            </a:r>
            <a:endParaRPr lang="ru-RU" sz="1600" dirty="0">
              <a:solidFill>
                <a:srgbClr val="000000"/>
              </a:solidFill>
              <a:latin typeface="Times New Roman" pitchFamily="18" charset="0"/>
              <a:cs typeface="Times New Roman" pitchFamily="18" charset="0"/>
            </a:endParaRPr>
          </a:p>
        </p:txBody>
      </p:sp>
      <p:sp>
        <p:nvSpPr>
          <p:cNvPr id="22" name="Text Box 10"/>
          <p:cNvSpPr txBox="1">
            <a:spLocks noChangeArrowheads="1"/>
          </p:cNvSpPr>
          <p:nvPr/>
        </p:nvSpPr>
        <p:spPr bwMode="auto">
          <a:xfrm>
            <a:off x="136555" y="1124744"/>
            <a:ext cx="8867623" cy="5509200"/>
          </a:xfrm>
          <a:prstGeom prst="rect">
            <a:avLst/>
          </a:prstGeom>
          <a:solidFill>
            <a:srgbClr val="92D050"/>
          </a:solidFill>
          <a:ln w="19050">
            <a:solidFill>
              <a:srgbClr val="00FFFF"/>
            </a:solidFill>
            <a:miter lim="800000"/>
            <a:headEnd/>
            <a:tailEnd/>
          </a:ln>
        </p:spPr>
        <p:txBody>
          <a:bodyPr wrap="square">
            <a:spAutoFit/>
          </a:bodyPr>
          <a:lstStyle/>
          <a:p>
            <a:r>
              <a:rPr lang="en-US" sz="14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t>
            </a:r>
            <a:r>
              <a:rPr lang="uz-Cyrl-UZ" sz="2000" dirty="0" smtClean="0">
                <a:latin typeface="Times New Roman" pitchFamily="18" charset="0"/>
                <a:cs typeface="Times New Roman" pitchFamily="18" charset="0"/>
              </a:rPr>
              <a:t> </a:t>
            </a:r>
            <a:r>
              <a:rPr lang="uz-Cyrl-UZ" sz="2000" b="1" dirty="0">
                <a:latin typeface="Times New Roman" pitchFamily="18" charset="0"/>
                <a:cs typeface="Times New Roman" pitchFamily="18" charset="0"/>
              </a:rPr>
              <a:t>jaýlar, binalar, maşynlar, mehanizmler, enjamlar ulanylanda, tehnologik prosesler amala aşyrylanda, şeýle hem önümçilikde gurallar, çig mal we materiallar ulanylanda işgärleriň </a:t>
            </a:r>
            <a:r>
              <a:rPr lang="uz-Cyrl-UZ" sz="2000" b="1" dirty="0">
                <a:solidFill>
                  <a:srgbClr val="FF0000"/>
                </a:solidFill>
                <a:latin typeface="Times New Roman" pitchFamily="18" charset="0"/>
                <a:cs typeface="Times New Roman" pitchFamily="18" charset="0"/>
              </a:rPr>
              <a:t>howpsuzlygyny </a:t>
            </a:r>
            <a:r>
              <a:rPr lang="uz-Cyrl-UZ" sz="2000" dirty="0" smtClean="0">
                <a:solidFill>
                  <a:srgbClr val="FF0000"/>
                </a:solidFill>
                <a:latin typeface="Times New Roman" pitchFamily="18" charset="0"/>
                <a:cs typeface="Times New Roman" pitchFamily="18" charset="0"/>
              </a:rPr>
              <a:t> ; </a:t>
            </a:r>
            <a:endParaRPr lang="ru-RU" sz="2000" dirty="0">
              <a:solidFill>
                <a:srgbClr val="FF0000"/>
              </a:solidFill>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uz-Cyrl-UZ" sz="2000" dirty="0" smtClean="0">
                <a:latin typeface="Times New Roman" pitchFamily="18" charset="0"/>
                <a:cs typeface="Times New Roman" pitchFamily="18" charset="0"/>
              </a:rPr>
              <a:t> </a:t>
            </a:r>
            <a:r>
              <a:rPr lang="uz-Cyrl-UZ" sz="2000" b="1" dirty="0">
                <a:latin typeface="Times New Roman" pitchFamily="18" charset="0"/>
                <a:cs typeface="Times New Roman" pitchFamily="18" charset="0"/>
              </a:rPr>
              <a:t>iş orunlaryna hünär synagynyň (attestasiýanyň), zähmeti goramak boýunça kadalaryna we düzgünlerine laýyklygyny </a:t>
            </a:r>
            <a:r>
              <a:rPr lang="uz-Cyrl-UZ" sz="2000" b="1" dirty="0" smtClean="0">
                <a:latin typeface="Times New Roman" pitchFamily="18" charset="0"/>
                <a:cs typeface="Times New Roman" pitchFamily="18" charset="0"/>
              </a:rPr>
              <a:t>geçirmegi</a:t>
            </a:r>
            <a:r>
              <a:rPr lang="tk-TM" sz="2000" b="1"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uz-Cyrl-UZ" sz="2000" dirty="0" smtClean="0">
                <a:latin typeface="Times New Roman" pitchFamily="18" charset="0"/>
                <a:cs typeface="Times New Roman" pitchFamily="18" charset="0"/>
              </a:rPr>
              <a:t> </a:t>
            </a:r>
            <a:r>
              <a:rPr lang="uz-Cyrl-UZ" sz="2000" b="1" dirty="0">
                <a:latin typeface="Times New Roman" pitchFamily="18" charset="0"/>
                <a:cs typeface="Times New Roman" pitchFamily="18" charset="0"/>
              </a:rPr>
              <a:t>zähmeti goramagyň talaplaryna laýyklykda işgärlere sanitariýa-durmuş we bejeriş-öňüni alyş taýdan </a:t>
            </a:r>
            <a:r>
              <a:rPr lang="uz-Cyrl-UZ" sz="2000" b="1" dirty="0">
                <a:solidFill>
                  <a:srgbClr val="FF0000"/>
                </a:solidFill>
                <a:latin typeface="Times New Roman" pitchFamily="18" charset="0"/>
                <a:cs typeface="Times New Roman" pitchFamily="18" charset="0"/>
              </a:rPr>
              <a:t>hyzmat </a:t>
            </a:r>
            <a:r>
              <a:rPr lang="uz-Cyrl-UZ" sz="2000" dirty="0" smtClean="0">
                <a:solidFill>
                  <a:srgbClr val="FF0000"/>
                </a:solidFill>
                <a:latin typeface="Times New Roman" pitchFamily="18" charset="0"/>
                <a:cs typeface="Times New Roman" pitchFamily="18" charset="0"/>
              </a:rPr>
              <a:t>;</a:t>
            </a:r>
            <a:endParaRPr lang="ru-RU" sz="2000" dirty="0">
              <a:solidFill>
                <a:srgbClr val="FF0000"/>
              </a:solidFill>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uz-Cyrl-UZ" sz="2000" dirty="0" smtClean="0">
                <a:latin typeface="Times New Roman" pitchFamily="18" charset="0"/>
                <a:cs typeface="Times New Roman" pitchFamily="18" charset="0"/>
              </a:rPr>
              <a:t> </a:t>
            </a:r>
            <a:r>
              <a:rPr lang="uz-Cyrl-UZ" sz="2000" b="1" dirty="0">
                <a:latin typeface="Times New Roman" pitchFamily="18" charset="0"/>
                <a:cs typeface="Times New Roman" pitchFamily="18" charset="0"/>
              </a:rPr>
              <a:t>Türkmenistanyň zähmet kanunçylygynyň berjaý edilişine döwlet gözegçilik barlagy we gözegçilik edaralarynyň wezipeli adamlarynyň tabşyryknamalarynyň ýerine ýetirilmegini we jemgyýetçilik gözegçiligi edaralarynyň tabşyryknamalarynyň </a:t>
            </a:r>
            <a:r>
              <a:rPr lang="sq-AL" sz="2000" b="1" dirty="0">
                <a:latin typeface="Times New Roman" pitchFamily="18" charset="0"/>
                <a:cs typeface="Times New Roman" pitchFamily="18" charset="0"/>
              </a:rPr>
              <a:t>zähmet </a:t>
            </a:r>
            <a:r>
              <a:rPr lang="uz-Cyrl-UZ" sz="2000" b="1" dirty="0">
                <a:latin typeface="Times New Roman" pitchFamily="18" charset="0"/>
                <a:cs typeface="Times New Roman" pitchFamily="18" charset="0"/>
              </a:rPr>
              <a:t>Kodeksde bellenilen tertipde </a:t>
            </a:r>
            <a:r>
              <a:rPr lang="uz-Cyrl-UZ" sz="2000" b="1" dirty="0" smtClean="0">
                <a:latin typeface="Times New Roman" pitchFamily="18" charset="0"/>
                <a:cs typeface="Times New Roman" pitchFamily="18" charset="0"/>
              </a:rPr>
              <a:t> </a:t>
            </a:r>
            <a:r>
              <a:rPr lang="uz-Cyrl-UZ"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uz-Cyrl-UZ" sz="2000" dirty="0" smtClean="0">
                <a:latin typeface="Times New Roman" pitchFamily="18" charset="0"/>
                <a:cs typeface="Times New Roman" pitchFamily="18" charset="0"/>
              </a:rPr>
              <a:t> </a:t>
            </a:r>
            <a:r>
              <a:rPr lang="uz-Cyrl-UZ" sz="2000" b="1" dirty="0">
                <a:latin typeface="Times New Roman" pitchFamily="18" charset="0"/>
                <a:cs typeface="Times New Roman" pitchFamily="18" charset="0"/>
              </a:rPr>
              <a:t>işgärleriň iş ýerinde zähmet howpsuzlygy we arassaçylygy boýunça zerur resminamalar bilen </a:t>
            </a:r>
            <a:r>
              <a:rPr lang="uz-Cyrl-UZ" sz="2000" b="1" dirty="0" smtClean="0">
                <a:latin typeface="Times New Roman" pitchFamily="18" charset="0"/>
                <a:cs typeface="Times New Roman" pitchFamily="18" charset="0"/>
              </a:rPr>
              <a:t> </a:t>
            </a:r>
            <a:r>
              <a:rPr lang="uz-Cyrl-UZ"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    -</a:t>
            </a:r>
            <a:r>
              <a:rPr lang="uz-Cyrl-UZ" sz="2000" dirty="0" smtClean="0">
                <a:latin typeface="Times New Roman" pitchFamily="18" charset="0"/>
                <a:cs typeface="Times New Roman" pitchFamily="18" charset="0"/>
              </a:rPr>
              <a:t> </a:t>
            </a:r>
            <a:r>
              <a:rPr lang="uz-Cyrl-UZ" sz="2000" b="1" dirty="0">
                <a:latin typeface="Times New Roman" pitchFamily="18" charset="0"/>
                <a:cs typeface="Times New Roman" pitchFamily="18" charset="0"/>
              </a:rPr>
              <a:t>kärhananyň işiniň aýratynlygyna laýyklykda, zähmeti goramagyň talaplaryna laýyk gelýän Türkmenistanyň kadalaşdyryjy hukuk namalarynyň bolmagyny we olar bilen işgärleriň tanyşdyrylmagyny </a:t>
            </a:r>
            <a:r>
              <a:rPr lang="uz-Cyrl-UZ" sz="2000" b="1" dirty="0">
                <a:solidFill>
                  <a:prstClr val="black"/>
                </a:solidFill>
                <a:latin typeface="Times New Roman" panose="02020603050405020304" pitchFamily="18" charset="0"/>
                <a:cs typeface="Times New Roman" panose="02020603050405020304" pitchFamily="18" charset="0"/>
              </a:rPr>
              <a:t>beýleki </a:t>
            </a:r>
            <a:r>
              <a:rPr lang="uz-Cyrl-UZ" sz="2000" b="1" dirty="0" smtClean="0">
                <a:solidFill>
                  <a:prstClr val="black"/>
                </a:solidFill>
                <a:latin typeface="Times New Roman" panose="02020603050405020304" pitchFamily="18" charset="0"/>
                <a:cs typeface="Times New Roman" panose="02020603050405020304" pitchFamily="18" charset="0"/>
              </a:rPr>
              <a:t>borçlar.</a:t>
            </a:r>
            <a:endParaRPr lang="ru-RU" sz="2000" b="1" dirty="0">
              <a:solidFill>
                <a:prstClr val="black"/>
              </a:solidFill>
              <a:latin typeface="Times New Roman" panose="02020603050405020304" pitchFamily="18" charset="0"/>
              <a:cs typeface="Times New Roman" panose="02020603050405020304" pitchFamily="18" charset="0"/>
            </a:endParaRPr>
          </a:p>
          <a:p>
            <a:r>
              <a:rPr lang="uz-Cyrl-UZ"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a:p>
            <a:r>
              <a:rPr lang="en-US" sz="1200" b="1" dirty="0">
                <a:latin typeface="Times New Roman" pitchFamily="18" charset="0"/>
                <a:cs typeface="Times New Roman" pitchFamily="18" charset="0"/>
              </a:rPr>
              <a:t> </a:t>
            </a:r>
            <a:endParaRPr lang="ru-RU" sz="1200" dirty="0">
              <a:latin typeface="Times New Roman" pitchFamily="18" charset="0"/>
              <a:cs typeface="Times New Roman" pitchFamily="18" charset="0"/>
            </a:endParaRPr>
          </a:p>
        </p:txBody>
      </p:sp>
      <p:cxnSp>
        <p:nvCxnSpPr>
          <p:cNvPr id="31" name="Прямая соединительная линия 30"/>
          <p:cNvCxnSpPr/>
          <p:nvPr/>
        </p:nvCxnSpPr>
        <p:spPr>
          <a:xfrm>
            <a:off x="985837" y="1076600"/>
            <a:ext cx="6742112" cy="0"/>
          </a:xfrm>
          <a:prstGeom prst="line">
            <a:avLst/>
          </a:prstGeom>
          <a:ln/>
        </p:spPr>
        <p:style>
          <a:lnRef idx="3">
            <a:schemeClr val="accent1"/>
          </a:lnRef>
          <a:fillRef idx="0">
            <a:schemeClr val="accent1"/>
          </a:fillRef>
          <a:effectRef idx="2">
            <a:schemeClr val="accent1"/>
          </a:effectRef>
          <a:fontRef idx="minor">
            <a:schemeClr val="tx1"/>
          </a:fontRef>
        </p:style>
      </p:cxnSp>
      <p:sp>
        <p:nvSpPr>
          <p:cNvPr id="40" name="AutoShape 17"/>
          <p:cNvSpPr>
            <a:spLocks noChangeArrowheads="1"/>
          </p:cNvSpPr>
          <p:nvPr/>
        </p:nvSpPr>
        <p:spPr bwMode="auto">
          <a:xfrm>
            <a:off x="4105275" y="856457"/>
            <a:ext cx="503237" cy="220143"/>
          </a:xfrm>
          <a:prstGeom prst="downArrow">
            <a:avLst>
              <a:gd name="adj1" fmla="val 50000"/>
              <a:gd name="adj2" fmla="val 25079"/>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pPr>
              <a:defRPr/>
            </a:pPr>
            <a:endParaRPr lang="ru-RU">
              <a:solidFill>
                <a:prstClr val="white"/>
              </a:solidFill>
            </a:endParaRPr>
          </a:p>
        </p:txBody>
      </p:sp>
    </p:spTree>
    <p:extLst>
      <p:ext uri="{BB962C8B-B14F-4D97-AF65-F5344CB8AC3E}">
        <p14:creationId xmlns:p14="http://schemas.microsoft.com/office/powerpoint/2010/main" val="1515181301"/>
      </p:ext>
    </p:extLst>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78853"/>
                                        </p:tgtEl>
                                        <p:attrNameLst>
                                          <p:attrName>style.visibility</p:attrName>
                                        </p:attrNameLst>
                                      </p:cBhvr>
                                      <p:to>
                                        <p:strVal val="visible"/>
                                      </p:to>
                                    </p:set>
                                    <p:animEffect transition="in" filter="wipe(up)">
                                      <p:cBhvr>
                                        <p:cTn id="7" dur="500"/>
                                        <p:tgtEl>
                                          <p:spTgt spid="78853"/>
                                        </p:tgtEl>
                                      </p:cBhvr>
                                    </p:animEffect>
                                  </p:childTnLst>
                                </p:cTn>
                              </p:par>
                            </p:childTnLst>
                          </p:cTn>
                        </p:par>
                        <p:par>
                          <p:cTn id="8" fill="hold">
                            <p:stCondLst>
                              <p:cond delay="500"/>
                            </p:stCondLst>
                            <p:childTnLst>
                              <p:par>
                                <p:cTn id="9" presetID="40" presetClass="entr" presetSubtype="0" fill="hold" nodeType="afterEffect">
                                  <p:stCondLst>
                                    <p:cond delay="0"/>
                                  </p:stCondLst>
                                  <p:iterate type="lt">
                                    <p:tmPct val="10000"/>
                                  </p:iterate>
                                  <p:childTnLst>
                                    <p:set>
                                      <p:cBhvr>
                                        <p:cTn id="10" dur="1" fill="hold">
                                          <p:stCondLst>
                                            <p:cond delay="0"/>
                                          </p:stCondLst>
                                        </p:cTn>
                                        <p:tgtEl>
                                          <p:spTgt spid="40"/>
                                        </p:tgtEl>
                                        <p:attrNameLst>
                                          <p:attrName>style.visibility</p:attrName>
                                        </p:attrNameLst>
                                      </p:cBhvr>
                                      <p:to>
                                        <p:strVal val="visible"/>
                                      </p:to>
                                    </p:set>
                                    <p:animEffect transition="in" filter="fade">
                                      <p:cBhvr>
                                        <p:cTn id="11" dur="1000"/>
                                        <p:tgtEl>
                                          <p:spTgt spid="40"/>
                                        </p:tgtEl>
                                      </p:cBhvr>
                                    </p:animEffect>
                                    <p:anim calcmode="lin" valueType="num">
                                      <p:cBhvr>
                                        <p:cTn id="12" dur="1000" fill="hold"/>
                                        <p:tgtEl>
                                          <p:spTgt spid="40"/>
                                        </p:tgtEl>
                                        <p:attrNameLst>
                                          <p:attrName>ppt_x</p:attrName>
                                        </p:attrNameLst>
                                      </p:cBhvr>
                                      <p:tavLst>
                                        <p:tav tm="0">
                                          <p:val>
                                            <p:strVal val="#ppt_x-.1"/>
                                          </p:val>
                                        </p:tav>
                                        <p:tav tm="100000">
                                          <p:val>
                                            <p:strVal val="#ppt_x"/>
                                          </p:val>
                                        </p:tav>
                                      </p:tavLst>
                                    </p:anim>
                                    <p:anim calcmode="lin" valueType="num">
                                      <p:cBhvr>
                                        <p:cTn id="13" dur="1000" fill="hold"/>
                                        <p:tgtEl>
                                          <p:spTgt spid="40"/>
                                        </p:tgtEl>
                                        <p:attrNameLst>
                                          <p:attrName>ppt_y</p:attrName>
                                        </p:attrNameLst>
                                      </p:cBhvr>
                                      <p:tavLst>
                                        <p:tav tm="0">
                                          <p:val>
                                            <p:strVal val="#ppt_y"/>
                                          </p:val>
                                        </p:tav>
                                        <p:tav tm="100000">
                                          <p:val>
                                            <p:strVal val="#ppt_y"/>
                                          </p:val>
                                        </p:tav>
                                      </p:tavLst>
                                    </p:anim>
                                  </p:childTnLst>
                                </p:cTn>
                              </p:par>
                            </p:childTnLst>
                          </p:cTn>
                        </p:par>
                        <p:par>
                          <p:cTn id="14" fill="hold">
                            <p:stCondLst>
                              <p:cond delay="1500"/>
                            </p:stCondLst>
                            <p:childTnLst>
                              <p:par>
                                <p:cTn id="15" presetID="16" presetClass="entr" presetSubtype="21" fill="hold" nodeType="after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barn(inVertical)">
                                      <p:cBhvr>
                                        <p:cTn id="17" dur="500"/>
                                        <p:tgtEl>
                                          <p:spTgt spid="31"/>
                                        </p:tgtEl>
                                      </p:cBhvr>
                                    </p:animEffect>
                                  </p:childTnLst>
                                </p:cTn>
                              </p:par>
                            </p:childTnLst>
                          </p:cTn>
                        </p:par>
                        <p:par>
                          <p:cTn id="18" fill="hold">
                            <p:stCondLst>
                              <p:cond delay="2000"/>
                            </p:stCondLst>
                            <p:childTnLst>
                              <p:par>
                                <p:cTn id="19" presetID="2" presetClass="entr" presetSubtype="2"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1+#ppt_w/2"/>
                                          </p:val>
                                        </p:tav>
                                        <p:tav tm="100000">
                                          <p:val>
                                            <p:strVal val="#ppt_x"/>
                                          </p:val>
                                        </p:tav>
                                      </p:tavLst>
                                    </p:anim>
                                    <p:anim calcmode="lin" valueType="num">
                                      <p:cBhvr additive="base">
                                        <p:cTn id="22"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ая прямоугольная выноска 5"/>
          <p:cNvSpPr/>
          <p:nvPr/>
        </p:nvSpPr>
        <p:spPr>
          <a:xfrm>
            <a:off x="208203" y="116632"/>
            <a:ext cx="8855779" cy="6336704"/>
          </a:xfrm>
          <a:prstGeom prst="wedgeRoundRectCallout">
            <a:avLst>
              <a:gd name="adj1" fmla="val -49686"/>
              <a:gd name="adj2" fmla="val -3078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14300" algn="just">
              <a:spcAft>
                <a:spcPts val="0"/>
              </a:spcAft>
            </a:pPr>
            <a:r>
              <a:rPr lang="uz-Cyrl-UZ" sz="3600" b="1" dirty="0">
                <a:solidFill>
                  <a:srgbClr val="000000"/>
                </a:solidFill>
                <a:latin typeface="Times New Roman"/>
                <a:ea typeface="Times New Roman"/>
              </a:rPr>
              <a:t> </a:t>
            </a:r>
            <a:r>
              <a:rPr lang="uz-Cyrl-UZ" sz="4000" dirty="0" smtClean="0">
                <a:solidFill>
                  <a:srgbClr val="000000"/>
                </a:solidFill>
                <a:latin typeface="Times New Roman"/>
                <a:ea typeface="Times New Roman"/>
              </a:rPr>
              <a:t> </a:t>
            </a:r>
            <a:r>
              <a:rPr lang="uz-Cyrl-UZ" sz="3200" b="1" dirty="0">
                <a:solidFill>
                  <a:schemeClr val="tx1"/>
                </a:solidFill>
                <a:latin typeface="Times New Roman"/>
                <a:ea typeface="Times New Roman"/>
              </a:rPr>
              <a:t>Iş berijiniň üstüne işgärleri tehniki howpsuzlyk, önümçilik sanitariýasy, ýangyna garşy gorag we zähmeti goramagyň beýleki düzgünleri boýunça gözükdirmäni geçirmek, şeýle hem zähmeti goramak boýunça ähli talaplaryň işgärler tarapyndan berjaý edilmegine hemişelik gözegçiligi amala aşyrmak wezipesi ýüklenilýär.</a:t>
            </a:r>
            <a:r>
              <a:rPr lang="uz-Cyrl-UZ" sz="3200" dirty="0">
                <a:solidFill>
                  <a:schemeClr val="tx1"/>
                </a:solidFill>
                <a:latin typeface="Times New Roman"/>
                <a:ea typeface="Times New Roman"/>
              </a:rPr>
              <a:t> </a:t>
            </a:r>
            <a:endParaRPr lang="uz-Cyrl-UZ" sz="3200" dirty="0" smtClean="0">
              <a:solidFill>
                <a:schemeClr val="tx1"/>
              </a:solidFill>
              <a:latin typeface="Times New Roman"/>
              <a:ea typeface="Times New Roman"/>
            </a:endParaRPr>
          </a:p>
          <a:p>
            <a:pPr indent="114300" algn="just">
              <a:spcAft>
                <a:spcPts val="0"/>
              </a:spcAft>
            </a:pPr>
            <a:r>
              <a:rPr lang="tk-TM" sz="3200" dirty="0" smtClean="0">
                <a:solidFill>
                  <a:srgbClr val="000000"/>
                </a:solidFill>
                <a:latin typeface="Times New Roman"/>
                <a:ea typeface="Times New Roman"/>
              </a:rPr>
              <a:t> </a:t>
            </a:r>
            <a:endParaRPr lang="ru-RU" sz="3200" dirty="0">
              <a:effectLst/>
              <a:latin typeface="Calibri"/>
              <a:ea typeface="Calibri"/>
              <a:cs typeface="Times New Roman"/>
            </a:endParaRPr>
          </a:p>
        </p:txBody>
      </p:sp>
    </p:spTree>
    <p:extLst>
      <p:ext uri="{BB962C8B-B14F-4D97-AF65-F5344CB8AC3E}">
        <p14:creationId xmlns:p14="http://schemas.microsoft.com/office/powerpoint/2010/main" val="3369471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Номер слайда 5"/>
          <p:cNvSpPr txBox="1">
            <a:spLocks noGrp="1"/>
          </p:cNvSpPr>
          <p:nvPr/>
        </p:nvSpPr>
        <p:spPr bwMode="auto">
          <a:xfrm>
            <a:off x="8172450" y="6248400"/>
            <a:ext cx="514350" cy="457200"/>
          </a:xfrm>
          <a:prstGeom prst="rect">
            <a:avLst/>
          </a:prstGeom>
          <a:noFill/>
          <a:ln w="9525">
            <a:noFill/>
            <a:miter lim="800000"/>
            <a:headEnd/>
            <a:tailEnd/>
          </a:ln>
        </p:spPr>
        <p:txBody>
          <a:bodyPr anchor="b"/>
          <a:lstStyle/>
          <a:p>
            <a:pPr algn="r"/>
            <a:fld id="{8580057F-C2F3-4F89-AA46-11526E842C04}" type="slidenum">
              <a:rPr lang="ru-RU" sz="1200">
                <a:solidFill>
                  <a:srgbClr val="333333"/>
                </a:solidFill>
                <a:latin typeface="Times New Roman" pitchFamily="18" charset="0"/>
              </a:rPr>
              <a:pPr algn="r"/>
              <a:t>9</a:t>
            </a:fld>
            <a:endParaRPr lang="ru-RU" sz="1200">
              <a:solidFill>
                <a:srgbClr val="333333"/>
              </a:solidFill>
              <a:latin typeface="Times New Roman" pitchFamily="18" charset="0"/>
            </a:endParaRPr>
          </a:p>
        </p:txBody>
      </p:sp>
      <p:sp>
        <p:nvSpPr>
          <p:cNvPr id="78853" name="Rectangle 5"/>
          <p:cNvSpPr>
            <a:spLocks noChangeArrowheads="1"/>
          </p:cNvSpPr>
          <p:nvPr/>
        </p:nvSpPr>
        <p:spPr bwMode="auto">
          <a:xfrm>
            <a:off x="328983" y="206890"/>
            <a:ext cx="8569325" cy="71913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endParaRPr lang="uz-Cyrl-UZ" sz="2400" b="1" dirty="0" smtClean="0">
              <a:latin typeface="Times New Roman" pitchFamily="18" charset="0"/>
              <a:cs typeface="Times New Roman" pitchFamily="18" charset="0"/>
            </a:endParaRPr>
          </a:p>
          <a:p>
            <a:pPr algn="ctr"/>
            <a:r>
              <a:rPr lang="uz-Cyrl-UZ" sz="2400" b="1" dirty="0">
                <a:latin typeface="Times New Roman" pitchFamily="18" charset="0"/>
                <a:cs typeface="Times New Roman" pitchFamily="18" charset="0"/>
              </a:rPr>
              <a:t> </a:t>
            </a:r>
            <a:r>
              <a:rPr lang="uz-Cyrl-UZ" sz="2400" b="1" dirty="0" smtClean="0">
                <a:latin typeface="Times New Roman" pitchFamily="18" charset="0"/>
                <a:cs typeface="Times New Roman" pitchFamily="18" charset="0"/>
              </a:rPr>
              <a:t>   </a:t>
            </a:r>
            <a:r>
              <a:rPr lang="uz-Cyrl-UZ" sz="2400" b="1" dirty="0" smtClean="0">
                <a:solidFill>
                  <a:schemeClr val="tx1"/>
                </a:solidFill>
                <a:latin typeface="Times New Roman" pitchFamily="18" charset="0"/>
                <a:cs typeface="Times New Roman" pitchFamily="18" charset="0"/>
              </a:rPr>
              <a:t>Zähmeti </a:t>
            </a:r>
            <a:r>
              <a:rPr lang="en-US" sz="2400" b="1" dirty="0" smtClean="0">
                <a:solidFill>
                  <a:schemeClr val="tx1"/>
                </a:solidFill>
                <a:latin typeface="Times New Roman" pitchFamily="18" charset="0"/>
                <a:cs typeface="Times New Roman" pitchFamily="18" charset="0"/>
              </a:rPr>
              <a:t>  </a:t>
            </a:r>
            <a:r>
              <a:rPr lang="uz-Cyrl-UZ" sz="2400" b="1" dirty="0">
                <a:solidFill>
                  <a:schemeClr val="tx1"/>
                </a:solidFill>
                <a:latin typeface="Times New Roman" pitchFamily="18" charset="0"/>
                <a:cs typeface="Times New Roman" pitchFamily="18" charset="0"/>
              </a:rPr>
              <a:t>goramak</a:t>
            </a:r>
            <a:r>
              <a:rPr lang="en-US" sz="2400" b="1" dirty="0">
                <a:solidFill>
                  <a:schemeClr val="tx1"/>
                </a:solidFill>
                <a:latin typeface="Times New Roman" pitchFamily="18" charset="0"/>
                <a:cs typeface="Times New Roman" pitchFamily="18" charset="0"/>
              </a:rPr>
              <a:t>  </a:t>
            </a:r>
            <a:r>
              <a:rPr lang="uz-Cyrl-UZ" sz="2400" b="1" dirty="0">
                <a:solidFill>
                  <a:schemeClr val="tx1"/>
                </a:solidFill>
                <a:latin typeface="Times New Roman" pitchFamily="18" charset="0"/>
                <a:cs typeface="Times New Roman" pitchFamily="18" charset="0"/>
              </a:rPr>
              <a:t> ba</a:t>
            </a:r>
            <a:r>
              <a:rPr lang="en-US" sz="2400" b="1" dirty="0">
                <a:solidFill>
                  <a:schemeClr val="tx1"/>
                </a:solidFill>
                <a:latin typeface="Times New Roman" pitchFamily="18" charset="0"/>
                <a:cs typeface="Times New Roman" pitchFamily="18" charset="0"/>
              </a:rPr>
              <a:t>bat</a:t>
            </a:r>
            <a:r>
              <a:rPr lang="uz-Cyrl-UZ" sz="2400" b="1" dirty="0">
                <a:solidFill>
                  <a:schemeClr val="tx1"/>
                </a:solidFill>
                <a:latin typeface="Times New Roman" pitchFamily="18" charset="0"/>
                <a:cs typeface="Times New Roman" pitchFamily="18" charset="0"/>
              </a:rPr>
              <a:t>da</a:t>
            </a:r>
            <a:r>
              <a:rPr lang="en-US" sz="2400" b="1" dirty="0">
                <a:solidFill>
                  <a:schemeClr val="tx1"/>
                </a:solidFill>
                <a:latin typeface="Times New Roman" pitchFamily="18" charset="0"/>
                <a:cs typeface="Times New Roman" pitchFamily="18" charset="0"/>
              </a:rPr>
              <a:t>  </a:t>
            </a:r>
            <a:r>
              <a:rPr lang="uz-Cyrl-UZ" sz="2400" b="1" dirty="0">
                <a:solidFill>
                  <a:schemeClr val="tx1"/>
                </a:solidFill>
                <a:latin typeface="Times New Roman" pitchFamily="18" charset="0"/>
                <a:cs typeface="Times New Roman" pitchFamily="18" charset="0"/>
              </a:rPr>
              <a:t> döwlet</a:t>
            </a:r>
            <a:r>
              <a:rPr lang="en-US" sz="2400" b="1" dirty="0">
                <a:solidFill>
                  <a:schemeClr val="tx1"/>
                </a:solidFill>
                <a:latin typeface="Times New Roman" pitchFamily="18" charset="0"/>
                <a:cs typeface="Times New Roman" pitchFamily="18" charset="0"/>
              </a:rPr>
              <a:t>  </a:t>
            </a:r>
            <a:r>
              <a:rPr lang="uz-Cyrl-UZ" sz="2400" b="1" dirty="0">
                <a:solidFill>
                  <a:schemeClr val="tx1"/>
                </a:solidFill>
                <a:latin typeface="Times New Roman" pitchFamily="18" charset="0"/>
                <a:cs typeface="Times New Roman" pitchFamily="18" charset="0"/>
              </a:rPr>
              <a:t>dolandyryş</a:t>
            </a:r>
            <a:r>
              <a:rPr lang="en-US" sz="2400" b="1" dirty="0">
                <a:solidFill>
                  <a:schemeClr val="tx1"/>
                </a:solidFill>
                <a:latin typeface="Times New Roman" pitchFamily="18" charset="0"/>
                <a:cs typeface="Times New Roman" pitchFamily="18" charset="0"/>
              </a:rPr>
              <a:t>  </a:t>
            </a:r>
            <a:r>
              <a:rPr lang="uz-Cyrl-UZ" sz="2400" b="1" dirty="0">
                <a:solidFill>
                  <a:schemeClr val="tx1"/>
                </a:solidFill>
                <a:latin typeface="Times New Roman" pitchFamily="18" charset="0"/>
                <a:cs typeface="Times New Roman" pitchFamily="18" charset="0"/>
              </a:rPr>
              <a:t> edaralary </a:t>
            </a:r>
            <a:endParaRPr lang="ru-RU" sz="2400" b="1" dirty="0">
              <a:solidFill>
                <a:schemeClr val="tx1"/>
              </a:solidFill>
              <a:latin typeface="Times New Roman" pitchFamily="18" charset="0"/>
              <a:cs typeface="Times New Roman" pitchFamily="18" charset="0"/>
            </a:endParaRPr>
          </a:p>
          <a:p>
            <a:pPr algn="ctr"/>
            <a:r>
              <a:rPr lang="ru-RU" dirty="0" smtClean="0">
                <a:solidFill>
                  <a:srgbClr val="FFFF00"/>
                </a:solidFill>
                <a:latin typeface="Times New Roman" pitchFamily="18" charset="0"/>
                <a:cs typeface="Times New Roman" pitchFamily="18" charset="0"/>
              </a:rPr>
              <a:t> </a:t>
            </a:r>
            <a:endParaRPr lang="ru-RU" dirty="0">
              <a:solidFill>
                <a:srgbClr val="FFFF00"/>
              </a:solidFill>
              <a:latin typeface="Times New Roman" pitchFamily="18" charset="0"/>
              <a:cs typeface="Times New Roman" pitchFamily="18" charset="0"/>
            </a:endParaRPr>
          </a:p>
          <a:p>
            <a:r>
              <a:rPr lang="ru-RU" sz="2000" dirty="0">
                <a:latin typeface="Times New Roman" pitchFamily="18" charset="0"/>
                <a:cs typeface="Times New Roman" pitchFamily="18" charset="0"/>
              </a:rPr>
              <a:t> </a:t>
            </a:r>
          </a:p>
        </p:txBody>
      </p:sp>
      <p:sp>
        <p:nvSpPr>
          <p:cNvPr id="20" name="Text Box 10"/>
          <p:cNvSpPr txBox="1">
            <a:spLocks noChangeArrowheads="1"/>
          </p:cNvSpPr>
          <p:nvPr/>
        </p:nvSpPr>
        <p:spPr bwMode="auto">
          <a:xfrm>
            <a:off x="6739885" y="2129203"/>
            <a:ext cx="2319883" cy="923330"/>
          </a:xfrm>
          <a:prstGeom prst="rect">
            <a:avLst/>
          </a:prstGeom>
          <a:solidFill>
            <a:srgbClr val="92D050"/>
          </a:solidFill>
          <a:ln w="19050">
            <a:solidFill>
              <a:srgbClr val="00FFFF"/>
            </a:solidFill>
            <a:miter lim="800000"/>
            <a:headEnd/>
            <a:tailEnd/>
          </a:ln>
        </p:spPr>
        <p:txBody>
          <a:bodyPr wrap="square">
            <a:spAutoFit/>
          </a:bodyPr>
          <a:lstStyle/>
          <a:p>
            <a:r>
              <a:rPr lang="uz-Cyrl-UZ" b="1" dirty="0">
                <a:latin typeface="Times New Roman" pitchFamily="18" charset="0"/>
                <a:cs typeface="Times New Roman" pitchFamily="18" charset="0"/>
              </a:rPr>
              <a:t>Zähmeti goramak </a:t>
            </a:r>
            <a:r>
              <a:rPr lang="uz-Cyrl-UZ" b="1" dirty="0" smtClean="0">
                <a:latin typeface="Times New Roman" pitchFamily="18" charset="0"/>
                <a:cs typeface="Times New Roman" pitchFamily="18" charset="0"/>
              </a:rPr>
              <a:t>baradaky</a:t>
            </a:r>
            <a:r>
              <a:rPr lang="uz-Cyrl-UZ" dirty="0">
                <a:latin typeface="Times New Roman" pitchFamily="18" charset="0"/>
                <a:cs typeface="Times New Roman" pitchFamily="18" charset="0"/>
              </a:rPr>
              <a:t> </a:t>
            </a:r>
            <a:r>
              <a:rPr lang="uz-Cyrl-UZ" b="1" dirty="0" smtClean="0">
                <a:latin typeface="Times New Roman" pitchFamily="18" charset="0"/>
                <a:cs typeface="Times New Roman" pitchFamily="18" charset="0"/>
              </a:rPr>
              <a:t>toparla</a:t>
            </a:r>
            <a:r>
              <a:rPr lang="tk-TM" sz="2000" b="1" dirty="0" smtClean="0">
                <a:latin typeface="Times New Roman" pitchFamily="18" charset="0"/>
                <a:cs typeface="Times New Roman" pitchFamily="18" charset="0"/>
              </a:rPr>
              <a:t>r</a:t>
            </a:r>
            <a:r>
              <a:rPr lang="uz-Cyrl-UZ" sz="2000" b="1" dirty="0" smtClean="0">
                <a:latin typeface="Times New Roman" pitchFamily="18" charset="0"/>
                <a:cs typeface="Times New Roman" pitchFamily="18" charset="0"/>
              </a:rPr>
              <a:t> </a:t>
            </a:r>
            <a:r>
              <a:rPr lang="ru-RU" sz="1400" b="1" dirty="0" smtClean="0">
                <a:latin typeface="Times New Roman" pitchFamily="18" charset="0"/>
                <a:cs typeface="Times New Roman" pitchFamily="18" charset="0"/>
              </a:rPr>
              <a:t>к</a:t>
            </a:r>
            <a:r>
              <a:rPr lang="uz-Cyrl-UZ" sz="1400" b="1" dirty="0" smtClean="0">
                <a:latin typeface="Times New Roman" pitchFamily="18" charset="0"/>
                <a:cs typeface="Times New Roman" pitchFamily="18" charset="0"/>
              </a:rPr>
              <a:t>омиссии </a:t>
            </a:r>
            <a:r>
              <a:rPr lang="uz-Cyrl-UZ" sz="1400" b="1" dirty="0">
                <a:latin typeface="Times New Roman" pitchFamily="18" charset="0"/>
                <a:cs typeface="Times New Roman" pitchFamily="18" charset="0"/>
              </a:rPr>
              <a:t>по охране труда</a:t>
            </a:r>
            <a:r>
              <a:rPr lang="ru-RU" sz="1400" b="1" dirty="0">
                <a:latin typeface="Times New Roman" pitchFamily="18" charset="0"/>
                <a:cs typeface="Times New Roman" pitchFamily="18" charset="0"/>
              </a:rPr>
              <a:t> </a:t>
            </a:r>
            <a:r>
              <a:rPr lang="tk-TM" sz="1600" dirty="0" smtClean="0">
                <a:latin typeface="Times New Roman" pitchFamily="18" charset="0"/>
                <a:cs typeface="Times New Roman" pitchFamily="18" charset="0"/>
              </a:rPr>
              <a:t> </a:t>
            </a:r>
            <a:endParaRPr lang="ru-RU" sz="1000" dirty="0">
              <a:latin typeface="Times New Roman" pitchFamily="18" charset="0"/>
              <a:cs typeface="Times New Roman" pitchFamily="18" charset="0"/>
            </a:endParaRPr>
          </a:p>
        </p:txBody>
      </p:sp>
      <p:sp>
        <p:nvSpPr>
          <p:cNvPr id="22" name="Text Box 10"/>
          <p:cNvSpPr txBox="1">
            <a:spLocks noChangeArrowheads="1"/>
          </p:cNvSpPr>
          <p:nvPr/>
        </p:nvSpPr>
        <p:spPr bwMode="auto">
          <a:xfrm>
            <a:off x="2159750" y="2230709"/>
            <a:ext cx="1980202" cy="1446550"/>
          </a:xfrm>
          <a:prstGeom prst="rect">
            <a:avLst/>
          </a:prstGeom>
          <a:solidFill>
            <a:srgbClr val="92D050"/>
          </a:solidFill>
          <a:ln w="19050">
            <a:solidFill>
              <a:srgbClr val="00FFFF"/>
            </a:solidFill>
            <a:miter lim="800000"/>
            <a:headEnd/>
            <a:tailEnd/>
          </a:ln>
        </p:spPr>
        <p:txBody>
          <a:bodyPr wrap="square">
            <a:spAutoFit/>
          </a:bodyPr>
          <a:lstStyle/>
          <a:p>
            <a:pPr algn="ctr">
              <a:spcBef>
                <a:spcPct val="50000"/>
              </a:spcBef>
            </a:pPr>
            <a:r>
              <a:rPr lang="uz-Cyrl-UZ" b="1" dirty="0">
                <a:latin typeface="Times New Roman"/>
                <a:ea typeface="Times New Roman"/>
              </a:rPr>
              <a:t>Zähmeti goramak ba</a:t>
            </a:r>
            <a:r>
              <a:rPr lang="en-US" b="1" dirty="0">
                <a:latin typeface="Times New Roman"/>
                <a:ea typeface="Times New Roman"/>
              </a:rPr>
              <a:t>bat</a:t>
            </a:r>
            <a:r>
              <a:rPr lang="uz-Cyrl-UZ" b="1" dirty="0">
                <a:latin typeface="Times New Roman"/>
                <a:ea typeface="Times New Roman"/>
              </a:rPr>
              <a:t>da ministrlikler, pudaklaýyn </a:t>
            </a:r>
            <a:r>
              <a:rPr lang="uz-Cyrl-UZ" sz="1400" b="1" dirty="0">
                <a:latin typeface="Times New Roman"/>
                <a:ea typeface="Times New Roman"/>
              </a:rPr>
              <a:t>dolandyry</a:t>
            </a:r>
            <a:r>
              <a:rPr lang="uz-Cyrl-UZ" sz="1600" b="1" dirty="0">
                <a:latin typeface="Times New Roman"/>
                <a:ea typeface="Times New Roman"/>
              </a:rPr>
              <a:t>ş </a:t>
            </a:r>
            <a:r>
              <a:rPr lang="uz-Cyrl-UZ" sz="1600" b="1" dirty="0" smtClean="0">
                <a:latin typeface="Times New Roman" pitchFamily="18" charset="0"/>
                <a:ea typeface="Times New Roman"/>
                <a:cs typeface="Times New Roman" pitchFamily="18" charset="0"/>
              </a:rPr>
              <a:t>edaralary </a:t>
            </a:r>
            <a:r>
              <a:rPr lang="tk-TM" sz="1400" dirty="0" smtClean="0">
                <a:latin typeface="Times New Roman" pitchFamily="18" charset="0"/>
                <a:ea typeface="Times New Roman"/>
                <a:cs typeface="Times New Roman" pitchFamily="18" charset="0"/>
              </a:rPr>
              <a:t> </a:t>
            </a:r>
            <a:endParaRPr lang="ru-RU" sz="1400" b="1" dirty="0">
              <a:solidFill>
                <a:srgbClr val="000000"/>
              </a:solidFill>
            </a:endParaRPr>
          </a:p>
        </p:txBody>
      </p:sp>
      <p:sp>
        <p:nvSpPr>
          <p:cNvPr id="23" name="Text Box 10"/>
          <p:cNvSpPr txBox="1">
            <a:spLocks noChangeArrowheads="1"/>
          </p:cNvSpPr>
          <p:nvPr/>
        </p:nvSpPr>
        <p:spPr bwMode="auto">
          <a:xfrm>
            <a:off x="75356" y="2325095"/>
            <a:ext cx="2016225" cy="892552"/>
          </a:xfrm>
          <a:prstGeom prst="rect">
            <a:avLst/>
          </a:prstGeom>
          <a:solidFill>
            <a:srgbClr val="92D050"/>
          </a:solidFill>
          <a:ln w="19050">
            <a:solidFill>
              <a:srgbClr val="00FFFF"/>
            </a:solidFill>
            <a:miter lim="800000"/>
            <a:headEnd/>
            <a:tailEnd/>
          </a:ln>
        </p:spPr>
        <p:txBody>
          <a:bodyPr wrap="square">
            <a:spAutoFit/>
          </a:bodyPr>
          <a:lstStyle/>
          <a:p>
            <a:pPr algn="ctr">
              <a:spcBef>
                <a:spcPct val="50000"/>
              </a:spcBef>
            </a:pPr>
            <a:r>
              <a:rPr lang="uz-Cyrl-UZ" sz="2000" b="1" dirty="0" smtClean="0">
                <a:latin typeface="Times New Roman" pitchFamily="18" charset="0"/>
                <a:cs typeface="Times New Roman" pitchFamily="18" charset="0"/>
              </a:rPr>
              <a:t>Türkmen-  standartlary </a:t>
            </a:r>
            <a:r>
              <a:rPr lang="ru-RU" sz="1200" dirty="0" err="1" smtClean="0">
                <a:latin typeface="Times New Roman" pitchFamily="18" charset="0"/>
                <a:cs typeface="Times New Roman" pitchFamily="18" charset="0"/>
              </a:rPr>
              <a:t>Туркменстандартлары</a:t>
            </a:r>
            <a:endParaRPr lang="ru-RU" sz="1200" dirty="0">
              <a:solidFill>
                <a:srgbClr val="000000"/>
              </a:solidFill>
              <a:latin typeface="Times New Roman" pitchFamily="18" charset="0"/>
              <a:cs typeface="Times New Roman" pitchFamily="18" charset="0"/>
            </a:endParaRPr>
          </a:p>
        </p:txBody>
      </p:sp>
      <p:sp>
        <p:nvSpPr>
          <p:cNvPr id="24" name="AutoShape 17"/>
          <p:cNvSpPr>
            <a:spLocks noChangeArrowheads="1"/>
          </p:cNvSpPr>
          <p:nvPr/>
        </p:nvSpPr>
        <p:spPr bwMode="auto">
          <a:xfrm>
            <a:off x="3014705" y="1548015"/>
            <a:ext cx="503237" cy="474662"/>
          </a:xfrm>
          <a:prstGeom prst="downArrow">
            <a:avLst>
              <a:gd name="adj1" fmla="val 50000"/>
              <a:gd name="adj2" fmla="val 25079"/>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pPr>
              <a:defRPr/>
            </a:pPr>
            <a:endParaRPr lang="ru-RU">
              <a:solidFill>
                <a:prstClr val="white"/>
              </a:solidFill>
            </a:endParaRPr>
          </a:p>
        </p:txBody>
      </p:sp>
      <p:sp>
        <p:nvSpPr>
          <p:cNvPr id="26" name="AutoShape 17"/>
          <p:cNvSpPr>
            <a:spLocks noChangeArrowheads="1"/>
          </p:cNvSpPr>
          <p:nvPr/>
        </p:nvSpPr>
        <p:spPr bwMode="auto">
          <a:xfrm>
            <a:off x="831850" y="1559012"/>
            <a:ext cx="503238" cy="504824"/>
          </a:xfrm>
          <a:prstGeom prst="downArrow">
            <a:avLst>
              <a:gd name="adj1" fmla="val 50000"/>
              <a:gd name="adj2" fmla="val 25079"/>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pPr>
              <a:defRPr/>
            </a:pPr>
            <a:endParaRPr lang="ru-RU">
              <a:solidFill>
                <a:prstClr val="white"/>
              </a:solidFill>
            </a:endParaRPr>
          </a:p>
        </p:txBody>
      </p:sp>
      <p:sp>
        <p:nvSpPr>
          <p:cNvPr id="27" name="AutoShape 17"/>
          <p:cNvSpPr>
            <a:spLocks noChangeArrowheads="1"/>
          </p:cNvSpPr>
          <p:nvPr/>
        </p:nvSpPr>
        <p:spPr bwMode="auto">
          <a:xfrm>
            <a:off x="7994625" y="1586011"/>
            <a:ext cx="503238" cy="504824"/>
          </a:xfrm>
          <a:prstGeom prst="downArrow">
            <a:avLst>
              <a:gd name="adj1" fmla="val 50000"/>
              <a:gd name="adj2" fmla="val 25079"/>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pPr>
              <a:defRPr/>
            </a:pPr>
            <a:endParaRPr lang="ru-RU">
              <a:solidFill>
                <a:prstClr val="white"/>
              </a:solidFill>
            </a:endParaRPr>
          </a:p>
        </p:txBody>
      </p:sp>
      <p:cxnSp>
        <p:nvCxnSpPr>
          <p:cNvPr id="31" name="Прямая соединительная линия 30"/>
          <p:cNvCxnSpPr/>
          <p:nvPr/>
        </p:nvCxnSpPr>
        <p:spPr>
          <a:xfrm>
            <a:off x="919188" y="1484785"/>
            <a:ext cx="7253262" cy="0"/>
          </a:xfrm>
          <a:prstGeom prst="line">
            <a:avLst/>
          </a:prstGeom>
          <a:ln/>
        </p:spPr>
        <p:style>
          <a:lnRef idx="3">
            <a:schemeClr val="accent1"/>
          </a:lnRef>
          <a:fillRef idx="0">
            <a:schemeClr val="accent1"/>
          </a:fillRef>
          <a:effectRef idx="2">
            <a:schemeClr val="accent1"/>
          </a:effectRef>
          <a:fontRef idx="minor">
            <a:schemeClr val="tx1"/>
          </a:fontRef>
        </p:style>
      </p:cxnSp>
      <p:sp>
        <p:nvSpPr>
          <p:cNvPr id="40" name="AutoShape 17"/>
          <p:cNvSpPr>
            <a:spLocks noChangeArrowheads="1"/>
          </p:cNvSpPr>
          <p:nvPr/>
        </p:nvSpPr>
        <p:spPr bwMode="auto">
          <a:xfrm>
            <a:off x="4372898" y="1052737"/>
            <a:ext cx="503237" cy="432048"/>
          </a:xfrm>
          <a:prstGeom prst="downArrow">
            <a:avLst>
              <a:gd name="adj1" fmla="val 50000"/>
              <a:gd name="adj2" fmla="val 25079"/>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pPr>
              <a:defRPr/>
            </a:pPr>
            <a:endParaRPr lang="ru-RU">
              <a:solidFill>
                <a:prstClr val="white"/>
              </a:solidFill>
            </a:endParaRPr>
          </a:p>
        </p:txBody>
      </p:sp>
      <p:sp>
        <p:nvSpPr>
          <p:cNvPr id="13" name="AutoShape 17"/>
          <p:cNvSpPr>
            <a:spLocks noChangeArrowheads="1"/>
          </p:cNvSpPr>
          <p:nvPr/>
        </p:nvSpPr>
        <p:spPr bwMode="auto">
          <a:xfrm>
            <a:off x="5239987" y="1574093"/>
            <a:ext cx="503237" cy="474662"/>
          </a:xfrm>
          <a:prstGeom prst="downArrow">
            <a:avLst>
              <a:gd name="adj1" fmla="val 50000"/>
              <a:gd name="adj2" fmla="val 25079"/>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pPr>
              <a:defRPr/>
            </a:pPr>
            <a:endParaRPr lang="ru-RU">
              <a:solidFill>
                <a:prstClr val="white"/>
              </a:solidFill>
            </a:endParaRPr>
          </a:p>
        </p:txBody>
      </p:sp>
      <p:sp>
        <p:nvSpPr>
          <p:cNvPr id="14" name="Text Box 10"/>
          <p:cNvSpPr txBox="1">
            <a:spLocks noChangeArrowheads="1"/>
          </p:cNvSpPr>
          <p:nvPr/>
        </p:nvSpPr>
        <p:spPr bwMode="auto">
          <a:xfrm>
            <a:off x="4326388" y="2241995"/>
            <a:ext cx="2330437" cy="830997"/>
          </a:xfrm>
          <a:prstGeom prst="rect">
            <a:avLst/>
          </a:prstGeom>
          <a:solidFill>
            <a:srgbClr val="92D050"/>
          </a:solidFill>
          <a:ln w="19050">
            <a:solidFill>
              <a:srgbClr val="00FFFF"/>
            </a:solidFill>
            <a:miter lim="800000"/>
            <a:headEnd/>
            <a:tailEnd/>
          </a:ln>
        </p:spPr>
        <p:txBody>
          <a:bodyPr wrap="square">
            <a:spAutoFit/>
          </a:bodyPr>
          <a:lstStyle/>
          <a:p>
            <a:r>
              <a:rPr lang="uz-Cyrl-UZ" b="1" dirty="0">
                <a:latin typeface="Times New Roman" pitchFamily="18" charset="0"/>
                <a:cs typeface="Times New Roman" pitchFamily="18" charset="0"/>
              </a:rPr>
              <a:t>Kärhanada zähmeti goramak </a:t>
            </a:r>
            <a:r>
              <a:rPr lang="tk-TM" b="1" dirty="0" smtClean="0">
                <a:latin typeface="Times New Roman" pitchFamily="18" charset="0"/>
                <a:cs typeface="Times New Roman" pitchFamily="18" charset="0"/>
              </a:rPr>
              <a:t> </a:t>
            </a:r>
            <a:endParaRPr lang="ru-RU" sz="1200" dirty="0">
              <a:latin typeface="Times New Roman" pitchFamily="18" charset="0"/>
              <a:cs typeface="Times New Roman" pitchFamily="18" charset="0"/>
            </a:endParaRPr>
          </a:p>
          <a:p>
            <a:endParaRPr lang="ru-RU" sz="1200" dirty="0">
              <a:latin typeface="Times New Roman" pitchFamily="18" charset="0"/>
              <a:cs typeface="Times New Roman" pitchFamily="18" charset="0"/>
            </a:endParaRPr>
          </a:p>
        </p:txBody>
      </p:sp>
      <p:sp>
        <p:nvSpPr>
          <p:cNvPr id="8" name="Прямоугольник 7"/>
          <p:cNvSpPr/>
          <p:nvPr/>
        </p:nvSpPr>
        <p:spPr>
          <a:xfrm>
            <a:off x="192215" y="5380672"/>
            <a:ext cx="8616953" cy="1200329"/>
          </a:xfrm>
          <a:prstGeom prst="rect">
            <a:avLst/>
          </a:prstGeom>
        </p:spPr>
        <p:txBody>
          <a:bodyPr wrap="square">
            <a:spAutoFit/>
          </a:bodyPr>
          <a:lstStyle/>
          <a:p>
            <a:r>
              <a:rPr lang="uz-Cyrl-UZ" b="1" dirty="0" smtClean="0">
                <a:latin typeface="Times New Roman" pitchFamily="18" charset="0"/>
                <a:cs typeface="Times New Roman" pitchFamily="18" charset="0"/>
              </a:rPr>
              <a:t>    Zähmeti </a:t>
            </a:r>
            <a:r>
              <a:rPr lang="uz-Cyrl-UZ" b="1" dirty="0">
                <a:latin typeface="Times New Roman" pitchFamily="18" charset="0"/>
                <a:cs typeface="Times New Roman" pitchFamily="18" charset="0"/>
              </a:rPr>
              <a:t>goramak çygrynda "Türkmenstandartlarynyň" kararlary ministrlikleriň, pudaklaýyn dolandyryş edaralaryň we kärhanalaryň ählisi üçin hökmanydyr</a:t>
            </a:r>
            <a:r>
              <a:rPr lang="uz-Cyrl-UZ" b="1" dirty="0" smtClean="0">
                <a:latin typeface="Times New Roman" pitchFamily="18" charset="0"/>
                <a:cs typeface="Times New Roman" pitchFamily="18" charset="0"/>
              </a:rPr>
              <a:t>.</a:t>
            </a:r>
            <a:r>
              <a:rPr lang="ru-RU" b="1" dirty="0">
                <a:latin typeface="Times New Roman" pitchFamily="18" charset="0"/>
                <a:cs typeface="Times New Roman" pitchFamily="18" charset="0"/>
              </a:rPr>
              <a:t> </a:t>
            </a:r>
            <a:r>
              <a:rPr lang="ru-RU" b="1" dirty="0" smtClean="0">
                <a:latin typeface="Times New Roman" pitchFamily="18" charset="0"/>
                <a:cs typeface="Times New Roman" pitchFamily="18" charset="0"/>
              </a:rPr>
              <a:t>      </a:t>
            </a:r>
          </a:p>
          <a:p>
            <a:r>
              <a:rPr lang="ru-RU" b="1" dirty="0">
                <a:latin typeface="Times New Roman" pitchFamily="18" charset="0"/>
                <a:cs typeface="Times New Roman" pitchFamily="18" charset="0"/>
              </a:rPr>
              <a:t> </a:t>
            </a: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83349719"/>
      </p:ext>
    </p:extLst>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78853"/>
                                        </p:tgtEl>
                                        <p:attrNameLst>
                                          <p:attrName>style.visibility</p:attrName>
                                        </p:attrNameLst>
                                      </p:cBhvr>
                                      <p:to>
                                        <p:strVal val="visible"/>
                                      </p:to>
                                    </p:set>
                                    <p:animEffect transition="in" filter="wipe(up)">
                                      <p:cBhvr>
                                        <p:cTn id="7" dur="500"/>
                                        <p:tgtEl>
                                          <p:spTgt spid="78853"/>
                                        </p:tgtEl>
                                      </p:cBhvr>
                                    </p:animEffect>
                                  </p:childTnLst>
                                </p:cTn>
                              </p:par>
                            </p:childTnLst>
                          </p:cTn>
                        </p:par>
                        <p:par>
                          <p:cTn id="8" fill="hold">
                            <p:stCondLst>
                              <p:cond delay="500"/>
                            </p:stCondLst>
                            <p:childTnLst>
                              <p:par>
                                <p:cTn id="9" presetID="40" presetClass="entr" presetSubtype="0" fill="hold" nodeType="afterEffect">
                                  <p:stCondLst>
                                    <p:cond delay="0"/>
                                  </p:stCondLst>
                                  <p:iterate type="lt">
                                    <p:tmPct val="10000"/>
                                  </p:iterate>
                                  <p:childTnLst>
                                    <p:set>
                                      <p:cBhvr>
                                        <p:cTn id="10" dur="1" fill="hold">
                                          <p:stCondLst>
                                            <p:cond delay="0"/>
                                          </p:stCondLst>
                                        </p:cTn>
                                        <p:tgtEl>
                                          <p:spTgt spid="40"/>
                                        </p:tgtEl>
                                        <p:attrNameLst>
                                          <p:attrName>style.visibility</p:attrName>
                                        </p:attrNameLst>
                                      </p:cBhvr>
                                      <p:to>
                                        <p:strVal val="visible"/>
                                      </p:to>
                                    </p:set>
                                    <p:animEffect transition="in" filter="fade">
                                      <p:cBhvr>
                                        <p:cTn id="11" dur="1000"/>
                                        <p:tgtEl>
                                          <p:spTgt spid="40"/>
                                        </p:tgtEl>
                                      </p:cBhvr>
                                    </p:animEffect>
                                    <p:anim calcmode="lin" valueType="num">
                                      <p:cBhvr>
                                        <p:cTn id="12" dur="1000" fill="hold"/>
                                        <p:tgtEl>
                                          <p:spTgt spid="40"/>
                                        </p:tgtEl>
                                        <p:attrNameLst>
                                          <p:attrName>ppt_x</p:attrName>
                                        </p:attrNameLst>
                                      </p:cBhvr>
                                      <p:tavLst>
                                        <p:tav tm="0">
                                          <p:val>
                                            <p:strVal val="#ppt_x-.1"/>
                                          </p:val>
                                        </p:tav>
                                        <p:tav tm="100000">
                                          <p:val>
                                            <p:strVal val="#ppt_x"/>
                                          </p:val>
                                        </p:tav>
                                      </p:tavLst>
                                    </p:anim>
                                    <p:anim calcmode="lin" valueType="num">
                                      <p:cBhvr>
                                        <p:cTn id="13" dur="1000" fill="hold"/>
                                        <p:tgtEl>
                                          <p:spTgt spid="40"/>
                                        </p:tgtEl>
                                        <p:attrNameLst>
                                          <p:attrName>ppt_y</p:attrName>
                                        </p:attrNameLst>
                                      </p:cBhvr>
                                      <p:tavLst>
                                        <p:tav tm="0">
                                          <p:val>
                                            <p:strVal val="#ppt_y"/>
                                          </p:val>
                                        </p:tav>
                                        <p:tav tm="100000">
                                          <p:val>
                                            <p:strVal val="#ppt_y"/>
                                          </p:val>
                                        </p:tav>
                                      </p:tavLst>
                                    </p:anim>
                                  </p:childTnLst>
                                </p:cTn>
                              </p:par>
                            </p:childTnLst>
                          </p:cTn>
                        </p:par>
                        <p:par>
                          <p:cTn id="14" fill="hold">
                            <p:stCondLst>
                              <p:cond delay="1500"/>
                            </p:stCondLst>
                            <p:childTnLst>
                              <p:par>
                                <p:cTn id="15" presetID="16" presetClass="entr" presetSubtype="21" fill="hold" nodeType="after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barn(inVertical)">
                                      <p:cBhvr>
                                        <p:cTn id="17" dur="500"/>
                                        <p:tgtEl>
                                          <p:spTgt spid="31"/>
                                        </p:tgtEl>
                                      </p:cBhvr>
                                    </p:animEffect>
                                  </p:childTnLst>
                                </p:cTn>
                              </p:par>
                            </p:childTnLst>
                          </p:cTn>
                        </p:par>
                        <p:par>
                          <p:cTn id="18" fill="hold">
                            <p:stCondLst>
                              <p:cond delay="2000"/>
                            </p:stCondLst>
                            <p:childTnLst>
                              <p:par>
                                <p:cTn id="19" presetID="16" presetClass="entr" presetSubtype="21" fill="hold"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barn(inVertical)">
                                      <p:cBhvr>
                                        <p:cTn id="21" dur="500"/>
                                        <p:tgtEl>
                                          <p:spTgt spid="26"/>
                                        </p:tgtEl>
                                      </p:cBhvr>
                                    </p:animEffect>
                                  </p:childTnLst>
                                </p:cTn>
                              </p:par>
                            </p:childTnLst>
                          </p:cTn>
                        </p:par>
                        <p:par>
                          <p:cTn id="22" fill="hold">
                            <p:stCondLst>
                              <p:cond delay="2500"/>
                            </p:stCondLst>
                            <p:childTnLst>
                              <p:par>
                                <p:cTn id="23" presetID="16" presetClass="entr" presetSubtype="21" fill="hold" nodeType="after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barn(inVertical)">
                                      <p:cBhvr>
                                        <p:cTn id="25" dur="500"/>
                                        <p:tgtEl>
                                          <p:spTgt spid="24"/>
                                        </p:tgtEl>
                                      </p:cBhvr>
                                    </p:animEffect>
                                  </p:childTnLst>
                                </p:cTn>
                              </p:par>
                            </p:childTnLst>
                          </p:cTn>
                        </p:par>
                        <p:par>
                          <p:cTn id="26" fill="hold">
                            <p:stCondLst>
                              <p:cond delay="3000"/>
                            </p:stCondLst>
                            <p:childTnLst>
                              <p:par>
                                <p:cTn id="27" presetID="16" presetClass="entr" presetSubtype="21" fill="hold" nodeType="after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barn(inVertical)">
                                      <p:cBhvr>
                                        <p:cTn id="29" dur="500"/>
                                        <p:tgtEl>
                                          <p:spTgt spid="27"/>
                                        </p:tgtEl>
                                      </p:cBhvr>
                                    </p:animEffect>
                                  </p:childTnLst>
                                </p:cTn>
                              </p:par>
                            </p:childTnLst>
                          </p:cTn>
                        </p:par>
                        <p:par>
                          <p:cTn id="30" fill="hold">
                            <p:stCondLst>
                              <p:cond delay="3500"/>
                            </p:stCondLst>
                            <p:childTnLst>
                              <p:par>
                                <p:cTn id="31" presetID="2" presetClass="entr" presetSubtype="2" fill="hold" grpId="0" nodeType="afterEffect">
                                  <p:stCondLst>
                                    <p:cond delay="0"/>
                                  </p:stCondLst>
                                  <p:childTnLst>
                                    <p:set>
                                      <p:cBhvr>
                                        <p:cTn id="32" dur="1" fill="hold">
                                          <p:stCondLst>
                                            <p:cond delay="0"/>
                                          </p:stCondLst>
                                        </p:cTn>
                                        <p:tgtEl>
                                          <p:spTgt spid="23"/>
                                        </p:tgtEl>
                                        <p:attrNameLst>
                                          <p:attrName>style.visibility</p:attrName>
                                        </p:attrNameLst>
                                      </p:cBhvr>
                                      <p:to>
                                        <p:strVal val="visible"/>
                                      </p:to>
                                    </p:set>
                                    <p:anim calcmode="lin" valueType="num">
                                      <p:cBhvr additive="base">
                                        <p:cTn id="33" dur="500" fill="hold"/>
                                        <p:tgtEl>
                                          <p:spTgt spid="23"/>
                                        </p:tgtEl>
                                        <p:attrNameLst>
                                          <p:attrName>ppt_x</p:attrName>
                                        </p:attrNameLst>
                                      </p:cBhvr>
                                      <p:tavLst>
                                        <p:tav tm="0">
                                          <p:val>
                                            <p:strVal val="1+#ppt_w/2"/>
                                          </p:val>
                                        </p:tav>
                                        <p:tav tm="100000">
                                          <p:val>
                                            <p:strVal val="#ppt_x"/>
                                          </p:val>
                                        </p:tav>
                                      </p:tavLst>
                                    </p:anim>
                                    <p:anim calcmode="lin" valueType="num">
                                      <p:cBhvr additive="base">
                                        <p:cTn id="34" dur="500" fill="hold"/>
                                        <p:tgtEl>
                                          <p:spTgt spid="23"/>
                                        </p:tgtEl>
                                        <p:attrNameLst>
                                          <p:attrName>ppt_y</p:attrName>
                                        </p:attrNameLst>
                                      </p:cBhvr>
                                      <p:tavLst>
                                        <p:tav tm="0">
                                          <p:val>
                                            <p:strVal val="#ppt_y"/>
                                          </p:val>
                                        </p:tav>
                                        <p:tav tm="100000">
                                          <p:val>
                                            <p:strVal val="#ppt_y"/>
                                          </p:val>
                                        </p:tav>
                                      </p:tavLst>
                                    </p:anim>
                                  </p:childTnLst>
                                </p:cTn>
                              </p:par>
                            </p:childTnLst>
                          </p:cTn>
                        </p:par>
                        <p:par>
                          <p:cTn id="35" fill="hold">
                            <p:stCondLst>
                              <p:cond delay="4000"/>
                            </p:stCondLst>
                            <p:childTnLst>
                              <p:par>
                                <p:cTn id="36" presetID="2" presetClass="entr" presetSubtype="2" fill="hold" grpId="0" nodeType="afterEffect">
                                  <p:stCondLst>
                                    <p:cond delay="0"/>
                                  </p:stCondLst>
                                  <p:childTnLst>
                                    <p:set>
                                      <p:cBhvr>
                                        <p:cTn id="37" dur="1" fill="hold">
                                          <p:stCondLst>
                                            <p:cond delay="0"/>
                                          </p:stCondLst>
                                        </p:cTn>
                                        <p:tgtEl>
                                          <p:spTgt spid="22"/>
                                        </p:tgtEl>
                                        <p:attrNameLst>
                                          <p:attrName>style.visibility</p:attrName>
                                        </p:attrNameLst>
                                      </p:cBhvr>
                                      <p:to>
                                        <p:strVal val="visible"/>
                                      </p:to>
                                    </p:set>
                                    <p:anim calcmode="lin" valueType="num">
                                      <p:cBhvr additive="base">
                                        <p:cTn id="38" dur="500" fill="hold"/>
                                        <p:tgtEl>
                                          <p:spTgt spid="22"/>
                                        </p:tgtEl>
                                        <p:attrNameLst>
                                          <p:attrName>ppt_x</p:attrName>
                                        </p:attrNameLst>
                                      </p:cBhvr>
                                      <p:tavLst>
                                        <p:tav tm="0">
                                          <p:val>
                                            <p:strVal val="1+#ppt_w/2"/>
                                          </p:val>
                                        </p:tav>
                                        <p:tav tm="100000">
                                          <p:val>
                                            <p:strVal val="#ppt_x"/>
                                          </p:val>
                                        </p:tav>
                                      </p:tavLst>
                                    </p:anim>
                                    <p:anim calcmode="lin" valueType="num">
                                      <p:cBhvr additive="base">
                                        <p:cTn id="39" dur="500" fill="hold"/>
                                        <p:tgtEl>
                                          <p:spTgt spid="22"/>
                                        </p:tgtEl>
                                        <p:attrNameLst>
                                          <p:attrName>ppt_y</p:attrName>
                                        </p:attrNameLst>
                                      </p:cBhvr>
                                      <p:tavLst>
                                        <p:tav tm="0">
                                          <p:val>
                                            <p:strVal val="#ppt_y"/>
                                          </p:val>
                                        </p:tav>
                                        <p:tav tm="100000">
                                          <p:val>
                                            <p:strVal val="#ppt_y"/>
                                          </p:val>
                                        </p:tav>
                                      </p:tavLst>
                                    </p:anim>
                                  </p:childTnLst>
                                </p:cTn>
                              </p:par>
                            </p:childTnLst>
                          </p:cTn>
                        </p:par>
                        <p:par>
                          <p:cTn id="40" fill="hold">
                            <p:stCondLst>
                              <p:cond delay="4500"/>
                            </p:stCondLst>
                            <p:childTnLst>
                              <p:par>
                                <p:cTn id="41" presetID="2" presetClass="entr" presetSubtype="2" fill="hold" grpId="0" nodeType="after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500" fill="hold"/>
                                        <p:tgtEl>
                                          <p:spTgt spid="20"/>
                                        </p:tgtEl>
                                        <p:attrNameLst>
                                          <p:attrName>ppt_x</p:attrName>
                                        </p:attrNameLst>
                                      </p:cBhvr>
                                      <p:tavLst>
                                        <p:tav tm="0">
                                          <p:val>
                                            <p:strVal val="1+#ppt_w/2"/>
                                          </p:val>
                                        </p:tav>
                                        <p:tav tm="100000">
                                          <p:val>
                                            <p:strVal val="#ppt_x"/>
                                          </p:val>
                                        </p:tav>
                                      </p:tavLst>
                                    </p:anim>
                                    <p:anim calcmode="lin" valueType="num">
                                      <p:cBhvr additive="base">
                                        <p:cTn id="44" dur="500" fill="hold"/>
                                        <p:tgtEl>
                                          <p:spTgt spid="20"/>
                                        </p:tgtEl>
                                        <p:attrNameLst>
                                          <p:attrName>ppt_y</p:attrName>
                                        </p:attrNameLst>
                                      </p:cBhvr>
                                      <p:tavLst>
                                        <p:tav tm="0">
                                          <p:val>
                                            <p:strVal val="#ppt_y"/>
                                          </p:val>
                                        </p:tav>
                                        <p:tav tm="100000">
                                          <p:val>
                                            <p:strVal val="#ppt_y"/>
                                          </p:val>
                                        </p:tav>
                                      </p:tavLst>
                                    </p:anim>
                                  </p:childTnLst>
                                </p:cTn>
                              </p:par>
                            </p:childTnLst>
                          </p:cTn>
                        </p:par>
                        <p:par>
                          <p:cTn id="45" fill="hold">
                            <p:stCondLst>
                              <p:cond delay="5000"/>
                            </p:stCondLst>
                            <p:childTnLst>
                              <p:par>
                                <p:cTn id="46" presetID="16" presetClass="entr" presetSubtype="21" fill="hold" nodeType="after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arn(inVertical)">
                                      <p:cBhvr>
                                        <p:cTn id="48" dur="500"/>
                                        <p:tgtEl>
                                          <p:spTgt spid="13"/>
                                        </p:tgtEl>
                                      </p:cBhvr>
                                    </p:animEffect>
                                  </p:childTnLst>
                                </p:cTn>
                              </p:par>
                            </p:childTnLst>
                          </p:cTn>
                        </p:par>
                        <p:par>
                          <p:cTn id="49" fill="hold">
                            <p:stCondLst>
                              <p:cond delay="5500"/>
                            </p:stCondLst>
                            <p:childTnLst>
                              <p:par>
                                <p:cTn id="50" presetID="2" presetClass="entr" presetSubtype="2" fill="hold" grpId="0" nodeType="afterEffect">
                                  <p:stCondLst>
                                    <p:cond delay="0"/>
                                  </p:stCondLst>
                                  <p:childTnLst>
                                    <p:set>
                                      <p:cBhvr>
                                        <p:cTn id="51" dur="1" fill="hold">
                                          <p:stCondLst>
                                            <p:cond delay="0"/>
                                          </p:stCondLst>
                                        </p:cTn>
                                        <p:tgtEl>
                                          <p:spTgt spid="14"/>
                                        </p:tgtEl>
                                        <p:attrNameLst>
                                          <p:attrName>style.visibility</p:attrName>
                                        </p:attrNameLst>
                                      </p:cBhvr>
                                      <p:to>
                                        <p:strVal val="visible"/>
                                      </p:to>
                                    </p:set>
                                    <p:anim calcmode="lin" valueType="num">
                                      <p:cBhvr additive="base">
                                        <p:cTn id="52" dur="500" fill="hold"/>
                                        <p:tgtEl>
                                          <p:spTgt spid="14"/>
                                        </p:tgtEl>
                                        <p:attrNameLst>
                                          <p:attrName>ppt_x</p:attrName>
                                        </p:attrNameLst>
                                      </p:cBhvr>
                                      <p:tavLst>
                                        <p:tav tm="0">
                                          <p:val>
                                            <p:strVal val="1+#ppt_w/2"/>
                                          </p:val>
                                        </p:tav>
                                        <p:tav tm="100000">
                                          <p:val>
                                            <p:strVal val="#ppt_x"/>
                                          </p:val>
                                        </p:tav>
                                      </p:tavLst>
                                    </p:anim>
                                    <p:anim calcmode="lin" valueType="num">
                                      <p:cBhvr additive="base">
                                        <p:cTn id="53"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animBg="1"/>
      <p:bldP spid="2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Презентация 2014</Template>
  <TotalTime>1207</TotalTime>
  <Words>728</Words>
  <Application>Microsoft Office PowerPoint</Application>
  <PresentationFormat>Экран (4:3)</PresentationFormat>
  <Paragraphs>145</Paragraphs>
  <Slides>10</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10</vt:i4>
      </vt:variant>
    </vt:vector>
  </HeadingPairs>
  <TitlesOfParts>
    <vt:vector size="18" baseType="lpstr">
      <vt:lpstr>Arial</vt:lpstr>
      <vt:lpstr>Calibri</vt:lpstr>
      <vt:lpstr>Constantia</vt:lpstr>
      <vt:lpstr>Franklin Gothic Book</vt:lpstr>
      <vt:lpstr>Franklin Gothic Medium</vt:lpstr>
      <vt:lpstr>Times New Roman</vt:lpstr>
      <vt:lpstr>Wingdings 2</vt:lpstr>
      <vt:lpstr>Трек</vt:lpstr>
      <vt:lpstr>Презентация PowerPoint</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Reanimator Extreme Edition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A-17-026-A</dc:creator>
  <cp:lastModifiedBy>Admin</cp:lastModifiedBy>
  <cp:revision>143</cp:revision>
  <dcterms:created xsi:type="dcterms:W3CDTF">2014-11-12T06:10:33Z</dcterms:created>
  <dcterms:modified xsi:type="dcterms:W3CDTF">2020-10-24T07:43:40Z</dcterms:modified>
</cp:coreProperties>
</file>