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8" r:id="rId12"/>
    <p:sldId id="267" r:id="rId13"/>
    <p:sldId id="266"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DA509880-3427-4761-BADC-FBC15ECD389F}" type="datetimeFigureOut">
              <a:rPr lang="ru-RU" smtClean="0"/>
              <a:t>07.06.2013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EEAFA5B-086E-4C8C-9F5A-7DD141E083CB}" type="slidenum">
              <a:rPr lang="ru-RU" smtClean="0"/>
              <a:t>‹#›</a:t>
            </a:fld>
            <a:endParaRPr lang="ru-RU"/>
          </a:p>
        </p:txBody>
      </p:sp>
    </p:spTree>
    <p:extLst>
      <p:ext uri="{BB962C8B-B14F-4D97-AF65-F5344CB8AC3E}">
        <p14:creationId xmlns:p14="http://schemas.microsoft.com/office/powerpoint/2010/main" val="653349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A509880-3427-4761-BADC-FBC15ECD389F}" type="datetimeFigureOut">
              <a:rPr lang="ru-RU" smtClean="0"/>
              <a:t>07.06.2013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EEAFA5B-086E-4C8C-9F5A-7DD141E083CB}" type="slidenum">
              <a:rPr lang="ru-RU" smtClean="0"/>
              <a:t>‹#›</a:t>
            </a:fld>
            <a:endParaRPr lang="ru-RU"/>
          </a:p>
        </p:txBody>
      </p:sp>
    </p:spTree>
    <p:extLst>
      <p:ext uri="{BB962C8B-B14F-4D97-AF65-F5344CB8AC3E}">
        <p14:creationId xmlns:p14="http://schemas.microsoft.com/office/powerpoint/2010/main" val="3081399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A509880-3427-4761-BADC-FBC15ECD389F}" type="datetimeFigureOut">
              <a:rPr lang="ru-RU" smtClean="0"/>
              <a:t>07.06.2013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EEAFA5B-086E-4C8C-9F5A-7DD141E083CB}" type="slidenum">
              <a:rPr lang="ru-RU" smtClean="0"/>
              <a:t>‹#›</a:t>
            </a:fld>
            <a:endParaRPr lang="ru-RU"/>
          </a:p>
        </p:txBody>
      </p:sp>
    </p:spTree>
    <p:extLst>
      <p:ext uri="{BB962C8B-B14F-4D97-AF65-F5344CB8AC3E}">
        <p14:creationId xmlns:p14="http://schemas.microsoft.com/office/powerpoint/2010/main" val="34304163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A509880-3427-4761-BADC-FBC15ECD389F}" type="datetimeFigureOut">
              <a:rPr lang="ru-RU" smtClean="0"/>
              <a:t>07.06.2013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EEAFA5B-086E-4C8C-9F5A-7DD141E083CB}" type="slidenum">
              <a:rPr lang="ru-RU" smtClean="0"/>
              <a:t>‹#›</a:t>
            </a:fld>
            <a:endParaRPr lang="ru-RU"/>
          </a:p>
        </p:txBody>
      </p:sp>
    </p:spTree>
    <p:extLst>
      <p:ext uri="{BB962C8B-B14F-4D97-AF65-F5344CB8AC3E}">
        <p14:creationId xmlns:p14="http://schemas.microsoft.com/office/powerpoint/2010/main" val="19737059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DA509880-3427-4761-BADC-FBC15ECD389F}" type="datetimeFigureOut">
              <a:rPr lang="ru-RU" smtClean="0"/>
              <a:t>07.06.2013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EEAFA5B-086E-4C8C-9F5A-7DD141E083CB}" type="slidenum">
              <a:rPr lang="ru-RU" smtClean="0"/>
              <a:t>‹#›</a:t>
            </a:fld>
            <a:endParaRPr lang="ru-RU"/>
          </a:p>
        </p:txBody>
      </p:sp>
    </p:spTree>
    <p:extLst>
      <p:ext uri="{BB962C8B-B14F-4D97-AF65-F5344CB8AC3E}">
        <p14:creationId xmlns:p14="http://schemas.microsoft.com/office/powerpoint/2010/main" val="1793042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DA509880-3427-4761-BADC-FBC15ECD389F}" type="datetimeFigureOut">
              <a:rPr lang="ru-RU" smtClean="0"/>
              <a:t>07.06.2013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EEAFA5B-086E-4C8C-9F5A-7DD141E083CB}" type="slidenum">
              <a:rPr lang="ru-RU" smtClean="0"/>
              <a:t>‹#›</a:t>
            </a:fld>
            <a:endParaRPr lang="ru-RU"/>
          </a:p>
        </p:txBody>
      </p:sp>
    </p:spTree>
    <p:extLst>
      <p:ext uri="{BB962C8B-B14F-4D97-AF65-F5344CB8AC3E}">
        <p14:creationId xmlns:p14="http://schemas.microsoft.com/office/powerpoint/2010/main" val="1876919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DA509880-3427-4761-BADC-FBC15ECD389F}" type="datetimeFigureOut">
              <a:rPr lang="ru-RU" smtClean="0"/>
              <a:t>07.06.2013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0EEAFA5B-086E-4C8C-9F5A-7DD141E083CB}" type="slidenum">
              <a:rPr lang="ru-RU" smtClean="0"/>
              <a:t>‹#›</a:t>
            </a:fld>
            <a:endParaRPr lang="ru-RU"/>
          </a:p>
        </p:txBody>
      </p:sp>
    </p:spTree>
    <p:extLst>
      <p:ext uri="{BB962C8B-B14F-4D97-AF65-F5344CB8AC3E}">
        <p14:creationId xmlns:p14="http://schemas.microsoft.com/office/powerpoint/2010/main" val="42036013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DA509880-3427-4761-BADC-FBC15ECD389F}" type="datetimeFigureOut">
              <a:rPr lang="ru-RU" smtClean="0"/>
              <a:t>07.06.2013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0EEAFA5B-086E-4C8C-9F5A-7DD141E083CB}" type="slidenum">
              <a:rPr lang="ru-RU" smtClean="0"/>
              <a:t>‹#›</a:t>
            </a:fld>
            <a:endParaRPr lang="ru-RU"/>
          </a:p>
        </p:txBody>
      </p:sp>
    </p:spTree>
    <p:extLst>
      <p:ext uri="{BB962C8B-B14F-4D97-AF65-F5344CB8AC3E}">
        <p14:creationId xmlns:p14="http://schemas.microsoft.com/office/powerpoint/2010/main" val="14224050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A509880-3427-4761-BADC-FBC15ECD389F}" type="datetimeFigureOut">
              <a:rPr lang="ru-RU" smtClean="0"/>
              <a:t>07.06.2013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0EEAFA5B-086E-4C8C-9F5A-7DD141E083CB}" type="slidenum">
              <a:rPr lang="ru-RU" smtClean="0"/>
              <a:t>‹#›</a:t>
            </a:fld>
            <a:endParaRPr lang="ru-RU"/>
          </a:p>
        </p:txBody>
      </p:sp>
    </p:spTree>
    <p:extLst>
      <p:ext uri="{BB962C8B-B14F-4D97-AF65-F5344CB8AC3E}">
        <p14:creationId xmlns:p14="http://schemas.microsoft.com/office/powerpoint/2010/main" val="1291652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DA509880-3427-4761-BADC-FBC15ECD389F}" type="datetimeFigureOut">
              <a:rPr lang="ru-RU" smtClean="0"/>
              <a:t>07.06.2013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EEAFA5B-086E-4C8C-9F5A-7DD141E083CB}" type="slidenum">
              <a:rPr lang="ru-RU" smtClean="0"/>
              <a:t>‹#›</a:t>
            </a:fld>
            <a:endParaRPr lang="ru-RU"/>
          </a:p>
        </p:txBody>
      </p:sp>
    </p:spTree>
    <p:extLst>
      <p:ext uri="{BB962C8B-B14F-4D97-AF65-F5344CB8AC3E}">
        <p14:creationId xmlns:p14="http://schemas.microsoft.com/office/powerpoint/2010/main" val="1315601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DA509880-3427-4761-BADC-FBC15ECD389F}" type="datetimeFigureOut">
              <a:rPr lang="ru-RU" smtClean="0"/>
              <a:t>07.06.2013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EEAFA5B-086E-4C8C-9F5A-7DD141E083CB}" type="slidenum">
              <a:rPr lang="ru-RU" smtClean="0"/>
              <a:t>‹#›</a:t>
            </a:fld>
            <a:endParaRPr lang="ru-RU"/>
          </a:p>
        </p:txBody>
      </p:sp>
    </p:spTree>
    <p:extLst>
      <p:ext uri="{BB962C8B-B14F-4D97-AF65-F5344CB8AC3E}">
        <p14:creationId xmlns:p14="http://schemas.microsoft.com/office/powerpoint/2010/main" val="17759418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509880-3427-4761-BADC-FBC15ECD389F}" type="datetimeFigureOut">
              <a:rPr lang="ru-RU" smtClean="0"/>
              <a:t>07.06.2013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EAFA5B-086E-4C8C-9F5A-7DD141E083CB}" type="slidenum">
              <a:rPr lang="ru-RU" smtClean="0"/>
              <a:t>‹#›</a:t>
            </a:fld>
            <a:endParaRPr lang="ru-RU"/>
          </a:p>
        </p:txBody>
      </p:sp>
    </p:spTree>
    <p:extLst>
      <p:ext uri="{BB962C8B-B14F-4D97-AF65-F5344CB8AC3E}">
        <p14:creationId xmlns:p14="http://schemas.microsoft.com/office/powerpoint/2010/main" val="37083871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hr-HR" b="1" dirty="0"/>
              <a:t>Bankyň karz syýasaty</a:t>
            </a:r>
            <a:endParaRPr lang="ru-RU" dirty="0"/>
          </a:p>
        </p:txBody>
      </p:sp>
    </p:spTree>
    <p:extLst>
      <p:ext uri="{BB962C8B-B14F-4D97-AF65-F5344CB8AC3E}">
        <p14:creationId xmlns:p14="http://schemas.microsoft.com/office/powerpoint/2010/main" val="40944353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tt-RU" b="1" dirty="0"/>
              <a:t>Karzlaşdyrmak döwründäki gözegçilik </a:t>
            </a:r>
            <a:endParaRPr lang="ru-RU" b="1" dirty="0"/>
          </a:p>
        </p:txBody>
      </p:sp>
      <p:sp>
        <p:nvSpPr>
          <p:cNvPr id="3" name="Объект 2"/>
          <p:cNvSpPr>
            <a:spLocks noGrp="1"/>
          </p:cNvSpPr>
          <p:nvPr>
            <p:ph idx="1"/>
          </p:nvPr>
        </p:nvSpPr>
        <p:spPr/>
        <p:txBody>
          <a:bodyPr/>
          <a:lstStyle/>
          <a:p>
            <a:r>
              <a:rPr lang="tt-RU" dirty="0" smtClean="0"/>
              <a:t>Bankyň </a:t>
            </a:r>
            <a:r>
              <a:rPr lang="hr-HR" dirty="0" smtClean="0"/>
              <a:t>yzygiderli </a:t>
            </a:r>
            <a:r>
              <a:rPr lang="tt-RU" dirty="0"/>
              <a:t>irmän</a:t>
            </a:r>
            <a:r>
              <a:rPr lang="hr-HR" dirty="0"/>
              <a:t>-</a:t>
            </a:r>
            <a:r>
              <a:rPr lang="tt-RU" dirty="0"/>
              <a:t>ýadaman elmydama geçirýän ykdysady </a:t>
            </a:r>
            <a:r>
              <a:rPr lang="hr-HR" dirty="0"/>
              <a:t>seljerme we gözegçilik </a:t>
            </a:r>
            <a:r>
              <a:rPr lang="tt-RU" dirty="0"/>
              <a:t>iş</a:t>
            </a:r>
            <a:r>
              <a:rPr lang="hr-HR" dirty="0"/>
              <a:t>ler</a:t>
            </a:r>
            <a:r>
              <a:rPr lang="tt-RU" dirty="0"/>
              <a:t>i</a:t>
            </a:r>
            <a:r>
              <a:rPr lang="hr-HR" dirty="0"/>
              <a:t>dir</a:t>
            </a:r>
            <a:r>
              <a:rPr lang="tt-RU" dirty="0"/>
              <a:t>. </a:t>
            </a:r>
            <a:r>
              <a:rPr lang="hr-HR" dirty="0"/>
              <a:t>Şol </a:t>
            </a:r>
            <a:r>
              <a:rPr lang="tt-RU" dirty="0"/>
              <a:t>iş</a:t>
            </a:r>
            <a:r>
              <a:rPr lang="hr-HR" dirty="0"/>
              <a:t>ler </a:t>
            </a:r>
            <a:r>
              <a:rPr lang="tt-RU" dirty="0"/>
              <a:t>ýokary </a:t>
            </a:r>
            <a:r>
              <a:rPr lang="hr-HR" dirty="0"/>
              <a:t>derejeli, tejribeli </a:t>
            </a:r>
            <a:r>
              <a:rPr lang="tt-RU" dirty="0"/>
              <a:t>karz hünärmenler</a:t>
            </a:r>
            <a:r>
              <a:rPr lang="hr-HR" dirty="0"/>
              <a:t>i tarapyndan </a:t>
            </a:r>
            <a:r>
              <a:rPr lang="tt-RU" dirty="0"/>
              <a:t>karzlaşdyrmagyň hemme tapgyrlarynda ýerine ýetirilýär.</a:t>
            </a:r>
            <a:endParaRPr lang="ru-RU" dirty="0"/>
          </a:p>
          <a:p>
            <a:endParaRPr lang="ru-RU" dirty="0"/>
          </a:p>
        </p:txBody>
      </p:sp>
    </p:spTree>
    <p:extLst>
      <p:ext uri="{BB962C8B-B14F-4D97-AF65-F5344CB8AC3E}">
        <p14:creationId xmlns:p14="http://schemas.microsoft.com/office/powerpoint/2010/main" val="38011231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tt-RU" b="1" dirty="0"/>
              <a:t>Karz syýasatyna täsir edýän ýagdaýlar</a:t>
            </a:r>
            <a:endParaRPr lang="ru-RU" b="1" dirty="0"/>
          </a:p>
        </p:txBody>
      </p:sp>
      <p:sp>
        <p:nvSpPr>
          <p:cNvPr id="3" name="Объект 2"/>
          <p:cNvSpPr>
            <a:spLocks noGrp="1"/>
          </p:cNvSpPr>
          <p:nvPr>
            <p:ph idx="1"/>
          </p:nvPr>
        </p:nvSpPr>
        <p:spPr/>
        <p:txBody>
          <a:bodyPr/>
          <a:lstStyle/>
          <a:p>
            <a:r>
              <a:rPr lang="tt-RU" dirty="0"/>
              <a:t>Karz syýasatyna täsir edýän daşarky </a:t>
            </a:r>
            <a:r>
              <a:rPr lang="tt-RU" dirty="0" smtClean="0"/>
              <a:t>ýagdaýlar</a:t>
            </a:r>
          </a:p>
          <a:p>
            <a:r>
              <a:rPr lang="tt-RU" dirty="0"/>
              <a:t>Karz syýasatyna täsir edýän içerki ýagdaýlar</a:t>
            </a:r>
            <a:endParaRPr lang="ru-RU" dirty="0"/>
          </a:p>
        </p:txBody>
      </p:sp>
    </p:spTree>
    <p:extLst>
      <p:ext uri="{BB962C8B-B14F-4D97-AF65-F5344CB8AC3E}">
        <p14:creationId xmlns:p14="http://schemas.microsoft.com/office/powerpoint/2010/main" val="27520315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tt-RU" sz="3200" b="1" dirty="0"/>
              <a:t>Karz syýasatyna täsir edýän daşarky ýagdaýlar</a:t>
            </a:r>
            <a:endParaRPr lang="ru-RU" sz="3200" b="1" dirty="0"/>
          </a:p>
        </p:txBody>
      </p:sp>
      <p:sp>
        <p:nvSpPr>
          <p:cNvPr id="3" name="Объект 2"/>
          <p:cNvSpPr>
            <a:spLocks noGrp="1"/>
          </p:cNvSpPr>
          <p:nvPr>
            <p:ph idx="1"/>
          </p:nvPr>
        </p:nvSpPr>
        <p:spPr>
          <a:xfrm>
            <a:off x="457200" y="990600"/>
            <a:ext cx="8229600" cy="5715000"/>
          </a:xfrm>
        </p:spPr>
        <p:txBody>
          <a:bodyPr>
            <a:normAutofit fontScale="85000" lnSpcReduction="20000"/>
          </a:bodyPr>
          <a:lstStyle/>
          <a:p>
            <a:r>
              <a:rPr lang="tt-RU" b="1" dirty="0" smtClean="0"/>
              <a:t>Syýasy şertler</a:t>
            </a:r>
            <a:r>
              <a:rPr lang="en-US" b="1" dirty="0" smtClean="0"/>
              <a:t>: </a:t>
            </a:r>
            <a:r>
              <a:rPr lang="hr-HR" sz="2800" dirty="0"/>
              <a:t>Ýurtdaky syýasy durnuksyzlyk banklaryň karz goýumlaryny saklap bilýär we karz maýalaryň daşary ýurtlara çykarylmagyna sebäp bolýar</a:t>
            </a:r>
            <a:r>
              <a:rPr lang="hr-HR" sz="2800" dirty="0" smtClean="0"/>
              <a:t>.</a:t>
            </a:r>
            <a:endParaRPr lang="ru-RU" sz="2800" dirty="0"/>
          </a:p>
          <a:p>
            <a:r>
              <a:rPr lang="tt-RU" b="1" dirty="0" smtClean="0"/>
              <a:t>Ykdysady şertler</a:t>
            </a:r>
            <a:r>
              <a:rPr lang="en-US" b="1" dirty="0" smtClean="0"/>
              <a:t>: </a:t>
            </a:r>
            <a:r>
              <a:rPr lang="hr-HR" sz="2800" dirty="0"/>
              <a:t>Ykdysady şertler karz amallaryň </a:t>
            </a:r>
            <a:r>
              <a:rPr lang="hr-HR" sz="2800" b="1" dirty="0"/>
              <a:t>göwrümlerine </a:t>
            </a:r>
            <a:r>
              <a:rPr lang="hr-HR" sz="2800" dirty="0"/>
              <a:t>örän uly täsir edýär. </a:t>
            </a:r>
            <a:endParaRPr lang="ru-RU" sz="2800" dirty="0"/>
          </a:p>
          <a:p>
            <a:r>
              <a:rPr lang="tt-RU" b="1" dirty="0" smtClean="0"/>
              <a:t>Bank kada-kanunçylygyň </a:t>
            </a:r>
            <a:r>
              <a:rPr lang="hr-HR" b="1" dirty="0"/>
              <a:t>kämilligi we </a:t>
            </a:r>
            <a:r>
              <a:rPr lang="tt-RU" b="1" dirty="0"/>
              <a:t>ösüş </a:t>
            </a:r>
            <a:r>
              <a:rPr lang="tt-RU" b="1" dirty="0" smtClean="0"/>
              <a:t>derejesi</a:t>
            </a:r>
            <a:r>
              <a:rPr lang="en-US" b="1" dirty="0" smtClean="0"/>
              <a:t>: </a:t>
            </a:r>
            <a:r>
              <a:rPr lang="hr-HR" sz="2800" dirty="0"/>
              <a:t>banklaryň we karz alyjylaryň hukuklarynyň we bähbitleriniň goralmagy üpjün edilýär. </a:t>
            </a:r>
            <a:endParaRPr lang="ru-RU" sz="2800" dirty="0"/>
          </a:p>
          <a:p>
            <a:r>
              <a:rPr lang="tt-RU" b="1" dirty="0" smtClean="0"/>
              <a:t>Bankara bäs</a:t>
            </a:r>
            <a:r>
              <a:rPr lang="hr-HR" b="1" dirty="0"/>
              <a:t>d</a:t>
            </a:r>
            <a:r>
              <a:rPr lang="tt-RU" b="1" dirty="0"/>
              <a:t>eş</a:t>
            </a:r>
            <a:r>
              <a:rPr lang="hr-HR" b="1" dirty="0"/>
              <a:t>l</a:t>
            </a:r>
            <a:r>
              <a:rPr lang="tt-RU" b="1" dirty="0"/>
              <a:t>igiň </a:t>
            </a:r>
            <a:r>
              <a:rPr lang="tt-RU" b="1" dirty="0" smtClean="0"/>
              <a:t>ýagdaýlary</a:t>
            </a:r>
            <a:r>
              <a:rPr lang="en-US" b="1" dirty="0" smtClean="0"/>
              <a:t>: </a:t>
            </a:r>
            <a:r>
              <a:rPr lang="hr-HR" dirty="0"/>
              <a:t>bu doly derejede bazaryň talaplaryna gabat gelmelidir. Bazar bäsleşigi esasynda täjirçilik banklaryň karz amallarynyň hilini ýokarlandyrmaga täsir edýär</a:t>
            </a:r>
            <a:r>
              <a:rPr lang="hr-HR" dirty="0" smtClean="0"/>
              <a:t>.</a:t>
            </a:r>
            <a:endParaRPr lang="ru-RU" dirty="0" smtClean="0"/>
          </a:p>
          <a:p>
            <a:r>
              <a:rPr lang="tt-RU" sz="2800" b="1" dirty="0" smtClean="0"/>
              <a:t>Bank infrastruktura</a:t>
            </a:r>
            <a:r>
              <a:rPr lang="hr-HR" sz="2800" b="1" dirty="0"/>
              <a:t>sy</a:t>
            </a:r>
            <a:r>
              <a:rPr lang="tt-RU" sz="2800" b="1" dirty="0"/>
              <a:t>nyň ösüş </a:t>
            </a:r>
            <a:r>
              <a:rPr lang="tt-RU" sz="2800" b="1" dirty="0" smtClean="0"/>
              <a:t>derejesi</a:t>
            </a:r>
            <a:r>
              <a:rPr lang="en-US" sz="2800" b="1" dirty="0" smtClean="0"/>
              <a:t>: </a:t>
            </a:r>
            <a:r>
              <a:rPr lang="hr-HR" sz="2400" dirty="0"/>
              <a:t>bankyň doly derejede işlerini hemme taraplaýyn üpjün edýän şertlerdir, ýagny: bankyň häzirki zaman edara ediş binasy, maglumatlaýyn usulýet we okuw üpjünçiligi, häzirki zaman aragatnaşyk serişdeler we kommunikasiýa ulgamy we beýlekiler.</a:t>
            </a:r>
            <a:endParaRPr lang="ru-RU" sz="2800" dirty="0"/>
          </a:p>
          <a:p>
            <a:pPr marL="0" indent="0">
              <a:buNone/>
            </a:pPr>
            <a:endParaRPr lang="ru-RU" sz="2800" dirty="0"/>
          </a:p>
        </p:txBody>
      </p:sp>
    </p:spTree>
    <p:extLst>
      <p:ext uri="{BB962C8B-B14F-4D97-AF65-F5344CB8AC3E}">
        <p14:creationId xmlns:p14="http://schemas.microsoft.com/office/powerpoint/2010/main" val="40285514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tt-RU" sz="3200" b="1" dirty="0" smtClean="0"/>
              <a:t>Karz syýasatyna täsir edýän içerki ýagdaýlar</a:t>
            </a:r>
            <a:endParaRPr lang="ru-RU" sz="3200" b="1" dirty="0"/>
          </a:p>
        </p:txBody>
      </p:sp>
      <p:sp>
        <p:nvSpPr>
          <p:cNvPr id="3" name="Объект 2"/>
          <p:cNvSpPr>
            <a:spLocks noGrp="1"/>
          </p:cNvSpPr>
          <p:nvPr>
            <p:ph idx="1"/>
          </p:nvPr>
        </p:nvSpPr>
        <p:spPr/>
        <p:txBody>
          <a:bodyPr/>
          <a:lstStyle/>
          <a:p>
            <a:r>
              <a:rPr lang="tt-RU" dirty="0" smtClean="0"/>
              <a:t>bankyň </a:t>
            </a:r>
            <a:r>
              <a:rPr lang="hr-HR" dirty="0"/>
              <a:t>serişde (</a:t>
            </a:r>
            <a:r>
              <a:rPr lang="tt-RU" dirty="0"/>
              <a:t>resurs</a:t>
            </a:r>
            <a:r>
              <a:rPr lang="hr-HR" dirty="0"/>
              <a:t>)</a:t>
            </a:r>
            <a:r>
              <a:rPr lang="tt-RU" dirty="0"/>
              <a:t> binýady we onuň düzümi,</a:t>
            </a:r>
            <a:endParaRPr lang="ru-RU" dirty="0"/>
          </a:p>
          <a:p>
            <a:r>
              <a:rPr lang="tt-RU" dirty="0" smtClean="0"/>
              <a:t>karz </a:t>
            </a:r>
            <a:r>
              <a:rPr lang="tt-RU" dirty="0"/>
              <a:t>guramanyň likwidliligi</a:t>
            </a:r>
            <a:r>
              <a:rPr lang="hr-HR" dirty="0"/>
              <a:t> (ukyplylygy)</a:t>
            </a:r>
            <a:r>
              <a:rPr lang="tt-RU" dirty="0"/>
              <a:t>,</a:t>
            </a:r>
            <a:endParaRPr lang="ru-RU" dirty="0"/>
          </a:p>
          <a:p>
            <a:r>
              <a:rPr lang="tt-RU" dirty="0" smtClean="0"/>
              <a:t>bankyň </a:t>
            </a:r>
            <a:r>
              <a:rPr lang="tt-RU" dirty="0"/>
              <a:t>ýöriteleşmesi,</a:t>
            </a:r>
            <a:endParaRPr lang="ru-RU" dirty="0"/>
          </a:p>
          <a:p>
            <a:r>
              <a:rPr lang="tt-RU" dirty="0" smtClean="0"/>
              <a:t>işg</a:t>
            </a:r>
            <a:r>
              <a:rPr lang="hr-HR" dirty="0"/>
              <a:t>ä</a:t>
            </a:r>
            <a:r>
              <a:rPr lang="tt-RU" dirty="0"/>
              <a:t>rleriň hünär derejesi.</a:t>
            </a:r>
            <a:endParaRPr lang="ru-RU" dirty="0"/>
          </a:p>
          <a:p>
            <a:endParaRPr lang="ru-RU" dirty="0"/>
          </a:p>
        </p:txBody>
      </p:sp>
    </p:spTree>
    <p:extLst>
      <p:ext uri="{BB962C8B-B14F-4D97-AF65-F5344CB8AC3E}">
        <p14:creationId xmlns:p14="http://schemas.microsoft.com/office/powerpoint/2010/main" val="660579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15962"/>
          </a:xfrm>
        </p:spPr>
        <p:txBody>
          <a:bodyPr>
            <a:normAutofit/>
          </a:bodyPr>
          <a:lstStyle/>
          <a:p>
            <a:r>
              <a:rPr lang="hr-HR" sz="3600" b="1" dirty="0"/>
              <a:t>Bankyň karz syýasaty barada düşünje </a:t>
            </a:r>
            <a:endParaRPr lang="ru-RU" sz="3600" b="1" dirty="0"/>
          </a:p>
        </p:txBody>
      </p:sp>
      <p:sp>
        <p:nvSpPr>
          <p:cNvPr id="3" name="Объект 2"/>
          <p:cNvSpPr>
            <a:spLocks noGrp="1"/>
          </p:cNvSpPr>
          <p:nvPr>
            <p:ph idx="1"/>
          </p:nvPr>
        </p:nvSpPr>
        <p:spPr>
          <a:xfrm>
            <a:off x="457200" y="838200"/>
            <a:ext cx="8229600" cy="5791200"/>
          </a:xfrm>
        </p:spPr>
        <p:txBody>
          <a:bodyPr>
            <a:normAutofit fontScale="85000" lnSpcReduction="10000"/>
          </a:bodyPr>
          <a:lstStyle/>
          <a:p>
            <a:r>
              <a:rPr lang="tt-RU" b="1" dirty="0"/>
              <a:t>Karz syýasaty</a:t>
            </a:r>
            <a:r>
              <a:rPr lang="tt-RU" dirty="0"/>
              <a:t> – ykdysady usullaryň toplumy bolup, karz goýumlarynyň hereketini dolandyrmakdan ybaratdyr.</a:t>
            </a:r>
            <a:endParaRPr lang="ru-RU" dirty="0"/>
          </a:p>
          <a:p>
            <a:r>
              <a:rPr lang="tt-RU" dirty="0"/>
              <a:t>Bankyň öz we jemgyýetçilik bähbitlerine görä, karz maýasyny ýerleşdirmek ugrunda karzlaşdyryjy hökmünde amala aşyrýan işlerine bankyň karz syýasaty diýilär.</a:t>
            </a:r>
            <a:endParaRPr lang="ru-RU" dirty="0"/>
          </a:p>
          <a:p>
            <a:r>
              <a:rPr lang="tt-RU" dirty="0"/>
              <a:t>Karz gatnaşyklary ýurduň ykdysady özgertmeleriniň talabyna görä</a:t>
            </a:r>
            <a:r>
              <a:rPr lang="hr-HR" dirty="0"/>
              <a:t>,</a:t>
            </a:r>
            <a:r>
              <a:rPr lang="tt-RU" dirty="0"/>
              <a:t> alyp barmak esasy şertleriň biri bolup durýar. Şonuň üçin banklar özleriniň ýöredýän karz syýasatlaryny yzygiderli kämilleşdirýärler.</a:t>
            </a:r>
            <a:endParaRPr lang="ru-RU" dirty="0"/>
          </a:p>
          <a:p>
            <a:r>
              <a:rPr lang="tt-RU" dirty="0"/>
              <a:t>Karz syýasaty karz serişdeleriniň has netijeli ýerleşdirilmegini üpjin etmekde ýüze çykýan töwekgelçiliklere gözegçilik etmek maksady bilen döredilýär</a:t>
            </a:r>
            <a:r>
              <a:rPr lang="tt-RU" dirty="0" smtClean="0"/>
              <a:t>.</a:t>
            </a:r>
            <a:endParaRPr lang="ru-RU" dirty="0"/>
          </a:p>
        </p:txBody>
      </p:sp>
    </p:spTree>
    <p:extLst>
      <p:ext uri="{BB962C8B-B14F-4D97-AF65-F5344CB8AC3E}">
        <p14:creationId xmlns:p14="http://schemas.microsoft.com/office/powerpoint/2010/main" val="42301658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15962"/>
          </a:xfrm>
        </p:spPr>
        <p:txBody>
          <a:bodyPr>
            <a:normAutofit/>
          </a:bodyPr>
          <a:lstStyle/>
          <a:p>
            <a:r>
              <a:rPr lang="hr-HR" sz="3200" b="1" dirty="0"/>
              <a:t>Karz syýasaty boýunça ileri tutulýan </a:t>
            </a:r>
            <a:r>
              <a:rPr lang="hr-HR" sz="3200" b="1" dirty="0" smtClean="0"/>
              <a:t>ugurlar</a:t>
            </a:r>
            <a:endParaRPr lang="ru-RU" sz="3200" b="1" dirty="0"/>
          </a:p>
        </p:txBody>
      </p:sp>
      <p:sp>
        <p:nvSpPr>
          <p:cNvPr id="3" name="Объект 2"/>
          <p:cNvSpPr>
            <a:spLocks noGrp="1"/>
          </p:cNvSpPr>
          <p:nvPr>
            <p:ph idx="1"/>
          </p:nvPr>
        </p:nvSpPr>
        <p:spPr>
          <a:xfrm>
            <a:off x="457200" y="1066800"/>
            <a:ext cx="8229600" cy="5486400"/>
          </a:xfrm>
        </p:spPr>
        <p:txBody>
          <a:bodyPr>
            <a:normAutofit/>
          </a:bodyPr>
          <a:lstStyle/>
          <a:p>
            <a:pPr marL="0" indent="0">
              <a:buNone/>
            </a:pPr>
            <a:r>
              <a:rPr lang="hr-HR" dirty="0"/>
              <a:t>1) Hili boýunça tapawutlanýan aktiwler – bu makro ykdysady ýagdaýlaryň ýaramaz üýtgemelerinde hem girdejiligi üpjin edýän aktiwlerdir.</a:t>
            </a:r>
            <a:endParaRPr lang="ru-RU" dirty="0"/>
          </a:p>
          <a:p>
            <a:pPr marL="0" indent="0">
              <a:buNone/>
            </a:pPr>
            <a:r>
              <a:rPr lang="hr-HR" dirty="0"/>
              <a:t>2) Müşdwriler bilen peýdaly gatnaşyklar – bu töwekgelçiligiň we girdejililigiň  amatly gatnaşygyny üpjin etmekden ybaratdyr.</a:t>
            </a:r>
            <a:endParaRPr lang="ru-RU" dirty="0"/>
          </a:p>
          <a:p>
            <a:pPr marL="0" indent="0">
              <a:buNone/>
            </a:pPr>
            <a:r>
              <a:rPr lang="hr-HR" dirty="0"/>
              <a:t>3) Bankyň serişdelerini has oňaýly ýerleşdirmegi üçin ýerine ýetirilmeli kadalar (ölçegler</a:t>
            </a:r>
            <a:r>
              <a:rPr lang="hr-HR" dirty="0" smtClean="0"/>
              <a:t>)</a:t>
            </a:r>
            <a:endParaRPr lang="ru-RU" dirty="0"/>
          </a:p>
        </p:txBody>
      </p:sp>
    </p:spTree>
    <p:extLst>
      <p:ext uri="{BB962C8B-B14F-4D97-AF65-F5344CB8AC3E}">
        <p14:creationId xmlns:p14="http://schemas.microsoft.com/office/powerpoint/2010/main" val="53985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hr-HR" sz="3200" b="1" dirty="0"/>
              <a:t>Ýurdumyzyň täjirçilik banklarynyň karz syýasaty esasy 3 ugur boýunça amala aşyrylýar</a:t>
            </a:r>
            <a:endParaRPr lang="ru-RU" sz="3200" b="1" dirty="0"/>
          </a:p>
        </p:txBody>
      </p:sp>
      <p:sp>
        <p:nvSpPr>
          <p:cNvPr id="3" name="Объект 2"/>
          <p:cNvSpPr>
            <a:spLocks noGrp="1"/>
          </p:cNvSpPr>
          <p:nvPr>
            <p:ph idx="1"/>
          </p:nvPr>
        </p:nvSpPr>
        <p:spPr>
          <a:xfrm>
            <a:off x="457200" y="1295400"/>
            <a:ext cx="8229600" cy="5334000"/>
          </a:xfrm>
        </p:spPr>
        <p:txBody>
          <a:bodyPr>
            <a:normAutofit fontScale="85000" lnSpcReduction="20000"/>
          </a:bodyPr>
          <a:lstStyle/>
          <a:p>
            <a:pPr marL="0" indent="0">
              <a:buNone/>
            </a:pPr>
            <a:r>
              <a:rPr lang="hr-HR" dirty="0"/>
              <a:t>1) Milli ykdysadyýetiň döwlet bölegine (sektoryna) degişli edara görnüşli taraplary karzlaşdyrmak. Edara-kärhanalar tarapyndan banklaryň karz pullary Milli maksatnamalary, maýa goýum taslamalary we öz meýilnamalaryny ýerine ýetirmek üçin, şeýle hem dolanşyk serişdeleri ýetmeýän ýagdaýynda ulanylýar.</a:t>
            </a:r>
            <a:endParaRPr lang="ru-RU" dirty="0"/>
          </a:p>
          <a:p>
            <a:pPr marL="0" indent="0">
              <a:buNone/>
            </a:pPr>
            <a:r>
              <a:rPr lang="hr-HR" dirty="0"/>
              <a:t>2) Milli ykdysadyýetiň döwlet bölegine (sektoryna) degişli däl edara görnüşli taraplary we hususy telekeçileri karzlaşdyrmak. Karz pullar senagat we oba hojalyk önümçiliginiň ösdürilmegine we giňeldilmegine, şeýle hem halka hyzmat etmekligi ösdürmäge gönükdirilýär.</a:t>
            </a:r>
            <a:endParaRPr lang="ru-RU" dirty="0"/>
          </a:p>
          <a:p>
            <a:pPr marL="0" indent="0">
              <a:buNone/>
            </a:pPr>
            <a:r>
              <a:rPr lang="hr-HR" dirty="0"/>
              <a:t>3) Raýatlary karzlaşdyrmak. Karzlar esasan raýatlaryň gaýragoýulmasyz zerurlyklary üçin – sarp ediş karzlary, gozgalmaýan emläge we beýleki durmuş meseleleri çözmek üçin berilýär.</a:t>
            </a:r>
            <a:endParaRPr lang="ru-RU" dirty="0"/>
          </a:p>
          <a:p>
            <a:endParaRPr lang="ru-RU" dirty="0"/>
          </a:p>
        </p:txBody>
      </p:sp>
    </p:spTree>
    <p:extLst>
      <p:ext uri="{BB962C8B-B14F-4D97-AF65-F5344CB8AC3E}">
        <p14:creationId xmlns:p14="http://schemas.microsoft.com/office/powerpoint/2010/main" val="38964922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hr-HR" b="1" dirty="0"/>
              <a:t>Bankyň </a:t>
            </a:r>
            <a:r>
              <a:rPr lang="tt-RU" b="1" dirty="0"/>
              <a:t>karz syýasaty</a:t>
            </a:r>
            <a:r>
              <a:rPr lang="hr-HR" b="1" dirty="0"/>
              <a:t>ny</a:t>
            </a:r>
            <a:r>
              <a:rPr lang="tt-RU" b="1" dirty="0"/>
              <a:t>ň </a:t>
            </a:r>
            <a:r>
              <a:rPr lang="tt-RU" b="1" dirty="0" smtClean="0"/>
              <a:t>düzümleri</a:t>
            </a:r>
            <a:endParaRPr lang="ru-RU" b="1" dirty="0"/>
          </a:p>
        </p:txBody>
      </p:sp>
      <p:sp>
        <p:nvSpPr>
          <p:cNvPr id="3" name="Объект 2"/>
          <p:cNvSpPr>
            <a:spLocks noGrp="1"/>
          </p:cNvSpPr>
          <p:nvPr>
            <p:ph idx="1"/>
          </p:nvPr>
        </p:nvSpPr>
        <p:spPr/>
        <p:txBody>
          <a:bodyPr/>
          <a:lstStyle/>
          <a:p>
            <a:r>
              <a:rPr lang="tt-RU" dirty="0" smtClean="0"/>
              <a:t>karz </a:t>
            </a:r>
            <a:r>
              <a:rPr lang="tt-RU" dirty="0"/>
              <a:t>syýasatyň maksady;</a:t>
            </a:r>
            <a:endParaRPr lang="ru-RU" dirty="0"/>
          </a:p>
          <a:p>
            <a:r>
              <a:rPr lang="tt-RU" dirty="0" smtClean="0"/>
              <a:t>karz </a:t>
            </a:r>
            <a:r>
              <a:rPr lang="tt-RU" dirty="0"/>
              <a:t>syýasatyň meseleleri;</a:t>
            </a:r>
            <a:endParaRPr lang="ru-RU" dirty="0"/>
          </a:p>
          <a:p>
            <a:r>
              <a:rPr lang="tt-RU" dirty="0" smtClean="0"/>
              <a:t>karzlaşdyrmagyň </a:t>
            </a:r>
            <a:r>
              <a:rPr lang="tt-RU" dirty="0"/>
              <a:t>ugurlary;</a:t>
            </a:r>
            <a:endParaRPr lang="ru-RU" dirty="0"/>
          </a:p>
          <a:p>
            <a:r>
              <a:rPr lang="tt-RU" dirty="0" smtClean="0"/>
              <a:t>karz </a:t>
            </a:r>
            <a:r>
              <a:rPr lang="tt-RU" dirty="0"/>
              <a:t>amallaryň tilsimaty;</a:t>
            </a:r>
            <a:endParaRPr lang="ru-RU" dirty="0"/>
          </a:p>
          <a:p>
            <a:r>
              <a:rPr lang="tt-RU" dirty="0" smtClean="0"/>
              <a:t>karzlaşdyrmak </a:t>
            </a:r>
            <a:r>
              <a:rPr lang="tt-RU" dirty="0"/>
              <a:t>döwründäki gözegçilik</a:t>
            </a:r>
            <a:r>
              <a:rPr lang="tt-RU" dirty="0" smtClean="0"/>
              <a:t>.</a:t>
            </a:r>
            <a:endParaRPr lang="ru-RU" dirty="0"/>
          </a:p>
        </p:txBody>
      </p:sp>
    </p:spTree>
    <p:extLst>
      <p:ext uri="{BB962C8B-B14F-4D97-AF65-F5344CB8AC3E}">
        <p14:creationId xmlns:p14="http://schemas.microsoft.com/office/powerpoint/2010/main" val="27629619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tt-RU" b="1" dirty="0"/>
              <a:t>Bankyň karz syýasatynyň maksady </a:t>
            </a:r>
            <a:endParaRPr lang="ru-RU" b="1" dirty="0"/>
          </a:p>
        </p:txBody>
      </p:sp>
      <p:sp>
        <p:nvSpPr>
          <p:cNvPr id="3" name="Объект 2"/>
          <p:cNvSpPr>
            <a:spLocks noGrp="1"/>
          </p:cNvSpPr>
          <p:nvPr>
            <p:ph idx="1"/>
          </p:nvPr>
        </p:nvSpPr>
        <p:spPr>
          <a:xfrm>
            <a:off x="457200" y="1219200"/>
            <a:ext cx="8229600" cy="5257800"/>
          </a:xfrm>
        </p:spPr>
        <p:txBody>
          <a:bodyPr>
            <a:normAutofit fontScale="85000" lnSpcReduction="10000"/>
          </a:bodyPr>
          <a:lstStyle/>
          <a:p>
            <a:r>
              <a:rPr lang="tt-RU" dirty="0" smtClean="0"/>
              <a:t>Bankyň wezipesinden </a:t>
            </a:r>
            <a:r>
              <a:rPr lang="tt-RU" dirty="0"/>
              <a:t>gelip çykýar we müşderileriň </a:t>
            </a:r>
            <a:r>
              <a:rPr lang="hr-HR" dirty="0"/>
              <a:t>wagtlaýynça </a:t>
            </a:r>
            <a:r>
              <a:rPr lang="tt-RU" dirty="0"/>
              <a:t>goşmaça </a:t>
            </a:r>
            <a:r>
              <a:rPr lang="hr-HR" dirty="0"/>
              <a:t>gymmata (</a:t>
            </a:r>
            <a:r>
              <a:rPr lang="tt-RU" dirty="0"/>
              <a:t>pul serişdelere</a:t>
            </a:r>
            <a:r>
              <a:rPr lang="hr-HR" dirty="0"/>
              <a:t>)</a:t>
            </a:r>
            <a:r>
              <a:rPr lang="tt-RU" dirty="0"/>
              <a:t> bolan zerurlyklaryny kanagatlandyrma</a:t>
            </a:r>
            <a:r>
              <a:rPr lang="hr-HR" dirty="0"/>
              <a:t>kdan ybaratdyr</a:t>
            </a:r>
            <a:r>
              <a:rPr lang="tt-RU" dirty="0" smtClean="0"/>
              <a:t>.</a:t>
            </a:r>
          </a:p>
          <a:p>
            <a:r>
              <a:rPr lang="tt-RU" dirty="0" smtClean="0"/>
              <a:t>Önümçiligiň </a:t>
            </a:r>
            <a:r>
              <a:rPr lang="tt-RU" dirty="0"/>
              <a:t>üznüksizligini üpjün etmek bilen bilelikde</a:t>
            </a:r>
            <a:r>
              <a:rPr lang="hr-HR" dirty="0"/>
              <a:t>, </a:t>
            </a:r>
            <a:r>
              <a:rPr lang="tt-RU" dirty="0"/>
              <a:t>bank öz bähbitlerine hem ýetýär, ýagny peýda gazanýar</a:t>
            </a:r>
            <a:r>
              <a:rPr lang="tt-RU" dirty="0" smtClean="0"/>
              <a:t>.</a:t>
            </a:r>
          </a:p>
          <a:p>
            <a:r>
              <a:rPr lang="tk-TM" dirty="0"/>
              <a:t>Y</a:t>
            </a:r>
            <a:r>
              <a:rPr lang="sq-AL" dirty="0" smtClean="0"/>
              <a:t>kdysadyýetiň </a:t>
            </a:r>
            <a:r>
              <a:rPr lang="sq-AL" dirty="0"/>
              <a:t>dürli pudaklarynyň durnukly we sazlaşykly ösmegini, ilatyň ýokary ýaşaýyş derejesini üpjün etmek bolup durýar. </a:t>
            </a:r>
            <a:endParaRPr lang="tk-TM" dirty="0" smtClean="0"/>
          </a:p>
          <a:p>
            <a:r>
              <a:rPr lang="sq-AL" dirty="0" smtClean="0"/>
              <a:t>Şu </a:t>
            </a:r>
            <a:r>
              <a:rPr lang="sq-AL" dirty="0"/>
              <a:t>nukdaýnazardan, täjirçilik banklaryň karz syýasaty ýurduň hökümeti tarapyndan alnyp barylýan özgertmelerden, şeýle hem ilaty we edara – kärhanalary maliýe serişdeleri bilen üpjün etmeklige gönükdirilen çärelerden ybaratdyr.</a:t>
            </a:r>
            <a:endParaRPr lang="ru-RU" dirty="0"/>
          </a:p>
          <a:p>
            <a:endParaRPr lang="ru-RU" dirty="0"/>
          </a:p>
        </p:txBody>
      </p:sp>
    </p:spTree>
    <p:extLst>
      <p:ext uri="{BB962C8B-B14F-4D97-AF65-F5344CB8AC3E}">
        <p14:creationId xmlns:p14="http://schemas.microsoft.com/office/powerpoint/2010/main" val="18610292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tt-RU" b="1" dirty="0"/>
              <a:t>Karz syýasatyň meseleleri </a:t>
            </a:r>
            <a:endParaRPr lang="ru-RU" b="1" dirty="0"/>
          </a:p>
        </p:txBody>
      </p:sp>
      <p:sp>
        <p:nvSpPr>
          <p:cNvPr id="3" name="Объект 2"/>
          <p:cNvSpPr>
            <a:spLocks noGrp="1"/>
          </p:cNvSpPr>
          <p:nvPr>
            <p:ph idx="1"/>
          </p:nvPr>
        </p:nvSpPr>
        <p:spPr/>
        <p:txBody>
          <a:bodyPr/>
          <a:lstStyle/>
          <a:p>
            <a:r>
              <a:rPr lang="tt-RU" dirty="0" smtClean="0"/>
              <a:t>Bankyň öz </a:t>
            </a:r>
            <a:r>
              <a:rPr lang="tt-RU" dirty="0"/>
              <a:t>iş</a:t>
            </a:r>
            <a:r>
              <a:rPr lang="hr-HR" dirty="0"/>
              <a:t>ler</a:t>
            </a:r>
            <a:r>
              <a:rPr lang="tt-RU" dirty="0"/>
              <a:t>i bilen </a:t>
            </a:r>
            <a:r>
              <a:rPr lang="hr-HR" dirty="0"/>
              <a:t>göniden-</a:t>
            </a:r>
            <a:r>
              <a:rPr lang="tt-RU" dirty="0"/>
              <a:t>göni bagly bolup, karzlaryň düzümini hil ta</a:t>
            </a:r>
            <a:r>
              <a:rPr lang="hr-HR" dirty="0"/>
              <a:t>ý</a:t>
            </a:r>
            <a:r>
              <a:rPr lang="tt-RU" dirty="0"/>
              <a:t>dan gowylandyrma</a:t>
            </a:r>
            <a:r>
              <a:rPr lang="hr-HR" dirty="0"/>
              <a:t>kdan</a:t>
            </a:r>
            <a:r>
              <a:rPr lang="tt-RU" dirty="0"/>
              <a:t>, karz serişdeleriniň  dolanşygyny ýokarlandyrma</a:t>
            </a:r>
            <a:r>
              <a:rPr lang="hr-HR" dirty="0"/>
              <a:t>kdan we </a:t>
            </a:r>
            <a:r>
              <a:rPr lang="tt-RU" dirty="0"/>
              <a:t>karzlaryň üpjünçilikli bölegini artdyrma</a:t>
            </a:r>
            <a:r>
              <a:rPr lang="hr-HR" dirty="0"/>
              <a:t>kdan ybaratdyr</a:t>
            </a:r>
            <a:r>
              <a:rPr lang="tt-RU" dirty="0"/>
              <a:t>.</a:t>
            </a:r>
            <a:endParaRPr lang="ru-RU" dirty="0"/>
          </a:p>
          <a:p>
            <a:endParaRPr lang="ru-RU" dirty="0"/>
          </a:p>
        </p:txBody>
      </p:sp>
    </p:spTree>
    <p:extLst>
      <p:ext uri="{BB962C8B-B14F-4D97-AF65-F5344CB8AC3E}">
        <p14:creationId xmlns:p14="http://schemas.microsoft.com/office/powerpoint/2010/main" val="29673545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tt-RU" b="1" dirty="0"/>
              <a:t>Karzlaşdyrmagyň ugurlary </a:t>
            </a:r>
            <a:endParaRPr lang="ru-RU" b="1" dirty="0"/>
          </a:p>
        </p:txBody>
      </p:sp>
      <p:sp>
        <p:nvSpPr>
          <p:cNvPr id="3" name="Объект 2"/>
          <p:cNvSpPr>
            <a:spLocks noGrp="1"/>
          </p:cNvSpPr>
          <p:nvPr>
            <p:ph idx="1"/>
          </p:nvPr>
        </p:nvSpPr>
        <p:spPr/>
        <p:txBody>
          <a:bodyPr/>
          <a:lstStyle/>
          <a:p>
            <a:r>
              <a:rPr lang="tt-RU" dirty="0" smtClean="0"/>
              <a:t>Karz syýasatyndan </a:t>
            </a:r>
            <a:r>
              <a:rPr lang="tt-RU" dirty="0"/>
              <a:t>gelip çykýar we onuň ýerine ýetirilmegini üpjün edýär. Bu düzüm bankyň strategiýasy bilen bagly</a:t>
            </a:r>
            <a:r>
              <a:rPr lang="hr-HR" dirty="0"/>
              <a:t>dyr</a:t>
            </a:r>
            <a:r>
              <a:rPr lang="tt-RU" dirty="0"/>
              <a:t>. Bank karzlaşdyrmakda haýs</a:t>
            </a:r>
            <a:r>
              <a:rPr lang="hr-HR" dirty="0"/>
              <a:t>y hem </a:t>
            </a:r>
            <a:r>
              <a:rPr lang="tt-RU" dirty="0"/>
              <a:t>bolsa bir pudagyň kärhanalaryny saýlap alyp bilýär ýa-da diňe şahsy taraplary karzlaşdyrmakda ýa-da halkara karzlary bermekde ýöriteleşip hem bilýär.</a:t>
            </a:r>
            <a:endParaRPr lang="ru-RU" dirty="0"/>
          </a:p>
          <a:p>
            <a:endParaRPr lang="ru-RU" dirty="0"/>
          </a:p>
        </p:txBody>
      </p:sp>
    </p:spTree>
    <p:extLst>
      <p:ext uri="{BB962C8B-B14F-4D97-AF65-F5344CB8AC3E}">
        <p14:creationId xmlns:p14="http://schemas.microsoft.com/office/powerpoint/2010/main" val="4033202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tt-RU" b="1" dirty="0"/>
              <a:t>Karz amallaryň tilsimaty </a:t>
            </a:r>
            <a:endParaRPr lang="ru-RU" b="1" dirty="0"/>
          </a:p>
        </p:txBody>
      </p:sp>
      <p:sp>
        <p:nvSpPr>
          <p:cNvPr id="3" name="Объект 2"/>
          <p:cNvSpPr>
            <a:spLocks noGrp="1"/>
          </p:cNvSpPr>
          <p:nvPr>
            <p:ph idx="1"/>
          </p:nvPr>
        </p:nvSpPr>
        <p:spPr/>
        <p:txBody>
          <a:bodyPr/>
          <a:lstStyle/>
          <a:p>
            <a:r>
              <a:rPr lang="tt-RU" dirty="0" smtClean="0"/>
              <a:t>Banklar karzlaşdyrmak </a:t>
            </a:r>
            <a:r>
              <a:rPr lang="tt-RU" dirty="0"/>
              <a:t>amallary ýerine ýetirmek bilen kada öwrülen düzgün</a:t>
            </a:r>
            <a:r>
              <a:rPr lang="hr-HR" dirty="0"/>
              <a:t>ler</a:t>
            </a:r>
            <a:r>
              <a:rPr lang="tt-RU" dirty="0"/>
              <a:t>i </a:t>
            </a:r>
            <a:r>
              <a:rPr lang="hr-HR" dirty="0"/>
              <a:t>we kanunçylygy </a:t>
            </a:r>
            <a:r>
              <a:rPr lang="tt-RU" dirty="0"/>
              <a:t>bozup bilmeýärler. Ýagny</a:t>
            </a:r>
            <a:r>
              <a:rPr lang="hr-HR" dirty="0"/>
              <a:t>,</a:t>
            </a:r>
            <a:r>
              <a:rPr lang="tt-RU" dirty="0"/>
              <a:t> ykdysady we hukuk kadalary bozan ýagdaýda bankyň awraýyna zyýan ýet</a:t>
            </a:r>
            <a:r>
              <a:rPr lang="hr-HR" dirty="0"/>
              <a:t>ýär</a:t>
            </a:r>
            <a:r>
              <a:rPr lang="tt-RU" dirty="0" smtClean="0"/>
              <a:t>.</a:t>
            </a:r>
            <a:endParaRPr lang="ru-RU" dirty="0"/>
          </a:p>
        </p:txBody>
      </p:sp>
    </p:spTree>
    <p:extLst>
      <p:ext uri="{BB962C8B-B14F-4D97-AF65-F5344CB8AC3E}">
        <p14:creationId xmlns:p14="http://schemas.microsoft.com/office/powerpoint/2010/main" val="19285607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TotalTime>
  <Words>699</Words>
  <Application>Microsoft Office PowerPoint</Application>
  <PresentationFormat>Экран (4:3)</PresentationFormat>
  <Paragraphs>47</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Тема Office</vt:lpstr>
      <vt:lpstr>Bankyň karz syýasaty</vt:lpstr>
      <vt:lpstr>Bankyň karz syýasaty barada düşünje </vt:lpstr>
      <vt:lpstr>Karz syýasaty boýunça ileri tutulýan ugurlar</vt:lpstr>
      <vt:lpstr>Ýurdumyzyň täjirçilik banklarynyň karz syýasaty esasy 3 ugur boýunça amala aşyrylýar</vt:lpstr>
      <vt:lpstr>Bankyň karz syýasatynyň düzümleri</vt:lpstr>
      <vt:lpstr>Bankyň karz syýasatynyň maksady </vt:lpstr>
      <vt:lpstr>Karz syýasatyň meseleleri </vt:lpstr>
      <vt:lpstr>Karzlaşdyrmagyň ugurlary </vt:lpstr>
      <vt:lpstr>Karz amallaryň tilsimaty </vt:lpstr>
      <vt:lpstr>Karzlaşdyrmak döwründäki gözegçilik </vt:lpstr>
      <vt:lpstr>Karz syýasatyna täsir edýän ýagdaýlar</vt:lpstr>
      <vt:lpstr>Karz syýasatyna täsir edýän daşarky ýagdaýlar</vt:lpstr>
      <vt:lpstr>Karz syýasatyna täsir edýän içerki ýagdaýlar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Guwanch</dc:creator>
  <cp:lastModifiedBy>Guwanch</cp:lastModifiedBy>
  <cp:revision>9</cp:revision>
  <dcterms:created xsi:type="dcterms:W3CDTF">2013-06-03T18:29:04Z</dcterms:created>
  <dcterms:modified xsi:type="dcterms:W3CDTF">2013-06-07T02:39:47Z</dcterms:modified>
</cp:coreProperties>
</file>