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66" r:id="rId5"/>
    <p:sldId id="259" r:id="rId6"/>
    <p:sldId id="260" r:id="rId7"/>
    <p:sldId id="261" r:id="rId8"/>
    <p:sldId id="262" r:id="rId9"/>
    <p:sldId id="263" r:id="rId10"/>
    <p:sldId id="264" r:id="rId11"/>
    <p:sldId id="267" r:id="rId12"/>
    <p:sldId id="265"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3280960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3197216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203333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CA54053-F821-4525-BB8D-3ED456B7E182}"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1873756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CA54053-F821-4525-BB8D-3ED456B7E182}" type="datetimeFigureOut">
              <a:rPr lang="ru-RU" smtClean="0"/>
              <a:t>13.01.2022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282934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CA54053-F821-4525-BB8D-3ED456B7E182}" type="datetimeFigureOut">
              <a:rPr lang="ru-RU" smtClean="0"/>
              <a:t>13.01.2022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2792715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A54053-F821-4525-BB8D-3ED456B7E182}" type="datetimeFigureOut">
              <a:rPr lang="ru-RU" smtClean="0"/>
              <a:t>13.01.2022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727069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CA54053-F821-4525-BB8D-3ED456B7E182}"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3280084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CA54053-F821-4525-BB8D-3ED456B7E182}"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456159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3970694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82972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132120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68306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516298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3618373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CA54053-F821-4525-BB8D-3ED456B7E182}"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83EFDE3-B1FD-4F96-BD68-0EFEAB91E544}" type="slidenum">
              <a:rPr lang="ru-RU" smtClean="0"/>
              <a:t>‹#›</a:t>
            </a:fld>
            <a:endParaRPr lang="ru-RU"/>
          </a:p>
        </p:txBody>
      </p:sp>
    </p:spTree>
    <p:extLst>
      <p:ext uri="{BB962C8B-B14F-4D97-AF65-F5344CB8AC3E}">
        <p14:creationId xmlns:p14="http://schemas.microsoft.com/office/powerpoint/2010/main" val="3406525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A54053-F821-4525-BB8D-3ED456B7E182}" type="datetimeFigureOut">
              <a:rPr lang="ru-RU" smtClean="0"/>
              <a:t>13.01.2022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83EFDE3-B1FD-4F96-BD68-0EFEAB91E544}" type="slidenum">
              <a:rPr lang="ru-RU" smtClean="0"/>
              <a:t>‹#›</a:t>
            </a:fld>
            <a:endParaRPr lang="ru-RU"/>
          </a:p>
        </p:txBody>
      </p:sp>
    </p:spTree>
    <p:extLst>
      <p:ext uri="{BB962C8B-B14F-4D97-AF65-F5344CB8AC3E}">
        <p14:creationId xmlns:p14="http://schemas.microsoft.com/office/powerpoint/2010/main" val="405084634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7647" y="0"/>
            <a:ext cx="4965010" cy="6858000"/>
          </a:xfrm>
          <a:prstGeom prst="rect">
            <a:avLst/>
          </a:prstGeom>
        </p:spPr>
      </p:pic>
    </p:spTree>
    <p:extLst>
      <p:ext uri="{BB962C8B-B14F-4D97-AF65-F5344CB8AC3E}">
        <p14:creationId xmlns:p14="http://schemas.microsoft.com/office/powerpoint/2010/main" val="29655054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8710"/>
            <a:ext cx="12192000" cy="5889009"/>
          </a:xfrm>
          <a:prstGeom prst="rect">
            <a:avLst/>
          </a:prstGeom>
        </p:spPr>
      </p:pic>
      <p:sp>
        <p:nvSpPr>
          <p:cNvPr id="2" name="TextBox 1"/>
          <p:cNvSpPr txBox="1"/>
          <p:nvPr/>
        </p:nvSpPr>
        <p:spPr>
          <a:xfrm>
            <a:off x="1503527" y="5895833"/>
            <a:ext cx="9184943" cy="1077218"/>
          </a:xfrm>
          <a:prstGeom prst="rect">
            <a:avLst/>
          </a:prstGeom>
          <a:noFill/>
        </p:spPr>
        <p:txBody>
          <a:bodyPr wrap="square" rtlCol="0">
            <a:spAutoFit/>
          </a:bodyPr>
          <a:lstStyle/>
          <a:p>
            <a:pPr algn="ctr"/>
            <a:r>
              <a:rPr lang="tk-TM" sz="3200" dirty="0" smtClean="0">
                <a:solidFill>
                  <a:schemeClr val="tx2">
                    <a:lumMod val="50000"/>
                  </a:schemeClr>
                </a:solidFill>
              </a:rPr>
              <a:t>Türkmenistanyň Inzener-tehniki we ulag kommunikasiýalary instituty</a:t>
            </a:r>
            <a:r>
              <a:rPr lang="tk-TM" dirty="0" smtClean="0"/>
              <a:t>.</a:t>
            </a:r>
            <a:endParaRPr lang="ru-RU" dirty="0"/>
          </a:p>
        </p:txBody>
      </p:sp>
    </p:spTree>
    <p:extLst>
      <p:ext uri="{BB962C8B-B14F-4D97-AF65-F5344CB8AC3E}">
        <p14:creationId xmlns:p14="http://schemas.microsoft.com/office/powerpoint/2010/main" val="2906241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28700" y="1943100"/>
            <a:ext cx="7978140" cy="2862322"/>
          </a:xfrm>
          <a:prstGeom prst="rect">
            <a:avLst/>
          </a:prstGeom>
          <a:noFill/>
        </p:spPr>
        <p:txBody>
          <a:bodyPr wrap="square" rtlCol="0">
            <a:spAutoFit/>
          </a:bodyPr>
          <a:lstStyle/>
          <a:p>
            <a:pPr algn="ctr"/>
            <a:r>
              <a:rPr lang="tk-TM" sz="6000" b="1" i="1" dirty="0" smtClean="0">
                <a:solidFill>
                  <a:srgbClr val="0070C0"/>
                </a:solidFill>
              </a:rPr>
              <a:t>DEŇIZ ULAGY WE ONUŇ TEHNIKI ÜPJÜNÇILIGI</a:t>
            </a:r>
            <a:r>
              <a:rPr lang="tk-TM" dirty="0" smtClean="0"/>
              <a:t>.</a:t>
            </a:r>
            <a:endParaRPr lang="ru-RU" dirty="0"/>
          </a:p>
        </p:txBody>
      </p:sp>
      <p:sp>
        <p:nvSpPr>
          <p:cNvPr id="2" name="TextBox 1"/>
          <p:cNvSpPr txBox="1"/>
          <p:nvPr/>
        </p:nvSpPr>
        <p:spPr>
          <a:xfrm>
            <a:off x="8134066" y="6155140"/>
            <a:ext cx="4057934" cy="400110"/>
          </a:xfrm>
          <a:prstGeom prst="rect">
            <a:avLst/>
          </a:prstGeom>
          <a:noFill/>
        </p:spPr>
        <p:txBody>
          <a:bodyPr wrap="square" rtlCol="0">
            <a:spAutoFit/>
          </a:bodyPr>
          <a:lstStyle/>
          <a:p>
            <a:r>
              <a:rPr lang="tk-TM" sz="2000" dirty="0" smtClean="0">
                <a:solidFill>
                  <a:schemeClr val="bg2">
                    <a:lumMod val="25000"/>
                  </a:schemeClr>
                </a:solidFill>
              </a:rPr>
              <a:t>Taýýarlan:Amanowa K MUT “B”</a:t>
            </a:r>
            <a:endParaRPr lang="ru-RU" sz="2000" dirty="0">
              <a:solidFill>
                <a:schemeClr val="bg2">
                  <a:lumMod val="25000"/>
                </a:schemeClr>
              </a:solidFill>
            </a:endParaRPr>
          </a:p>
        </p:txBody>
      </p:sp>
    </p:spTree>
    <p:extLst>
      <p:ext uri="{BB962C8B-B14F-4D97-AF65-F5344CB8AC3E}">
        <p14:creationId xmlns:p14="http://schemas.microsoft.com/office/powerpoint/2010/main" val="3902185858"/>
      </p:ext>
    </p:extLst>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370997" y="655093"/>
            <a:ext cx="4285397" cy="8871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3200" dirty="0" smtClean="0">
                <a:solidFill>
                  <a:schemeClr val="bg2">
                    <a:lumMod val="50000"/>
                  </a:schemeClr>
                </a:solidFill>
              </a:rPr>
              <a:t>Meýilnama</a:t>
            </a:r>
            <a:endParaRPr lang="ru-RU" sz="3200" dirty="0">
              <a:solidFill>
                <a:schemeClr val="bg2">
                  <a:lumMod val="50000"/>
                </a:schemeClr>
              </a:solidFill>
            </a:endParaRPr>
          </a:p>
        </p:txBody>
      </p:sp>
      <p:sp>
        <p:nvSpPr>
          <p:cNvPr id="3" name="Овал 2"/>
          <p:cNvSpPr/>
          <p:nvPr/>
        </p:nvSpPr>
        <p:spPr>
          <a:xfrm>
            <a:off x="1296538" y="2388356"/>
            <a:ext cx="2074459" cy="25657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dirty="0" smtClean="0"/>
              <a:t>Deňiz ulagyny guramaklygyň we dolandyrmaklygyň umumy häsiýetnamasy</a:t>
            </a:r>
            <a:endParaRPr lang="ru-RU" dirty="0"/>
          </a:p>
        </p:txBody>
      </p:sp>
      <p:sp>
        <p:nvSpPr>
          <p:cNvPr id="6" name="Овал 5"/>
          <p:cNvSpPr/>
          <p:nvPr/>
        </p:nvSpPr>
        <p:spPr>
          <a:xfrm>
            <a:off x="4189864" y="2388357"/>
            <a:ext cx="2074459" cy="25657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4189864" y="2402005"/>
            <a:ext cx="2074459" cy="25657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dirty="0" smtClean="0"/>
              <a:t>Deňiz floty gämi abatlaýyş zawody deňiz ýollary</a:t>
            </a:r>
            <a:endParaRPr lang="ru-RU" dirty="0"/>
          </a:p>
        </p:txBody>
      </p:sp>
      <p:sp>
        <p:nvSpPr>
          <p:cNvPr id="9" name="Овал 8"/>
          <p:cNvSpPr/>
          <p:nvPr/>
        </p:nvSpPr>
        <p:spPr>
          <a:xfrm>
            <a:off x="7260609" y="2320116"/>
            <a:ext cx="2074459" cy="25657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dirty="0" smtClean="0"/>
              <a:t>Deňiz ulagynyň häzirki ýagdaýy</a:t>
            </a:r>
            <a:endParaRPr lang="ru-RU" dirty="0"/>
          </a:p>
        </p:txBody>
      </p:sp>
    </p:spTree>
    <p:extLst>
      <p:ext uri="{BB962C8B-B14F-4D97-AF65-F5344CB8AC3E}">
        <p14:creationId xmlns:p14="http://schemas.microsoft.com/office/powerpoint/2010/main" val="2989837796"/>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альтернативный процесс 2"/>
          <p:cNvSpPr/>
          <p:nvPr/>
        </p:nvSpPr>
        <p:spPr>
          <a:xfrm>
            <a:off x="782017" y="573207"/>
            <a:ext cx="8428120" cy="5854889"/>
          </a:xfrm>
          <a:prstGeom prst="flowChartAlternateProcess">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a:ln>
            <a:solidFill>
              <a:srgbClr val="00B0F0"/>
            </a:solidFill>
          </a:ln>
        </p:spPr>
        <p:style>
          <a:lnRef idx="1">
            <a:schemeClr val="dk1"/>
          </a:lnRef>
          <a:fillRef idx="2">
            <a:schemeClr val="dk1"/>
          </a:fillRef>
          <a:effectRef idx="1">
            <a:schemeClr val="dk1"/>
          </a:effectRef>
          <a:fontRef idx="minor">
            <a:schemeClr val="dk1"/>
          </a:fontRef>
        </p:style>
        <p:txBody>
          <a:bodyPr rtlCol="0" anchor="ctr"/>
          <a:lstStyle/>
          <a:p>
            <a:r>
              <a:rPr lang="tk-TM" sz="4000" i="1" dirty="0" smtClean="0">
                <a:solidFill>
                  <a:schemeClr val="accent2">
                    <a:lumMod val="60000"/>
                    <a:lumOff val="40000"/>
                  </a:schemeClr>
                </a:solidFill>
                <a:latin typeface="Arial Black" panose="020B0A04020102020204" pitchFamily="34" charset="0"/>
              </a:rPr>
              <a:t> Häziki zaman deňiz ulagynyň tehniki esasyny deňiz gämileri, gämi abatlaýyş zawodlary, deňiz portlary, flotlar we beýleki enjamlar degislidir.</a:t>
            </a:r>
          </a:p>
          <a:p>
            <a:endParaRPr lang="ru-RU" sz="2800" dirty="0">
              <a:latin typeface="Arial Black" panose="020B0A04020102020204" pitchFamily="34" charset="0"/>
            </a:endParaRPr>
          </a:p>
        </p:txBody>
      </p:sp>
    </p:spTree>
    <p:extLst>
      <p:ext uri="{BB962C8B-B14F-4D97-AF65-F5344CB8AC3E}">
        <p14:creationId xmlns:p14="http://schemas.microsoft.com/office/powerpoint/2010/main" val="3503818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850" y="205740"/>
            <a:ext cx="4762500" cy="6423660"/>
          </a:xfrm>
          <a:prstGeom prst="rect">
            <a:avLst/>
          </a:prstGeom>
        </p:spPr>
      </p:pic>
      <p:sp>
        <p:nvSpPr>
          <p:cNvPr id="3" name="TextBox 2"/>
          <p:cNvSpPr txBox="1"/>
          <p:nvPr/>
        </p:nvSpPr>
        <p:spPr>
          <a:xfrm>
            <a:off x="868680" y="205740"/>
            <a:ext cx="5052060" cy="830997"/>
          </a:xfrm>
          <a:prstGeom prst="rect">
            <a:avLst/>
          </a:prstGeom>
          <a:noFill/>
        </p:spPr>
        <p:txBody>
          <a:bodyPr wrap="square" rtlCol="0">
            <a:spAutoFit/>
          </a:bodyPr>
          <a:lstStyle/>
          <a:p>
            <a:pPr algn="ctr"/>
            <a:r>
              <a:rPr lang="tk-TM" sz="4800" dirty="0" smtClean="0">
                <a:solidFill>
                  <a:schemeClr val="tx2">
                    <a:lumMod val="60000"/>
                    <a:lumOff val="40000"/>
                  </a:schemeClr>
                </a:solidFill>
              </a:rPr>
              <a:t>Deniz porty</a:t>
            </a:r>
            <a:endParaRPr lang="ru-RU" sz="4800" dirty="0">
              <a:solidFill>
                <a:schemeClr val="tx2">
                  <a:lumMod val="60000"/>
                  <a:lumOff val="40000"/>
                </a:schemeClr>
              </a:solidFill>
            </a:endParaRPr>
          </a:p>
        </p:txBody>
      </p:sp>
      <p:sp>
        <p:nvSpPr>
          <p:cNvPr id="4" name="TextBox 3"/>
          <p:cNvSpPr txBox="1"/>
          <p:nvPr/>
        </p:nvSpPr>
        <p:spPr>
          <a:xfrm>
            <a:off x="1211580" y="1600200"/>
            <a:ext cx="5029200" cy="4154984"/>
          </a:xfrm>
          <a:prstGeom prst="rect">
            <a:avLst/>
          </a:prstGeom>
          <a:noFill/>
        </p:spPr>
        <p:txBody>
          <a:bodyPr wrap="square" rtlCol="0">
            <a:spAutoFit/>
          </a:bodyPr>
          <a:lstStyle/>
          <a:p>
            <a:r>
              <a:rPr lang="tk-TM" sz="2400" i="1" dirty="0" smtClean="0">
                <a:solidFill>
                  <a:schemeClr val="accent2">
                    <a:lumMod val="75000"/>
                  </a:schemeClr>
                </a:solidFill>
              </a:rPr>
              <a:t>Harby deňiz porty</a:t>
            </a:r>
            <a:r>
              <a:rPr lang="ru-RU" sz="2400" i="1" dirty="0" smtClean="0">
                <a:solidFill>
                  <a:schemeClr val="accent2">
                    <a:lumMod val="75000"/>
                  </a:schemeClr>
                </a:solidFill>
              </a:rPr>
              <a:t>.</a:t>
            </a:r>
          </a:p>
          <a:p>
            <a:r>
              <a:rPr lang="tk-TM" sz="2400" i="1" dirty="0" smtClean="0">
                <a:solidFill>
                  <a:schemeClr val="accent2">
                    <a:lumMod val="75000"/>
                  </a:schemeClr>
                </a:solidFill>
              </a:rPr>
              <a:t>Harby deňiz karabollaryň  bazasy bolup hyzmat edýär.Söwda deňiz porty söwda flotyna yüki eltmek bilen ýöriteleşen garyşyk  portlara bölünýär. Deňiz portynyň esasy wezipesi  deňiz keneryndaky gämileriň rahat durmaklygy  üçin gurluşlar we ähli enjamlar bilen enjamlaşdyrylan  we olara hyzmat edýär</a:t>
            </a:r>
            <a:r>
              <a:rPr lang="tk-TM" dirty="0" smtClean="0"/>
              <a:t>.</a:t>
            </a:r>
          </a:p>
        </p:txBody>
      </p:sp>
    </p:spTree>
    <p:extLst>
      <p:ext uri="{BB962C8B-B14F-4D97-AF65-F5344CB8AC3E}">
        <p14:creationId xmlns:p14="http://schemas.microsoft.com/office/powerpoint/2010/main" val="4092336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537" y="1807247"/>
            <a:ext cx="6118746" cy="5050753"/>
          </a:xfrm>
          <a:prstGeom prst="rect">
            <a:avLst/>
          </a:prstGeom>
        </p:spPr>
      </p:pic>
      <p:sp>
        <p:nvSpPr>
          <p:cNvPr id="5" name="TextBox 4"/>
          <p:cNvSpPr txBox="1"/>
          <p:nvPr/>
        </p:nvSpPr>
        <p:spPr>
          <a:xfrm>
            <a:off x="95534" y="2906974"/>
            <a:ext cx="5773003" cy="353943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tk-TM" sz="3200" b="1" dirty="0" smtClean="0">
                <a:ln w="9525">
                  <a:solidFill>
                    <a:schemeClr val="bg1"/>
                  </a:solidFill>
                  <a:prstDash val="solid"/>
                </a:ln>
                <a:effectLst>
                  <a:outerShdw blurRad="12700" dist="38100" dir="2700000" algn="tl" rotWithShape="0">
                    <a:schemeClr val="bg1">
                      <a:lumMod val="50000"/>
                    </a:schemeClr>
                  </a:outerShdw>
                </a:effectLst>
              </a:rPr>
              <a:t>2021-nji ýylyň 6-7-nji iýulynda Hormatly Prezidentimiz Balkan welaýatyna iş saparynda “Rowaç” atly ýolagçy gämisiniň ýüzüşine ak pata berdi. </a:t>
            </a:r>
            <a:r>
              <a:rPr lang="ru-RU" sz="3200" b="1" dirty="0" smtClean="0">
                <a:ln w="9525">
                  <a:solidFill>
                    <a:schemeClr val="bg1"/>
                  </a:solidFill>
                  <a:prstDash val="solid"/>
                </a:ln>
                <a:effectLst>
                  <a:outerShdw blurRad="12700" dist="38100" dir="2700000" algn="tl" rotWithShape="0">
                    <a:schemeClr val="bg1">
                      <a:lumMod val="50000"/>
                    </a:schemeClr>
                  </a:outerShdw>
                </a:effectLst>
              </a:rPr>
              <a:t> </a:t>
            </a:r>
            <a:endParaRPr lang="tk-TM" sz="3200" b="1" dirty="0" smtClean="0">
              <a:ln w="9525">
                <a:solidFill>
                  <a:schemeClr val="bg1"/>
                </a:solidFill>
                <a:prstDash val="solid"/>
              </a:ln>
              <a:effectLst>
                <a:outerShdw blurRad="12700" dist="38100" dir="2700000" algn="tl" rotWithShape="0">
                  <a:schemeClr val="bg1">
                    <a:lumMod val="50000"/>
                  </a:schemeClr>
                </a:outerShdw>
              </a:effectLst>
            </a:endParaRPr>
          </a:p>
        </p:txBody>
      </p:sp>
      <p:sp>
        <p:nvSpPr>
          <p:cNvPr id="6" name="Рамка 5"/>
          <p:cNvSpPr/>
          <p:nvPr/>
        </p:nvSpPr>
        <p:spPr>
          <a:xfrm>
            <a:off x="1869744" y="545910"/>
            <a:ext cx="7656394" cy="696036"/>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800" dirty="0" smtClean="0">
                <a:solidFill>
                  <a:schemeClr val="tx1"/>
                </a:solidFill>
              </a:rPr>
              <a:t>“Rowaç” atly ýolagçy gämisi</a:t>
            </a:r>
            <a:r>
              <a:rPr lang="tk-TM" dirty="0" smtClean="0">
                <a:solidFill>
                  <a:schemeClr val="tx1"/>
                </a:solidFill>
              </a:rPr>
              <a:t>.</a:t>
            </a:r>
            <a:endParaRPr lang="ru-RU" dirty="0">
              <a:solidFill>
                <a:schemeClr val="tx1"/>
              </a:solidFill>
            </a:endParaRPr>
          </a:p>
        </p:txBody>
      </p:sp>
    </p:spTree>
    <p:extLst>
      <p:ext uri="{BB962C8B-B14F-4D97-AF65-F5344CB8AC3E}">
        <p14:creationId xmlns:p14="http://schemas.microsoft.com/office/powerpoint/2010/main" val="41978307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3320" y="0"/>
            <a:ext cx="8488680" cy="6858000"/>
          </a:xfrm>
          <a:prstGeom prst="rect">
            <a:avLst/>
          </a:prstGeom>
        </p:spPr>
      </p:pic>
      <p:sp>
        <p:nvSpPr>
          <p:cNvPr id="4" name="TextBox 3"/>
          <p:cNvSpPr txBox="1"/>
          <p:nvPr/>
        </p:nvSpPr>
        <p:spPr>
          <a:xfrm>
            <a:off x="791570" y="1214651"/>
            <a:ext cx="2688609" cy="3170099"/>
          </a:xfrm>
          <a:prstGeom prst="rect">
            <a:avLst/>
          </a:prstGeom>
          <a:noFill/>
        </p:spPr>
        <p:txBody>
          <a:bodyPr wrap="square" rtlCol="0">
            <a:spAutoFit/>
          </a:bodyPr>
          <a:lstStyle/>
          <a:p>
            <a:r>
              <a:rPr lang="tk-TM" sz="4000" b="1" i="1" dirty="0" smtClean="0">
                <a:solidFill>
                  <a:schemeClr val="tx2">
                    <a:lumMod val="60000"/>
                    <a:lumOff val="40000"/>
                  </a:schemeClr>
                </a:solidFill>
              </a:rPr>
              <a:t>Türkmenbaşy Halkara deňiz porty</a:t>
            </a:r>
            <a:endParaRPr lang="ru-RU" sz="4000" b="1" i="1" dirty="0">
              <a:solidFill>
                <a:schemeClr val="tx2">
                  <a:lumMod val="60000"/>
                  <a:lumOff val="40000"/>
                </a:schemeClr>
              </a:solidFill>
            </a:endParaRPr>
          </a:p>
        </p:txBody>
      </p:sp>
    </p:spTree>
    <p:extLst>
      <p:ext uri="{BB962C8B-B14F-4D97-AF65-F5344CB8AC3E}">
        <p14:creationId xmlns:p14="http://schemas.microsoft.com/office/powerpoint/2010/main" val="3522218657"/>
      </p:ext>
    </p:extLst>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1623060" y="685800"/>
            <a:ext cx="7840980" cy="6172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3200" i="1" dirty="0" smtClean="0">
                <a:solidFill>
                  <a:schemeClr val="accent1">
                    <a:lumMod val="20000"/>
                    <a:lumOff val="80000"/>
                  </a:schemeClr>
                </a:solidFill>
              </a:rPr>
              <a:t>Deniz floty  deňiz ulagynyň esasyny düzýär we iki topara bölünýär</a:t>
            </a:r>
          </a:p>
          <a:p>
            <a:pPr algn="ctr"/>
            <a:r>
              <a:rPr lang="tk-TM" sz="3200" i="1" dirty="0" smtClean="0">
                <a:solidFill>
                  <a:schemeClr val="accent1">
                    <a:lumMod val="20000"/>
                    <a:lumOff val="80000"/>
                  </a:schemeClr>
                </a:solidFill>
              </a:rPr>
              <a:t>1.Harby deňiz floty.</a:t>
            </a:r>
          </a:p>
          <a:p>
            <a:pPr algn="ctr"/>
            <a:r>
              <a:rPr lang="tk-TM" sz="3200" i="1" dirty="0" smtClean="0">
                <a:solidFill>
                  <a:schemeClr val="accent1">
                    <a:lumMod val="20000"/>
                    <a:lumOff val="80000"/>
                  </a:schemeClr>
                </a:solidFill>
              </a:rPr>
              <a:t>2.Söwda raýat deňiz floty.</a:t>
            </a:r>
          </a:p>
          <a:p>
            <a:pPr algn="ctr"/>
            <a:r>
              <a:rPr lang="tk-TM" sz="3200" i="1" dirty="0" smtClean="0">
                <a:solidFill>
                  <a:schemeClr val="accent1">
                    <a:lumMod val="20000"/>
                    <a:lumOff val="80000"/>
                  </a:schemeClr>
                </a:solidFill>
              </a:rPr>
              <a:t>Raýat deňiz flotynyň düzümine ýükli we ýolgçy  gatntmaga degişli dürli söwd gämileri degişli.</a:t>
            </a:r>
          </a:p>
          <a:p>
            <a:pPr algn="ctr"/>
            <a:endParaRPr lang="ru-RU" sz="3200" i="1" dirty="0">
              <a:solidFill>
                <a:schemeClr val="accent1">
                  <a:lumMod val="20000"/>
                  <a:lumOff val="80000"/>
                </a:schemeClr>
              </a:solidFill>
            </a:endParaRPr>
          </a:p>
        </p:txBody>
      </p:sp>
    </p:spTree>
    <p:extLst>
      <p:ext uri="{BB962C8B-B14F-4D97-AF65-F5344CB8AC3E}">
        <p14:creationId xmlns:p14="http://schemas.microsoft.com/office/powerpoint/2010/main" val="39107278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1960" y="0"/>
            <a:ext cx="7940040" cy="6857999"/>
          </a:xfrm>
          <a:prstGeom prst="rect">
            <a:avLst/>
          </a:prstGeom>
        </p:spPr>
      </p:pic>
      <p:sp>
        <p:nvSpPr>
          <p:cNvPr id="4" name="TextBox 3"/>
          <p:cNvSpPr txBox="1"/>
          <p:nvPr/>
        </p:nvSpPr>
        <p:spPr>
          <a:xfrm>
            <a:off x="655092" y="914400"/>
            <a:ext cx="2579427" cy="5632311"/>
          </a:xfrm>
          <a:prstGeom prst="rect">
            <a:avLst/>
          </a:prstGeom>
          <a:noFill/>
        </p:spPr>
        <p:txBody>
          <a:bodyPr wrap="square" rtlCol="0">
            <a:spAutoFit/>
          </a:bodyPr>
          <a:lstStyle/>
          <a:p>
            <a:r>
              <a:rPr lang="tk-TM" sz="2000" dirty="0" smtClean="0"/>
              <a:t>Türkmenistanyň senagatçylar we telekeçiler birleşiginiň agzasy “Hazar logistik” hususy kärhanasy bilen hyzmatdaşlykda “Balkan”gämi gurluşyk we abatlaýyş zawody ýük göterijiligi 5 müň 8 müň 100 tonna aralygynda bolan gury ýük daşaýjy gämileri gurmagy gäz önünde tutýar.</a:t>
            </a:r>
            <a:endParaRPr lang="ru-RU" sz="2000" dirty="0"/>
          </a:p>
        </p:txBody>
      </p:sp>
    </p:spTree>
    <p:extLst>
      <p:ext uri="{BB962C8B-B14F-4D97-AF65-F5344CB8AC3E}">
        <p14:creationId xmlns:p14="http://schemas.microsoft.com/office/powerpoint/2010/main" val="3158063013"/>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756847" y="777922"/>
            <a:ext cx="5486400" cy="8052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400" b="1" i="1" dirty="0" smtClean="0">
                <a:solidFill>
                  <a:schemeClr val="accent5">
                    <a:lumMod val="75000"/>
                  </a:schemeClr>
                </a:solidFill>
              </a:rPr>
              <a:t>Peýdalanylan edebiýatlar.</a:t>
            </a:r>
            <a:endParaRPr lang="ru-RU" sz="2400" b="1" i="1" dirty="0">
              <a:solidFill>
                <a:schemeClr val="accent5">
                  <a:lumMod val="75000"/>
                </a:schemeClr>
              </a:solidFill>
            </a:endParaRPr>
          </a:p>
        </p:txBody>
      </p:sp>
      <p:sp>
        <p:nvSpPr>
          <p:cNvPr id="3" name="TextBox 2"/>
          <p:cNvSpPr txBox="1"/>
          <p:nvPr/>
        </p:nvSpPr>
        <p:spPr>
          <a:xfrm>
            <a:off x="1746913" y="2538484"/>
            <a:ext cx="5991368" cy="461665"/>
          </a:xfrm>
          <a:prstGeom prst="rect">
            <a:avLst/>
          </a:prstGeom>
          <a:noFill/>
        </p:spPr>
        <p:txBody>
          <a:bodyPr wrap="square" rtlCol="0">
            <a:spAutoFit/>
          </a:bodyPr>
          <a:lstStyle/>
          <a:p>
            <a:r>
              <a:rPr lang="tk-TM" sz="2400" b="1" i="1" dirty="0" smtClean="0"/>
              <a:t>1.”Türkmeniň ýüpek ýoly” gazeti</a:t>
            </a:r>
            <a:endParaRPr lang="ru-RU" sz="2400" b="1" i="1" dirty="0"/>
          </a:p>
        </p:txBody>
      </p:sp>
      <p:sp>
        <p:nvSpPr>
          <p:cNvPr id="4" name="TextBox 3"/>
          <p:cNvSpPr txBox="1"/>
          <p:nvPr/>
        </p:nvSpPr>
        <p:spPr>
          <a:xfrm>
            <a:off x="1746913" y="3275463"/>
            <a:ext cx="4749421" cy="461665"/>
          </a:xfrm>
          <a:prstGeom prst="rect">
            <a:avLst/>
          </a:prstGeom>
          <a:noFill/>
        </p:spPr>
        <p:txBody>
          <a:bodyPr wrap="square" rtlCol="0">
            <a:spAutoFit/>
          </a:bodyPr>
          <a:lstStyle/>
          <a:p>
            <a:r>
              <a:rPr lang="tk-TM" sz="2400" b="1" i="1" dirty="0" smtClean="0"/>
              <a:t>2. Türkmen portal </a:t>
            </a:r>
            <a:endParaRPr lang="ru-RU" sz="2400" b="1" i="1" dirty="0"/>
          </a:p>
        </p:txBody>
      </p:sp>
      <p:sp>
        <p:nvSpPr>
          <p:cNvPr id="5" name="TextBox 4"/>
          <p:cNvSpPr txBox="1"/>
          <p:nvPr/>
        </p:nvSpPr>
        <p:spPr>
          <a:xfrm>
            <a:off x="1746913" y="3955493"/>
            <a:ext cx="4380932" cy="830997"/>
          </a:xfrm>
          <a:prstGeom prst="rect">
            <a:avLst/>
          </a:prstGeom>
          <a:noFill/>
        </p:spPr>
        <p:txBody>
          <a:bodyPr wrap="square" rtlCol="0">
            <a:spAutoFit/>
          </a:bodyPr>
          <a:lstStyle/>
          <a:p>
            <a:r>
              <a:rPr lang="tk-TM" sz="2400" b="1" i="1" dirty="0" smtClean="0"/>
              <a:t>3. Ulgyň umumy kursynyň umumy gollanmasy.</a:t>
            </a:r>
            <a:endParaRPr lang="ru-RU" sz="2400" b="1" i="1" dirty="0"/>
          </a:p>
        </p:txBody>
      </p:sp>
    </p:spTree>
    <p:extLst>
      <p:ext uri="{BB962C8B-B14F-4D97-AF65-F5344CB8AC3E}">
        <p14:creationId xmlns:p14="http://schemas.microsoft.com/office/powerpoint/2010/main" val="3492200417"/>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1680" y="3063240"/>
            <a:ext cx="7040880" cy="1446550"/>
          </a:xfrm>
          <a:prstGeom prst="rect">
            <a:avLst/>
          </a:prstGeom>
          <a:noFill/>
        </p:spPr>
        <p:txBody>
          <a:bodyPr wrap="square" rtlCol="0">
            <a:spAutoFit/>
          </a:bodyPr>
          <a:lstStyle/>
          <a:p>
            <a:pPr algn="ctr"/>
            <a:r>
              <a:rPr lang="tk-TM" sz="4400" dirty="0" smtClean="0">
                <a:solidFill>
                  <a:schemeClr val="accent2">
                    <a:lumMod val="75000"/>
                  </a:schemeClr>
                </a:solidFill>
              </a:rPr>
              <a:t>Üns berip diňläniňiz  üçin sag boluň!</a:t>
            </a:r>
            <a:endParaRPr lang="ru-RU" sz="4400" dirty="0">
              <a:solidFill>
                <a:schemeClr val="accent2">
                  <a:lumMod val="75000"/>
                </a:schemeClr>
              </a:solidFill>
            </a:endParaRPr>
          </a:p>
        </p:txBody>
      </p:sp>
    </p:spTree>
    <p:extLst>
      <p:ext uri="{BB962C8B-B14F-4D97-AF65-F5344CB8AC3E}">
        <p14:creationId xmlns:p14="http://schemas.microsoft.com/office/powerpoint/2010/main" val="345460876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120</TotalTime>
  <Words>241</Words>
  <Application>Microsoft Office PowerPoint</Application>
  <PresentationFormat>Широкоэкранный</PresentationFormat>
  <Paragraphs>24</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Arial Black</vt:lpstr>
      <vt:lpstr>Trebuchet MS</vt:lpstr>
      <vt:lpstr>Wingdings 3</vt:lpstr>
      <vt:lpstr>Грань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Lenovo</cp:lastModifiedBy>
  <cp:revision>14</cp:revision>
  <dcterms:created xsi:type="dcterms:W3CDTF">2022-01-11T17:29:36Z</dcterms:created>
  <dcterms:modified xsi:type="dcterms:W3CDTF">2022-01-13T13:58:06Z</dcterms:modified>
</cp:coreProperties>
</file>