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56" r:id="rId2"/>
    <p:sldId id="257" r:id="rId3"/>
    <p:sldId id="278" r:id="rId4"/>
    <p:sldId id="279" r:id="rId5"/>
    <p:sldId id="258" r:id="rId6"/>
    <p:sldId id="259" r:id="rId7"/>
    <p:sldId id="260" r:id="rId8"/>
    <p:sldId id="261" r:id="rId9"/>
    <p:sldId id="262" r:id="rId10"/>
    <p:sldId id="277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3" r:id="rId19"/>
    <p:sldId id="274" r:id="rId20"/>
    <p:sldId id="275" r:id="rId21"/>
    <p:sldId id="280" r:id="rId22"/>
    <p:sldId id="283" r:id="rId23"/>
    <p:sldId id="282" r:id="rId24"/>
    <p:sldId id="284" r:id="rId25"/>
    <p:sldId id="281" r:id="rId26"/>
    <p:sldId id="285" r:id="rId2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91" autoAdjust="0"/>
    <p:restoredTop sz="94660"/>
  </p:normalViewPr>
  <p:slideViewPr>
    <p:cSldViewPr snapToGrid="0" showGuides="1">
      <p:cViewPr varScale="1">
        <p:scale>
          <a:sx n="83" d="100"/>
          <a:sy n="83" d="100"/>
        </p:scale>
        <p:origin x="96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7F88E0-E1B2-471A-84BB-FF0265DE7174}" type="datetimeFigureOut">
              <a:rPr lang="ru-RU" smtClean="0"/>
              <a:t>19.10.2020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CB03C8-3129-4C10-8FC0-5D9CFCF8B8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0591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CB03C8-3129-4C10-8FC0-5D9CFCF8B86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60715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CB03C8-3129-4C10-8FC0-5D9CFCF8B86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30000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CB03C8-3129-4C10-8FC0-5D9CFCF8B86E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69201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CB03C8-3129-4C10-8FC0-5D9CFCF8B86E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34196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CB03C8-3129-4C10-8FC0-5D9CFCF8B86E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76099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CB03C8-3129-4C10-8FC0-5D9CFCF8B86E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92737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CB03C8-3129-4C10-8FC0-5D9CFCF8B86E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77828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CB03C8-3129-4C10-8FC0-5D9CFCF8B86E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7644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21417-0D76-41F0-BA8C-04B7BB010DB5}" type="datetimeFigureOut">
              <a:rPr lang="ru-RU" smtClean="0"/>
              <a:t>19.10.2020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23E3D2A8-BAA8-46B8-88BD-FE222B018C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7761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21417-0D76-41F0-BA8C-04B7BB010DB5}" type="datetimeFigureOut">
              <a:rPr lang="ru-RU" smtClean="0"/>
              <a:t>19.10.2020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3D2A8-BAA8-46B8-88BD-FE222B018C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1668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21417-0D76-41F0-BA8C-04B7BB010DB5}" type="datetimeFigureOut">
              <a:rPr lang="ru-RU" smtClean="0"/>
              <a:t>19.10.2020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3E3D2A8-BAA8-46B8-88BD-FE222B018C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6251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21417-0D76-41F0-BA8C-04B7BB010DB5}" type="datetimeFigureOut">
              <a:rPr lang="ru-RU" smtClean="0"/>
              <a:t>19.10.2020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3E3D2A8-BAA8-46B8-88BD-FE222B018C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5080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21417-0D76-41F0-BA8C-04B7BB010DB5}" type="datetimeFigureOut">
              <a:rPr lang="ru-RU" smtClean="0"/>
              <a:t>19.10.2020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3E3D2A8-BAA8-46B8-88BD-FE222B018C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7343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21417-0D76-41F0-BA8C-04B7BB010DB5}" type="datetimeFigureOut">
              <a:rPr lang="ru-RU" smtClean="0"/>
              <a:t>19.10.2020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3D2A8-BAA8-46B8-88BD-FE222B018C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2914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21417-0D76-41F0-BA8C-04B7BB010DB5}" type="datetimeFigureOut">
              <a:rPr lang="ru-RU" smtClean="0"/>
              <a:t>19.10.2020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3D2A8-BAA8-46B8-88BD-FE222B018C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6042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21417-0D76-41F0-BA8C-04B7BB010DB5}" type="datetimeFigureOut">
              <a:rPr lang="ru-RU" smtClean="0"/>
              <a:t>19.10.2020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3D2A8-BAA8-46B8-88BD-FE222B018C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5818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21417-0D76-41F0-BA8C-04B7BB010DB5}" type="datetimeFigureOut">
              <a:rPr lang="ru-RU" smtClean="0"/>
              <a:t>19.10.2020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3E3D2A8-BAA8-46B8-88BD-FE222B018C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5215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21417-0D76-41F0-BA8C-04B7BB010DB5}" type="datetimeFigureOut">
              <a:rPr lang="ru-RU" smtClean="0"/>
              <a:t>19.10.2020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3E3D2A8-BAA8-46B8-88BD-FE222B018C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7598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21417-0D76-41F0-BA8C-04B7BB010DB5}" type="datetimeFigureOut">
              <a:rPr lang="ru-RU" smtClean="0"/>
              <a:t>19.10.2020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3E3D2A8-BAA8-46B8-88BD-FE222B018C15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955418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21417-0D76-41F0-BA8C-04B7BB010DB5}" type="datetimeFigureOut">
              <a:rPr lang="ru-RU" smtClean="0"/>
              <a:t>19.10.2020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3E3D2A8-BAA8-46B8-88BD-FE222B018C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84771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21417-0D76-41F0-BA8C-04B7BB010DB5}" type="datetimeFigureOut">
              <a:rPr lang="ru-RU" smtClean="0"/>
              <a:t>19.10.2020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3E3D2A8-BAA8-46B8-88BD-FE222B018C15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248709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21417-0D76-41F0-BA8C-04B7BB010DB5}" type="datetimeFigureOut">
              <a:rPr lang="ru-RU" smtClean="0"/>
              <a:t>19.10.2020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3E3D2A8-BAA8-46B8-88BD-FE222B018C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6949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21417-0D76-41F0-BA8C-04B7BB010DB5}" type="datetimeFigureOut">
              <a:rPr lang="ru-RU" smtClean="0"/>
              <a:t>19.10.2020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3D2A8-BAA8-46B8-88BD-FE222B018C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06196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21417-0D76-41F0-BA8C-04B7BB010DB5}" type="datetimeFigureOut">
              <a:rPr lang="ru-RU" smtClean="0"/>
              <a:t>19.10.2020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3D2A8-BAA8-46B8-88BD-FE222B018C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454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621417-0D76-41F0-BA8C-04B7BB010DB5}" type="datetimeFigureOut">
              <a:rPr lang="ru-RU" smtClean="0"/>
              <a:t>19.10.2020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23E3D2A8-BAA8-46B8-88BD-FE222B018C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858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820412"/>
          </a:xfrm>
        </p:spPr>
        <p:txBody>
          <a:bodyPr>
            <a:normAutofit fontScale="90000"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b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b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tk-TM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Tema</a:t>
            </a:r>
            <a:r>
              <a:rPr lang="tk-TM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 </a:t>
            </a:r>
            <a:r>
              <a:rPr lang="tk-TM" sz="4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HIMIKI TERMODINAMIKANYŇ </a:t>
            </a:r>
            <a:r>
              <a:rPr lang="en-US" sz="4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						</a:t>
            </a:r>
            <a:r>
              <a:rPr lang="tk-TM" sz="4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ESASY DÜŞÜNJELERI</a:t>
            </a:r>
            <a:endParaRPr lang="ru-RU" sz="4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2072081"/>
            <a:ext cx="12191999" cy="4785919"/>
          </a:xfrm>
        </p:spPr>
        <p:txBody>
          <a:bodyPr/>
          <a:lstStyle/>
          <a:p>
            <a:pPr algn="l"/>
            <a:r>
              <a:rPr lang="tk-TM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tk-TM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Meýilnama:</a:t>
            </a:r>
            <a:r>
              <a:rPr lang="tk-TM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k-TM" sz="3600" dirty="0" smtClean="0"/>
              <a:t>    </a:t>
            </a:r>
            <a:endParaRPr lang="en-US" sz="3600" dirty="0" smtClean="0"/>
          </a:p>
          <a:p>
            <a:pPr algn="l"/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	 </a:t>
            </a:r>
            <a:r>
              <a:rPr lang="tk-TM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Termodinamiki ulgam</a:t>
            </a:r>
          </a:p>
          <a:p>
            <a:pPr algn="l"/>
            <a:r>
              <a:rPr lang="tk-TM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 </a:t>
            </a:r>
            <a:r>
              <a:rPr lang="tk-TM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			 2) Termodinamiki parametrler</a:t>
            </a:r>
          </a:p>
          <a:p>
            <a:pPr algn="l"/>
            <a:r>
              <a:rPr lang="tk-TM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 </a:t>
            </a:r>
            <a:r>
              <a:rPr lang="tk-TM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			 3) Energiýanyň saklanma kanuny</a:t>
            </a:r>
          </a:p>
          <a:p>
            <a:pPr algn="l"/>
            <a:r>
              <a:rPr lang="tk-TM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 </a:t>
            </a:r>
            <a:r>
              <a:rPr lang="tk-TM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			</a:t>
            </a:r>
            <a:r>
              <a:rPr lang="en-US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k-TM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Içerki energiýa we entalpiýa </a:t>
            </a:r>
            <a:endParaRPr lang="ru-RU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674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9456" y="1"/>
            <a:ext cx="11972544" cy="68579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k-TM" sz="36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Maddalaryň arasyndaky täsirleşmeleriň proseslerini        </a:t>
            </a:r>
          </a:p>
          <a:p>
            <a:pPr marL="0" indent="0">
              <a:buNone/>
            </a:pPr>
            <a:r>
              <a:rPr lang="tk-TM" sz="36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k-TM" sz="36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termodinamiki usullar bilen öwrenýän fiziki himiýanyň bölümine </a:t>
            </a:r>
            <a:r>
              <a:rPr lang="tk-TM" sz="4400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himiki termodinamika </a:t>
            </a:r>
            <a:r>
              <a:rPr lang="tk-TM" sz="36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diýilýär.                 Himiki t</a:t>
            </a:r>
            <a:r>
              <a:rPr lang="en-US" sz="3600" b="1" i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ermodinamika</a:t>
            </a:r>
            <a:r>
              <a:rPr lang="tk-TM" sz="36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6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tk-TM" sz="3600" b="1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äsirleşmeleriň energetiki effektleriniň maglumatlary</a:t>
            </a:r>
            <a:r>
              <a:rPr lang="en-US" sz="3600" b="1" i="1" u="sng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ny</a:t>
            </a:r>
            <a:r>
              <a:rPr lang="en-US" sz="3600" b="1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tk-TM" sz="3600" b="1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k-TM" sz="36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tehnologiki hadysalaryň ýylylyk balanslaryny, birleşmeleriň gurluşyny we olaryň </a:t>
            </a:r>
            <a:r>
              <a:rPr lang="tk-TM" sz="36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himiki </a:t>
            </a:r>
            <a:r>
              <a:rPr lang="tk-TM" sz="36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hadysalaryny, </a:t>
            </a:r>
            <a:r>
              <a:rPr lang="tk-TM" sz="36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täsirleşme </a:t>
            </a:r>
            <a:r>
              <a:rPr lang="tk-TM" sz="36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ukybyny kesgitlemäge we hasaplamaga mümkinçilik berýän esasy ugurlaryň biridir.</a:t>
            </a:r>
            <a:r>
              <a:rPr lang="tk-TM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k-TM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Adatça himiki </a:t>
            </a:r>
            <a:r>
              <a:rPr lang="tk-TM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täsirleşmeler </a:t>
            </a:r>
            <a:r>
              <a:rPr lang="tk-TM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hemişelik basyşda</a:t>
            </a:r>
            <a:r>
              <a:rPr lang="tk-TM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meselem, açyk kolbada </a:t>
            </a:r>
            <a:r>
              <a:rPr lang="tk-TM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hemişelik göwrümde </a:t>
            </a:r>
            <a:r>
              <a:rPr lang="tk-TM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geçirýärler. Hemişelik </a:t>
            </a:r>
            <a:r>
              <a:rPr lang="tk-TM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basyşda</a:t>
            </a:r>
            <a:r>
              <a:rPr lang="tk-TM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bolup geçýän hadysalara </a:t>
            </a:r>
            <a:r>
              <a:rPr lang="tk-TM" sz="3200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izobar</a:t>
            </a:r>
            <a:r>
              <a:rPr lang="tk-TM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hemişelik </a:t>
            </a:r>
            <a:r>
              <a:rPr lang="tk-TM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göwrümde </a:t>
            </a:r>
            <a:r>
              <a:rPr lang="tk-TM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bolup geçýän hadysalara bolsa </a:t>
            </a:r>
            <a:r>
              <a:rPr lang="tk-TM" sz="3200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izohor</a:t>
            </a:r>
            <a:r>
              <a:rPr lang="tk-TM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hadysalar diýilýär. 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3033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0688" y="0"/>
            <a:ext cx="12021312" cy="685800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tk-TM" sz="39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           </a:t>
            </a:r>
            <a:r>
              <a:rPr lang="tk-TM" sz="10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Himiki </a:t>
            </a:r>
            <a:r>
              <a:rPr lang="tk-TM" sz="10000" dirty="0">
                <a:solidFill>
                  <a:srgbClr val="FF0000"/>
                </a:solidFill>
                <a:latin typeface="Arial Black" panose="020B0A04020102020204" pitchFamily="34" charset="0"/>
              </a:rPr>
              <a:t>termodinamika </a:t>
            </a:r>
            <a:r>
              <a:rPr lang="tk-TM" sz="10000" dirty="0">
                <a:latin typeface="Arial Black" panose="020B0A04020102020204" pitchFamily="34" charset="0"/>
              </a:rPr>
              <a:t>– (</a:t>
            </a:r>
            <a:r>
              <a:rPr lang="tk-TM" sz="8000" dirty="0">
                <a:latin typeface="Arial Black" panose="020B0A04020102020204" pitchFamily="34" charset="0"/>
              </a:rPr>
              <a:t>termo-temperatura, </a:t>
            </a:r>
            <a:r>
              <a:rPr lang="tk-TM" sz="8000" dirty="0" smtClean="0">
                <a:latin typeface="Arial Black" panose="020B0A04020102020204" pitchFamily="34" charset="0"/>
              </a:rPr>
              <a:t>dinamika</a:t>
            </a:r>
            <a:r>
              <a:rPr lang="en-US" sz="8000" dirty="0" smtClean="0">
                <a:latin typeface="Arial Black" panose="020B0A04020102020204" pitchFamily="34" charset="0"/>
              </a:rPr>
              <a:t>-</a:t>
            </a:r>
            <a:r>
              <a:rPr lang="tk-TM" sz="8000" dirty="0" smtClean="0">
                <a:latin typeface="Arial Black" panose="020B0A04020102020204" pitchFamily="34" charset="0"/>
              </a:rPr>
              <a:t>güýç</a:t>
            </a:r>
            <a:r>
              <a:rPr lang="tk-TM" sz="8000" dirty="0">
                <a:latin typeface="Arial Black" panose="020B0A04020102020204" pitchFamily="34" charset="0"/>
              </a:rPr>
              <a:t>, iş, hereket</a:t>
            </a:r>
            <a:r>
              <a:rPr lang="tk-TM" sz="10000" dirty="0">
                <a:latin typeface="Arial Black" panose="020B0A04020102020204" pitchFamily="34" charset="0"/>
              </a:rPr>
              <a:t>) </a:t>
            </a:r>
            <a:r>
              <a:rPr lang="en-US" sz="10000" dirty="0" smtClean="0">
                <a:latin typeface="Arial Black" panose="020B0A04020102020204" pitchFamily="34" charset="0"/>
              </a:rPr>
              <a:t>    </a:t>
            </a:r>
          </a:p>
          <a:p>
            <a:pPr marL="0" indent="0">
              <a:buNone/>
            </a:pPr>
            <a:r>
              <a:rPr lang="en-US" sz="10000" dirty="0">
                <a:latin typeface="Arial Black" panose="020B0A04020102020204" pitchFamily="34" charset="0"/>
              </a:rPr>
              <a:t> </a:t>
            </a:r>
            <a:r>
              <a:rPr lang="en-US" sz="10000" dirty="0" smtClean="0">
                <a:latin typeface="Arial Black" panose="020B0A04020102020204" pitchFamily="34" charset="0"/>
              </a:rPr>
              <a:t>            </a:t>
            </a:r>
            <a:r>
              <a:rPr lang="tk-TM" sz="10000" dirty="0" smtClean="0">
                <a:latin typeface="Arial Black" panose="020B0A04020102020204" pitchFamily="34" charset="0"/>
              </a:rPr>
              <a:t>himiki </a:t>
            </a:r>
            <a:r>
              <a:rPr lang="tk-TM" sz="10000" dirty="0">
                <a:latin typeface="Arial Black" panose="020B0A04020102020204" pitchFamily="34" charset="0"/>
              </a:rPr>
              <a:t>reaksiýa döwründe </a:t>
            </a:r>
            <a:r>
              <a:rPr lang="tk-TM" sz="10000" dirty="0" smtClean="0">
                <a:latin typeface="Arial Black" panose="020B0A04020102020204" pitchFamily="34" charset="0"/>
              </a:rPr>
              <a:t>energiýanyň</a:t>
            </a:r>
            <a:r>
              <a:rPr lang="en-US" sz="10000" dirty="0" smtClean="0">
                <a:latin typeface="Arial Black" panose="020B0A04020102020204" pitchFamily="34" charset="0"/>
              </a:rPr>
              <a:t> </a:t>
            </a:r>
            <a:r>
              <a:rPr lang="tk-TM" sz="10000" dirty="0" smtClean="0">
                <a:latin typeface="Arial Black" panose="020B0A04020102020204" pitchFamily="34" charset="0"/>
              </a:rPr>
              <a:t>öwrülmelerini </a:t>
            </a:r>
            <a:r>
              <a:rPr lang="tk-TM" sz="10000" dirty="0">
                <a:latin typeface="Arial Black" panose="020B0A04020102020204" pitchFamily="34" charset="0"/>
              </a:rPr>
              <a:t>we </a:t>
            </a:r>
            <a:r>
              <a:rPr lang="en-US" sz="10000" dirty="0" smtClean="0">
                <a:latin typeface="Arial Black" panose="020B0A04020102020204" pitchFamily="34" charset="0"/>
              </a:rPr>
              <a:t>   </a:t>
            </a:r>
          </a:p>
          <a:p>
            <a:pPr marL="0" indent="0">
              <a:buNone/>
            </a:pPr>
            <a:r>
              <a:rPr lang="en-US" sz="10000" dirty="0">
                <a:latin typeface="Arial Black" panose="020B0A04020102020204" pitchFamily="34" charset="0"/>
              </a:rPr>
              <a:t> </a:t>
            </a:r>
            <a:r>
              <a:rPr lang="en-US" sz="10000" dirty="0" smtClean="0">
                <a:latin typeface="Arial Black" panose="020B0A04020102020204" pitchFamily="34" charset="0"/>
              </a:rPr>
              <a:t>            </a:t>
            </a:r>
            <a:r>
              <a:rPr lang="tk-TM" sz="10000" dirty="0" smtClean="0">
                <a:latin typeface="Arial Black" panose="020B0A04020102020204" pitchFamily="34" charset="0"/>
              </a:rPr>
              <a:t>himiki </a:t>
            </a:r>
            <a:r>
              <a:rPr lang="tk-TM" sz="10000" dirty="0">
                <a:latin typeface="Arial Black" panose="020B0A04020102020204" pitchFamily="34" charset="0"/>
              </a:rPr>
              <a:t>ulgamalaryň peýdaly işi </a:t>
            </a:r>
            <a:r>
              <a:rPr lang="tk-TM" sz="10000" dirty="0" smtClean="0">
                <a:latin typeface="Arial Black" panose="020B0A04020102020204" pitchFamily="34" charset="0"/>
              </a:rPr>
              <a:t>ýerine</a:t>
            </a:r>
            <a:r>
              <a:rPr lang="en-US" sz="10000" dirty="0" smtClean="0">
                <a:latin typeface="Arial Black" panose="020B0A04020102020204" pitchFamily="34" charset="0"/>
              </a:rPr>
              <a:t> </a:t>
            </a:r>
            <a:r>
              <a:rPr lang="tk-TM" sz="10000" dirty="0" smtClean="0">
                <a:latin typeface="Arial Black" panose="020B0A04020102020204" pitchFamily="34" charset="0"/>
              </a:rPr>
              <a:t>ýetirmegini </a:t>
            </a:r>
            <a:r>
              <a:rPr lang="tk-TM" sz="10000" dirty="0">
                <a:latin typeface="Arial Black" panose="020B0A04020102020204" pitchFamily="34" charset="0"/>
              </a:rPr>
              <a:t>öwrenýän </a:t>
            </a:r>
            <a:r>
              <a:rPr lang="en-US" sz="10000" dirty="0" smtClean="0">
                <a:latin typeface="Arial Black" panose="020B0A04020102020204" pitchFamily="34" charset="0"/>
              </a:rPr>
              <a:t>     </a:t>
            </a:r>
          </a:p>
          <a:p>
            <a:pPr marL="0" indent="0">
              <a:buNone/>
            </a:pPr>
            <a:r>
              <a:rPr lang="en-US" sz="10000" dirty="0">
                <a:latin typeface="Arial Black" panose="020B0A04020102020204" pitchFamily="34" charset="0"/>
              </a:rPr>
              <a:t> </a:t>
            </a:r>
            <a:r>
              <a:rPr lang="en-US" sz="10000" dirty="0" smtClean="0">
                <a:latin typeface="Arial Black" panose="020B0A04020102020204" pitchFamily="34" charset="0"/>
              </a:rPr>
              <a:t>            </a:t>
            </a:r>
            <a:r>
              <a:rPr lang="tk-TM" sz="10000" dirty="0" smtClean="0">
                <a:latin typeface="Arial Black" panose="020B0A04020102020204" pitchFamily="34" charset="0"/>
              </a:rPr>
              <a:t>himiýanyň </a:t>
            </a:r>
            <a:r>
              <a:rPr lang="tk-TM" sz="10000" dirty="0">
                <a:latin typeface="Arial Black" panose="020B0A04020102020204" pitchFamily="34" charset="0"/>
              </a:rPr>
              <a:t>bölümi. </a:t>
            </a:r>
            <a:endParaRPr lang="tk-TM" sz="10000" dirty="0" smtClean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tk-TM" sz="10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                 Himiki termodinamikanyň esasy ugurlary:</a:t>
            </a:r>
          </a:p>
          <a:p>
            <a:pPr marL="0" indent="0">
              <a:buNone/>
            </a:pPr>
            <a:r>
              <a:rPr lang="tk-TM" sz="10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tk-TM" sz="10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        </a:t>
            </a:r>
            <a:r>
              <a:rPr lang="tk-TM" sz="10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1) </a:t>
            </a:r>
            <a:r>
              <a:rPr lang="tk-TM" sz="10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termodinamiki deňagramlygy öwrenýän        </a:t>
            </a:r>
          </a:p>
          <a:p>
            <a:pPr marL="0" indent="0">
              <a:buNone/>
            </a:pPr>
            <a:r>
              <a:rPr lang="tk-TM" sz="10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tk-TM" sz="10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            klassiki himiki termodinamika.</a:t>
            </a:r>
          </a:p>
          <a:p>
            <a:pPr marL="0" indent="0">
              <a:buNone/>
            </a:pPr>
            <a:r>
              <a:rPr lang="tk-TM" sz="10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tk-TM" sz="10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        </a:t>
            </a:r>
            <a:r>
              <a:rPr lang="tk-TM" sz="10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2) </a:t>
            </a:r>
            <a:r>
              <a:rPr lang="tk-TM" sz="10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himiki reaksiýalar geçende ýany bilen      </a:t>
            </a:r>
          </a:p>
          <a:p>
            <a:pPr marL="0" indent="0">
              <a:buNone/>
            </a:pPr>
            <a:r>
              <a:rPr lang="tk-TM" sz="10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tk-TM" sz="10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            döreýän ýylylyk effektlerini öwrenýän     </a:t>
            </a:r>
          </a:p>
          <a:p>
            <a:pPr marL="0" indent="0">
              <a:buNone/>
            </a:pPr>
            <a:r>
              <a:rPr lang="tk-TM" sz="10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tk-TM" sz="10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            termohimiýa.</a:t>
            </a:r>
          </a:p>
          <a:p>
            <a:pPr marL="0" indent="0">
              <a:buNone/>
            </a:pPr>
            <a:r>
              <a:rPr lang="tk-TM" sz="10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tk-TM" sz="10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        </a:t>
            </a:r>
            <a:r>
              <a:rPr lang="tk-TM" sz="10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3) </a:t>
            </a:r>
            <a:r>
              <a:rPr lang="tk-TM" sz="10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molekulýar täsirleşmeler baradaky </a:t>
            </a:r>
          </a:p>
          <a:p>
            <a:pPr marL="0" indent="0">
              <a:buNone/>
            </a:pPr>
            <a:r>
              <a:rPr lang="tk-TM" sz="10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tk-TM" sz="10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            maglumatlar we molekulýar gurluş baradaky </a:t>
            </a:r>
          </a:p>
          <a:p>
            <a:pPr marL="0" indent="0">
              <a:buNone/>
            </a:pPr>
            <a:r>
              <a:rPr lang="tk-TM" sz="10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tk-TM" sz="10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            garaýyşdan ugur alyp maddanyň termodinamiki    </a:t>
            </a:r>
          </a:p>
          <a:p>
            <a:pPr marL="0" indent="0">
              <a:buNone/>
            </a:pPr>
            <a:r>
              <a:rPr lang="tk-TM" sz="10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tk-TM" sz="10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            häsiýetlerini modelirleýän erginleriň teorýasy   </a:t>
            </a:r>
            <a:endParaRPr lang="ru-RU" sz="100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9327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536" y="0"/>
            <a:ext cx="12094464" cy="1265650"/>
          </a:xfrm>
        </p:spPr>
        <p:txBody>
          <a:bodyPr>
            <a:noAutofit/>
          </a:bodyPr>
          <a:lstStyle/>
          <a:p>
            <a:r>
              <a:rPr lang="en-US" sz="4400" b="1" dirty="0" smtClean="0">
                <a:solidFill>
                  <a:srgbClr val="FF0000"/>
                </a:solidFill>
              </a:rPr>
              <a:t> </a:t>
            </a:r>
            <a:r>
              <a:rPr lang="tk-TM" sz="4400" b="1" dirty="0" smtClean="0">
                <a:solidFill>
                  <a:srgbClr val="FF0000"/>
                </a:solidFill>
              </a:rPr>
              <a:t>Himiki termodinamika himiýanyň aşakdaky       </a:t>
            </a:r>
            <a:br>
              <a:rPr lang="tk-TM" sz="4400" b="1" dirty="0" smtClean="0">
                <a:solidFill>
                  <a:srgbClr val="FF0000"/>
                </a:solidFill>
              </a:rPr>
            </a:br>
            <a:r>
              <a:rPr lang="tk-TM" sz="4400" b="1" dirty="0">
                <a:solidFill>
                  <a:srgbClr val="FF0000"/>
                </a:solidFill>
              </a:rPr>
              <a:t> </a:t>
            </a:r>
            <a:r>
              <a:rPr lang="tk-TM" sz="4400" b="1" dirty="0" smtClean="0">
                <a:solidFill>
                  <a:srgbClr val="FF0000"/>
                </a:solidFill>
              </a:rPr>
              <a:t>     </a:t>
            </a:r>
            <a:r>
              <a:rPr lang="en-US" sz="4400" b="1" dirty="0" smtClean="0">
                <a:solidFill>
                  <a:srgbClr val="FF0000"/>
                </a:solidFill>
              </a:rPr>
              <a:t> </a:t>
            </a:r>
            <a:r>
              <a:rPr lang="tk-TM" sz="4400" b="1" dirty="0" smtClean="0">
                <a:solidFill>
                  <a:srgbClr val="FF0000"/>
                </a:solidFill>
              </a:rPr>
              <a:t>bölümleri bilen ýakyn arabaglanyşykda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536" y="1265650"/>
            <a:ext cx="12094464" cy="55923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k-TM" sz="4000" dirty="0" smtClean="0">
                <a:latin typeface="Arial Black" panose="020B0A04020102020204" pitchFamily="34" charset="0"/>
              </a:rPr>
              <a:t>      </a:t>
            </a:r>
            <a:endParaRPr lang="tk-TM" sz="4000" dirty="0">
              <a:latin typeface="Arial Black" panose="020B0A04020102020204" pitchFamily="34" charset="0"/>
            </a:endParaRPr>
          </a:p>
          <a:p>
            <a:r>
              <a:rPr lang="tk-TM" sz="4000" dirty="0" smtClean="0">
                <a:latin typeface="Arial Black" panose="020B0A04020102020204" pitchFamily="34" charset="0"/>
              </a:rPr>
              <a:t>       analitiki himiýa</a:t>
            </a:r>
          </a:p>
          <a:p>
            <a:r>
              <a:rPr lang="tk-TM" sz="4000" dirty="0">
                <a:latin typeface="Arial Black" panose="020B0A04020102020204" pitchFamily="34" charset="0"/>
              </a:rPr>
              <a:t> </a:t>
            </a:r>
            <a:r>
              <a:rPr lang="tk-TM" sz="4000" dirty="0" smtClean="0">
                <a:latin typeface="Arial Black" panose="020B0A04020102020204" pitchFamily="34" charset="0"/>
              </a:rPr>
              <a:t>      elektrohimiýa </a:t>
            </a:r>
          </a:p>
          <a:p>
            <a:r>
              <a:rPr lang="tk-TM" sz="4000" dirty="0">
                <a:latin typeface="Arial Black" panose="020B0A04020102020204" pitchFamily="34" charset="0"/>
              </a:rPr>
              <a:t> </a:t>
            </a:r>
            <a:r>
              <a:rPr lang="tk-TM" sz="4000" dirty="0" smtClean="0">
                <a:latin typeface="Arial Black" panose="020B0A04020102020204" pitchFamily="34" charset="0"/>
              </a:rPr>
              <a:t>      kolloid himiýa</a:t>
            </a:r>
          </a:p>
          <a:p>
            <a:r>
              <a:rPr lang="tk-TM" sz="4000" dirty="0">
                <a:latin typeface="Arial Black" panose="020B0A04020102020204" pitchFamily="34" charset="0"/>
              </a:rPr>
              <a:t> </a:t>
            </a:r>
            <a:r>
              <a:rPr lang="tk-TM" sz="4000" dirty="0" smtClean="0">
                <a:latin typeface="Arial Black" panose="020B0A04020102020204" pitchFamily="34" charset="0"/>
              </a:rPr>
              <a:t>      adsorbsiýa we hromotografiýa </a:t>
            </a:r>
          </a:p>
          <a:p>
            <a:pPr marL="0" indent="0">
              <a:buNone/>
            </a:pPr>
            <a:r>
              <a:rPr lang="tk-TM" sz="2800" dirty="0" smtClean="0">
                <a:latin typeface="Arial Black" panose="020B0A04020102020204" pitchFamily="34" charset="0"/>
              </a:rPr>
              <a:t>              </a:t>
            </a:r>
            <a:endParaRPr lang="ru-RU" sz="32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211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2191999" cy="6858000"/>
          </a:xfrm>
        </p:spPr>
        <p:txBody>
          <a:bodyPr>
            <a:normAutofit fontScale="62500" lnSpcReduction="20000"/>
          </a:bodyPr>
          <a:lstStyle/>
          <a:p>
            <a:pPr>
              <a:buClr>
                <a:srgbClr val="A53010"/>
              </a:buClr>
            </a:pPr>
            <a:r>
              <a:rPr lang="tk-TM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tk-TM" sz="4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Termodinamika</a:t>
            </a:r>
            <a:r>
              <a:rPr lang="tk-TM" sz="4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himiki reaksiýalar üçin ahyrky netijesini hasaplamak  – reaksion garyndylaryň deňaglamlykdaky düzümini, reaksiýanyň </a:t>
            </a:r>
          </a:p>
          <a:p>
            <a:pPr>
              <a:buClr>
                <a:srgbClr val="A53010"/>
              </a:buClr>
            </a:pPr>
            <a:r>
              <a:rPr lang="tk-TM" sz="4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k-TM" sz="4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netijesinde emele gelýän önümleriň maksimal çykymyny we täsirleşmäni geçirmek üçin optimal şertleri (basyş, temperatura) saýlamaga mümkinçilik berýär.  </a:t>
            </a:r>
            <a:endParaRPr lang="tk-TM" sz="4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A53010"/>
              </a:buClr>
            </a:pPr>
            <a:r>
              <a:rPr lang="tk-TM" sz="4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en-US" sz="4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Her </a:t>
            </a:r>
            <a:r>
              <a:rPr lang="en-US" sz="45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tk-TM" sz="4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tk-TM" sz="4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lgamyň </a:t>
            </a:r>
            <a:r>
              <a:rPr lang="tk-TM" sz="4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ýagdaýy</a:t>
            </a:r>
            <a:r>
              <a:rPr lang="en-US" sz="45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ny</a:t>
            </a:r>
            <a:r>
              <a:rPr lang="en-US" sz="4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tk-TM" sz="4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k-TM" sz="4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üýtgeýän </a:t>
            </a:r>
            <a:r>
              <a:rPr lang="tk-TM" sz="4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birnäçe</a:t>
            </a:r>
            <a:r>
              <a:rPr lang="en-US" sz="4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k-TM" sz="4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k-TM" sz="4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basyş </a:t>
            </a:r>
            <a:r>
              <a:rPr lang="tk-TM" sz="39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45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tk-TM" sz="39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tk-TM" sz="4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göwrüm </a:t>
            </a:r>
            <a:r>
              <a:rPr lang="tk-TM" sz="3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45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tk-TM" sz="3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5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temperatura</a:t>
            </a:r>
            <a:r>
              <a:rPr lang="en-US" sz="39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45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4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US" sz="45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massa</a:t>
            </a:r>
            <a:r>
              <a:rPr lang="en-US" sz="39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45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3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tk-TM" sz="4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içki </a:t>
            </a:r>
            <a:r>
              <a:rPr lang="en-US" sz="45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energi</a:t>
            </a:r>
            <a:r>
              <a:rPr lang="tk-TM" sz="4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ý</a:t>
            </a:r>
            <a:r>
              <a:rPr lang="en-US" sz="4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tk-TM" sz="4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k-TM" sz="3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k-TM" sz="45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tk-TM" sz="39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tk-TM" sz="4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entalpiýa</a:t>
            </a:r>
            <a:r>
              <a:rPr lang="tk-TM" sz="39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tk-TM" sz="45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tk-TM" sz="39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tk-TM" sz="4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entropiýa</a:t>
            </a:r>
            <a:r>
              <a:rPr lang="tk-TM" sz="39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tk-TM" sz="45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tk-TM" sz="39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9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tk-TM" sz="3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k-TM" sz="3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iş (</a:t>
            </a:r>
            <a:r>
              <a:rPr lang="tk-TM" sz="3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tk-TM" sz="3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39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tk-TM" sz="4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zobar potensialy </a:t>
            </a:r>
            <a:r>
              <a:rPr lang="tk-TM" sz="39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k-TM" sz="45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tk-TM" sz="4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we beýleki </a:t>
            </a:r>
            <a:r>
              <a:rPr lang="tk-TM" sz="4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ululyklaryň</a:t>
            </a:r>
            <a:r>
              <a:rPr lang="tk-TM" sz="4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tk-TM" sz="4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kömegi bilen </a:t>
            </a:r>
            <a:r>
              <a:rPr lang="tk-TM" sz="4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aňladylýar. </a:t>
            </a:r>
            <a:endParaRPr lang="tk-TM" sz="4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7000"/>
              </a:lnSpc>
              <a:buNone/>
            </a:pPr>
            <a:r>
              <a:rPr lang="tk-TM" sz="4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Mysal üçin, </a:t>
            </a:r>
            <a:r>
              <a:rPr lang="en-US" sz="4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hemi</a:t>
            </a:r>
            <a:r>
              <a:rPr lang="tk-TM" sz="4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</a:t>
            </a:r>
            <a:r>
              <a:rPr lang="en-US" sz="45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elik</a:t>
            </a:r>
            <a:r>
              <a:rPr lang="tk-TM" sz="4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basyş </a:t>
            </a:r>
            <a:r>
              <a:rPr lang="tk-TM" sz="4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ýagdaýyndaky </a:t>
            </a:r>
            <a:r>
              <a:rPr lang="tk-TM" sz="4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ulgam</a:t>
            </a:r>
            <a:r>
              <a:rPr lang="tk-TM" sz="4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ýylylyk daşyndan kabul edilmeginiň hasabyna </a:t>
            </a:r>
            <a:r>
              <a:rPr lang="tk-TM" sz="4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tk-TM" sz="4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-nji ýagdaýdan başga bir </a:t>
            </a:r>
            <a:r>
              <a:rPr lang="tk-TM" sz="4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tk-TM" sz="4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-nji ýagdaýa geçýän bolsa, onda şol ulgama  </a:t>
            </a:r>
            <a:r>
              <a:rPr lang="tk-TM" sz="4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berilen ýylylyk, </a:t>
            </a:r>
            <a:r>
              <a:rPr lang="tk-TM" sz="4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ulgamyň içki energiýasynyň</a:t>
            </a:r>
            <a:r>
              <a:rPr lang="en-US" sz="4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k-TM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40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lang="tk-TM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45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üýtgemegine</a:t>
            </a:r>
            <a:r>
              <a:rPr lang="en-US" sz="4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k-TM" sz="4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40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lang="tk-TM" sz="4000" b="1" i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tk-TM" sz="40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en-US" sz="40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lang="tk-TM" sz="4000" b="1" i="1" baseline="-25000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tk-TM" sz="40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ýa-da </a:t>
            </a:r>
            <a:r>
              <a:rPr lang="ru-RU" sz="4000" b="1" dirty="0" smtClean="0">
                <a:solidFill>
                  <a:srgbClr val="FF0000"/>
                </a:solidFill>
                <a:latin typeface="Symbol" panose="05050102010706020507" pitchFamily="18" charset="2"/>
                <a:ea typeface="Calibri" panose="020F0502020204030204" pitchFamily="34" charset="0"/>
                <a:cs typeface="Symbol" panose="05050102010706020507" pitchFamily="18" charset="2"/>
              </a:rPr>
              <a:t>D</a:t>
            </a:r>
            <a:r>
              <a:rPr lang="en-US" sz="40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lang="tk-TM" sz="40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k-TM" sz="45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erter hem-de şol ýylylyk </a:t>
            </a:r>
            <a:r>
              <a:rPr lang="en-US" sz="45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daşky</a:t>
            </a:r>
            <a:r>
              <a:rPr lang="en-US" sz="45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güýçleriň</a:t>
            </a:r>
            <a:r>
              <a:rPr lang="en-US" sz="45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garşysyna</a:t>
            </a:r>
            <a:r>
              <a:rPr lang="tk-TM" sz="45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k-TM" sz="45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5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45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işi</a:t>
            </a:r>
            <a:r>
              <a:rPr lang="en-US" sz="45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ýerine</a:t>
            </a:r>
            <a:r>
              <a:rPr lang="en-US" sz="45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ýetirmäge</a:t>
            </a:r>
            <a:r>
              <a:rPr lang="en-US" sz="45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harçlanar</a:t>
            </a:r>
            <a:r>
              <a:rPr lang="en-US" sz="45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tk-TM" sz="4000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79705" algn="just">
              <a:lnSpc>
                <a:spcPct val="107000"/>
              </a:lnSpc>
            </a:pPr>
            <a:endParaRPr lang="ru-RU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7000"/>
              </a:lnSpc>
              <a:spcBef>
                <a:spcPts val="285"/>
              </a:spcBef>
              <a:spcAft>
                <a:spcPts val="285"/>
              </a:spcAft>
              <a:buNone/>
            </a:pPr>
            <a:r>
              <a:rPr lang="en-US" sz="40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</a:t>
            </a:r>
            <a:r>
              <a:rPr lang="en-US" sz="4000" b="1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40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</a:t>
            </a:r>
            <a:r>
              <a:rPr lang="ru-RU" sz="4000" b="1" dirty="0">
                <a:solidFill>
                  <a:srgbClr val="FF0000"/>
                </a:solidFill>
                <a:latin typeface="Symbol" panose="05050102010706020507" pitchFamily="18" charset="2"/>
                <a:ea typeface="Calibri" panose="020F0502020204030204" pitchFamily="34" charset="0"/>
                <a:cs typeface="Symbol" panose="05050102010706020507" pitchFamily="18" charset="2"/>
              </a:rPr>
              <a:t> D</a:t>
            </a:r>
            <a:r>
              <a:rPr lang="en-US" sz="40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 + A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8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k-TM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2806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" y="-1"/>
            <a:ext cx="6841670" cy="6769917"/>
          </a:xfrm>
        </p:spPr>
        <p:txBody>
          <a:bodyPr>
            <a:normAutofit/>
          </a:bodyPr>
          <a:lstStyle/>
          <a:p>
            <a:pPr indent="0" algn="just">
              <a:lnSpc>
                <a:spcPct val="107000"/>
              </a:lnSpc>
              <a:buNone/>
            </a:pPr>
            <a:r>
              <a:rPr lang="en-US" sz="3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</a:t>
            </a:r>
            <a:r>
              <a:rPr lang="en-US" sz="3600" b="1" i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</a:t>
            </a:r>
            <a:r>
              <a:rPr lang="en-US" sz="3600" b="1" i="1" baseline="-250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3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   </a:t>
            </a:r>
            <a:r>
              <a:rPr lang="el-GR" sz="36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Δ</a:t>
            </a:r>
            <a:r>
              <a:rPr lang="en-US" sz="3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lang="en-US" sz="36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+ A</a:t>
            </a:r>
            <a:endParaRPr lang="en-US" sz="3600" b="1" i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7000"/>
              </a:lnSpc>
              <a:buNone/>
            </a:pPr>
            <a:r>
              <a:rPr lang="tk-TM" sz="3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</a:t>
            </a:r>
            <a:r>
              <a:rPr lang="tk-TM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Şu g</a:t>
            </a:r>
            <a:r>
              <a:rPr lang="en-US" sz="28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etirilen</a:t>
            </a:r>
            <a:r>
              <a:rPr lang="en-US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deňlem</a:t>
            </a:r>
            <a:r>
              <a:rPr lang="tk-TM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US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energiýanyň</a:t>
            </a:r>
            <a:r>
              <a:rPr lang="en-US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saklanma</a:t>
            </a:r>
            <a:r>
              <a:rPr lang="en-US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kanunyny</a:t>
            </a:r>
            <a:r>
              <a:rPr lang="en-US" sz="32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teswirleýär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ýagny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içki</a:t>
            </a:r>
            <a:r>
              <a:rPr lang="en-US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energiýanyň</a:t>
            </a:r>
            <a:r>
              <a:rPr lang="en-US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üýtgemeginiň</a:t>
            </a:r>
            <a:r>
              <a:rPr lang="en-US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we </a:t>
            </a:r>
            <a:r>
              <a:rPr lang="en-US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sistema</a:t>
            </a:r>
            <a:r>
              <a:rPr lang="en-US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tarapyndan</a:t>
            </a:r>
            <a:r>
              <a:rPr lang="en-US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ýa</a:t>
            </a:r>
            <a:r>
              <a:rPr lang="en-US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-da </a:t>
            </a:r>
            <a:r>
              <a:rPr lang="en-US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onuň</a:t>
            </a:r>
            <a:r>
              <a:rPr lang="en-US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bilen</a:t>
            </a:r>
            <a:r>
              <a:rPr lang="en-US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bilelikde</a:t>
            </a:r>
            <a:r>
              <a:rPr lang="en-US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ýerine</a:t>
            </a:r>
            <a:r>
              <a:rPr lang="en-US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ýetirilen</a:t>
            </a:r>
            <a:r>
              <a:rPr lang="en-US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işiň</a:t>
            </a:r>
            <a:r>
              <a:rPr lang="en-US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jemi</a:t>
            </a:r>
            <a:r>
              <a:rPr lang="en-US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oňa</a:t>
            </a:r>
            <a:r>
              <a:rPr lang="en-US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berlen</a:t>
            </a:r>
            <a:r>
              <a:rPr lang="en-US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siňdirilen</a:t>
            </a:r>
            <a:r>
              <a:rPr lang="en-US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ýa</a:t>
            </a:r>
            <a:r>
              <a:rPr lang="en-US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-da </a:t>
            </a:r>
            <a:r>
              <a:rPr lang="en-US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ondan</a:t>
            </a:r>
            <a:r>
              <a:rPr lang="en-US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bölünip</a:t>
            </a:r>
            <a:r>
              <a:rPr lang="en-US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çykan</a:t>
            </a:r>
            <a:r>
              <a:rPr lang="en-US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ýylylyga</a:t>
            </a:r>
            <a:r>
              <a:rPr lang="en-US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deňdigini</a:t>
            </a:r>
            <a:r>
              <a:rPr lang="en-US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aňladýar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8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Meselem</a:t>
            </a:r>
            <a:r>
              <a:rPr lang="tk-TM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en-US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silindrdäki</a:t>
            </a:r>
            <a:r>
              <a:rPr lang="tk-TM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porşen</a:t>
            </a:r>
            <a:r>
              <a:rPr lang="tk-TM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iň astyndäki </a:t>
            </a:r>
            <a:r>
              <a:rPr lang="tk-TM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gaza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ýylylyk</a:t>
            </a:r>
            <a:r>
              <a:rPr lang="tk-TM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ber</a:t>
            </a:r>
            <a:r>
              <a:rPr lang="tk-TM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ilse</a:t>
            </a:r>
            <a:r>
              <a:rPr lang="en-US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onda</a:t>
            </a:r>
            <a:r>
              <a:rPr lang="en-US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birinjidenä</a:t>
            </a:r>
            <a:r>
              <a:rPr lang="en-US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gaz</a:t>
            </a:r>
            <a:r>
              <a:rPr lang="tk-TM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gyzar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ýagny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onuň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içki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energiýasy</a:t>
            </a:r>
            <a:r>
              <a:rPr lang="tk-TM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lang="tk-TM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artar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ikinjiden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ol</a:t>
            </a:r>
            <a:r>
              <a:rPr lang="en-US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giňär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ýagny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porşeni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k-TM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iteklä</a:t>
            </a:r>
            <a:r>
              <a:rPr lang="en-US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işi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ýerine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ýetir</a:t>
            </a:r>
            <a:r>
              <a:rPr lang="tk-TM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US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3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32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1671" y="0"/>
            <a:ext cx="5350329" cy="6769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145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55" y="0"/>
            <a:ext cx="12127345" cy="6858000"/>
          </a:xfrm>
        </p:spPr>
        <p:txBody>
          <a:bodyPr>
            <a:normAutofit/>
          </a:bodyPr>
          <a:lstStyle/>
          <a:p>
            <a:pPr indent="0" algn="just">
              <a:lnSpc>
                <a:spcPct val="107000"/>
              </a:lnSpc>
              <a:buNone/>
            </a:pPr>
            <a:r>
              <a:rPr lang="en-US" sz="4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Himiki</a:t>
            </a: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reaksiýalar</a:t>
            </a:r>
            <a:r>
              <a:rPr lang="en-US" sz="4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üçin</a:t>
            </a: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daşky</a:t>
            </a: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güýçlere</a:t>
            </a: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garşy</a:t>
            </a: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iş</a:t>
            </a: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4000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7000"/>
              </a:lnSpc>
              <a:buNone/>
            </a:pP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</a:t>
            </a:r>
            <a:r>
              <a:rPr lang="en-US" sz="40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diýlip</a:t>
            </a: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4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esasan</a:t>
            </a: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daşky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basyşa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garşy</a:t>
            </a: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amala</a:t>
            </a: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aşyrylan</a:t>
            </a: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işe</a:t>
            </a: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düşünilýär</a:t>
            </a:r>
            <a:r>
              <a:rPr lang="en-US" sz="4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tk-TM" sz="4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tk-TM" sz="40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40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zobar</a:t>
            </a:r>
            <a:r>
              <a:rPr lang="en-US" sz="40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hadysasynda</a:t>
            </a: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40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ýagny</a:t>
            </a:r>
            <a:r>
              <a:rPr lang="tk-TM" sz="4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US" sz="40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const</a:t>
            </a:r>
            <a:r>
              <a:rPr lang="en-US" sz="4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bolanda</a:t>
            </a:r>
            <a:r>
              <a:rPr lang="en-US" sz="4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  <a:r>
              <a:rPr lang="en-US" sz="40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Ulgamy</a:t>
            </a:r>
            <a:r>
              <a:rPr lang="tk-TM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ň</a:t>
            </a:r>
            <a:r>
              <a:rPr lang="en-US" sz="4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amala</a:t>
            </a: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aşyr</a:t>
            </a:r>
            <a:r>
              <a:rPr lang="tk-TM" sz="4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ý</a:t>
            </a:r>
            <a:r>
              <a:rPr lang="en-US" sz="4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 </a:t>
            </a:r>
            <a:r>
              <a:rPr lang="en-US" sz="40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iş</a:t>
            </a:r>
            <a:r>
              <a:rPr lang="tk-TM" sz="4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4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meselem</a:t>
            </a: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4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porşenli</a:t>
            </a: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silindrdäki</a:t>
            </a: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k-TM" sz="4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gaza </a:t>
            </a:r>
            <a:r>
              <a:rPr lang="en-US" sz="40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ýylyly</a:t>
            </a:r>
            <a:r>
              <a:rPr lang="tk-TM" sz="4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 berenimizdäki ýaly</a:t>
            </a:r>
            <a:r>
              <a:rPr lang="en-US" sz="4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en-US" sz="40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4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basyşyň</a:t>
            </a:r>
            <a:r>
              <a:rPr lang="en-US" sz="4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sistemany</a:t>
            </a:r>
            <a:r>
              <a:rPr lang="en-US" sz="4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ýagdaý</a:t>
            </a:r>
            <a:r>
              <a:rPr lang="tk-TM" sz="4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yn</a:t>
            </a:r>
            <a:r>
              <a:rPr lang="en-US" sz="40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dan</a:t>
            </a:r>
            <a:r>
              <a:rPr lang="en-US" sz="4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ýagdaý</a:t>
            </a:r>
            <a:r>
              <a:rPr lang="tk-TM" sz="4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yn</a:t>
            </a:r>
            <a:r>
              <a:rPr lang="en-US" sz="4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en-US" sz="40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geç</a:t>
            </a:r>
            <a:r>
              <a:rPr lang="tk-TM" sz="4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ir</a:t>
            </a:r>
            <a:r>
              <a:rPr lang="en-US" sz="40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ende</a:t>
            </a: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4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onuň</a:t>
            </a: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göwrüminiň</a:t>
            </a: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4000" b="1" dirty="0">
                <a:solidFill>
                  <a:srgbClr val="FF0000"/>
                </a:solidFill>
                <a:latin typeface="Symbol" panose="05050102010706020507" pitchFamily="18" charset="2"/>
                <a:ea typeface="Calibri" panose="020F0502020204030204" pitchFamily="34" charset="0"/>
                <a:cs typeface="Symbol" panose="05050102010706020507" pitchFamily="18" charset="2"/>
              </a:rPr>
              <a:t>D</a:t>
            </a:r>
            <a:r>
              <a:rPr lang="en-US" sz="40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üýtgemegine</a:t>
            </a:r>
            <a:r>
              <a:rPr lang="en-US" sz="4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köpeltmek</a:t>
            </a: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hasyly-na</a:t>
            </a: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deňdir</a:t>
            </a:r>
            <a:r>
              <a:rPr lang="en-US" sz="4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en-US" sz="4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</a:t>
            </a:r>
            <a:r>
              <a:rPr lang="en-US" sz="40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40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i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US" sz="40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4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·</a:t>
            </a:r>
            <a:r>
              <a:rPr lang="ru-RU" sz="4000" b="1" dirty="0">
                <a:solidFill>
                  <a:schemeClr val="tx1"/>
                </a:solidFill>
                <a:latin typeface="Symbol" panose="05050102010706020507" pitchFamily="18" charset="2"/>
                <a:ea typeface="Calibri" panose="020F0502020204030204" pitchFamily="34" charset="0"/>
                <a:cs typeface="Symbol" panose="05050102010706020507" pitchFamily="18" charset="2"/>
              </a:rPr>
              <a:t>D</a:t>
            </a:r>
            <a:r>
              <a:rPr lang="en-US" sz="4000" b="1" i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 </a:t>
            </a:r>
            <a:r>
              <a:rPr lang="en-US" sz="40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  p · </a:t>
            </a:r>
            <a:r>
              <a:rPr 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40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en-US" sz="4000" b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V</a:t>
            </a:r>
            <a:r>
              <a:rPr lang="en-US" sz="4000" b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endParaRPr lang="ru-RU" sz="40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828664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836" y="0"/>
            <a:ext cx="12081165" cy="6761527"/>
          </a:xfrm>
        </p:spPr>
        <p:txBody>
          <a:bodyPr/>
          <a:lstStyle/>
          <a:p>
            <a:pPr indent="0" algn="just">
              <a:lnSpc>
                <a:spcPct val="107000"/>
              </a:lnSpc>
              <a:buNone/>
            </a:pPr>
            <a:r>
              <a:rPr lang="en-US" sz="40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Izohor</a:t>
            </a:r>
            <a:r>
              <a:rPr lang="en-US" sz="40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hadysasynda</a:t>
            </a:r>
            <a:r>
              <a:rPr lang="en-US" sz="40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en-US" sz="36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const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bolanda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göwrümiň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</a:p>
          <a:p>
            <a:pPr indent="0" algn="just">
              <a:lnSpc>
                <a:spcPct val="107000"/>
              </a:lnSpc>
              <a:buNone/>
            </a:pP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</a:t>
            </a:r>
            <a:r>
              <a:rPr lang="en-US" sz="36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üýtgemeýän</a:t>
            </a:r>
            <a:r>
              <a:rPr lang="tk-TM" sz="3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en-US" sz="36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igi</a:t>
            </a:r>
            <a:r>
              <a:rPr lang="en-US" sz="3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sebäpli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36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 0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onda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sistemanyň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k-TM" sz="36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ýagdaýyna şu deňleme jogap berýär:</a:t>
            </a:r>
            <a:endParaRPr lang="ru-RU" sz="3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Bef>
                <a:spcPts val="285"/>
              </a:spcBef>
              <a:spcAft>
                <a:spcPts val="285"/>
              </a:spcAft>
            </a:pPr>
            <a:r>
              <a:rPr lang="en-US" sz="36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</a:t>
            </a:r>
            <a:r>
              <a:rPr lang="en-US" sz="3600" b="1" i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en-US" sz="36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en-US" sz="36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lang="en-US" sz="3600" b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en-US" sz="36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lang="en-US" sz="3600" b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ru-RU" sz="3600" b="1" dirty="0">
                <a:solidFill>
                  <a:srgbClr val="FF0000"/>
                </a:solidFill>
                <a:latin typeface="Symbol" panose="05050102010706020507" pitchFamily="18" charset="2"/>
                <a:ea typeface="Calibri" panose="020F0502020204030204" pitchFamily="34" charset="0"/>
                <a:cs typeface="Symbol" panose="05050102010706020507" pitchFamily="18" charset="2"/>
              </a:rPr>
              <a:t> D</a:t>
            </a:r>
            <a:r>
              <a:rPr lang="en-US" sz="36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36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7000"/>
              </a:lnSpc>
              <a:buNone/>
            </a:pP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Şeýlelikde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eger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-de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himiki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reaksiýa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hemişelik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göwrümde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geçýän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bolsa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onda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</a:t>
            </a:r>
            <a:r>
              <a:rPr lang="en-US" sz="3600" b="1" i="1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ýylylygyň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bölünip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çykmagy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ýa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-da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siňdirilmegi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kabul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edilmegi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sistemanyň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k-TM" sz="3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diňe </a:t>
            </a:r>
            <a:r>
              <a:rPr lang="en-US" sz="36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içki</a:t>
            </a:r>
            <a:r>
              <a:rPr lang="en-US" sz="3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energiýasynyň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üýtgemegi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bilen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baglanyşyklydyr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3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787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127" y="0"/>
            <a:ext cx="12108873" cy="6858000"/>
          </a:xfrm>
        </p:spPr>
        <p:txBody>
          <a:bodyPr/>
          <a:lstStyle/>
          <a:p>
            <a:pPr indent="179705" algn="just">
              <a:lnSpc>
                <a:spcPct val="107000"/>
              </a:lnSpc>
            </a:pPr>
            <a:r>
              <a:rPr lang="tk-TM" sz="3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Izobar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prosesde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 </a:t>
            </a:r>
            <a:r>
              <a:rPr lang="en-US" sz="3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 </a:t>
            </a:r>
            <a:r>
              <a:rPr lang="en-US" sz="3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const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tk-TM" sz="3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reaksiýanyň </a:t>
            </a:r>
            <a:r>
              <a:rPr lang="en-US" sz="36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ýylylyk</a:t>
            </a:r>
            <a:r>
              <a:rPr lang="en-US" sz="3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effekti</a:t>
            </a:r>
            <a:r>
              <a:rPr lang="tk-TM" sz="3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</a:p>
          <a:p>
            <a:pPr indent="179705" algn="just">
              <a:lnSpc>
                <a:spcPct val="107000"/>
              </a:lnSpc>
            </a:pPr>
            <a:r>
              <a:rPr lang="en-US" sz="36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36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</a:t>
            </a:r>
            <a:r>
              <a:rPr lang="en-US" sz="3600" b="1" i="1" baseline="-2500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tk-TM" sz="36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bolar:</a:t>
            </a:r>
            <a:endParaRPr lang="tk-TM" sz="3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7000"/>
              </a:lnSpc>
              <a:buNone/>
            </a:pPr>
            <a:r>
              <a:rPr lang="en-US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</a:t>
            </a:r>
            <a:r>
              <a:rPr lang="en-US" sz="36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</a:t>
            </a:r>
            <a:r>
              <a:rPr lang="en-US" sz="3600" b="1" i="1" baseline="-2500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36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ru-RU" sz="3600" b="1" dirty="0">
                <a:latin typeface="Symbol" panose="05050102010706020507" pitchFamily="18" charset="2"/>
                <a:ea typeface="Calibri" panose="020F0502020204030204" pitchFamily="34" charset="0"/>
                <a:cs typeface="Symbol" panose="05050102010706020507" pitchFamily="18" charset="2"/>
              </a:rPr>
              <a:t> D</a:t>
            </a:r>
            <a:r>
              <a:rPr lang="en-US" sz="3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 + p·</a:t>
            </a:r>
            <a:r>
              <a:rPr lang="ru-RU" sz="3600" b="1" dirty="0">
                <a:latin typeface="Symbol" panose="05050102010706020507" pitchFamily="18" charset="2"/>
                <a:ea typeface="Calibri" panose="020F0502020204030204" pitchFamily="34" charset="0"/>
                <a:cs typeface="Symbol" panose="05050102010706020507" pitchFamily="18" charset="2"/>
              </a:rPr>
              <a:t>D</a:t>
            </a:r>
            <a:r>
              <a:rPr lang="en-US" sz="3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tk-TM" sz="3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3600" b="1" i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</a:t>
            </a:r>
            <a:r>
              <a:rPr lang="en-US" sz="3600" b="1" i="1" baseline="-250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36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3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lang="en-US" sz="3600" b="1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U</a:t>
            </a:r>
            <a:r>
              <a:rPr lang="en-US" sz="3600" b="1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3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 p</a:t>
            </a:r>
            <a:r>
              <a:rPr lang="en-US" sz="3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·(</a:t>
            </a:r>
            <a:r>
              <a:rPr lang="en-US" sz="3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en-US" sz="3600" b="1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V</a:t>
            </a:r>
            <a:r>
              <a:rPr lang="en-US" sz="3600" b="1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ru-RU" sz="3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buNone/>
            </a:pPr>
            <a:r>
              <a:rPr lang="tk-TM" sz="3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</a:t>
            </a:r>
            <a:r>
              <a:rPr lang="en-US" sz="36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ýa</a:t>
            </a:r>
            <a:r>
              <a:rPr lang="en-US" sz="3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-da </a:t>
            </a:r>
            <a:endParaRPr lang="ru-RU" sz="3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7000"/>
              </a:lnSpc>
              <a:spcAft>
                <a:spcPts val="285"/>
              </a:spcAft>
              <a:buNone/>
            </a:pPr>
            <a:r>
              <a:rPr lang="en-US" sz="3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</a:t>
            </a:r>
            <a:r>
              <a:rPr lang="en-US" sz="3600" b="1" i="1" baseline="-25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3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 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3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lang="en-US" sz="3600" b="1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 p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·</a:t>
            </a:r>
            <a:r>
              <a:rPr lang="en-US" sz="3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en-US" sz="3600" b="1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3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3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lang="en-US" sz="3600" b="1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+</a:t>
            </a:r>
            <a:r>
              <a:rPr lang="en-US" sz="3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·</a:t>
            </a:r>
            <a:r>
              <a:rPr lang="en-US" sz="3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en-US" sz="3600" b="1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en-US" sz="3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3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7000"/>
              </a:lnSpc>
              <a:buNone/>
            </a:pPr>
            <a:r>
              <a:rPr lang="en-US" sz="36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Belgileme</a:t>
            </a:r>
            <a:r>
              <a:rPr lang="en-US" sz="3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girizeliň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 </a:t>
            </a:r>
            <a:r>
              <a:rPr lang="en-US" sz="3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U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+</a:t>
            </a:r>
            <a:r>
              <a:rPr lang="en-US" sz="3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·</a:t>
            </a:r>
            <a:r>
              <a:rPr lang="en-US" sz="3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</a:t>
            </a:r>
            <a:r>
              <a:rPr lang="en-US" sz="3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endParaRPr lang="ru-RU" sz="3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buNone/>
            </a:pPr>
            <a:r>
              <a:rPr lang="tk-TM" sz="3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</a:t>
            </a:r>
            <a:r>
              <a:rPr lang="en-US" sz="36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onda</a:t>
            </a:r>
            <a:endParaRPr lang="ru-RU" sz="3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spcAft>
                <a:spcPts val="285"/>
              </a:spcAft>
              <a:buNone/>
            </a:pPr>
            <a:r>
              <a:rPr lang="en-US" sz="3600" b="1" i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Q</a:t>
            </a:r>
            <a:r>
              <a:rPr lang="en-US" sz="3600" b="1" i="1" baseline="-25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p</a:t>
            </a:r>
            <a:r>
              <a:rPr lang="en-US" sz="3600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 = 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(</a:t>
            </a:r>
            <a:r>
              <a:rPr lang="en-US" sz="3600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H</a:t>
            </a:r>
            <a:r>
              <a:rPr lang="en-US" sz="3600" b="1" baseline="-25000" dirty="0"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600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– H</a:t>
            </a:r>
            <a:r>
              <a:rPr lang="en-US" sz="3600" b="1" baseline="-25000" dirty="0">
                <a:latin typeface="Times New Roman" panose="02020603050405020304" pitchFamily="18" charset="0"/>
                <a:ea typeface="Calibri" panose="020F0502020204030204" pitchFamily="34" charset="0"/>
              </a:rPr>
              <a:t>1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)</a:t>
            </a:r>
            <a:r>
              <a:rPr lang="en-US" sz="3600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 =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3600" b="1" dirty="0" smtClean="0">
                <a:solidFill>
                  <a:srgbClr val="FF0000"/>
                </a:solidFill>
                <a:latin typeface="Symbol" panose="05050102010706020507" pitchFamily="18" charset="2"/>
                <a:ea typeface="Calibri" panose="020F0502020204030204" pitchFamily="34" charset="0"/>
                <a:cs typeface="Symbol" panose="05050102010706020507" pitchFamily="18" charset="2"/>
              </a:rPr>
              <a:t>D</a:t>
            </a:r>
            <a:r>
              <a:rPr lang="en-US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H</a:t>
            </a:r>
            <a:r>
              <a:rPr lang="en-US" sz="3600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u-RU" sz="36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7403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" y="58723"/>
            <a:ext cx="12130480" cy="7088697"/>
          </a:xfrm>
        </p:spPr>
        <p:txBody>
          <a:bodyPr>
            <a:normAutofit/>
          </a:bodyPr>
          <a:lstStyle/>
          <a:p>
            <a:pPr algn="just"/>
            <a:r>
              <a:rPr lang="en-US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ululyk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entalpiýa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grek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sözünden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gyzdyrmak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-da </a:t>
            </a:r>
            <a:r>
              <a:rPr lang="tk-TM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				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ýylylyk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mukdary</a:t>
            </a:r>
            <a:r>
              <a:rPr lang="tk-TM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diýlip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atlandyrylýar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tk-TM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Entalpiýa</a:t>
            </a:r>
            <a:r>
              <a:rPr lang="tk-TM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tk-TM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giňän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sistemanyň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energiýasy</a:t>
            </a:r>
            <a:r>
              <a:rPr lang="tk-TM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hökmünde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göz</a:t>
            </a:r>
            <a:r>
              <a:rPr lang="tk-TM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öňüne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getirýäris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Şeýlelikde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eger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-de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izohora</a:t>
            </a:r>
            <a:r>
              <a:rPr lang="tk-TM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prosesinde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reaksiýanyň</a:t>
            </a:r>
            <a:r>
              <a:rPr lang="tk-TM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energetiki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effekti</a:t>
            </a:r>
            <a:r>
              <a:rPr lang="tk-TM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sistemanyň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içki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energiýasynyň</a:t>
            </a:r>
            <a:r>
              <a:rPr lang="tk-TM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üýtgemegine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deň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bolsa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k-TM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3600" b="1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US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tk-TM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onda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izobara</a:t>
            </a:r>
            <a:r>
              <a:rPr lang="tk-TM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hadysasy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bolan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ýagdaýynda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sistemanyň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entalpiýasynyň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üýtgemegine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3600" b="1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US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‑a</a:t>
            </a:r>
            <a:r>
              <a:rPr lang="tk-TM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deňdir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7826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4224" y="0"/>
            <a:ext cx="12057776" cy="6858000"/>
          </a:xfrm>
        </p:spPr>
        <p:txBody>
          <a:bodyPr/>
          <a:lstStyle/>
          <a:p>
            <a:pPr indent="179705" algn="just">
              <a:lnSpc>
                <a:spcPct val="107000"/>
              </a:lnSpc>
            </a:pPr>
            <a:r>
              <a:rPr lang="en-US" sz="40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Hemişelik</a:t>
            </a:r>
            <a:r>
              <a:rPr lang="en-US" sz="4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basyşda</a:t>
            </a: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geçýän</a:t>
            </a: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reaksiýanyň</a:t>
            </a: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energetiki</a:t>
            </a: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k-TM" sz="4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			</a:t>
            </a:r>
            <a:r>
              <a:rPr lang="en-US" sz="40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effekti</a:t>
            </a:r>
            <a:r>
              <a:rPr lang="en-US" sz="4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hemişelik</a:t>
            </a: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göwrümde</a:t>
            </a:r>
            <a:r>
              <a:rPr lang="en-US" sz="4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geçýäniňkiden</a:t>
            </a:r>
            <a:r>
              <a:rPr lang="en-US" sz="4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tapawutlanýar</a:t>
            </a: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4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Himiki</a:t>
            </a: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reaksiýalaryň</a:t>
            </a:r>
            <a:r>
              <a:rPr lang="tk-TM" sz="4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aglabasy</a:t>
            </a:r>
            <a:r>
              <a:rPr lang="tk-TM" sz="4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bilşimiz ýaly</a:t>
            </a:r>
            <a:r>
              <a:rPr lang="en-US" sz="4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hemişelik</a:t>
            </a:r>
            <a:r>
              <a:rPr lang="en-US" sz="4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basyşda</a:t>
            </a: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amala</a:t>
            </a: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aşýar</a:t>
            </a: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4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Şonuň</a:t>
            </a: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üçin</a:t>
            </a: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hem </a:t>
            </a:r>
            <a:r>
              <a:rPr lang="en-US" sz="4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gelejekde</a:t>
            </a: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esasy</a:t>
            </a: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ünsi</a:t>
            </a: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izobar</a:t>
            </a: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proseslere</a:t>
            </a:r>
            <a:r>
              <a:rPr lang="en-US" sz="4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bereris</a:t>
            </a: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we </a:t>
            </a:r>
            <a:r>
              <a:rPr lang="tk-TM" sz="4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şol </a:t>
            </a:r>
            <a:r>
              <a:rPr lang="en-US" sz="4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reaksiýa</a:t>
            </a:r>
            <a:r>
              <a:rPr lang="tk-TM" sz="4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lar</a:t>
            </a:r>
            <a:r>
              <a:rPr lang="en-US" sz="4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yň</a:t>
            </a:r>
            <a:r>
              <a:rPr 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energetiki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effektine</a:t>
            </a:r>
            <a:r>
              <a:rPr lang="tk-TM" sz="4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sistemanyň</a:t>
            </a: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entalpiýasynyň</a:t>
            </a:r>
            <a:r>
              <a:rPr lang="en-US" sz="40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üýtgemegi</a:t>
            </a:r>
            <a:r>
              <a:rPr lang="en-US" sz="4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boýunça</a:t>
            </a:r>
            <a:r>
              <a:rPr lang="en-US" sz="40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baha</a:t>
            </a: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bereris</a:t>
            </a: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4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6856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3477" y="0"/>
            <a:ext cx="8911687" cy="1280890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Bef>
                <a:spcPts val="850"/>
              </a:spcBef>
              <a:spcAft>
                <a:spcPts val="565"/>
              </a:spcAft>
            </a:pPr>
            <a:r>
              <a:rPr lang="tk-TM" sz="5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5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Termohimiki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hasaplamalar</a:t>
            </a: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756745"/>
            <a:ext cx="12191999" cy="6101255"/>
          </a:xfrm>
        </p:spPr>
        <p:txBody>
          <a:bodyPr/>
          <a:lstStyle/>
          <a:p>
            <a:pPr indent="179705" algn="just">
              <a:lnSpc>
                <a:spcPct val="107000"/>
              </a:lnSpc>
            </a:pPr>
            <a:r>
              <a:rPr lang="tk-TM" sz="3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38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Reaksiýalaryň</a:t>
            </a:r>
            <a:r>
              <a:rPr lang="en-US" sz="3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ýylylyk</a:t>
            </a:r>
            <a:r>
              <a:rPr lang="en-US" sz="3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effektleri</a:t>
            </a:r>
            <a:r>
              <a:rPr lang="tk-TM" sz="3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 ölçemek</a:t>
            </a:r>
            <a:r>
              <a:rPr lang="en-US" sz="3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hem </a:t>
            </a:r>
            <a:r>
              <a:rPr lang="en-US" sz="3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eksperimental</a:t>
            </a:r>
            <a:r>
              <a:rPr lang="en-US" sz="3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tejribeleriň</a:t>
            </a:r>
            <a:r>
              <a:rPr lang="en-US" sz="3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hem </a:t>
            </a:r>
            <a:r>
              <a:rPr lang="en-US" sz="3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termohimiki</a:t>
            </a:r>
            <a:r>
              <a:rPr lang="en-US" sz="3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hasaplamalaryň</a:t>
            </a:r>
            <a:r>
              <a:rPr lang="en-US" sz="3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üsti</a:t>
            </a:r>
            <a:r>
              <a:rPr lang="en-US" sz="3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bilen</a:t>
            </a:r>
            <a:r>
              <a:rPr lang="en-US" sz="3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kesgitlenilýär</a:t>
            </a:r>
            <a:r>
              <a:rPr lang="en-US" sz="3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3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Içki</a:t>
            </a:r>
            <a:r>
              <a:rPr lang="en-US" sz="3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energiýanyň</a:t>
            </a:r>
            <a:r>
              <a:rPr lang="en-US" sz="3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we </a:t>
            </a:r>
            <a:r>
              <a:rPr lang="en-US" sz="3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entalpiýanyň</a:t>
            </a:r>
            <a:r>
              <a:rPr lang="en-US" sz="3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absolýut</a:t>
            </a:r>
            <a:r>
              <a:rPr lang="en-US" sz="3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bahalarynyň</a:t>
            </a:r>
            <a:r>
              <a:rPr lang="en-US" sz="3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kesgitläp</a:t>
            </a:r>
            <a:r>
              <a:rPr lang="en-US" sz="3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8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bolm</a:t>
            </a:r>
            <a:r>
              <a:rPr lang="tk-TM" sz="3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3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ý</a:t>
            </a:r>
            <a:r>
              <a:rPr lang="tk-TM" sz="3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38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</a:t>
            </a:r>
            <a:r>
              <a:rPr lang="tk-TM" sz="3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</a:t>
            </a:r>
            <a:r>
              <a:rPr lang="en-US" sz="3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</a:t>
            </a:r>
            <a:r>
              <a:rPr lang="tk-TM" sz="3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</a:t>
            </a:r>
            <a:r>
              <a:rPr lang="en-US" sz="3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tk-TM" sz="3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</a:t>
            </a:r>
            <a:r>
              <a:rPr lang="en-US" sz="3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belläp</a:t>
            </a:r>
            <a:r>
              <a:rPr lang="en-US" sz="3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geçmeli</a:t>
            </a:r>
            <a:r>
              <a:rPr lang="en-US" sz="3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3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Ýöne</a:t>
            </a:r>
            <a:r>
              <a:rPr lang="en-US" sz="3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termohimiki</a:t>
            </a:r>
            <a:r>
              <a:rPr lang="en-US" sz="3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hasaplamalar</a:t>
            </a:r>
            <a:r>
              <a:rPr lang="en-US" sz="3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üçin</a:t>
            </a:r>
            <a:r>
              <a:rPr lang="en-US" sz="3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</a:t>
            </a:r>
            <a:r>
              <a:rPr lang="en-US" sz="3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möhüm</a:t>
            </a:r>
            <a:r>
              <a:rPr lang="en-US" sz="3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däl</a:t>
            </a:r>
            <a:r>
              <a:rPr lang="en-US" sz="3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3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çünki</a:t>
            </a:r>
            <a:r>
              <a:rPr lang="en-US" sz="3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prosesiň</a:t>
            </a:r>
            <a:r>
              <a:rPr lang="en-US" sz="3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energetiki</a:t>
            </a:r>
            <a:r>
              <a:rPr lang="en-US" sz="3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effekti</a:t>
            </a:r>
            <a:r>
              <a:rPr lang="en-US" sz="3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3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ýagny</a:t>
            </a:r>
            <a:r>
              <a:rPr lang="en-US" sz="3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sistemanyň</a:t>
            </a:r>
            <a:r>
              <a:rPr lang="en-US" sz="3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ýagdaýynyň</a:t>
            </a:r>
            <a:r>
              <a:rPr lang="en-US" sz="3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üýtgemegi</a:t>
            </a:r>
            <a:r>
              <a:rPr lang="en-US" sz="3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</a:t>
            </a:r>
            <a:r>
              <a:rPr lang="en-US" sz="38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lang="en-US" sz="3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we </a:t>
            </a:r>
            <a:r>
              <a:rPr lang="en-US" sz="38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3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bahalarynyň</a:t>
            </a:r>
            <a:r>
              <a:rPr lang="en-US" sz="3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üýtgemegi</a:t>
            </a:r>
            <a:r>
              <a:rPr lang="en-US" sz="3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has </a:t>
            </a:r>
            <a:r>
              <a:rPr lang="en-US" sz="3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wajyp</a:t>
            </a:r>
            <a:r>
              <a:rPr lang="en-US" sz="3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bolup</a:t>
            </a:r>
            <a:r>
              <a:rPr lang="en-US" sz="3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durýar</a:t>
            </a:r>
            <a:r>
              <a:rPr lang="en-US" sz="3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3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3568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723" y="0"/>
            <a:ext cx="12133278" cy="6858000"/>
          </a:xfrm>
        </p:spPr>
        <p:txBody>
          <a:bodyPr>
            <a:normAutofit/>
          </a:bodyPr>
          <a:lstStyle/>
          <a:p>
            <a:r>
              <a:rPr lang="tk-TM" sz="38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             </a:t>
            </a:r>
            <a:r>
              <a:rPr lang="en-US" sz="38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Ekzotermiki</a:t>
            </a:r>
            <a:r>
              <a:rPr lang="en-US" sz="3800" b="1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8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reaksiýalarda</a:t>
            </a:r>
            <a:r>
              <a:rPr lang="en-US" sz="38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8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ýylylyk</a:t>
            </a:r>
            <a:r>
              <a:rPr lang="en-US" sz="38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bölünip</a:t>
            </a:r>
            <a:r>
              <a:rPr lang="en-US" sz="38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tk-TM" sz="38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  			         </a:t>
            </a:r>
            <a:r>
              <a:rPr lang="en-US" sz="3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çykýar</a:t>
            </a:r>
            <a:r>
              <a:rPr lang="en-US" sz="38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38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ýagny</a:t>
            </a:r>
            <a:r>
              <a:rPr lang="en-US" sz="38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8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sistemanyň</a:t>
            </a:r>
            <a:r>
              <a:rPr lang="en-US" sz="38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8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entalpiýasy</a:t>
            </a:r>
            <a:r>
              <a:rPr lang="en-US" sz="38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8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ýa</a:t>
            </a:r>
            <a:r>
              <a:rPr lang="en-US" sz="3800" b="1" dirty="0">
                <a:latin typeface="Times New Roman" panose="02020603050405020304" pitchFamily="18" charset="0"/>
                <a:ea typeface="Calibri" panose="020F0502020204030204" pitchFamily="34" charset="0"/>
              </a:rPr>
              <a:t>-da </a:t>
            </a:r>
            <a:r>
              <a:rPr lang="en-US" sz="38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içki</a:t>
            </a:r>
            <a:r>
              <a:rPr lang="en-US" sz="38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8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energiýasy</a:t>
            </a:r>
            <a:r>
              <a:rPr lang="en-US" sz="38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8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kiçelýär</a:t>
            </a:r>
            <a:r>
              <a:rPr lang="en-US" sz="3800" b="1" dirty="0">
                <a:latin typeface="Times New Roman" panose="02020603050405020304" pitchFamily="18" charset="0"/>
                <a:ea typeface="Calibri" panose="020F0502020204030204" pitchFamily="34" charset="0"/>
              </a:rPr>
              <a:t>, we </a:t>
            </a:r>
            <a:r>
              <a:rPr lang="en-US" sz="38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olar</a:t>
            </a:r>
            <a:r>
              <a:rPr lang="en-US" sz="38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8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üçin</a:t>
            </a:r>
            <a:r>
              <a:rPr lang="en-US" sz="38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3800" b="1" dirty="0">
                <a:solidFill>
                  <a:srgbClr val="FF0000"/>
                </a:solidFill>
                <a:latin typeface="Symbol" panose="05050102010706020507" pitchFamily="18" charset="2"/>
                <a:ea typeface="Calibri" panose="020F0502020204030204" pitchFamily="34" charset="0"/>
                <a:cs typeface="Symbol" panose="05050102010706020507" pitchFamily="18" charset="2"/>
              </a:rPr>
              <a:t>D</a:t>
            </a:r>
            <a:r>
              <a:rPr lang="en-US" sz="38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H</a:t>
            </a:r>
            <a:r>
              <a:rPr lang="en-US" sz="38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800" b="1" dirty="0">
                <a:latin typeface="Times New Roman" panose="02020603050405020304" pitchFamily="18" charset="0"/>
                <a:ea typeface="Calibri" panose="020F0502020204030204" pitchFamily="34" charset="0"/>
              </a:rPr>
              <a:t>we </a:t>
            </a:r>
            <a:r>
              <a:rPr lang="ru-RU" sz="3800" b="1" dirty="0">
                <a:solidFill>
                  <a:srgbClr val="FF0000"/>
                </a:solidFill>
                <a:latin typeface="Symbol" panose="05050102010706020507" pitchFamily="18" charset="2"/>
                <a:ea typeface="Calibri" panose="020F0502020204030204" pitchFamily="34" charset="0"/>
                <a:cs typeface="Symbol" panose="05050102010706020507" pitchFamily="18" charset="2"/>
              </a:rPr>
              <a:t>D</a:t>
            </a:r>
            <a:r>
              <a:rPr lang="en-US" sz="38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U</a:t>
            </a:r>
            <a:r>
              <a:rPr lang="en-US" sz="38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otrisatel</a:t>
            </a:r>
            <a:r>
              <a:rPr lang="en-US" sz="38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8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bahalara</a:t>
            </a:r>
            <a:r>
              <a:rPr lang="en-US" sz="38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8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eýe</a:t>
            </a:r>
            <a:r>
              <a:rPr lang="en-US" sz="38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8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bolýarlar</a:t>
            </a:r>
            <a:r>
              <a:rPr lang="en-US" sz="3800" b="1" dirty="0"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tk-TM" sz="38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				        							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Ekzotermiki</a:t>
            </a:r>
            <a:r>
              <a:rPr lang="en-US" sz="3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täsirleşmelere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esasan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birleşme</a:t>
            </a:r>
            <a:r>
              <a:rPr lang="tk-TM" sz="3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600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reaksiýalary</a:t>
            </a:r>
            <a:r>
              <a:rPr lang="tk-TM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;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tk-TM" sz="38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lvl="1"/>
            <a:r>
              <a:rPr lang="tk-TM" sz="30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            </a:t>
            </a:r>
            <a:r>
              <a:rPr lang="en-US" sz="40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Endotermiki</a:t>
            </a:r>
            <a:r>
              <a:rPr lang="en-US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reaksiýalarda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ýylylyk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siňdirilýär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 (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kabul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600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ed</a:t>
            </a:r>
            <a:r>
              <a:rPr lang="tk-TM" sz="3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i</a:t>
            </a:r>
            <a:r>
              <a:rPr lang="en-US" sz="3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lip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alynýar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),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ýagny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sistemanyň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entalpiýasy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600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H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ýa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-da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içki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energiýasy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600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U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artýar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tk-TM" sz="3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ýagny </a:t>
            </a:r>
            <a:r>
              <a:rPr lang="ru-RU" sz="3600" b="1" dirty="0" smtClean="0">
                <a:solidFill>
                  <a:srgbClr val="FF0000"/>
                </a:solidFill>
                <a:latin typeface="Symbol" panose="05050102010706020507" pitchFamily="18" charset="2"/>
                <a:ea typeface="Calibri" panose="020F0502020204030204" pitchFamily="34" charset="0"/>
                <a:cs typeface="Symbol" panose="05050102010706020507" pitchFamily="18" charset="2"/>
              </a:rPr>
              <a:t>D</a:t>
            </a:r>
            <a:r>
              <a:rPr lang="en-US" sz="36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H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tk-TM" sz="3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ýa-da </a:t>
            </a:r>
            <a:r>
              <a:rPr lang="en-US" sz="3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3600" b="1" dirty="0">
                <a:solidFill>
                  <a:srgbClr val="FF0000"/>
                </a:solidFill>
                <a:latin typeface="Symbol" panose="05050102010706020507" pitchFamily="18" charset="2"/>
                <a:ea typeface="Calibri" panose="020F0502020204030204" pitchFamily="34" charset="0"/>
                <a:cs typeface="Symbol" panose="05050102010706020507" pitchFamily="18" charset="2"/>
              </a:rPr>
              <a:t>D</a:t>
            </a:r>
            <a:r>
              <a:rPr lang="en-US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U</a:t>
            </a:r>
            <a:r>
              <a:rPr lang="en-US" sz="3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položitel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bahalara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eýe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bolýarlar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tk-TM" sz="3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					</a:t>
            </a:r>
            <a:r>
              <a:rPr lang="tk-TM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tk-TM" sz="3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          	</a:t>
            </a:r>
            <a:r>
              <a:rPr lang="tk-TM" sz="3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E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ndotermik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täsirleşmelere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dargama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reaksiýalary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degişlidirler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889104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" y="0"/>
            <a:ext cx="12192000" cy="6858000"/>
          </a:xfrm>
        </p:spPr>
        <p:txBody>
          <a:bodyPr/>
          <a:lstStyle/>
          <a:p>
            <a:pPr indent="0" algn="just">
              <a:lnSpc>
                <a:spcPct val="107000"/>
              </a:lnSpc>
              <a:buNone/>
            </a:pPr>
            <a:r>
              <a:rPr lang="tk-TM" sz="3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</a:t>
            </a:r>
            <a:r>
              <a:rPr lang="en-US" sz="36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Ýanmak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metallaryň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galogenler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bilen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k-TM" sz="3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							 </a:t>
            </a:r>
            <a:r>
              <a:rPr lang="en-US" sz="36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täsirleşmeleri</a:t>
            </a:r>
            <a:r>
              <a:rPr lang="en-US" sz="3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tk-TM" sz="3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neýtrallaşma</a:t>
            </a:r>
            <a:r>
              <a:rPr lang="en-US" sz="3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bitaraplaşma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 we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beýlekiler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ekzotermiki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reaksiýalardyrlar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3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en-US" sz="3600" b="1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we </a:t>
            </a:r>
            <a:r>
              <a:rPr lang="en-US" sz="3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n-US" sz="3600" b="1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-den </a:t>
            </a:r>
            <a:r>
              <a:rPr lang="en-US" sz="3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almak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3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en-US" sz="3600" b="1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-den we </a:t>
            </a:r>
            <a:r>
              <a:rPr lang="en-US" sz="3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3600" b="1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-den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ammiak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</a:t>
            </a:r>
            <a:r>
              <a:rPr lang="en-US" sz="3600" b="1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almak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we ş.m.-</a:t>
            </a:r>
            <a:r>
              <a:rPr lang="en-US" sz="36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ler</a:t>
            </a:r>
            <a:r>
              <a:rPr lang="tk-TM" sz="3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bolsa </a:t>
            </a:r>
            <a:r>
              <a:rPr lang="en-US" sz="3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endotermiki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täsirleşmelerdirler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Belläp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geçişimiz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ýaly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ekzotermiki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täsirleşmelerde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ýylylyk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effekti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(+)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endotermiki</a:t>
            </a:r>
            <a:r>
              <a:rPr lang="tk-TM" sz="3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-de</a:t>
            </a:r>
            <a:r>
              <a:rPr lang="en-US" sz="3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bolsa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(–)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k-TM" sz="3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baha eýe bolýar</a:t>
            </a:r>
            <a:r>
              <a:rPr lang="en-US" sz="3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tk-TM" sz="3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indent="0" algn="just">
              <a:lnSpc>
                <a:spcPct val="107000"/>
              </a:lnSpc>
              <a:buNone/>
            </a:pPr>
            <a:r>
              <a:rPr lang="tk-TM" sz="3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k-TM" sz="3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3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H</a:t>
            </a:r>
            <a:r>
              <a:rPr lang="en-US" sz="3600" b="1" baseline="-25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3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(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gaz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) + 1/2 O</a:t>
            </a:r>
            <a:r>
              <a:rPr lang="en-US" sz="3600" b="1" baseline="-25000" dirty="0"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 (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gaz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) = H</a:t>
            </a:r>
            <a:r>
              <a:rPr lang="en-US" sz="3600" b="1" baseline="-25000" dirty="0"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O (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suw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) + </a:t>
            </a:r>
            <a:r>
              <a:rPr lang="en-US" sz="3600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Q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 (+ </a:t>
            </a:r>
            <a:r>
              <a:rPr lang="en-US" sz="3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285,9</a:t>
            </a:r>
            <a:r>
              <a:rPr lang="tk-TM" sz="3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600" b="1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kJ</a:t>
            </a:r>
            <a:r>
              <a:rPr lang="en-US" sz="3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/</a:t>
            </a:r>
            <a:r>
              <a:rPr lang="en-US" sz="3200" b="1" i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m</a:t>
            </a:r>
            <a:r>
              <a:rPr lang="en-US" sz="3600" b="1" i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ol</a:t>
            </a:r>
            <a:r>
              <a:rPr lang="en-US" sz="3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)</a:t>
            </a:r>
            <a:r>
              <a:rPr lang="tk-TM" sz="3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 </a:t>
            </a:r>
            <a:endParaRPr lang="ru-RU" sz="36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ctr">
              <a:spcAft>
                <a:spcPts val="285"/>
              </a:spcAft>
              <a:buNone/>
            </a:pPr>
            <a:r>
              <a:rPr lang="tk-TM" sz="3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             </a:t>
            </a:r>
            <a:r>
              <a:rPr lang="en-US" sz="3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1/2 N</a:t>
            </a:r>
            <a:r>
              <a:rPr lang="en-US" sz="3600" b="1" baseline="-25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3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(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gaz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) + 1/2 O</a:t>
            </a:r>
            <a:r>
              <a:rPr lang="en-US" sz="3600" b="1" baseline="-25000" dirty="0"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 (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gaz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) = NO  – </a:t>
            </a:r>
            <a:r>
              <a:rPr lang="en-US" sz="3600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Q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 (– 90,4 </a:t>
            </a:r>
            <a:r>
              <a:rPr lang="en-US" sz="3600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kJ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/</a:t>
            </a:r>
            <a:r>
              <a:rPr lang="en-US" sz="3600" b="1" i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mol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)</a:t>
            </a:r>
            <a:endParaRPr lang="ru-RU" sz="36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92037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1648" y="0"/>
            <a:ext cx="11960353" cy="68580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tk-TM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  <a:r>
              <a:rPr lang="en-US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Dürli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prosesleriň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energetiki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effektlerini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k-TM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			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		</a:t>
            </a:r>
            <a:r>
              <a:rPr lang="tk-TM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deňeşdirmek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mümkinçiligi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bolar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ýaly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adatça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k-TM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marL="0" indent="0">
              <a:buNone/>
            </a:pPr>
            <a:r>
              <a:rPr lang="tk-TM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k-TM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termohimiki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hasaplamal</a:t>
            </a:r>
            <a:r>
              <a:rPr lang="tk-TM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arda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maddanyň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moly </a:t>
            </a:r>
            <a:r>
              <a:rPr lang="en-US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emele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geler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k-TM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ýaly edip alynýar, </a:t>
            </a:r>
            <a:r>
              <a:rPr lang="en-US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standart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hökmünde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kabul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edilýär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4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Standart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basyş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101325 Pa we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temperatura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köplenç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25°C (298,15 K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tk-TM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Standart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ýylylyk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effektlerini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k-TM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,  	        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belgilemek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kabul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edildi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tk-TM" sz="4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k-TM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tk-TM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2Na</a:t>
            </a:r>
            <a:r>
              <a:rPr lang="tk-TM" sz="3600" b="1" baseline="-25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(gt)</a:t>
            </a:r>
            <a:r>
              <a:rPr lang="tk-TM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+2H</a:t>
            </a:r>
            <a:r>
              <a:rPr lang="tk-TM" sz="3600" b="1" baseline="-25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tk-TM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tk-TM" sz="3600" b="1" baseline="-25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tk-TM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2NaOH</a:t>
            </a:r>
            <a:r>
              <a:rPr lang="tk-TM" sz="3600" b="1" baseline="-25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(gt)</a:t>
            </a:r>
            <a:r>
              <a:rPr lang="tk-TM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H</a:t>
            </a:r>
            <a:r>
              <a:rPr lang="tk-TM" sz="3600" b="1" baseline="-25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r>
              <a:rPr lang="tk-TM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l-GR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tk-TM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k-TM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˂</a:t>
            </a:r>
            <a:r>
              <a:rPr lang="en-US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k-TM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 (ekzoterm)</a:t>
            </a:r>
          </a:p>
          <a:p>
            <a:pPr marL="0" indent="0">
              <a:buNone/>
            </a:pPr>
            <a:r>
              <a:rPr lang="tk-TM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en-US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tk-TM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tk-TM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tk-TM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600" b="1" baseline="-25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tk-TM" sz="36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(gt)</a:t>
            </a:r>
            <a:r>
              <a:rPr lang="tk-TM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tk-TM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tk-TM" sz="3600" b="1" baseline="-25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(gt</a:t>
            </a:r>
            <a:r>
              <a:rPr lang="tk-TM" sz="36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tk-TM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tk-TM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600" b="1" baseline="-25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tk-TM" sz="3600" b="1" baseline="-25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(g</a:t>
            </a:r>
            <a:r>
              <a:rPr lang="en-US" sz="3600" b="1" baseline="-25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  </a:t>
            </a:r>
            <a:r>
              <a:rPr lang="el-GR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tk-TM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k-TM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˃</a:t>
            </a:r>
            <a:r>
              <a:rPr lang="en-US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k-TM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k-TM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(e</a:t>
            </a:r>
            <a:r>
              <a:rPr lang="en-US" sz="36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tk-TM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oterm)</a:t>
            </a:r>
            <a:endParaRPr lang="en-US" sz="36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tk-TM" sz="36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tk-TM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2Na</a:t>
            </a:r>
            <a:r>
              <a:rPr lang="tk-TM" sz="3600" b="1" baseline="-25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(gt</a:t>
            </a:r>
            <a:r>
              <a:rPr lang="tk-TM" sz="36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tk-TM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+2H</a:t>
            </a:r>
            <a:r>
              <a:rPr lang="tk-TM" sz="36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tk-TM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tk-TM" sz="36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tk-TM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2NaOH</a:t>
            </a:r>
            <a:r>
              <a:rPr lang="tk-TM" sz="36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(gt)</a:t>
            </a:r>
            <a:r>
              <a:rPr lang="tk-TM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H</a:t>
            </a:r>
            <a:r>
              <a:rPr lang="tk-TM" sz="36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2(g)</a:t>
            </a:r>
            <a:r>
              <a:rPr lang="tk-TM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tk-TM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=  - 281 kJ/</a:t>
            </a:r>
            <a:r>
              <a:rPr lang="en-US" sz="36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mol</a:t>
            </a:r>
            <a:r>
              <a:rPr lang="en-US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C</a:t>
            </a:r>
            <a:r>
              <a:rPr lang="tk-TM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tk-TM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6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tk-TM" sz="36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(gt)</a:t>
            </a:r>
            <a:r>
              <a:rPr lang="tk-TM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C</a:t>
            </a:r>
            <a:r>
              <a:rPr lang="tk-TM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tk-TM" sz="36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(gt)</a:t>
            </a:r>
            <a:r>
              <a:rPr lang="tk-TM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C</a:t>
            </a:r>
            <a:r>
              <a:rPr lang="tk-TM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6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tk-TM" sz="36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(g</a:t>
            </a:r>
            <a:r>
              <a:rPr lang="en-US" sz="36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 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tk-TM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+</a:t>
            </a:r>
            <a:r>
              <a:rPr lang="en-US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177 kJ/</a:t>
            </a:r>
            <a:r>
              <a:rPr lang="en-US" sz="36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mol</a:t>
            </a:r>
            <a:endParaRPr lang="tk-TM" sz="36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k-TM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										</a:t>
            </a:r>
            <a:endParaRPr lang="ru-RU" sz="4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5656" y="2024160"/>
            <a:ext cx="1180318" cy="803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6129" y="2025820"/>
            <a:ext cx="1261241" cy="8033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6720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7171" y="0"/>
            <a:ext cx="11864829" cy="6857999"/>
          </a:xfrm>
        </p:spPr>
        <p:txBody>
          <a:bodyPr>
            <a:normAutofit/>
          </a:bodyPr>
          <a:lstStyle/>
          <a:p>
            <a:pPr indent="179705" algn="just">
              <a:lnSpc>
                <a:spcPct val="107000"/>
              </a:lnSpc>
            </a:pPr>
            <a:r>
              <a:rPr lang="tk-TM" sz="3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Reaksiýa üçin </a:t>
            </a:r>
            <a:r>
              <a:rPr lang="tk-TM" sz="36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emperaturanyň</a:t>
            </a:r>
            <a:r>
              <a:rPr lang="en-US" sz="3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basyşyň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üýtgemegi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k-TM" sz="3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			</a:t>
            </a:r>
            <a:r>
              <a:rPr lang="en-US" sz="36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ýylylyk</a:t>
            </a:r>
            <a:r>
              <a:rPr lang="tk-TM" sz="3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effektlerine</a:t>
            </a:r>
            <a:r>
              <a:rPr lang="en-US" sz="3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ujypsyz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täsir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edýär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36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Meselem</a:t>
            </a:r>
            <a:r>
              <a:rPr lang="tk-TM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RU" sz="3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C (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grafit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) + CO</a:t>
            </a:r>
            <a:r>
              <a:rPr lang="en-US" sz="3600" b="1" baseline="-25000" dirty="0"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 (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gaz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) = 2CO (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gaz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) </a:t>
            </a:r>
            <a:endParaRPr lang="ru-RU" sz="36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</a:pPr>
            <a:r>
              <a:rPr lang="tk-TM" sz="3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Ýagny </a:t>
            </a:r>
            <a:r>
              <a:rPr lang="en-US" sz="36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temperaturanyň</a:t>
            </a:r>
            <a:r>
              <a:rPr lang="en-US" sz="3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500-den </a:t>
            </a:r>
            <a:r>
              <a:rPr lang="en-US" sz="3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1500</a:t>
            </a:r>
            <a:r>
              <a:rPr lang="tk-TM" sz="3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tk-TM" sz="3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-e</a:t>
            </a:r>
            <a:r>
              <a:rPr lang="en-US" sz="3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çenli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ýokarlanmagy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ýylylyk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effektiniň</a:t>
            </a:r>
            <a:r>
              <a:rPr lang="en-US" sz="3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173-den 165 kJ,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ýagny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5%-e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çenli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kiçelmegine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getirýär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3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79705" algn="just">
              <a:lnSpc>
                <a:spcPct val="107000"/>
              </a:lnSpc>
            </a:pP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Basyşy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10</a:t>
            </a:r>
            <a:r>
              <a:rPr lang="en-US" sz="3600" b="1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k-TM" sz="3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</a:t>
            </a:r>
            <a:r>
              <a:rPr lang="en-US" sz="3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Pa-</a:t>
            </a:r>
            <a:r>
              <a:rPr lang="en-US" sz="36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dan</a:t>
            </a:r>
            <a:r>
              <a:rPr lang="en-US" sz="3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5·10</a:t>
            </a:r>
            <a:r>
              <a:rPr lang="en-US" sz="3600" b="1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k-TM" sz="3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</a:t>
            </a:r>
            <a:r>
              <a:rPr lang="en-US" sz="3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Pa-a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çenli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ýokarlandyrylanda</a:t>
            </a:r>
            <a:endParaRPr lang="ru-RU" sz="3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565"/>
              </a:spcBef>
              <a:spcAft>
                <a:spcPts val="565"/>
              </a:spcAft>
            </a:pP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1/2 N</a:t>
            </a:r>
            <a:r>
              <a:rPr lang="en-US" sz="3600" b="1" baseline="-25000" dirty="0"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 (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gaz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) + 3/2 H</a:t>
            </a:r>
            <a:r>
              <a:rPr lang="en-US" sz="3600" b="1" baseline="-25000" dirty="0"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 (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gaz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) = NH</a:t>
            </a:r>
            <a:r>
              <a:rPr lang="en-US" sz="3600" b="1" baseline="-25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3</a:t>
            </a:r>
            <a:r>
              <a:rPr lang="en-US" sz="3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(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gaz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)</a:t>
            </a:r>
            <a:endParaRPr lang="ru-RU" sz="36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</a:pP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reaksiýanyň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ýylylyk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effekti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bary-ýogy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5% </a:t>
            </a:r>
            <a:r>
              <a:rPr lang="en-US" sz="3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peselýär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3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798117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-1"/>
            <a:ext cx="12192000" cy="6858001"/>
          </a:xfrm>
        </p:spPr>
        <p:txBody>
          <a:bodyPr/>
          <a:lstStyle/>
          <a:p>
            <a:pPr indent="0" algn="just">
              <a:lnSpc>
                <a:spcPct val="107000"/>
              </a:lnSpc>
              <a:buNone/>
            </a:pPr>
            <a:r>
              <a:rPr lang="tk-TM" sz="3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</a:t>
            </a:r>
            <a:r>
              <a:rPr lang="en-US" sz="32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Himiki</a:t>
            </a:r>
            <a:r>
              <a:rPr lang="en-US" sz="3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reaksiýalar</a:t>
            </a:r>
            <a:r>
              <a:rPr lang="tk-TM" sz="3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yň</a:t>
            </a:r>
            <a:r>
              <a:rPr lang="en-US" sz="3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ýylylyk</a:t>
            </a: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effektiniň</a:t>
            </a: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görkezilmegi</a:t>
            </a: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bilen</a:t>
            </a: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k-TM" sz="3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        	 </a:t>
            </a:r>
            <a:r>
              <a:rPr lang="en-US" sz="32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getirilen</a:t>
            </a:r>
            <a:r>
              <a:rPr lang="en-US" sz="3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deňlemelerine</a:t>
            </a:r>
            <a:r>
              <a:rPr lang="en-US" sz="3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termohimiki</a:t>
            </a:r>
            <a:r>
              <a:rPr lang="en-US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deňlemeler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diýilýär</a:t>
            </a: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tk-TM" sz="3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en-US" sz="3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en-US" sz="32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mol</a:t>
            </a: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k-TM" sz="3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suwuň</a:t>
            </a:r>
            <a:r>
              <a:rPr lang="en-US" sz="3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sinteziniň</a:t>
            </a: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reaksiýasynyň</a:t>
            </a: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termohimiki</a:t>
            </a: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deňlemesi</a:t>
            </a: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aşakdaky</a:t>
            </a: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görnüşde</a:t>
            </a: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bolýar</a:t>
            </a: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RU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565"/>
              </a:spcBef>
              <a:spcAft>
                <a:spcPts val="565"/>
              </a:spcAft>
              <a:buNone/>
            </a:pPr>
            <a:r>
              <a:rPr lang="tk-TM" sz="32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H</a:t>
            </a:r>
            <a:r>
              <a:rPr lang="en-US" sz="3200" b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(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gaz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) + 1/2 O</a:t>
            </a:r>
            <a:r>
              <a:rPr lang="en-US" sz="3200" b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(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gaz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) = H</a:t>
            </a:r>
            <a:r>
              <a:rPr lang="en-US" sz="3200" b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O (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suw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) + </a:t>
            </a:r>
            <a:r>
              <a:rPr lang="en-US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Q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(+ 285,9</a:t>
            </a:r>
            <a:r>
              <a:rPr lang="tk-TM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kJ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/</a:t>
            </a:r>
            <a:r>
              <a:rPr lang="en-US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m</a:t>
            </a:r>
            <a:r>
              <a:rPr lang="en-US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ol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)</a:t>
            </a:r>
            <a:r>
              <a:rPr lang="tk-TM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en-US" sz="3200" b="1" dirty="0" smtClean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>
              <a:spcBef>
                <a:spcPts val="565"/>
              </a:spcBef>
              <a:spcAft>
                <a:spcPts val="565"/>
              </a:spcAft>
            </a:pPr>
            <a:r>
              <a:rPr lang="en-US" sz="32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Himiki</a:t>
            </a:r>
            <a:r>
              <a:rPr lang="en-US" sz="3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täsirleşmäniň</a:t>
            </a: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ýylylygy</a:t>
            </a: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adatça</a:t>
            </a: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1 </a:t>
            </a:r>
            <a:r>
              <a:rPr lang="en-US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mol</a:t>
            </a: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üçin</a:t>
            </a: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getirilýär</a:t>
            </a: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(kJ/</a:t>
            </a:r>
            <a:r>
              <a:rPr lang="en-US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mol</a:t>
            </a: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  <a:r>
              <a:rPr lang="en-US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Şonuň</a:t>
            </a: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üçin</a:t>
            </a: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termohimiki</a:t>
            </a: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täsirleşmelerde</a:t>
            </a: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drob</a:t>
            </a: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koeffisiýentler</a:t>
            </a: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ulanylýar</a:t>
            </a: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Şeýle</a:t>
            </a: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hem </a:t>
            </a:r>
            <a:r>
              <a:rPr lang="en-US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ter-mohimiki</a:t>
            </a: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deňlemelerde</a:t>
            </a: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täsirleşýän</a:t>
            </a: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reagirleşýän</a:t>
            </a: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we </a:t>
            </a:r>
            <a:r>
              <a:rPr lang="en-US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emele</a:t>
            </a: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gelýän</a:t>
            </a: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maddalaryň</a:t>
            </a: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fazalaýyn</a:t>
            </a: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ýagdaýy</a:t>
            </a: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we </a:t>
            </a:r>
            <a:r>
              <a:rPr lang="en-US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polimorf</a:t>
            </a: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modifikasiýasy</a:t>
            </a: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hem </a:t>
            </a:r>
            <a:r>
              <a:rPr lang="en-US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görkezilýär</a:t>
            </a: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</a:t>
            </a: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en-US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gaz</a:t>
            </a: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en-US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suwuk</a:t>
            </a: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kr</a:t>
            </a: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en-US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kristalliki</a:t>
            </a: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gt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en-US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gaty</a:t>
            </a: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er</a:t>
            </a: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en-US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erän</a:t>
            </a: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we </a:t>
            </a:r>
            <a:r>
              <a:rPr lang="en-US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beýlekiler</a:t>
            </a: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ru-RU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25934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3574" y="285227"/>
            <a:ext cx="10561740" cy="6167332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q-AL" sz="4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Iş edilende içki energiýanyň üýtgemegi</a:t>
            </a:r>
            <a:r>
              <a:rPr lang="sq-AL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sq-AL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q-AL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Näme üçin gysylmada ýa-da giňelmede jisimiň içki energiýasy üýtgeýär? </a:t>
            </a:r>
            <a:r>
              <a:rPr lang="ru-RU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q-AL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Gazyň gysylýan prosesinde onuň temperaturasynyň üýtgeýşiniň sebäbi aşakdakydan ybaratdyr: </a:t>
            </a:r>
            <a:r>
              <a:rPr lang="sq-AL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gazyň molekulalary hereket edýän porşen bilen </a:t>
            </a:r>
            <a:r>
              <a:rPr lang="sq-AL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maý</a:t>
            </a:r>
            <a:r>
              <a:rPr lang="en-US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sq-AL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şgak </a:t>
            </a:r>
            <a:r>
              <a:rPr lang="sq-AL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çaknyşanlarynda olaryň kinetik energiýasy üýtgeýär.</a:t>
            </a:r>
            <a:r>
              <a:rPr lang="ru-RU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69763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5608" y="293297"/>
            <a:ext cx="11093569" cy="6038491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158" y="1397478"/>
            <a:ext cx="10127412" cy="49343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64887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65825"/>
            <a:ext cx="11277599" cy="5865963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q-AL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sq-AL" sz="4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Tersine</a:t>
            </a:r>
            <a:r>
              <a:rPr lang="sq-AL" sz="4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eger gaz giňelýän bolsa, onda daşlaşýan porşen bilen çaknyşanlaryndan soň molekulalaryň tizlikleri kiçelýär, şonuň netijesinde-de gaz sowaýar.</a:t>
            </a:r>
            <a:r>
              <a:rPr lang="ru-RU" sz="4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4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q-AL" sz="4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Gysylmada ýa-da giňelmede molekulalaryň özara täsirleriniň orta potensial energiýasy hem üýtgeýär, çünki şonda molekulalaryň arasyndaky orta aralyk üýtgeýär</a:t>
            </a:r>
            <a:r>
              <a:rPr lang="sq-AL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098952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0"/>
            <a:ext cx="118871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9829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2880" y="0"/>
            <a:ext cx="120091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2333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6304" y="0"/>
            <a:ext cx="12045696" cy="676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0265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880" y="0"/>
            <a:ext cx="120091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0625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688" y="0"/>
            <a:ext cx="12021312" cy="2621280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0688" y="2901696"/>
            <a:ext cx="12021312" cy="3767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3651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85344"/>
            <a:ext cx="11704320" cy="6772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330605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1593</TotalTime>
  <Words>785</Words>
  <Application>Microsoft Office PowerPoint</Application>
  <PresentationFormat>Широкоэкранный</PresentationFormat>
  <Paragraphs>90</Paragraphs>
  <Slides>26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4" baseType="lpstr">
      <vt:lpstr>Arial</vt:lpstr>
      <vt:lpstr>Arial Black</vt:lpstr>
      <vt:lpstr>Calibri</vt:lpstr>
      <vt:lpstr>Century Gothic</vt:lpstr>
      <vt:lpstr>Symbol</vt:lpstr>
      <vt:lpstr>Times New Roman</vt:lpstr>
      <vt:lpstr>Wingdings 3</vt:lpstr>
      <vt:lpstr>Легкий дым</vt:lpstr>
      <vt:lpstr>                             Tema:   HIMIKI TERMODINAMIKANYŇ                   ESASY DÜŞÜNJELERI</vt:lpstr>
      <vt:lpstr>Презентация PowerPoint</vt:lpstr>
      <vt:lpstr>Презентация PowerPoint</vt:lpstr>
      <vt:lpstr> Himiki termodinamika himiýanyň aşakdaky               bölümleri bilen ýakyn arabaglanyşykda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Termohimiki hasaplamalar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Iş edilende içki energiýanyň üýtgemegi. Näme üçin gysylmada ýa-da giňelmede jisimiň içki energiýasy üýtgeýär?      Gazyň gysylýan prosesinde onuň temperaturasynyň üýtgeýşiniň sebäbi aşakdakydan ybaratdyr: gazyň molekulalary hereket edýän porşen bilen maýyşgak çaknyşanlarynda olaryň kinetik energiýasy üýtgeýär. </vt:lpstr>
      <vt:lpstr>Презентация PowerPoint</vt:lpstr>
      <vt:lpstr>  Tersine, eger gaz giňelýän bolsa, onda daşlaşýan porşen bilen çaknyşanlaryndan soň molekulalaryň tizlikleri kiçelýär, şonuň netijesinde-de gaz sowaýar.    Gysylmada ýa-da giňelmede molekulalaryň özara täsirleriniň orta potensial energiýasy hem üýtgeýär, çünki şonda molekulalaryň arasyndaky orta aralyk üýtgeýär.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Tema:   HIMIKI TERMODINAMIKANYŇ ESASY DÜŞÜNJELERI</dc:title>
  <dc:creator>Lenovo</dc:creator>
  <cp:lastModifiedBy>Microsoft</cp:lastModifiedBy>
  <cp:revision>187</cp:revision>
  <dcterms:created xsi:type="dcterms:W3CDTF">2017-10-21T12:25:16Z</dcterms:created>
  <dcterms:modified xsi:type="dcterms:W3CDTF">2020-10-19T12:06:19Z</dcterms:modified>
</cp:coreProperties>
</file>