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66" r:id="rId3"/>
    <p:sldId id="278" r:id="rId4"/>
    <p:sldId id="256" r:id="rId5"/>
    <p:sldId id="257" r:id="rId6"/>
    <p:sldId id="259" r:id="rId7"/>
    <p:sldId id="258" r:id="rId8"/>
    <p:sldId id="267" r:id="rId9"/>
    <p:sldId id="270" r:id="rId10"/>
    <p:sldId id="265" r:id="rId11"/>
    <p:sldId id="269" r:id="rId12"/>
    <p:sldId id="268" r:id="rId13"/>
    <p:sldId id="264" r:id="rId14"/>
    <p:sldId id="263" r:id="rId15"/>
    <p:sldId id="276" r:id="rId16"/>
    <p:sldId id="275" r:id="rId17"/>
    <p:sldId id="283" r:id="rId18"/>
    <p:sldId id="279" r:id="rId19"/>
    <p:sldId id="273" r:id="rId20"/>
    <p:sldId id="277" r:id="rId21"/>
    <p:sldId id="274" r:id="rId22"/>
    <p:sldId id="272" r:id="rId23"/>
    <p:sldId id="301" r:id="rId24"/>
    <p:sldId id="271" r:id="rId25"/>
    <p:sldId id="300" r:id="rId26"/>
    <p:sldId id="281"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285" r:id="rId42"/>
    <p:sldId id="284" r:id="rId4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30" autoAdjust="0"/>
    <p:restoredTop sz="94660"/>
  </p:normalViewPr>
  <p:slideViewPr>
    <p:cSldViewPr snapToGrid="0">
      <p:cViewPr varScale="1">
        <p:scale>
          <a:sx n="58" d="100"/>
          <a:sy n="58" d="100"/>
        </p:scale>
        <p:origin x="3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8F5C1A-C578-44DA-ABEA-D7C6DFAA841D}" type="doc">
      <dgm:prSet loTypeId="urn:microsoft.com/office/officeart/2005/8/layout/vList3" loCatId="list" qsTypeId="urn:microsoft.com/office/officeart/2005/8/quickstyle/3d4" qsCatId="3D" csTypeId="urn:microsoft.com/office/officeart/2005/8/colors/accent1_2" csCatId="accent1" phldr="1"/>
      <dgm:spPr/>
      <dgm:t>
        <a:bodyPr/>
        <a:lstStyle/>
        <a:p>
          <a:endParaRPr lang="ru-RU"/>
        </a:p>
      </dgm:t>
    </dgm:pt>
    <dgm:pt modelId="{A71C72EF-05E6-4E17-B949-B35221D2B52B}" type="pres">
      <dgm:prSet presAssocID="{F18F5C1A-C578-44DA-ABEA-D7C6DFAA841D}" presName="linearFlow" presStyleCnt="0">
        <dgm:presLayoutVars>
          <dgm:dir/>
          <dgm:resizeHandles val="exact"/>
        </dgm:presLayoutVars>
      </dgm:prSet>
      <dgm:spPr/>
    </dgm:pt>
  </dgm:ptLst>
  <dgm:cxnLst>
    <dgm:cxn modelId="{6AD8CF10-D580-4135-AF83-A12916874B8E}" type="presOf" srcId="{F18F5C1A-C578-44DA-ABEA-D7C6DFAA841D}" destId="{A71C72EF-05E6-4E17-B949-B35221D2B52B}" srcOrd="0" destOrd="0" presId="urn:microsoft.com/office/officeart/2005/8/layout/vList3"/>
  </dgm:cxnLst>
  <dgm:bg>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0BA7D6-385B-482C-93AD-3A5B07E4CC5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6F0E887B-9D75-4AAA-86DA-8FCA21E9D2AB}">
      <dgm:prSet/>
      <dgm:spPr/>
      <dgm:t>
        <a:bodyPr/>
        <a:lstStyle/>
        <a:p>
          <a:pPr rtl="0"/>
          <a:r>
            <a:rPr lang="ru-RU" b="1" i="1" dirty="0"/>
            <a:t>Tema: Türkmen Awtoban.</a:t>
          </a:r>
          <a:endParaRPr lang="ru-RU" dirty="0"/>
        </a:p>
      </dgm:t>
    </dgm:pt>
    <dgm:pt modelId="{D3B4968C-527A-4AA8-8051-7D16074CE7DF}" type="parTrans" cxnId="{D97D78B6-7EE1-498B-B5FA-0E8235EB402C}">
      <dgm:prSet/>
      <dgm:spPr/>
      <dgm:t>
        <a:bodyPr/>
        <a:lstStyle/>
        <a:p>
          <a:endParaRPr lang="ru-RU"/>
        </a:p>
      </dgm:t>
    </dgm:pt>
    <dgm:pt modelId="{AC3B1C68-3772-4CB3-98B5-3FF271B7D7E7}" type="sibTrans" cxnId="{D97D78B6-7EE1-498B-B5FA-0E8235EB402C}">
      <dgm:prSet/>
      <dgm:spPr/>
      <dgm:t>
        <a:bodyPr/>
        <a:lstStyle/>
        <a:p>
          <a:endParaRPr lang="ru-RU"/>
        </a:p>
      </dgm:t>
    </dgm:pt>
    <dgm:pt modelId="{BD7C4A1D-DBC4-49AA-94F7-C26374F5C0F0}" type="pres">
      <dgm:prSet presAssocID="{8B0BA7D6-385B-482C-93AD-3A5B07E4CC5F}" presName="linear" presStyleCnt="0">
        <dgm:presLayoutVars>
          <dgm:animLvl val="lvl"/>
          <dgm:resizeHandles val="exact"/>
        </dgm:presLayoutVars>
      </dgm:prSet>
      <dgm:spPr/>
    </dgm:pt>
    <dgm:pt modelId="{C7460E97-83E4-4148-A91F-AB335A7A7264}" type="pres">
      <dgm:prSet presAssocID="{6F0E887B-9D75-4AAA-86DA-8FCA21E9D2AB}" presName="parentText" presStyleLbl="node1" presStyleIdx="0" presStyleCnt="1" custLinFactNeighborX="-334" custLinFactNeighborY="653">
        <dgm:presLayoutVars>
          <dgm:chMax val="0"/>
          <dgm:bulletEnabled val="1"/>
        </dgm:presLayoutVars>
      </dgm:prSet>
      <dgm:spPr/>
    </dgm:pt>
  </dgm:ptLst>
  <dgm:cxnLst>
    <dgm:cxn modelId="{5AA06889-B04F-405C-9E00-D30C62FA8434}" type="presOf" srcId="{8B0BA7D6-385B-482C-93AD-3A5B07E4CC5F}" destId="{BD7C4A1D-DBC4-49AA-94F7-C26374F5C0F0}" srcOrd="0" destOrd="0" presId="urn:microsoft.com/office/officeart/2005/8/layout/vList2"/>
    <dgm:cxn modelId="{D167E595-7403-4AA5-A1BD-955039E12A4D}" type="presOf" srcId="{6F0E887B-9D75-4AAA-86DA-8FCA21E9D2AB}" destId="{C7460E97-83E4-4148-A91F-AB335A7A7264}" srcOrd="0" destOrd="0" presId="urn:microsoft.com/office/officeart/2005/8/layout/vList2"/>
    <dgm:cxn modelId="{D97D78B6-7EE1-498B-B5FA-0E8235EB402C}" srcId="{8B0BA7D6-385B-482C-93AD-3A5B07E4CC5F}" destId="{6F0E887B-9D75-4AAA-86DA-8FCA21E9D2AB}" srcOrd="0" destOrd="0" parTransId="{D3B4968C-527A-4AA8-8051-7D16074CE7DF}" sibTransId="{AC3B1C68-3772-4CB3-98B5-3FF271B7D7E7}"/>
    <dgm:cxn modelId="{9CE24CCD-5D33-4A1F-A704-98C9C38552C7}" type="presParOf" srcId="{BD7C4A1D-DBC4-49AA-94F7-C26374F5C0F0}" destId="{C7460E97-83E4-4148-A91F-AB335A7A726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812D10-2A14-47EF-BE36-C29AE826105B}" type="doc">
      <dgm:prSet loTypeId="urn:microsoft.com/office/officeart/2005/8/layout/vList2" loCatId="list" qsTypeId="urn:microsoft.com/office/officeart/2005/8/quickstyle/3d1" qsCatId="3D" csTypeId="urn:microsoft.com/office/officeart/2005/8/colors/accent1_2" csCatId="accent1"/>
      <dgm:spPr/>
      <dgm:t>
        <a:bodyPr/>
        <a:lstStyle/>
        <a:p>
          <a:endParaRPr lang="ru-RU"/>
        </a:p>
      </dgm:t>
    </dgm:pt>
    <dgm:pt modelId="{96A985E8-8038-4F6A-BDAC-2C68F1863EE8}">
      <dgm:prSet custT="1"/>
      <dgm:spPr/>
      <dgm:t>
        <a:bodyPr/>
        <a:lstStyle/>
        <a:p>
          <a:pPr rtl="0"/>
          <a:r>
            <a:rPr lang="ru-RU" sz="5400" b="1" i="1">
              <a:latin typeface="Times New Roman" panose="02020603050405020304" pitchFamily="18" charset="0"/>
              <a:cs typeface="Times New Roman" panose="02020603050405020304" pitchFamily="18" charset="0"/>
            </a:rPr>
            <a:t>Peýdalanylan edebiýatlar</a:t>
          </a:r>
          <a:r>
            <a:rPr lang="ru-RU" sz="5400" b="1" i="1"/>
            <a:t>.</a:t>
          </a:r>
          <a:endParaRPr lang="ru-RU" sz="5400" dirty="0"/>
        </a:p>
      </dgm:t>
    </dgm:pt>
    <dgm:pt modelId="{591421F1-7200-453B-929B-9DBCA86FCECD}" type="parTrans" cxnId="{8FB23CFD-6D63-4A3C-91FA-D09745807E97}">
      <dgm:prSet/>
      <dgm:spPr/>
      <dgm:t>
        <a:bodyPr/>
        <a:lstStyle/>
        <a:p>
          <a:endParaRPr lang="ru-RU"/>
        </a:p>
      </dgm:t>
    </dgm:pt>
    <dgm:pt modelId="{804FA5AB-31AB-419E-B966-FDF6B7DCAD55}" type="sibTrans" cxnId="{8FB23CFD-6D63-4A3C-91FA-D09745807E97}">
      <dgm:prSet/>
      <dgm:spPr/>
      <dgm:t>
        <a:bodyPr/>
        <a:lstStyle/>
        <a:p>
          <a:endParaRPr lang="ru-RU"/>
        </a:p>
      </dgm:t>
    </dgm:pt>
    <dgm:pt modelId="{98163E73-59B1-4C60-A486-393F605EE2FC}">
      <dgm:prSet/>
      <dgm:spPr/>
      <dgm:t>
        <a:bodyPr/>
        <a:lstStyle/>
        <a:p>
          <a:pPr rtl="0"/>
          <a:r>
            <a:rPr lang="ru-RU" dirty="0"/>
            <a:t>1. Biznes Türkmenistan.</a:t>
          </a:r>
          <a:r>
            <a:rPr lang="en-US" dirty="0"/>
            <a:t>com</a:t>
          </a:r>
          <a:endParaRPr lang="ru-RU" dirty="0"/>
        </a:p>
      </dgm:t>
    </dgm:pt>
    <dgm:pt modelId="{365E7818-2607-4C89-B67B-849EA0FF7BFD}" type="parTrans" cxnId="{2C0C0CD3-304F-4819-9CC0-00FF636D71A9}">
      <dgm:prSet/>
      <dgm:spPr/>
      <dgm:t>
        <a:bodyPr/>
        <a:lstStyle/>
        <a:p>
          <a:endParaRPr lang="ru-RU"/>
        </a:p>
      </dgm:t>
    </dgm:pt>
    <dgm:pt modelId="{67BBA9D8-1922-411A-8384-1F582A1F5D42}" type="sibTrans" cxnId="{2C0C0CD3-304F-4819-9CC0-00FF636D71A9}">
      <dgm:prSet/>
      <dgm:spPr/>
      <dgm:t>
        <a:bodyPr/>
        <a:lstStyle/>
        <a:p>
          <a:endParaRPr lang="ru-RU"/>
        </a:p>
      </dgm:t>
    </dgm:pt>
    <dgm:pt modelId="{0B2E3EE4-144A-4E4B-8E77-5E24915D589A}">
      <dgm:prSet/>
      <dgm:spPr/>
      <dgm:t>
        <a:bodyPr/>
        <a:lstStyle/>
        <a:p>
          <a:pPr rtl="0"/>
          <a:r>
            <a:rPr lang="ru-RU" dirty="0"/>
            <a:t>2.Türkmenportal.с</a:t>
          </a:r>
          <a:r>
            <a:rPr lang="en-US" dirty="0"/>
            <a:t>om</a:t>
          </a:r>
          <a:endParaRPr lang="ru-RU" dirty="0"/>
        </a:p>
      </dgm:t>
    </dgm:pt>
    <dgm:pt modelId="{4EA7B0E9-71B2-43AA-AA47-44D2F0FAFFCA}" type="parTrans" cxnId="{B892DB65-DD86-4F62-AC92-F7DB17FF8C07}">
      <dgm:prSet/>
      <dgm:spPr/>
      <dgm:t>
        <a:bodyPr/>
        <a:lstStyle/>
        <a:p>
          <a:endParaRPr lang="ru-RU"/>
        </a:p>
      </dgm:t>
    </dgm:pt>
    <dgm:pt modelId="{8749F21C-8690-496F-8F1D-390E230D5372}" type="sibTrans" cxnId="{B892DB65-DD86-4F62-AC92-F7DB17FF8C07}">
      <dgm:prSet/>
      <dgm:spPr/>
      <dgm:t>
        <a:bodyPr/>
        <a:lstStyle/>
        <a:p>
          <a:endParaRPr lang="ru-RU"/>
        </a:p>
      </dgm:t>
    </dgm:pt>
    <dgm:pt modelId="{CD0BB0CC-BD2C-41E3-AD67-85133E3C5314}">
      <dgm:prSet/>
      <dgm:spPr/>
      <dgm:t>
        <a:bodyPr/>
        <a:lstStyle/>
        <a:p>
          <a:pPr rtl="0"/>
          <a:r>
            <a:rPr lang="ru-RU" dirty="0"/>
            <a:t>3. </a:t>
          </a:r>
          <a:r>
            <a:rPr lang="en-US" dirty="0"/>
            <a:t>Awtoulag.gov.tm</a:t>
          </a:r>
          <a:endParaRPr lang="ru-RU" dirty="0"/>
        </a:p>
      </dgm:t>
    </dgm:pt>
    <dgm:pt modelId="{6989ED1A-D97D-4A22-BB84-DDAD558092F9}" type="parTrans" cxnId="{654C3EBE-5696-495D-81F3-EFB1DE6BBDC6}">
      <dgm:prSet/>
      <dgm:spPr/>
      <dgm:t>
        <a:bodyPr/>
        <a:lstStyle/>
        <a:p>
          <a:endParaRPr lang="ru-RU"/>
        </a:p>
      </dgm:t>
    </dgm:pt>
    <dgm:pt modelId="{2B61F257-DE28-4901-9D8A-B300B44630E1}" type="sibTrans" cxnId="{654C3EBE-5696-495D-81F3-EFB1DE6BBDC6}">
      <dgm:prSet/>
      <dgm:spPr/>
      <dgm:t>
        <a:bodyPr/>
        <a:lstStyle/>
        <a:p>
          <a:endParaRPr lang="ru-RU"/>
        </a:p>
      </dgm:t>
    </dgm:pt>
    <dgm:pt modelId="{6F5B73F4-ACA2-4594-986B-B066E98A2E2B}" type="pres">
      <dgm:prSet presAssocID="{04812D10-2A14-47EF-BE36-C29AE826105B}" presName="linear" presStyleCnt="0">
        <dgm:presLayoutVars>
          <dgm:animLvl val="lvl"/>
          <dgm:resizeHandles val="exact"/>
        </dgm:presLayoutVars>
      </dgm:prSet>
      <dgm:spPr/>
    </dgm:pt>
    <dgm:pt modelId="{DDA26184-0327-4FAC-AE8E-0F6E5027BFD3}" type="pres">
      <dgm:prSet presAssocID="{96A985E8-8038-4F6A-BDAC-2C68F1863EE8}" presName="parentText" presStyleLbl="node1" presStyleIdx="0" presStyleCnt="1">
        <dgm:presLayoutVars>
          <dgm:chMax val="0"/>
          <dgm:bulletEnabled val="1"/>
        </dgm:presLayoutVars>
      </dgm:prSet>
      <dgm:spPr/>
    </dgm:pt>
    <dgm:pt modelId="{D89B2EB7-A1F3-4233-86A6-77A0FC4FD3B6}" type="pres">
      <dgm:prSet presAssocID="{96A985E8-8038-4F6A-BDAC-2C68F1863EE8}" presName="childText" presStyleLbl="revTx" presStyleIdx="0" presStyleCnt="1">
        <dgm:presLayoutVars>
          <dgm:bulletEnabled val="1"/>
        </dgm:presLayoutVars>
      </dgm:prSet>
      <dgm:spPr/>
    </dgm:pt>
  </dgm:ptLst>
  <dgm:cxnLst>
    <dgm:cxn modelId="{93876043-85E6-4CBF-AF0A-55724792801F}" type="presOf" srcId="{0B2E3EE4-144A-4E4B-8E77-5E24915D589A}" destId="{D89B2EB7-A1F3-4233-86A6-77A0FC4FD3B6}" srcOrd="0" destOrd="1" presId="urn:microsoft.com/office/officeart/2005/8/layout/vList2"/>
    <dgm:cxn modelId="{B892DB65-DD86-4F62-AC92-F7DB17FF8C07}" srcId="{96A985E8-8038-4F6A-BDAC-2C68F1863EE8}" destId="{0B2E3EE4-144A-4E4B-8E77-5E24915D589A}" srcOrd="1" destOrd="0" parTransId="{4EA7B0E9-71B2-43AA-AA47-44D2F0FAFFCA}" sibTransId="{8749F21C-8690-496F-8F1D-390E230D5372}"/>
    <dgm:cxn modelId="{DFAE996A-3B07-4FFA-BD14-570DEAE2A985}" type="presOf" srcId="{04812D10-2A14-47EF-BE36-C29AE826105B}" destId="{6F5B73F4-ACA2-4594-986B-B066E98A2E2B}" srcOrd="0" destOrd="0" presId="urn:microsoft.com/office/officeart/2005/8/layout/vList2"/>
    <dgm:cxn modelId="{090E47B3-8C55-4772-BEA7-78F034945BB2}" type="presOf" srcId="{96A985E8-8038-4F6A-BDAC-2C68F1863EE8}" destId="{DDA26184-0327-4FAC-AE8E-0F6E5027BFD3}" srcOrd="0" destOrd="0" presId="urn:microsoft.com/office/officeart/2005/8/layout/vList2"/>
    <dgm:cxn modelId="{5BB277B3-B8B1-4ED0-A10B-59549A1E07FE}" type="presOf" srcId="{CD0BB0CC-BD2C-41E3-AD67-85133E3C5314}" destId="{D89B2EB7-A1F3-4233-86A6-77A0FC4FD3B6}" srcOrd="0" destOrd="2" presId="urn:microsoft.com/office/officeart/2005/8/layout/vList2"/>
    <dgm:cxn modelId="{143319BA-B7EC-4EFF-B0F1-A515E18A7DEE}" type="presOf" srcId="{98163E73-59B1-4C60-A486-393F605EE2FC}" destId="{D89B2EB7-A1F3-4233-86A6-77A0FC4FD3B6}" srcOrd="0" destOrd="0" presId="urn:microsoft.com/office/officeart/2005/8/layout/vList2"/>
    <dgm:cxn modelId="{654C3EBE-5696-495D-81F3-EFB1DE6BBDC6}" srcId="{96A985E8-8038-4F6A-BDAC-2C68F1863EE8}" destId="{CD0BB0CC-BD2C-41E3-AD67-85133E3C5314}" srcOrd="2" destOrd="0" parTransId="{6989ED1A-D97D-4A22-BB84-DDAD558092F9}" sibTransId="{2B61F257-DE28-4901-9D8A-B300B44630E1}"/>
    <dgm:cxn modelId="{2C0C0CD3-304F-4819-9CC0-00FF636D71A9}" srcId="{96A985E8-8038-4F6A-BDAC-2C68F1863EE8}" destId="{98163E73-59B1-4C60-A486-393F605EE2FC}" srcOrd="0" destOrd="0" parTransId="{365E7818-2607-4C89-B67B-849EA0FF7BFD}" sibTransId="{67BBA9D8-1922-411A-8384-1F582A1F5D42}"/>
    <dgm:cxn modelId="{8FB23CFD-6D63-4A3C-91FA-D09745807E97}" srcId="{04812D10-2A14-47EF-BE36-C29AE826105B}" destId="{96A985E8-8038-4F6A-BDAC-2C68F1863EE8}" srcOrd="0" destOrd="0" parTransId="{591421F1-7200-453B-929B-9DBCA86FCECD}" sibTransId="{804FA5AB-31AB-419E-B966-FDF6B7DCAD55}"/>
    <dgm:cxn modelId="{4499AA4D-D194-421F-A69D-AD3432ACB39E}" type="presParOf" srcId="{6F5B73F4-ACA2-4594-986B-B066E98A2E2B}" destId="{DDA26184-0327-4FAC-AE8E-0F6E5027BFD3}" srcOrd="0" destOrd="0" presId="urn:microsoft.com/office/officeart/2005/8/layout/vList2"/>
    <dgm:cxn modelId="{8626D5AD-5AF3-4E3A-A8F9-8BB6AC61BC08}" type="presParOf" srcId="{6F5B73F4-ACA2-4594-986B-B066E98A2E2B}" destId="{D89B2EB7-A1F3-4233-86A6-77A0FC4FD3B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712A10-684F-4B47-AA7E-AE30E4B1A657}" type="doc">
      <dgm:prSet loTypeId="urn:microsoft.com/office/officeart/2005/8/layout/process1" loCatId="process" qsTypeId="urn:microsoft.com/office/officeart/2005/8/quickstyle/3d1" qsCatId="3D" csTypeId="urn:microsoft.com/office/officeart/2005/8/colors/accent1_2" csCatId="accent1"/>
      <dgm:spPr/>
      <dgm:t>
        <a:bodyPr/>
        <a:lstStyle/>
        <a:p>
          <a:endParaRPr lang="ru-RU"/>
        </a:p>
      </dgm:t>
    </dgm:pt>
    <dgm:pt modelId="{B3A2FF7C-E571-479C-85DE-2F84CB0C6AC4}">
      <dgm:prSet/>
      <dgm:spPr/>
      <dgm:t>
        <a:bodyPr/>
        <a:lstStyle/>
        <a:p>
          <a:pPr rtl="0"/>
          <a:r>
            <a:rPr lang="ru-RU" b="1" i="1" dirty="0">
              <a:solidFill>
                <a:srgbClr val="FF0000"/>
              </a:solidFill>
              <a:latin typeface="Times New Roman" panose="02020603050405020304" pitchFamily="18" charset="0"/>
              <a:cs typeface="Times New Roman" panose="02020603050405020304" pitchFamily="18" charset="0"/>
            </a:rPr>
            <a:t>Üns berip diňläniňiz üçin sagbolyň !</a:t>
          </a:r>
          <a:endParaRPr lang="ru-RU" dirty="0">
            <a:solidFill>
              <a:srgbClr val="FF0000"/>
            </a:solidFill>
            <a:latin typeface="Times New Roman" panose="02020603050405020304" pitchFamily="18" charset="0"/>
            <a:cs typeface="Times New Roman" panose="02020603050405020304" pitchFamily="18" charset="0"/>
          </a:endParaRPr>
        </a:p>
      </dgm:t>
    </dgm:pt>
    <dgm:pt modelId="{556093F5-2AD1-4303-BCB4-A61031BAD231}" type="parTrans" cxnId="{3450F6FE-5243-4366-82ED-5011B8F82208}">
      <dgm:prSet/>
      <dgm:spPr/>
      <dgm:t>
        <a:bodyPr/>
        <a:lstStyle/>
        <a:p>
          <a:endParaRPr lang="ru-RU"/>
        </a:p>
      </dgm:t>
    </dgm:pt>
    <dgm:pt modelId="{9CDDA037-127B-4BE1-A3D7-FCD4563A2C35}" type="sibTrans" cxnId="{3450F6FE-5243-4366-82ED-5011B8F82208}">
      <dgm:prSet/>
      <dgm:spPr/>
      <dgm:t>
        <a:bodyPr/>
        <a:lstStyle/>
        <a:p>
          <a:endParaRPr lang="ru-RU"/>
        </a:p>
      </dgm:t>
    </dgm:pt>
    <dgm:pt modelId="{70AD49C0-8B77-43C5-B78E-B8AC085FE7DF}" type="pres">
      <dgm:prSet presAssocID="{C8712A10-684F-4B47-AA7E-AE30E4B1A657}" presName="Name0" presStyleCnt="0">
        <dgm:presLayoutVars>
          <dgm:dir/>
          <dgm:resizeHandles val="exact"/>
        </dgm:presLayoutVars>
      </dgm:prSet>
      <dgm:spPr/>
    </dgm:pt>
    <dgm:pt modelId="{AFFD8B5D-FAD5-48C9-945D-B85C2DD30EA5}" type="pres">
      <dgm:prSet presAssocID="{B3A2FF7C-E571-479C-85DE-2F84CB0C6AC4}" presName="node" presStyleLbl="node1" presStyleIdx="0" presStyleCnt="1" custLinFactNeighborX="1676" custLinFactNeighborY="-454">
        <dgm:presLayoutVars>
          <dgm:bulletEnabled val="1"/>
        </dgm:presLayoutVars>
      </dgm:prSet>
      <dgm:spPr/>
    </dgm:pt>
  </dgm:ptLst>
  <dgm:cxnLst>
    <dgm:cxn modelId="{5070F812-0803-40D1-9332-CDF0F578A480}" type="presOf" srcId="{C8712A10-684F-4B47-AA7E-AE30E4B1A657}" destId="{70AD49C0-8B77-43C5-B78E-B8AC085FE7DF}" srcOrd="0" destOrd="0" presId="urn:microsoft.com/office/officeart/2005/8/layout/process1"/>
    <dgm:cxn modelId="{E8DEE5A9-2004-46CA-AB55-FE23549ED0F6}" type="presOf" srcId="{B3A2FF7C-E571-479C-85DE-2F84CB0C6AC4}" destId="{AFFD8B5D-FAD5-48C9-945D-B85C2DD30EA5}" srcOrd="0" destOrd="0" presId="urn:microsoft.com/office/officeart/2005/8/layout/process1"/>
    <dgm:cxn modelId="{3450F6FE-5243-4366-82ED-5011B8F82208}" srcId="{C8712A10-684F-4B47-AA7E-AE30E4B1A657}" destId="{B3A2FF7C-E571-479C-85DE-2F84CB0C6AC4}" srcOrd="0" destOrd="0" parTransId="{556093F5-2AD1-4303-BCB4-A61031BAD231}" sibTransId="{9CDDA037-127B-4BE1-A3D7-FCD4563A2C35}"/>
    <dgm:cxn modelId="{E1676B02-D4A0-412B-B93B-DE0F8A1C00ED}" type="presParOf" srcId="{70AD49C0-8B77-43C5-B78E-B8AC085FE7DF}" destId="{AFFD8B5D-FAD5-48C9-945D-B85C2DD30EA5}"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60E97-83E4-4148-A91F-AB335A7A7264}">
      <dsp:nvSpPr>
        <dsp:cNvPr id="0" name=""/>
        <dsp:cNvSpPr/>
      </dsp:nvSpPr>
      <dsp:spPr>
        <a:xfrm>
          <a:off x="0" y="14868"/>
          <a:ext cx="10964333" cy="74353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ru-RU" sz="3100" b="1" i="1" kern="1200" dirty="0"/>
            <a:t>Tema: Türkmen Awtoban.</a:t>
          </a:r>
          <a:endParaRPr lang="ru-RU" sz="3100" kern="1200" dirty="0"/>
        </a:p>
      </dsp:txBody>
      <dsp:txXfrm>
        <a:off x="36296" y="51164"/>
        <a:ext cx="10891741" cy="6709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A26184-0327-4FAC-AE8E-0F6E5027BFD3}">
      <dsp:nvSpPr>
        <dsp:cNvPr id="0" name=""/>
        <dsp:cNvSpPr/>
      </dsp:nvSpPr>
      <dsp:spPr>
        <a:xfrm>
          <a:off x="0" y="822499"/>
          <a:ext cx="10192334" cy="1330875"/>
        </a:xfrm>
        <a:prstGeom prst="round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rtl="0">
            <a:lnSpc>
              <a:spcPct val="90000"/>
            </a:lnSpc>
            <a:spcBef>
              <a:spcPct val="0"/>
            </a:spcBef>
            <a:spcAft>
              <a:spcPct val="35000"/>
            </a:spcAft>
            <a:buNone/>
          </a:pPr>
          <a:r>
            <a:rPr lang="ru-RU" sz="5400" b="1" i="1" kern="1200">
              <a:latin typeface="Times New Roman" panose="02020603050405020304" pitchFamily="18" charset="0"/>
              <a:cs typeface="Times New Roman" panose="02020603050405020304" pitchFamily="18" charset="0"/>
            </a:rPr>
            <a:t>Peýdalanylan edebiýatlar</a:t>
          </a:r>
          <a:r>
            <a:rPr lang="ru-RU" sz="5400" b="1" i="1" kern="1200"/>
            <a:t>.</a:t>
          </a:r>
          <a:endParaRPr lang="ru-RU" sz="5400" kern="1200" dirty="0"/>
        </a:p>
      </dsp:txBody>
      <dsp:txXfrm>
        <a:off x="64968" y="887467"/>
        <a:ext cx="10062398" cy="1200939"/>
      </dsp:txXfrm>
    </dsp:sp>
    <dsp:sp modelId="{D89B2EB7-A1F3-4233-86A6-77A0FC4FD3B6}">
      <dsp:nvSpPr>
        <dsp:cNvPr id="0" name=""/>
        <dsp:cNvSpPr/>
      </dsp:nvSpPr>
      <dsp:spPr>
        <a:xfrm>
          <a:off x="0" y="2153374"/>
          <a:ext cx="10192334" cy="269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607" tIns="82550" rIns="462280" bIns="82550" numCol="1" spcCol="1270" anchor="t" anchorCtr="0">
          <a:noAutofit/>
        </a:bodyPr>
        <a:lstStyle/>
        <a:p>
          <a:pPr marL="285750" lvl="1" indent="-285750" algn="l" defTabSz="2266950" rtl="0">
            <a:lnSpc>
              <a:spcPct val="90000"/>
            </a:lnSpc>
            <a:spcBef>
              <a:spcPct val="0"/>
            </a:spcBef>
            <a:spcAft>
              <a:spcPct val="20000"/>
            </a:spcAft>
            <a:buChar char="•"/>
          </a:pPr>
          <a:r>
            <a:rPr lang="ru-RU" sz="5100" kern="1200" dirty="0"/>
            <a:t>1. Biznes Türkmenistan.</a:t>
          </a:r>
          <a:r>
            <a:rPr lang="en-US" sz="5100" kern="1200" dirty="0"/>
            <a:t>com</a:t>
          </a:r>
          <a:endParaRPr lang="ru-RU" sz="5100" kern="1200" dirty="0"/>
        </a:p>
        <a:p>
          <a:pPr marL="285750" lvl="1" indent="-285750" algn="l" defTabSz="2266950" rtl="0">
            <a:lnSpc>
              <a:spcPct val="90000"/>
            </a:lnSpc>
            <a:spcBef>
              <a:spcPct val="0"/>
            </a:spcBef>
            <a:spcAft>
              <a:spcPct val="20000"/>
            </a:spcAft>
            <a:buChar char="•"/>
          </a:pPr>
          <a:r>
            <a:rPr lang="ru-RU" sz="5100" kern="1200" dirty="0"/>
            <a:t>2.Türkmenportal.с</a:t>
          </a:r>
          <a:r>
            <a:rPr lang="en-US" sz="5100" kern="1200" dirty="0"/>
            <a:t>om</a:t>
          </a:r>
          <a:endParaRPr lang="ru-RU" sz="5100" kern="1200" dirty="0"/>
        </a:p>
        <a:p>
          <a:pPr marL="285750" lvl="1" indent="-285750" algn="l" defTabSz="2266950" rtl="0">
            <a:lnSpc>
              <a:spcPct val="90000"/>
            </a:lnSpc>
            <a:spcBef>
              <a:spcPct val="0"/>
            </a:spcBef>
            <a:spcAft>
              <a:spcPct val="20000"/>
            </a:spcAft>
            <a:buChar char="•"/>
          </a:pPr>
          <a:r>
            <a:rPr lang="ru-RU" sz="5100" kern="1200" dirty="0"/>
            <a:t>3. </a:t>
          </a:r>
          <a:r>
            <a:rPr lang="en-US" sz="5100" kern="1200" dirty="0"/>
            <a:t>Awtoulag.gov.tm</a:t>
          </a:r>
          <a:endParaRPr lang="ru-RU" sz="5100" kern="1200" dirty="0"/>
        </a:p>
      </dsp:txBody>
      <dsp:txXfrm>
        <a:off x="0" y="2153374"/>
        <a:ext cx="10192334" cy="2691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D8B5D-FAD5-48C9-945D-B85C2DD30EA5}">
      <dsp:nvSpPr>
        <dsp:cNvPr id="0" name=""/>
        <dsp:cNvSpPr/>
      </dsp:nvSpPr>
      <dsp:spPr>
        <a:xfrm>
          <a:off x="10329" y="0"/>
          <a:ext cx="10567017" cy="5305926"/>
        </a:xfrm>
        <a:prstGeom prst="roundRect">
          <a:avLst>
            <a:gd name="adj" fmla="val 10000"/>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ru-RU" sz="6500" b="1" i="1" kern="1200" dirty="0">
              <a:solidFill>
                <a:srgbClr val="FF0000"/>
              </a:solidFill>
              <a:latin typeface="Times New Roman" panose="02020603050405020304" pitchFamily="18" charset="0"/>
              <a:cs typeface="Times New Roman" panose="02020603050405020304" pitchFamily="18" charset="0"/>
            </a:rPr>
            <a:t>Üns berip diňläniňiz üçin sagbolyň !</a:t>
          </a:r>
          <a:endParaRPr lang="ru-RU" sz="6500" kern="1200" dirty="0">
            <a:solidFill>
              <a:srgbClr val="FF0000"/>
            </a:solidFill>
            <a:latin typeface="Times New Roman" panose="02020603050405020304" pitchFamily="18" charset="0"/>
            <a:cs typeface="Times New Roman" panose="02020603050405020304" pitchFamily="18" charset="0"/>
          </a:endParaRPr>
        </a:p>
      </dsp:txBody>
      <dsp:txXfrm>
        <a:off x="165734" y="155405"/>
        <a:ext cx="10256207" cy="4995116"/>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3428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2739713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336525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FAACA6D-C5A4-453A-B04C-52DC28F26596}" type="datetimeFigureOut">
              <a:rPr lang="ru-RU" smtClean="0"/>
              <a:t>20.12.2021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4156623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FAACA6D-C5A4-453A-B04C-52DC28F26596}" type="datetimeFigureOut">
              <a:rPr lang="ru-RU" smtClean="0"/>
              <a:t>20.12.2021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672955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FAACA6D-C5A4-453A-B04C-52DC28F26596}" type="datetimeFigureOut">
              <a:rPr lang="ru-RU" smtClean="0"/>
              <a:t>20.12.2021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1575869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AACA6D-C5A4-453A-B04C-52DC28F26596}" type="datetimeFigureOut">
              <a:rPr lang="ru-RU" smtClean="0"/>
              <a:t>20.12.2021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467066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FAACA6D-C5A4-453A-B04C-52DC28F26596}" type="datetimeFigureOut">
              <a:rPr lang="ru-RU" smtClean="0"/>
              <a:t>20.12.2021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2224206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FAACA6D-C5A4-453A-B04C-52DC28F26596}" type="datetimeFigureOut">
              <a:rPr lang="ru-RU" smtClean="0"/>
              <a:t>20.12.2021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231423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Date Placeholder 2"/>
          <p:cNvSpPr>
            <a:spLocks noGrp="1"/>
          </p:cNvSpPr>
          <p:nvPr>
            <p:ph type="dt" sz="half" idx="10"/>
          </p:nvPr>
        </p:nvSpPr>
        <p:spPr/>
        <p:txBody>
          <a:bodyPr/>
          <a:lstStyle/>
          <a:p>
            <a:fld id="{4FAACA6D-C5A4-453A-B04C-52DC28F26596}" type="datetimeFigureOut">
              <a:rPr lang="ru-RU" smtClean="0"/>
              <a:t>20.12.2021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2526160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2727399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522813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122876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411070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492984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3784405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FAACA6D-C5A4-453A-B04C-52DC28F26596}" type="datetimeFigureOut">
              <a:rPr lang="ru-RU" smtClean="0"/>
              <a:t>20.12.2021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87BF79-ABB4-4FCF-A3C1-3E81538D0AC3}" type="slidenum">
              <a:rPr lang="ru-RU" smtClean="0"/>
              <a:t>‹#›</a:t>
            </a:fld>
            <a:endParaRPr lang="ru-RU"/>
          </a:p>
        </p:txBody>
      </p:sp>
    </p:spTree>
    <p:extLst>
      <p:ext uri="{BB962C8B-B14F-4D97-AF65-F5344CB8AC3E}">
        <p14:creationId xmlns:p14="http://schemas.microsoft.com/office/powerpoint/2010/main" val="3137482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FAACA6D-C5A4-453A-B04C-52DC28F26596}" type="datetimeFigureOut">
              <a:rPr lang="ru-RU" smtClean="0"/>
              <a:t>20.12.2021</a:t>
            </a:fld>
            <a:endParaRPr lang="ru-RU"/>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387BF79-ABB4-4FCF-A3C1-3E81538D0AC3}" type="slidenum">
              <a:rPr lang="ru-RU" smtClean="0"/>
              <a:t>‹#›</a:t>
            </a:fld>
            <a:endParaRPr lang="ru-RU"/>
          </a:p>
        </p:txBody>
      </p:sp>
    </p:spTree>
    <p:extLst>
      <p:ext uri="{BB962C8B-B14F-4D97-AF65-F5344CB8AC3E}">
        <p14:creationId xmlns:p14="http://schemas.microsoft.com/office/powerpoint/2010/main" val="182770867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4221716502"/>
              </p:ext>
            </p:extLst>
          </p:nvPr>
        </p:nvGraphicFramePr>
        <p:xfrm>
          <a:off x="592666" y="203199"/>
          <a:ext cx="11599333" cy="4233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a:extLst>
              <a:ext uri="{FF2B5EF4-FFF2-40B4-BE49-F238E27FC236}">
                <a16:creationId xmlns:a16="http://schemas.microsoft.com/office/drawing/2014/main" id="{6260103E-CC32-4886-9C7D-0BD0506CFF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027" y="516467"/>
            <a:ext cx="1468117" cy="1449032"/>
          </a:xfrm>
          <a:prstGeom prst="ellipse">
            <a:avLst/>
          </a:prstGeom>
          <a:ln>
            <a:noFill/>
          </a:ln>
          <a:effectLst>
            <a:softEdge rad="112500"/>
          </a:effectLst>
        </p:spPr>
      </p:pic>
      <p:pic>
        <p:nvPicPr>
          <p:cNvPr id="6" name="Рисунок 5">
            <a:extLst>
              <a:ext uri="{FF2B5EF4-FFF2-40B4-BE49-F238E27FC236}">
                <a16:creationId xmlns:a16="http://schemas.microsoft.com/office/drawing/2014/main" id="{30F5BE73-B8AE-4E69-940D-8B7135EA12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54011" y="184615"/>
            <a:ext cx="1621447" cy="1621447"/>
          </a:xfrm>
          <a:prstGeom prst="ellipse">
            <a:avLst/>
          </a:prstGeom>
          <a:ln>
            <a:noFill/>
          </a:ln>
          <a:effectLst>
            <a:softEdge rad="112500"/>
          </a:effectLst>
        </p:spPr>
      </p:pic>
      <p:sp>
        <p:nvSpPr>
          <p:cNvPr id="7" name="Прямоугольник 6">
            <a:extLst>
              <a:ext uri="{FF2B5EF4-FFF2-40B4-BE49-F238E27FC236}">
                <a16:creationId xmlns:a16="http://schemas.microsoft.com/office/drawing/2014/main" id="{280E852F-30A1-4E96-B187-2DD3B291AFF3}"/>
              </a:ext>
            </a:extLst>
          </p:cNvPr>
          <p:cNvSpPr/>
          <p:nvPr/>
        </p:nvSpPr>
        <p:spPr>
          <a:xfrm>
            <a:off x="211724" y="4887218"/>
            <a:ext cx="11263517" cy="1569660"/>
          </a:xfrm>
          <a:prstGeom prst="rect">
            <a:avLst/>
          </a:prstGeom>
          <a:noFill/>
        </p:spPr>
        <p:txBody>
          <a:bodyPr wrap="square" lIns="91440" tIns="45720" rIns="91440" bIns="45720">
            <a:spAutoFit/>
          </a:bodyPr>
          <a:lstStyle/>
          <a:p>
            <a:pPr algn="ctr"/>
            <a:r>
              <a:rPr lang="tk-TM" sz="3200" i="1" dirty="0">
                <a:latin typeface="Times New Roman" panose="02020603050405020304" pitchFamily="18" charset="0"/>
                <a:ea typeface="Segoe UI Symbol" panose="020B0502040204020203" pitchFamily="34" charset="0"/>
                <a:cs typeface="Times New Roman" panose="02020603050405020304" pitchFamily="18" charset="0"/>
              </a:rPr>
              <a:t>Taýýarlan:</a:t>
            </a:r>
            <a:r>
              <a:rPr lang="en-US" sz="3200" i="1" dirty="0">
                <a:latin typeface="Times New Roman" panose="02020603050405020304" pitchFamily="18" charset="0"/>
                <a:ea typeface="Segoe UI Symbol" panose="020B0502040204020203" pitchFamily="34" charset="0"/>
                <a:cs typeface="Times New Roman" panose="02020603050405020304" pitchFamily="18" charset="0"/>
              </a:rPr>
              <a:t> </a:t>
            </a:r>
            <a:r>
              <a:rPr lang="tk-TM" sz="3200" i="1" dirty="0">
                <a:latin typeface="Times New Roman" panose="02020603050405020304" pitchFamily="18" charset="0"/>
                <a:ea typeface="Segoe UI Symbol" panose="020B0502040204020203" pitchFamily="34" charset="0"/>
                <a:cs typeface="Times New Roman" panose="02020603050405020304" pitchFamily="18" charset="0"/>
              </a:rPr>
              <a:t>Ulaglar fakultetiniň </a:t>
            </a:r>
            <a:r>
              <a:rPr lang="en-US" sz="3200" i="1" dirty="0" err="1">
                <a:latin typeface="Times New Roman" panose="02020603050405020304" pitchFamily="18" charset="0"/>
                <a:ea typeface="Segoe UI Symbol" panose="020B0502040204020203" pitchFamily="34" charset="0"/>
                <a:cs typeface="Times New Roman" panose="02020603050405020304" pitchFamily="18" charset="0"/>
              </a:rPr>
              <a:t>Awtomobiller</a:t>
            </a:r>
            <a:r>
              <a:rPr lang="en-US" sz="3200" i="1" dirty="0">
                <a:latin typeface="Times New Roman" panose="02020603050405020304" pitchFamily="18" charset="0"/>
                <a:ea typeface="Segoe UI Symbol" panose="020B0502040204020203" pitchFamily="34" charset="0"/>
                <a:cs typeface="Times New Roman" panose="02020603050405020304" pitchFamily="18" charset="0"/>
              </a:rPr>
              <a:t> we </a:t>
            </a:r>
            <a:r>
              <a:rPr lang="en-US" sz="3200" i="1" dirty="0" err="1">
                <a:latin typeface="Times New Roman" panose="02020603050405020304" pitchFamily="18" charset="0"/>
                <a:ea typeface="Segoe UI Symbol" panose="020B0502040204020203" pitchFamily="34" charset="0"/>
                <a:cs typeface="Times New Roman" panose="02020603050405020304" pitchFamily="18" charset="0"/>
              </a:rPr>
              <a:t>awtomobil</a:t>
            </a:r>
            <a:r>
              <a:rPr lang="en-US" sz="3200" i="1" dirty="0">
                <a:latin typeface="Times New Roman" panose="02020603050405020304" pitchFamily="18" charset="0"/>
                <a:ea typeface="Segoe UI Symbol" panose="020B0502040204020203" pitchFamily="34" charset="0"/>
                <a:cs typeface="Times New Roman" panose="02020603050405020304" pitchFamily="18" charset="0"/>
              </a:rPr>
              <a:t> </a:t>
            </a:r>
            <a:r>
              <a:rPr lang="en-US" sz="3200" i="1" dirty="0" err="1">
                <a:latin typeface="Times New Roman" panose="02020603050405020304" pitchFamily="18" charset="0"/>
                <a:ea typeface="Segoe UI Symbol" panose="020B0502040204020203" pitchFamily="34" charset="0"/>
                <a:cs typeface="Times New Roman" panose="02020603050405020304" pitchFamily="18" charset="0"/>
              </a:rPr>
              <a:t>hojalygy</a:t>
            </a:r>
            <a:r>
              <a:rPr lang="en-US" sz="3200" i="1" dirty="0">
                <a:latin typeface="Times New Roman" panose="02020603050405020304" pitchFamily="18" charset="0"/>
                <a:ea typeface="Segoe UI Symbol" panose="020B0502040204020203" pitchFamily="34" charset="0"/>
                <a:cs typeface="Times New Roman" panose="02020603050405020304" pitchFamily="18" charset="0"/>
              </a:rPr>
              <a:t> </a:t>
            </a:r>
            <a:r>
              <a:rPr lang="tk-TM" sz="3200" i="1" dirty="0">
                <a:latin typeface="Times New Roman" panose="02020603050405020304" pitchFamily="18" charset="0"/>
                <a:ea typeface="Segoe UI Symbol" panose="020B0502040204020203" pitchFamily="34" charset="0"/>
                <a:cs typeface="Times New Roman" panose="02020603050405020304" pitchFamily="18" charset="0"/>
              </a:rPr>
              <a:t>hünäriniň 1-nji ýyl talyplar</a:t>
            </a:r>
            <a:r>
              <a:rPr lang="en-US" sz="3200" i="1" dirty="0">
                <a:latin typeface="Times New Roman" panose="02020603050405020304" pitchFamily="18" charset="0"/>
                <a:ea typeface="Segoe UI Symbol" panose="020B0502040204020203" pitchFamily="34" charset="0"/>
                <a:cs typeface="Times New Roman" panose="02020603050405020304" pitchFamily="18" charset="0"/>
              </a:rPr>
              <a:t>y</a:t>
            </a:r>
            <a:endParaRPr lang="tk-TM" sz="3200" i="1" dirty="0">
              <a:latin typeface="Times New Roman" panose="02020603050405020304" pitchFamily="18" charset="0"/>
              <a:ea typeface="Segoe UI Symbol" panose="020B0502040204020203" pitchFamily="34" charset="0"/>
              <a:cs typeface="Times New Roman" panose="02020603050405020304" pitchFamily="18" charset="0"/>
            </a:endParaRPr>
          </a:p>
          <a:p>
            <a:pPr algn="ctr"/>
            <a:r>
              <a:rPr lang="tk-TM" sz="3200" i="1" dirty="0">
                <a:latin typeface="Times New Roman" panose="02020603050405020304" pitchFamily="18" charset="0"/>
                <a:ea typeface="Segoe UI Symbol" panose="020B0502040204020203" pitchFamily="34" charset="0"/>
                <a:cs typeface="Times New Roman" panose="02020603050405020304" pitchFamily="18" charset="0"/>
              </a:rPr>
              <a:t>Kabul eden: uly mugallym Aýnazarowa Oguljan</a:t>
            </a:r>
          </a:p>
        </p:txBody>
      </p:sp>
    </p:spTree>
    <p:extLst>
      <p:ext uri="{BB962C8B-B14F-4D97-AF65-F5344CB8AC3E}">
        <p14:creationId xmlns:p14="http://schemas.microsoft.com/office/powerpoint/2010/main" val="3270227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37694"/>
            <a:ext cx="12192000" cy="5620306"/>
          </a:xfrm>
          <a:prstGeom prst="rect">
            <a:avLst/>
          </a:prstGeom>
          <a:ln>
            <a:noFill/>
          </a:ln>
          <a:effectLst>
            <a:softEdge rad="112500"/>
          </a:effectLst>
        </p:spPr>
      </p:pic>
      <p:graphicFrame>
        <p:nvGraphicFramePr>
          <p:cNvPr id="5" name="Объект 5"/>
          <p:cNvGraphicFramePr>
            <a:graphicFrameLocks/>
          </p:cNvGraphicFramePr>
          <p:nvPr>
            <p:extLst>
              <p:ext uri="{D42A27DB-BD31-4B8C-83A1-F6EECF244321}">
                <p14:modId xmlns:p14="http://schemas.microsoft.com/office/powerpoint/2010/main" val="2309052406"/>
              </p:ext>
            </p:extLst>
          </p:nvPr>
        </p:nvGraphicFramePr>
        <p:xfrm>
          <a:off x="846667" y="474132"/>
          <a:ext cx="10964333" cy="763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Объект 3">
            <a:extLst>
              <a:ext uri="{FF2B5EF4-FFF2-40B4-BE49-F238E27FC236}">
                <a16:creationId xmlns:a16="http://schemas.microsoft.com/office/drawing/2014/main" id="{CE2A67A6-871C-4635-9D32-D84F93D74C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390094"/>
            <a:ext cx="12192000" cy="5620306"/>
          </a:xfrm>
          <a:prstGeom prst="rect">
            <a:avLst/>
          </a:prstGeom>
          <a:ln>
            <a:noFill/>
          </a:ln>
          <a:effectLst>
            <a:softEdge rad="112500"/>
          </a:effectLst>
        </p:spPr>
      </p:pic>
    </p:spTree>
    <p:extLst>
      <p:ext uri="{BB962C8B-B14F-4D97-AF65-F5344CB8AC3E}">
        <p14:creationId xmlns:p14="http://schemas.microsoft.com/office/powerpoint/2010/main" val="2964448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60148" y="553453"/>
            <a:ext cx="10842041" cy="5438273"/>
          </a:xfrm>
        </p:spPr>
        <p:txBody>
          <a:bodyPr anchor="t">
            <a:normAutofit/>
          </a:bodyPr>
          <a:lstStyle/>
          <a:p>
            <a:pPr marL="0" indent="0" algn="ctr">
              <a:buNone/>
            </a:pPr>
            <a:r>
              <a:rPr lang="tk-TM" sz="4000" dirty="0">
                <a:solidFill>
                  <a:schemeClr val="tx1"/>
                </a:solidFill>
                <a:latin typeface="Times New Roman" panose="02020603050405020304" pitchFamily="18" charset="0"/>
                <a:cs typeface="Times New Roman" panose="02020603050405020304" pitchFamily="18" charset="0"/>
              </a:rPr>
              <a:t>Uzynlygy 600 kilometre barabar bolan Aşgabat – Türkmenabat awtomobil ýolunyň gurluşynyň 2019-nji ýylyň 24-nji ýanwarynda badalga berildi. Onyň işe girizilmegi ýurdumyzyň ýol ulgamynyň geçirjilik ukybyny, logistik hyzmatlaryň hilini ep –esli ýokarlandyrmaga, halkara üstaşyr ulag düzümini hem-de döwletara söwda-ykdysady gatnaşyklary giňeltmäge mümkinçilik berer.</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1315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03201" y="169333"/>
            <a:ext cx="11684000" cy="6392832"/>
          </a:xfrm>
        </p:spPr>
        <p:txBody>
          <a:bodyPr>
            <a:normAutofit lnSpcReduction="10000"/>
          </a:bodyPr>
          <a:lstStyle/>
          <a:p>
            <a:r>
              <a:rPr lang="tk-TM" sz="4000" dirty="0">
                <a:solidFill>
                  <a:schemeClr val="tx1"/>
                </a:solidFill>
                <a:latin typeface="Times New Roman" panose="02020603050405020304" pitchFamily="18" charset="0"/>
                <a:cs typeface="Times New Roman" panose="02020603050405020304" pitchFamily="18" charset="0"/>
              </a:rPr>
              <a:t>Ýokary tizlikli Aşgabat- Türkmenistan awtomobil ýoluny TSTB-niň agzalary telekeçilik düzümlerinden we beýleki ömekçi potratçy guramalardan ybara ,,Türkmen Awtoban’’ ýapyk paýdarlar jemgyýeti gurýar.</a:t>
            </a:r>
          </a:p>
          <a:p>
            <a:pPr algn="ctr"/>
            <a:r>
              <a:rPr lang="tk-TM" sz="4000" dirty="0">
                <a:solidFill>
                  <a:schemeClr val="tx1"/>
                </a:solidFill>
                <a:latin typeface="Times New Roman" panose="02020603050405020304" pitchFamily="18" charset="0"/>
                <a:cs typeface="Times New Roman" panose="02020603050405020304" pitchFamily="18" charset="0"/>
              </a:rPr>
              <a:t>Türkmenistanyň Prezidentiniň Kararyna laýyklykda strategiýa taýdan möhüm ýokary tizlikli ýol 2019-njy ýylyň ýanwaryndan 2023-nji ýylyň dekabry aralygynda üç tapgyrda; Aşgabat- Tejen bölegi 2020-nji ýylyň dekabrnda Tejen-Mary aralygy- 2022-nji ýylyň dekabrnda, Mary Türkmenabat bölegi -2023-nji ýylyň dekabrna gurlar.</a:t>
            </a:r>
          </a:p>
        </p:txBody>
      </p:sp>
    </p:spTree>
    <p:extLst>
      <p:ext uri="{BB962C8B-B14F-4D97-AF65-F5344CB8AC3E}">
        <p14:creationId xmlns:p14="http://schemas.microsoft.com/office/powerpoint/2010/main" val="2157266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6767" y="524296"/>
            <a:ext cx="11925300" cy="6562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94392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8757" y="185487"/>
            <a:ext cx="11333747" cy="6431881"/>
          </a:xfrm>
        </p:spPr>
        <p:txBody>
          <a:bodyPr anchor="t">
            <a:normAutofit/>
          </a:bodyPr>
          <a:lstStyle/>
          <a:p>
            <a:pPr marL="0" indent="0" algn="ctr">
              <a:buNone/>
            </a:pPr>
            <a:r>
              <a:rPr lang="tk-TM" sz="4000" dirty="0">
                <a:solidFill>
                  <a:schemeClr val="tx1"/>
                </a:solidFill>
                <a:latin typeface="Times New Roman" panose="02020603050405020304" pitchFamily="18" charset="0"/>
                <a:cs typeface="Times New Roman" panose="02020603050405020304" pitchFamily="18" charset="0"/>
              </a:rPr>
              <a:t>Ýolyň ugrynda utgaşdyrylan töleg terminalllary, ululy-kiçili köprüleriň onlarçasy, şol sanda demir ýollardan, beýleki ýollaryň kesişýän ýerlerinden geçýän, sil akymy ugurlaryň, Murgap we Garagum derýalarynyň üstünden köprüler gurlar. Tizligi ýokarlandyrmak ýada peseltmek üçün sürüjüler ýörüte zolaklar geçerler. Mundan başgada, awtobanyň ugrynda ýokary tizlikli ýol ilatly ýerler bilen birleşdirýän turba görnüşli ýolaýrytlary gurmak göz öňünde tutulýar. </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6344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1670420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3137" y="264696"/>
            <a:ext cx="11069052" cy="6184230"/>
          </a:xfrm>
        </p:spPr>
        <p:txBody>
          <a:bodyPr anchor="t">
            <a:normAutofit/>
          </a:bodyPr>
          <a:lstStyle/>
          <a:p>
            <a:r>
              <a:rPr lang="tk-TM" sz="4000" dirty="0">
                <a:solidFill>
                  <a:schemeClr val="tx1"/>
                </a:solidFill>
                <a:latin typeface="Times New Roman" panose="02020603050405020304" pitchFamily="18" charset="0"/>
                <a:cs typeface="Times New Roman" panose="02020603050405020304" pitchFamily="18" charset="0"/>
              </a:rPr>
              <a:t>Ýolyň ugryndaky ýokary dünýä ölçeglerine laýyklykda wideogözegçili ulgamlary we beýleki ýörüte enjamlar bilen üpjün edilen tehniki merkezleriň birnäçesi, ýol gözegçilik gullygynyň nokatlary, awtoulaglara tehniki hyzmat nokatlary, hyzmatlar gulluklary bolar. Ýolyň iki tarapynda bellenilen ýerlerde dükanlar, myhmanhanalar we kafeler, ýapyk we açyk awtoduralgalar, ýangyç guýýan beketler, beýleki degişli binalar ýerleşer.</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477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a:ln>
            <a:noFill/>
          </a:ln>
          <a:effectLst>
            <a:softEdge rad="112500"/>
          </a:effectLst>
        </p:spPr>
      </p:pic>
    </p:spTree>
    <p:extLst>
      <p:ext uri="{BB962C8B-B14F-4D97-AF65-F5344CB8AC3E}">
        <p14:creationId xmlns:p14="http://schemas.microsoft.com/office/powerpoint/2010/main" val="2824707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09074" y="529388"/>
            <a:ext cx="11237494" cy="5558591"/>
          </a:xfrm>
        </p:spPr>
        <p:txBody>
          <a:bodyPr anchor="t">
            <a:normAutofit/>
          </a:bodyPr>
          <a:lstStyle/>
          <a:p>
            <a:pPr algn="ctr"/>
            <a:r>
              <a:rPr lang="tk-TM" sz="4000" dirty="0">
                <a:solidFill>
                  <a:schemeClr val="tx1"/>
                </a:solidFill>
                <a:latin typeface="Times New Roman" panose="02020603050405020304" pitchFamily="18" charset="0"/>
                <a:cs typeface="Times New Roman" panose="02020603050405020304" pitchFamily="18" charset="0"/>
              </a:rPr>
              <a:t>Ýolyň ugrynda heläkçilik ýagdaýlar üçin  aragatnaşyk nokatlary otyrdylar, şeýle hem sürüjiler şol wagtyň özünde howanyň ýagdaýy barada maglumat alyp bilerler. Telekeçiler ýüklerini daşaýan ulaglara gözegçilik  gözegçilik ulgamlary (belentligi ölçeýän ýörüte enjamlar, ulaglaryň okuna düşýän agramy awtomtik usulda ölçeýän we ş. m enjamlar ) işlediler.</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5356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a:ln>
            <a:noFill/>
          </a:ln>
          <a:effectLst>
            <a:softEdge rad="112500"/>
          </a:effectLst>
        </p:spPr>
      </p:pic>
    </p:spTree>
    <p:extLst>
      <p:ext uri="{BB962C8B-B14F-4D97-AF65-F5344CB8AC3E}">
        <p14:creationId xmlns:p14="http://schemas.microsoft.com/office/powerpoint/2010/main" val="1009777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5010" y="914401"/>
            <a:ext cx="11213431" cy="5077326"/>
          </a:xfrm>
        </p:spPr>
        <p:txBody>
          <a:bodyPr anchor="t">
            <a:normAutofit/>
          </a:bodyPr>
          <a:lstStyle/>
          <a:p>
            <a:pPr algn="ctr"/>
            <a:r>
              <a:rPr lang="tk-TM" sz="4400" dirty="0">
                <a:solidFill>
                  <a:schemeClr val="tx1"/>
                </a:solidFill>
                <a:latin typeface="Times New Roman" panose="02020603050405020304" pitchFamily="18" charset="0"/>
                <a:cs typeface="Times New Roman" panose="02020603050405020304" pitchFamily="18" charset="0"/>
              </a:rPr>
              <a:t>Ýol hereketiniň howpsuzlygyny üpjün etmek maksady bilen türkmen hünärmenleri bu ulgamdaky öňdebaryjy dünýä usullaryny öwrenýärler. Ýol- ulag hadysalaryny we olaryň agyr netijelerini azaltmaga niýetlenen </a:t>
            </a:r>
            <a:r>
              <a:rPr lang="en-US" sz="4400" dirty="0">
                <a:solidFill>
                  <a:schemeClr val="tx1"/>
                </a:solidFill>
                <a:latin typeface="Times New Roman" panose="02020603050405020304" pitchFamily="18" charset="0"/>
                <a:cs typeface="Times New Roman" panose="02020603050405020304" pitchFamily="18" charset="0"/>
              </a:rPr>
              <a:t> Vision Zero</a:t>
            </a:r>
            <a:r>
              <a:rPr lang="tk-TM" sz="4400" dirty="0">
                <a:solidFill>
                  <a:schemeClr val="tx1"/>
                </a:solidFill>
                <a:latin typeface="Times New Roman" panose="02020603050405020304" pitchFamily="18" charset="0"/>
                <a:cs typeface="Times New Roman" panose="02020603050405020304" pitchFamily="18" charset="0"/>
              </a:rPr>
              <a:t> programmasy şolaryň biridir.</a:t>
            </a:r>
            <a:endParaRPr lang="ru-RU" sz="4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7836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3909033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7515" y="745958"/>
            <a:ext cx="10780295" cy="5390147"/>
          </a:xfrm>
        </p:spPr>
        <p:txBody>
          <a:bodyPr anchor="t">
            <a:normAutofit/>
          </a:bodyPr>
          <a:lstStyle/>
          <a:p>
            <a:pPr marL="0" indent="0" algn="ctr">
              <a:buNone/>
            </a:pPr>
            <a:r>
              <a:rPr lang="tk-TM" sz="4000" dirty="0">
                <a:solidFill>
                  <a:schemeClr val="tx1"/>
                </a:solidFill>
                <a:latin typeface="Times New Roman" panose="02020603050405020304" pitchFamily="18" charset="0"/>
                <a:cs typeface="Times New Roman" panose="02020603050405020304" pitchFamily="18" charset="0"/>
              </a:rPr>
              <a:t>Awtomobil ýoly bir ugurda üç ulag zolakly we bir ätiýaçlyk zolakly iki ugurda jemi sekiz zolakly bolup, onyň umumy ini 34,5 metr barabar bolar. Awtoban Aşgabat- Daşoguz awtomobil ýolunyň 24-nnji kilometr başlanar. Bu ýerde elektron töleglerini hem göz öňünde tutýan töleg merkezleri, ýol gözegçilik gullugynyň merkezi bekedi, dynç alyş meýdançasy ýerleşer.</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5782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2869826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08275" y="818147"/>
            <a:ext cx="10505156" cy="4716379"/>
          </a:xfrm>
        </p:spPr>
        <p:txBody>
          <a:bodyPr anchor="t">
            <a:normAutofit/>
          </a:bodyPr>
          <a:lstStyle/>
          <a:p>
            <a:pPr algn="ctr"/>
            <a:r>
              <a:rPr lang="tk-TM" sz="4000" dirty="0">
                <a:solidFill>
                  <a:schemeClr val="tx1"/>
                </a:solidFill>
                <a:latin typeface="Times New Roman" panose="02020603050405020304" pitchFamily="18" charset="0"/>
                <a:cs typeface="Times New Roman" panose="02020603050405020304" pitchFamily="18" charset="0"/>
              </a:rPr>
              <a:t>Ýokary tizlikli ýola tehniki hyzmatlar üçin awtomobil hyzmat merkezleriniň üçin awtomobil hyzmat merkezleriniň 10-sy meýilleşdirildi. Ýol hereketi ýörüte ulgam arkaly dolandyrylar. Gurluşygyň meýilnamasyna laýyklykda, awtoban alty hereket zolagyndan ybaratdyr. </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9296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2955059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0947" y="240632"/>
            <a:ext cx="10756232" cy="6304547"/>
          </a:xfrm>
        </p:spPr>
        <p:txBody>
          <a:bodyPr anchor="t">
            <a:normAutofit/>
          </a:bodyPr>
          <a:lstStyle/>
          <a:p>
            <a:pPr algn="ctr"/>
            <a:r>
              <a:rPr lang="tk-TM" sz="4000" dirty="0">
                <a:solidFill>
                  <a:schemeClr val="tx1"/>
                </a:solidFill>
                <a:latin typeface="Times New Roman" panose="02020603050405020304" pitchFamily="18" charset="0"/>
                <a:cs typeface="Times New Roman" panose="02020603050405020304" pitchFamily="18" charset="0"/>
              </a:rPr>
              <a:t>Onuň ýer düşeginiň giňligi 34,5 metr, ýol hereket böleginiň giňligi her tarapda 11,25 metr, hereket zolagynyň giňligi bolsa 3,75 metrdir. Munyň özi dünýäde şeýle desgalara bildirilýän talaplara laýyk gelýär. Ýolyň hereket bölegi biri-birinden ýörüte zolak arkaly bölünipdur. Her ugyrda hereket zolagyna adatdan daşary ýagdaýlar üçin zolak, suwly ganaw hem-de haýwanlaryň we adamlaryň hereket zolagyna çykmagynyň öňüni almak üçin niýetlenen metal germewler sepleşýär.</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5071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3166850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88758"/>
            <a:ext cx="11093116" cy="6015789"/>
          </a:xfrm>
        </p:spPr>
        <p:txBody>
          <a:bodyPr anchor="t">
            <a:normAutofit/>
          </a:bodyPr>
          <a:lstStyle/>
          <a:p>
            <a:pPr algn="ctr"/>
            <a:r>
              <a:rPr lang="tk-TM" sz="4000" dirty="0">
                <a:solidFill>
                  <a:schemeClr val="tx1"/>
                </a:solidFill>
                <a:latin typeface="Times New Roman" panose="02020603050405020304" pitchFamily="18" charset="0"/>
                <a:cs typeface="Times New Roman" panose="02020603050405020304" pitchFamily="18" charset="0"/>
              </a:rPr>
              <a:t>Awtobanyň ugryndaky derýanyň üstünden geçýän köprüleriň 4-si, demir ýolyň üstünden geçýän köprüleriň hem 4-si, beýleki awtomobil ýollarynyň üstünden geçýän köprüleriň 22-si gurlar. Mundan başga-da, jandarlar üçün ýörüte geçelge ýol göz öňünde tutyldy. Şeýle hem pyýada ýolagçylar üçin ýerasty geçelgeleriň 76-sy, suw akabalary, zeýkeşleriň üstünden geçýän küprüler we beýleki desgalar gurlar.</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2332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Объект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3703989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81263" y="685799"/>
            <a:ext cx="11020926" cy="5378117"/>
          </a:xfrm>
        </p:spPr>
        <p:txBody>
          <a:bodyPr anchor="t">
            <a:normAutofit/>
          </a:bodyPr>
          <a:lstStyle/>
          <a:p>
            <a:pPr marL="0" indent="0" algn="ctr">
              <a:buNone/>
            </a:pPr>
            <a:r>
              <a:rPr lang="tk-TM" sz="4000" dirty="0">
                <a:solidFill>
                  <a:schemeClr val="tx1"/>
                </a:solidFill>
                <a:latin typeface="Times New Roman" panose="02020603050405020304" pitchFamily="18" charset="0"/>
                <a:cs typeface="Times New Roman" panose="02020603050405020304" pitchFamily="18" charset="0"/>
              </a:rPr>
              <a:t>Senagatçylar we telekeçiler birleşmesiniň agzasy ,,Türkmen  Awtoban’’ ýapyk görnüşli paýdarlar jemgyýetiniň gurýan bu ýoly hem Bitarap döwletimiziň ulag ulgamynda ähliumumy wezipeleri çözmek üçin tagallalary birleşdirmäge uly ähmiýet berýändigini, ulag diplomatiýasyny üstünlikli ösdürýändigini aýdyň görkezýär.</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3102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55D3F439-D802-4F07-ADE3-05763B4E1A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2936" y="216589"/>
            <a:ext cx="9228715" cy="6017955"/>
          </a:xfrm>
        </p:spPr>
      </p:pic>
    </p:spTree>
    <p:extLst>
      <p:ext uri="{BB962C8B-B14F-4D97-AF65-F5344CB8AC3E}">
        <p14:creationId xmlns:p14="http://schemas.microsoft.com/office/powerpoint/2010/main" val="638054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1894297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38C35884-16E9-4D2F-AAF6-DEB4832823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4897" y="203661"/>
            <a:ext cx="7384455" cy="5498869"/>
          </a:xfrm>
        </p:spPr>
      </p:pic>
    </p:spTree>
    <p:extLst>
      <p:ext uri="{BB962C8B-B14F-4D97-AF65-F5344CB8AC3E}">
        <p14:creationId xmlns:p14="http://schemas.microsoft.com/office/powerpoint/2010/main" val="1250513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6085" y="228598"/>
            <a:ext cx="11010483" cy="6340643"/>
          </a:xfrm>
        </p:spPr>
        <p:txBody>
          <a:bodyPr anchor="ctr">
            <a:normAutofit/>
          </a:bodyPr>
          <a:lstStyle/>
          <a:p>
            <a:pPr algn="ctr"/>
            <a:r>
              <a:rPr lang="tk-TM" sz="4000" dirty="0">
                <a:solidFill>
                  <a:schemeClr val="tx1"/>
                </a:solidFill>
                <a:latin typeface="Times New Roman" panose="02020603050405020304" pitchFamily="18" charset="0"/>
                <a:cs typeface="Times New Roman" panose="02020603050405020304" pitchFamily="18" charset="0"/>
              </a:rPr>
              <a:t>Geljekki ýolyň ilkinji onlarça kilometrlerinde geologik we topografik barlaglar geçirildi. ,,Türkmen Awtoban’’ ÝGPJ-niň potratçylary alymlar, taslamaçylar, Türkmenistanyň pudaklaýyn institutlarynyň we döwlet kärhanalarynyň hünärmenleri bilen hyzmatdaşlykda inženerçilik desgalaryň ýerleşýän ýerleriniň umumy çyzgysyny we ýolyň tehniki aýratynlyklaryny işläp taýýarladylar.</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9918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DEAA08B-1E93-4C4C-95F4-4784D5FCC2D8}"/>
              </a:ext>
            </a:extLst>
          </p:cNvPr>
          <p:cNvSpPr>
            <a:spLocks noGrp="1"/>
          </p:cNvSpPr>
          <p:nvPr>
            <p:ph idx="1"/>
          </p:nvPr>
        </p:nvSpPr>
        <p:spPr>
          <a:xfrm>
            <a:off x="418740" y="0"/>
            <a:ext cx="10082112" cy="5663381"/>
          </a:xfrm>
        </p:spPr>
        <p:txBody>
          <a:bodyPr>
            <a:noAutofit/>
          </a:bodyPr>
          <a:lstStyle/>
          <a:p>
            <a:r>
              <a:rPr lang="tk-TM" sz="2800" dirty="0"/>
              <a:t>Awstraliýanyň ,,Budget Direçt</a:t>
            </a:r>
            <a:r>
              <a:rPr lang="en-US" sz="2800" dirty="0"/>
              <a:t>’’</a:t>
            </a:r>
            <a:r>
              <a:rPr lang="tk-TM" sz="2800" dirty="0"/>
              <a:t> ät</a:t>
            </a:r>
            <a:r>
              <a:rPr lang="tk-TM" sz="2800" spc="-150" dirty="0"/>
              <a:t>iýaçlandyryş  kompaniýasy dünýädäki  iň  gymmat  tölegli ýollaryň reýting-sanawyny yglan etdi.</a:t>
            </a:r>
          </a:p>
          <a:p>
            <a:r>
              <a:rPr lang="tk-TM" sz="2800" spc="-150" dirty="0"/>
              <a:t>Bu sanawa görä .Ýer ýüzündäki iň gymmat tölegli ýol Amerikanyň Birleşen  Ştatlaryndaky Pensilwaniýa ýoludyr.Maglumatlara görä,bu yoldan ýöremek üçin ulaglaryň sürüjileri 112,91dollar tölemeli bolýar.Uzynlygy 580kilometre barabar bolan ýol Pensilwaniýa Ştatynyň içinde geçýär. </a:t>
            </a:r>
          </a:p>
          <a:p>
            <a:r>
              <a:rPr lang="tk-TM" sz="2800" spc="-150" dirty="0"/>
              <a:t> </a:t>
            </a:r>
            <a:endParaRPr lang="ru-RU" sz="2800" dirty="0"/>
          </a:p>
        </p:txBody>
      </p:sp>
    </p:spTree>
    <p:extLst>
      <p:ext uri="{BB962C8B-B14F-4D97-AF65-F5344CB8AC3E}">
        <p14:creationId xmlns:p14="http://schemas.microsoft.com/office/powerpoint/2010/main" val="4126652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58997AE-07BD-476A-9EF2-B0F9365002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723900"/>
            <a:ext cx="9753600" cy="5410200"/>
          </a:xfrm>
          <a:prstGeom prst="rect">
            <a:avLst/>
          </a:prstGeom>
        </p:spPr>
      </p:pic>
    </p:spTree>
    <p:extLst>
      <p:ext uri="{BB962C8B-B14F-4D97-AF65-F5344CB8AC3E}">
        <p14:creationId xmlns:p14="http://schemas.microsoft.com/office/powerpoint/2010/main" val="3458962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1181F15F-546D-4DDC-8E5A-71DA479471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665" y="206477"/>
            <a:ext cx="9837174" cy="5515897"/>
          </a:xfrm>
          <a:prstGeom prst="rect">
            <a:avLst/>
          </a:prstGeom>
        </p:spPr>
      </p:pic>
    </p:spTree>
    <p:extLst>
      <p:ext uri="{BB962C8B-B14F-4D97-AF65-F5344CB8AC3E}">
        <p14:creationId xmlns:p14="http://schemas.microsoft.com/office/powerpoint/2010/main" val="30265743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9E08E080-8AC4-49A4-A4B8-513644D561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466" y="117987"/>
            <a:ext cx="10795818" cy="5463663"/>
          </a:xfrm>
          <a:prstGeom prst="rect">
            <a:avLst/>
          </a:prstGeom>
        </p:spPr>
      </p:pic>
    </p:spTree>
    <p:extLst>
      <p:ext uri="{BB962C8B-B14F-4D97-AF65-F5344CB8AC3E}">
        <p14:creationId xmlns:p14="http://schemas.microsoft.com/office/powerpoint/2010/main" val="1970506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F943BC4-A889-4613-987A-0443D0386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929" y="383458"/>
            <a:ext cx="10235381" cy="5486399"/>
          </a:xfrm>
          <a:prstGeom prst="rect">
            <a:avLst/>
          </a:prstGeom>
        </p:spPr>
      </p:pic>
    </p:spTree>
    <p:extLst>
      <p:ext uri="{BB962C8B-B14F-4D97-AF65-F5344CB8AC3E}">
        <p14:creationId xmlns:p14="http://schemas.microsoft.com/office/powerpoint/2010/main" val="25398588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0998B67-FAC1-40D5-9580-7E7556F23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14312"/>
            <a:ext cx="11430000" cy="6429375"/>
          </a:xfrm>
          <a:prstGeom prst="rect">
            <a:avLst/>
          </a:prstGeom>
        </p:spPr>
      </p:pic>
    </p:spTree>
    <p:extLst>
      <p:ext uri="{BB962C8B-B14F-4D97-AF65-F5344CB8AC3E}">
        <p14:creationId xmlns:p14="http://schemas.microsoft.com/office/powerpoint/2010/main" val="602805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BC27890-9E83-42C5-911C-7240884891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233" y="0"/>
            <a:ext cx="11085534" cy="6858000"/>
          </a:xfrm>
          <a:prstGeom prst="rect">
            <a:avLst/>
          </a:prstGeom>
        </p:spPr>
      </p:pic>
    </p:spTree>
    <p:extLst>
      <p:ext uri="{BB962C8B-B14F-4D97-AF65-F5344CB8AC3E}">
        <p14:creationId xmlns:p14="http://schemas.microsoft.com/office/powerpoint/2010/main" val="2752288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56C0943-1543-46D8-8A45-A453D7CDE3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916" y="457201"/>
            <a:ext cx="9306232" cy="5825612"/>
          </a:xfrm>
          <a:prstGeom prst="rect">
            <a:avLst/>
          </a:prstGeom>
        </p:spPr>
      </p:pic>
    </p:spTree>
    <p:extLst>
      <p:ext uri="{BB962C8B-B14F-4D97-AF65-F5344CB8AC3E}">
        <p14:creationId xmlns:p14="http://schemas.microsoft.com/office/powerpoint/2010/main" val="2769374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D6658834-896F-4ED1-8F31-6F04B5B0CA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70053" y="453513"/>
            <a:ext cx="8193379" cy="5950974"/>
          </a:xfrm>
        </p:spPr>
      </p:pic>
    </p:spTree>
    <p:extLst>
      <p:ext uri="{BB962C8B-B14F-4D97-AF65-F5344CB8AC3E}">
        <p14:creationId xmlns:p14="http://schemas.microsoft.com/office/powerpoint/2010/main" val="3453263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63C26EC9-8516-4167-A0FC-8F6EC2857A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016" y="400664"/>
            <a:ext cx="9160899" cy="5719917"/>
          </a:xfrm>
          <a:prstGeom prst="rect">
            <a:avLst/>
          </a:prstGeom>
        </p:spPr>
      </p:pic>
    </p:spTree>
    <p:extLst>
      <p:ext uri="{BB962C8B-B14F-4D97-AF65-F5344CB8AC3E}">
        <p14:creationId xmlns:p14="http://schemas.microsoft.com/office/powerpoint/2010/main" val="383066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6EB4AB09-E023-43F8-A07B-A83526829E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4232" y="435076"/>
            <a:ext cx="7561057" cy="5685503"/>
          </a:xfrm>
        </p:spPr>
      </p:pic>
    </p:spTree>
    <p:extLst>
      <p:ext uri="{BB962C8B-B14F-4D97-AF65-F5344CB8AC3E}">
        <p14:creationId xmlns:p14="http://schemas.microsoft.com/office/powerpoint/2010/main" val="3040339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5B1ABD68-51B3-4EFA-8AF9-2AE412B099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0528" y="726203"/>
            <a:ext cx="8239125" cy="4638675"/>
          </a:xfrm>
          <a:prstGeom prst="rect">
            <a:avLst/>
          </a:prstGeom>
        </p:spPr>
      </p:pic>
    </p:spTree>
    <p:extLst>
      <p:ext uri="{BB962C8B-B14F-4D97-AF65-F5344CB8AC3E}">
        <p14:creationId xmlns:p14="http://schemas.microsoft.com/office/powerpoint/2010/main" val="27285126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B877C9B-E87E-4CD2-81B0-FB13E4B6DB6F}"/>
              </a:ext>
            </a:extLst>
          </p:cNvPr>
          <p:cNvSpPr>
            <a:spLocks noGrp="1"/>
          </p:cNvSpPr>
          <p:nvPr>
            <p:ph idx="1"/>
          </p:nvPr>
        </p:nvSpPr>
        <p:spPr>
          <a:xfrm>
            <a:off x="610470" y="294967"/>
            <a:ext cx="10908020" cy="5397910"/>
          </a:xfrm>
        </p:spPr>
        <p:txBody>
          <a:bodyPr>
            <a:normAutofit/>
          </a:bodyPr>
          <a:lstStyle/>
          <a:p>
            <a:r>
              <a:rPr lang="tk-TM" sz="4800" dirty="0"/>
              <a:t>Awstriýadaky Grossglokner  ýoly bolsa bu sanawda ikinji orny eýeleýar. Ýöne iki ýoluň bahasynyň arasynda ýer bilen gök ýaly tapawut bar. Awstriýadaky ýoldan ýöremegiň bahasy 45 dollar</a:t>
            </a:r>
            <a:r>
              <a:rPr lang="tk-TM" dirty="0"/>
              <a:t>.</a:t>
            </a:r>
            <a:endParaRPr lang="ru-RU" dirty="0"/>
          </a:p>
        </p:txBody>
      </p:sp>
    </p:spTree>
    <p:extLst>
      <p:ext uri="{BB962C8B-B14F-4D97-AF65-F5344CB8AC3E}">
        <p14:creationId xmlns:p14="http://schemas.microsoft.com/office/powerpoint/2010/main" val="20153776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D909ADC-4853-41A3-B2B5-91CFB66D654D}"/>
              </a:ext>
            </a:extLst>
          </p:cNvPr>
          <p:cNvSpPr>
            <a:spLocks noGrp="1"/>
          </p:cNvSpPr>
          <p:nvPr>
            <p:ph idx="1"/>
          </p:nvPr>
        </p:nvSpPr>
        <p:spPr>
          <a:xfrm>
            <a:off x="684211" y="685800"/>
            <a:ext cx="9477427" cy="5479025"/>
          </a:xfrm>
        </p:spPr>
        <p:txBody>
          <a:bodyPr>
            <a:noAutofit/>
          </a:bodyPr>
          <a:lstStyle/>
          <a:p>
            <a:r>
              <a:rPr lang="tk-TM" sz="4400" dirty="0"/>
              <a:t>Tölegli ýollaryň ortaça bahasy boýunça Şweýsariýa serişdänil iň köp talap edýän döletdir.Bu ýurtda tölegli ýollaryň ortaça bahasy 26,5 dollar.Ikinji orundaky Awstraliýada munuň üçinji orundaky Farer adalarynda bolsa 16,28 dollar soralýar.</a:t>
            </a:r>
            <a:endParaRPr lang="ru-RU" sz="4400" dirty="0"/>
          </a:p>
        </p:txBody>
      </p:sp>
    </p:spTree>
    <p:extLst>
      <p:ext uri="{BB962C8B-B14F-4D97-AF65-F5344CB8AC3E}">
        <p14:creationId xmlns:p14="http://schemas.microsoft.com/office/powerpoint/2010/main" val="3426269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Объект 9"/>
          <p:cNvGraphicFramePr>
            <a:graphicFrameLocks noGrp="1"/>
          </p:cNvGraphicFramePr>
          <p:nvPr>
            <p:ph idx="1"/>
            <p:extLst>
              <p:ext uri="{D42A27DB-BD31-4B8C-83A1-F6EECF244321}">
                <p14:modId xmlns:p14="http://schemas.microsoft.com/office/powerpoint/2010/main" val="892245754"/>
              </p:ext>
            </p:extLst>
          </p:nvPr>
        </p:nvGraphicFramePr>
        <p:xfrm>
          <a:off x="539834" y="685800"/>
          <a:ext cx="10192334" cy="5666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7040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p:cNvGraphicFramePr>
            <a:graphicFrameLocks noGrp="1"/>
          </p:cNvGraphicFramePr>
          <p:nvPr>
            <p:ph idx="1"/>
            <p:extLst>
              <p:ext uri="{D42A27DB-BD31-4B8C-83A1-F6EECF244321}">
                <p14:modId xmlns:p14="http://schemas.microsoft.com/office/powerpoint/2010/main" val="2972687337"/>
              </p:ext>
            </p:extLst>
          </p:nvPr>
        </p:nvGraphicFramePr>
        <p:xfrm>
          <a:off x="684211" y="685800"/>
          <a:ext cx="10577347" cy="5305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5070480"/>
      </p:ext>
    </p:extLst>
  </p:cSld>
  <p:clrMapOvr>
    <a:masterClrMapping/>
  </p:clrMapOvr>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315</TotalTime>
  <Words>786</Words>
  <Application>Microsoft Office PowerPoint</Application>
  <PresentationFormat>Широкоэкранный</PresentationFormat>
  <Paragraphs>26</Paragraphs>
  <Slides>42</Slides>
  <Notes>0</Notes>
  <HiddenSlides>1</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42</vt:i4>
      </vt:variant>
    </vt:vector>
  </HeadingPairs>
  <TitlesOfParts>
    <vt:vector size="46" baseType="lpstr">
      <vt:lpstr>Century Gothic</vt:lpstr>
      <vt:lpstr>Times New Roman</vt:lpstr>
      <vt:lpstr>Wingdings 3</vt:lpstr>
      <vt:lpstr>Сектор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Arslan Agalyyew</dc:creator>
  <cp:lastModifiedBy>kitap25</cp:lastModifiedBy>
  <cp:revision>44</cp:revision>
  <dcterms:created xsi:type="dcterms:W3CDTF">2021-11-10T19:03:13Z</dcterms:created>
  <dcterms:modified xsi:type="dcterms:W3CDTF">2021-12-20T18:56:58Z</dcterms:modified>
</cp:coreProperties>
</file>