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96" r:id="rId1"/>
  </p:sldMasterIdLst>
  <p:notesMasterIdLst>
    <p:notesMasterId r:id="rId32"/>
  </p:notesMasterIdLst>
  <p:sldIdLst>
    <p:sldId id="289" r:id="rId2"/>
    <p:sldId id="290" r:id="rId3"/>
    <p:sldId id="291" r:id="rId4"/>
    <p:sldId id="292" r:id="rId5"/>
    <p:sldId id="277" r:id="rId6"/>
    <p:sldId id="293" r:id="rId7"/>
    <p:sldId id="294" r:id="rId8"/>
    <p:sldId id="276" r:id="rId9"/>
    <p:sldId id="258" r:id="rId10"/>
    <p:sldId id="295" r:id="rId11"/>
    <p:sldId id="296" r:id="rId12"/>
    <p:sldId id="297" r:id="rId13"/>
    <p:sldId id="298" r:id="rId14"/>
    <p:sldId id="288" r:id="rId15"/>
    <p:sldId id="274" r:id="rId16"/>
    <p:sldId id="279" r:id="rId17"/>
    <p:sldId id="299" r:id="rId18"/>
    <p:sldId id="280" r:id="rId19"/>
    <p:sldId id="283" r:id="rId20"/>
    <p:sldId id="300" r:id="rId21"/>
    <p:sldId id="301" r:id="rId22"/>
    <p:sldId id="302" r:id="rId23"/>
    <p:sldId id="303" r:id="rId24"/>
    <p:sldId id="282" r:id="rId25"/>
    <p:sldId id="285" r:id="rId26"/>
    <p:sldId id="304" r:id="rId27"/>
    <p:sldId id="284" r:id="rId28"/>
    <p:sldId id="281" r:id="rId29"/>
    <p:sldId id="286" r:id="rId30"/>
    <p:sldId id="305" r:id="rId3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TGMHI" initials="T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 autoAdjust="0"/>
    <p:restoredTop sz="94638" autoAdjust="0"/>
  </p:normalViewPr>
  <p:slideViewPr>
    <p:cSldViewPr>
      <p:cViewPr>
        <p:scale>
          <a:sx n="120" d="100"/>
          <a:sy n="120" d="100"/>
        </p:scale>
        <p:origin x="-1374" y="28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117C2E-64E8-4570-A5DB-AC72869DB532}" type="datetimeFigureOut">
              <a:rPr lang="ru-RU" smtClean="0"/>
              <a:pPr/>
              <a:t>31.03.2018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84CEBF-6647-4D3D-B137-64461502CE4E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292819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31.03.2018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31.03.2018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31.03.2018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31.03.2018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31.03.2018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31.03.2018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31.03.2018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31.03.2018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31.03.2018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31.03.2018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31.03.2018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661DA351-7C76-4D68-ACBB-3328AFB001FA}" type="datetimeFigureOut">
              <a:rPr lang="ru-RU" smtClean="0"/>
              <a:pPr/>
              <a:t>31.03.2018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microsoft.com/office/2007/relationships/hdphoto" Target="../media/hdphoto3.wdp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7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microsoft.com/office/2007/relationships/hdphoto" Target="../media/hdphoto5.wdp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microsoft.com/office/2007/relationships/hdphoto" Target="../media/hdphoto6.wdp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microsoft.com/office/2007/relationships/hdphoto" Target="../media/hdphoto7.wdp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7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microsoft.com/office/2007/relationships/hdphoto" Target="../media/hdphoto9.wdp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7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microsoft.com/office/2007/relationships/hdphoto" Target="../media/hdphoto9.wdp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7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microsoft.com/office/2007/relationships/hdphoto" Target="../media/hdphoto9.wdp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7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microsoft.com/office/2007/relationships/hdphoto" Target="../media/hdphoto9.wdp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7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microsoft.com/office/2007/relationships/hdphoto" Target="../media/hdphoto9.wdp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7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microsoft.com/office/2007/relationships/hdphoto" Target="../media/hdphoto9.wdp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7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microsoft.com/office/2007/relationships/hdphoto" Target="../media/hdphoto9.wdp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0.wdp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7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microsoft.com/office/2007/relationships/hdphoto" Target="../media/hdphoto9.wdp"/><Relationship Id="rId4" Type="http://schemas.openxmlformats.org/officeDocument/2006/relationships/image" Target="../media/image11.png"/></Relationships>
</file>

<file path=ppt/slides/_rels/slide18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10.png"/><Relationship Id="rId7" Type="http://schemas.openxmlformats.org/officeDocument/2006/relationships/image" Target="../media/image2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microsoft.com/office/2007/relationships/hdphoto" Target="../media/hdphoto9.wdp"/><Relationship Id="rId5" Type="http://schemas.openxmlformats.org/officeDocument/2006/relationships/image" Target="../media/image11.png"/><Relationship Id="rId4" Type="http://schemas.microsoft.com/office/2007/relationships/hdphoto" Target="../media/hdphoto8.wdp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7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microsoft.com/office/2007/relationships/hdphoto" Target="../media/hdphoto9.wdp"/><Relationship Id="rId4" Type="http://schemas.openxmlformats.org/officeDocument/2006/relationships/image" Target="../media/image11.png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7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microsoft.com/office/2007/relationships/hdphoto" Target="../media/hdphoto9.wdp"/><Relationship Id="rId4" Type="http://schemas.openxmlformats.org/officeDocument/2006/relationships/image" Target="../media/image11.png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7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microsoft.com/office/2007/relationships/hdphoto" Target="../media/hdphoto9.wdp"/><Relationship Id="rId4" Type="http://schemas.openxmlformats.org/officeDocument/2006/relationships/image" Target="../media/image11.png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7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microsoft.com/office/2007/relationships/hdphoto" Target="../media/hdphoto9.wdp"/><Relationship Id="rId4" Type="http://schemas.openxmlformats.org/officeDocument/2006/relationships/image" Target="../media/image11.png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7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microsoft.com/office/2007/relationships/hdphoto" Target="../media/hdphoto9.wdp"/><Relationship Id="rId4" Type="http://schemas.openxmlformats.org/officeDocument/2006/relationships/image" Target="../media/image1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7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microsoft.com/office/2007/relationships/hdphoto" Target="../media/hdphoto9.wdp"/><Relationship Id="rId4" Type="http://schemas.openxmlformats.org/officeDocument/2006/relationships/image" Target="../media/image11.png"/></Relationships>
</file>

<file path=ppt/slides/_rels/slide27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7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microsoft.com/office/2007/relationships/hdphoto" Target="../media/hdphoto9.wdp"/><Relationship Id="rId4" Type="http://schemas.openxmlformats.org/officeDocument/2006/relationships/image" Target="../media/image11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7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microsoft.com/office/2007/relationships/hdphoto" Target="../media/hdphoto9.wdp"/><Relationship Id="rId4" Type="http://schemas.openxmlformats.org/officeDocument/2006/relationships/image" Target="../media/image11.png"/></Relationships>
</file>

<file path=ppt/slides/_rels/slide30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7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microsoft.com/office/2007/relationships/hdphoto" Target="../media/hdphoto9.wdp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107504" y="151183"/>
            <a:ext cx="8996345" cy="6624737"/>
            <a:chOff x="84694" y="151183"/>
            <a:chExt cx="9019155" cy="6624737"/>
          </a:xfrm>
        </p:grpSpPr>
        <p:pic>
          <p:nvPicPr>
            <p:cNvPr id="5" name="Объект 9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84694" y="151183"/>
              <a:ext cx="9019155" cy="6624737"/>
            </a:xfrm>
            <a:prstGeom prst="rect">
              <a:avLst/>
            </a:prstGeom>
          </p:spPr>
        </p:pic>
        <p:sp>
          <p:nvSpPr>
            <p:cNvPr id="6" name="Прямоугольник 5"/>
            <p:cNvSpPr/>
            <p:nvPr/>
          </p:nvSpPr>
          <p:spPr>
            <a:xfrm>
              <a:off x="323528" y="406405"/>
              <a:ext cx="864096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b="1" cap="all" dirty="0">
                  <a:ln w="9000" cmpd="sng">
                    <a:solidFill>
                      <a:schemeClr val="accent4">
                        <a:shade val="50000"/>
                        <a:satMod val="120000"/>
                      </a:schemeClr>
                    </a:solidFill>
                    <a:prstDash val="solid"/>
                  </a:ln>
                  <a:solidFill>
                    <a:srgbClr val="FFFF00"/>
                  </a:solidFill>
                  <a:effectLst>
                    <a:reflection blurRad="12700" stA="28000" endPos="45000" dist="1000" dir="5400000" sy="-100000" algn="bl" rotWithShape="0"/>
                  </a:effectLst>
                </a:rPr>
                <a:t>TÜRKMENISTANYŇ GORANMAK MINISTRLIGINIŇ BEÝIK SAPARMYRAT TÜRKMENBAŞY ADYNDAKY HARBY INSTITUTY</a:t>
              </a:r>
            </a:p>
          </p:txBody>
        </p:sp>
        <p:pic>
          <p:nvPicPr>
            <p:cNvPr id="7" name="Рисунок 6"/>
            <p:cNvPicPr/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21852" b="78981" l="35625" r="61875"/>
                      </a14:imgEffect>
                    </a14:imgLayer>
                  </a14:imgProps>
                </a:ext>
              </a:extLst>
            </a:blip>
            <a:srcRect l="33536" t="18311" r="35431" b="19399"/>
            <a:stretch/>
          </p:blipFill>
          <p:spPr bwMode="auto">
            <a:xfrm>
              <a:off x="315333" y="980727"/>
              <a:ext cx="872291" cy="864097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8" name="Picture 8" descr="C:\Users\1\Desktop\sewron.jpg"/>
            <p:cNvPicPr/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515" b="99613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84368" y="980727"/>
              <a:ext cx="864096" cy="936105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Прямоугольник 8"/>
            <p:cNvSpPr/>
            <p:nvPr/>
          </p:nvSpPr>
          <p:spPr>
            <a:xfrm>
              <a:off x="323528" y="5589240"/>
              <a:ext cx="849694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b="1" dirty="0">
                  <a:solidFill>
                    <a:srgbClr val="FFFF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Awiasiýa tehnikalary we ýaraglary kafedrasynyň toplum başlygy – uly </a:t>
              </a:r>
              <a:r>
                <a:rPr lang="ru-RU" b="1" dirty="0" smtClean="0">
                  <a:solidFill>
                    <a:srgbClr val="FFFF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mugallymy</a:t>
              </a:r>
              <a:r>
                <a:rPr lang="ru-RU" b="1" dirty="0">
                  <a:solidFill>
                    <a:srgbClr val="FFFF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 </a:t>
              </a:r>
            </a:p>
            <a:p>
              <a:pPr algn="ctr"/>
              <a:r>
                <a:rPr lang="ru-RU" b="1" dirty="0">
                  <a:solidFill>
                    <a:srgbClr val="FFFF00"/>
                  </a:solidFill>
                </a:rPr>
                <a:t>podpolkownik </a:t>
              </a:r>
              <a:r>
                <a:rPr lang="ru-RU" b="1" dirty="0" smtClean="0">
                  <a:solidFill>
                    <a:srgbClr val="FFFF00"/>
                  </a:solidFill>
                </a:rPr>
                <a:t>Şehiýew Hudaýberdy</a:t>
              </a:r>
              <a:endParaRPr lang="ru-RU" dirty="0"/>
            </a:p>
          </p:txBody>
        </p:sp>
      </p:grpSp>
      <p:sp>
        <p:nvSpPr>
          <p:cNvPr id="10" name="Прямоугольник 9"/>
          <p:cNvSpPr/>
          <p:nvPr/>
        </p:nvSpPr>
        <p:spPr>
          <a:xfrm>
            <a:off x="539552" y="2828835"/>
            <a:ext cx="8064896" cy="120032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600" b="1" dirty="0" smtClean="0">
                <a:solidFill>
                  <a:srgbClr val="FFFF00"/>
                </a:solidFill>
                <a:ea typeface="Times New Roman" pitchFamily="18" charset="0"/>
                <a:cs typeface="Times New Roman" pitchFamily="18" charset="0"/>
              </a:rPr>
              <a:t>“</a:t>
            </a:r>
            <a:r>
              <a:rPr lang="ru-RU" sz="36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Awiasiýa dwigatelleriň nazarýeti</a:t>
            </a:r>
            <a:r>
              <a:rPr lang="ru-RU" sz="3600" b="1" dirty="0" smtClean="0">
                <a:solidFill>
                  <a:srgbClr val="FFFF00"/>
                </a:solidFill>
                <a:ea typeface="Times New Roman" pitchFamily="18" charset="0"/>
                <a:cs typeface="Times New Roman" pitchFamily="18" charset="0"/>
              </a:rPr>
              <a:t>”</a:t>
            </a:r>
            <a:endParaRPr lang="en-US" sz="3600" b="1" dirty="0" smtClean="0">
              <a:solidFill>
                <a:srgbClr val="FFFF00"/>
              </a:solidFill>
              <a:ea typeface="Times New Roman" pitchFamily="18" charset="0"/>
              <a:cs typeface="Times New Roman" pitchFamily="18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600" b="1" dirty="0" smtClean="0">
                <a:solidFill>
                  <a:srgbClr val="FFFF00"/>
                </a:solidFill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dersi boýunça</a:t>
            </a:r>
            <a:r>
              <a:rPr lang="en-US" sz="3600" b="1" dirty="0" smtClean="0">
                <a:solidFill>
                  <a:srgbClr val="FFFF00"/>
                </a:solidFill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 </a:t>
            </a:r>
            <a:r>
              <a:rPr lang="tk-TM" sz="3600" b="1" dirty="0" smtClean="0">
                <a:solidFill>
                  <a:srgbClr val="FFFF00"/>
                </a:solidFill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Leksiýa</a:t>
            </a:r>
            <a:r>
              <a:rPr lang="ru-RU" sz="3600" b="1" dirty="0" smtClean="0">
                <a:solidFill>
                  <a:srgbClr val="FFFF00"/>
                </a:solidFill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 №</a:t>
            </a:r>
            <a:r>
              <a:rPr lang="tk-TM" sz="36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3</a:t>
            </a:r>
            <a:endParaRPr lang="ru-RU" sz="36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73370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133767" y="110017"/>
            <a:ext cx="8812587" cy="750540"/>
            <a:chOff x="133767" y="124570"/>
            <a:chExt cx="8812587" cy="1288206"/>
          </a:xfrm>
        </p:grpSpPr>
        <p:cxnSp>
          <p:nvCxnSpPr>
            <p:cNvPr id="5" name="Прямая соединительная линия 4"/>
            <p:cNvCxnSpPr/>
            <p:nvPr/>
          </p:nvCxnSpPr>
          <p:spPr>
            <a:xfrm>
              <a:off x="161378" y="1412776"/>
              <a:ext cx="8784976" cy="0"/>
            </a:xfrm>
            <a:prstGeom prst="line">
              <a:avLst/>
            </a:prstGeom>
            <a:ln w="762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" name="Группа 5"/>
            <p:cNvGrpSpPr/>
            <p:nvPr/>
          </p:nvGrpSpPr>
          <p:grpSpPr>
            <a:xfrm>
              <a:off x="133767" y="124570"/>
              <a:ext cx="8784976" cy="1124545"/>
              <a:chOff x="157132" y="1307689"/>
              <a:chExt cx="8784976" cy="864096"/>
            </a:xfrm>
            <a:solidFill>
              <a:srgbClr val="FFFF00"/>
            </a:solidFill>
          </p:grpSpPr>
          <p:sp>
            <p:nvSpPr>
              <p:cNvPr id="8" name="Прямоугольник 7"/>
              <p:cNvSpPr/>
              <p:nvPr/>
            </p:nvSpPr>
            <p:spPr>
              <a:xfrm>
                <a:off x="157132" y="1307689"/>
                <a:ext cx="8784976" cy="864096"/>
              </a:xfrm>
              <a:prstGeom prst="rect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pic>
            <p:nvPicPr>
              <p:cNvPr id="9" name="Рисунок 8"/>
              <p:cNvPicPr/>
              <p:nvPr/>
            </p:nvPicPr>
            <p:blipFill rotWithShape="1"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21852" b="78981" l="35625" r="61875"/>
                        </a14:imgEffect>
                      </a14:imgLayer>
                    </a14:imgProps>
                  </a:ext>
                </a:extLst>
              </a:blip>
              <a:srcRect l="33536" t="18311" r="35431" b="19399"/>
              <a:stretch/>
            </p:blipFill>
            <p:spPr bwMode="auto">
              <a:xfrm>
                <a:off x="378486" y="1371873"/>
                <a:ext cx="760495" cy="735731"/>
              </a:xfrm>
              <a:prstGeom prst="rect">
                <a:avLst/>
              </a:prstGeom>
              <a:grpFill/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pic>
            <p:nvPicPr>
              <p:cNvPr id="10" name="Picture 8" descr="C:\Users\1\Desktop\sewron.jpg"/>
              <p:cNvPicPr/>
              <p:nvPr/>
            </p:nvPicPr>
            <p:blipFill>
              <a:blip r:embed="rId4" cstate="print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ackgroundRemoval t="515" b="99613" l="0" r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51749" y="1336820"/>
                <a:ext cx="734846" cy="770784"/>
              </a:xfrm>
              <a:prstGeom prst="rect">
                <a:avLst/>
              </a:prstGeom>
              <a:grpFill/>
              <a:ln>
                <a:noFill/>
              </a:ln>
              <a:effectLst>
                <a:softEdge rad="112500"/>
              </a:effectLst>
              <a:extLst/>
            </p:spPr>
          </p:pic>
        </p:grpSp>
        <p:sp>
          <p:nvSpPr>
            <p:cNvPr id="7" name="Прямоугольник 6"/>
            <p:cNvSpPr/>
            <p:nvPr/>
          </p:nvSpPr>
          <p:spPr>
            <a:xfrm>
              <a:off x="1301574" y="135924"/>
              <a:ext cx="6480721" cy="121499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2000" b="1" dirty="0" err="1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Tema</a:t>
              </a:r>
              <a:r>
                <a:rPr lang="ru-RU" sz="20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№</a:t>
              </a:r>
              <a:r>
                <a:rPr lang="tk-TM" sz="20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1.2</a:t>
              </a:r>
              <a:r>
                <a:rPr lang="tk-TM" sz="20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. Awiasion pilçeli  maşinlaryň umumy häsiýetnamasy.</a:t>
              </a:r>
            </a:p>
          </p:txBody>
        </p:sp>
      </p:grpSp>
      <p:sp>
        <p:nvSpPr>
          <p:cNvPr id="11" name="Rectangle 1"/>
          <p:cNvSpPr>
            <a:spLocks noChangeArrowheads="1"/>
          </p:cNvSpPr>
          <p:nvPr/>
        </p:nvSpPr>
        <p:spPr bwMode="auto">
          <a:xfrm>
            <a:off x="391593" y="1196752"/>
            <a:ext cx="8300681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Sapak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tk-TM" sz="28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.2.</a:t>
            </a:r>
            <a:r>
              <a:rPr lang="tk-TM" sz="28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lang="ru-RU" sz="28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Howa</a:t>
            </a:r>
            <a:r>
              <a:rPr lang="ru-RU" sz="28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reaktiw</a:t>
            </a:r>
            <a:r>
              <a:rPr lang="ru-RU" sz="28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dwigatellerinde</a:t>
            </a:r>
            <a:r>
              <a:rPr lang="ru-RU" sz="28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  <a:r>
              <a:rPr lang="ru-RU" sz="28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howany</a:t>
            </a:r>
            <a:r>
              <a:rPr lang="ru-RU" sz="28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gysmak</a:t>
            </a:r>
            <a:r>
              <a:rPr lang="ru-RU" sz="28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üçin</a:t>
            </a:r>
            <a:r>
              <a:rPr lang="ru-RU" sz="28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ulanylýan</a:t>
            </a:r>
            <a:r>
              <a:rPr lang="ru-RU" sz="28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gurluşlar</a:t>
            </a:r>
            <a:r>
              <a:rPr lang="ru-RU" sz="2800" dirty="0" smtClean="0"/>
              <a:t>.</a:t>
            </a:r>
            <a:endParaRPr lang="tk-TM" sz="2800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2" name="Группа 11"/>
          <p:cNvGrpSpPr/>
          <p:nvPr/>
        </p:nvGrpSpPr>
        <p:grpSpPr>
          <a:xfrm>
            <a:off x="165759" y="1988840"/>
            <a:ext cx="8911150" cy="4061996"/>
            <a:chOff x="319163" y="2335150"/>
            <a:chExt cx="8637421" cy="4061996"/>
          </a:xfrm>
        </p:grpSpPr>
        <p:pic>
          <p:nvPicPr>
            <p:cNvPr id="14" name="Picture 2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9559" b="97426" l="1040" r="99827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9776" y="2335150"/>
              <a:ext cx="8616808" cy="40619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3" name="Прямоугольник 12"/>
            <p:cNvSpPr/>
            <p:nvPr/>
          </p:nvSpPr>
          <p:spPr>
            <a:xfrm>
              <a:off x="319163" y="3055230"/>
              <a:ext cx="8326803" cy="243143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lang="tk-TM" sz="40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Okuw soraglary:</a:t>
              </a:r>
              <a:endParaRPr lang="ru-RU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lvl="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ru-RU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1. </a:t>
              </a:r>
              <a:r>
                <a:rPr lang="ru-RU" sz="2800" dirty="0">
                  <a:latin typeface="Times New Roman" panose="02020603050405020304" pitchFamily="18" charset="0"/>
                  <a:ea typeface="Times New Roman" pitchFamily="18" charset="0"/>
                  <a:cs typeface="Times New Roman" panose="02020603050405020304" pitchFamily="18" charset="0"/>
                </a:rPr>
                <a:t>. </a:t>
              </a:r>
              <a:r>
                <a:rPr lang="ru-RU" sz="2800" dirty="0" err="1">
                  <a:latin typeface="Times New Roman" panose="02020603050405020304" pitchFamily="18" charset="0"/>
                  <a:ea typeface="Times New Roman" pitchFamily="18" charset="0"/>
                  <a:cs typeface="Times New Roman" panose="02020603050405020304" pitchFamily="18" charset="0"/>
                </a:rPr>
                <a:t>Umumy</a:t>
              </a:r>
              <a:r>
                <a:rPr lang="ru-RU" sz="2800" dirty="0">
                  <a:latin typeface="Times New Roman" panose="02020603050405020304" pitchFamily="18" charset="0"/>
                  <a:ea typeface="Times New Roman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2800" dirty="0" err="1">
                  <a:latin typeface="Times New Roman" panose="02020603050405020304" pitchFamily="18" charset="0"/>
                  <a:ea typeface="Times New Roman" pitchFamily="18" charset="0"/>
                  <a:cs typeface="Times New Roman" panose="02020603050405020304" pitchFamily="18" charset="0"/>
                </a:rPr>
                <a:t>maglumatlar</a:t>
              </a:r>
              <a:r>
                <a:rPr lang="ru-RU" sz="2800" dirty="0">
                  <a:latin typeface="Times New Roman" panose="02020603050405020304" pitchFamily="18" charset="0"/>
                  <a:ea typeface="Times New Roman" pitchFamily="18" charset="0"/>
                  <a:cs typeface="Times New Roman" panose="02020603050405020304" pitchFamily="18" charset="0"/>
                </a:rPr>
                <a:t>. </a:t>
              </a:r>
              <a:r>
                <a:rPr lang="ru-RU" sz="2800" dirty="0" err="1">
                  <a:latin typeface="Times New Roman" panose="02020603050405020304" pitchFamily="18" charset="0"/>
                  <a:ea typeface="Times New Roman" pitchFamily="18" charset="0"/>
                  <a:cs typeface="Times New Roman" panose="02020603050405020304" pitchFamily="18" charset="0"/>
                </a:rPr>
                <a:t>Merkezden</a:t>
              </a:r>
              <a:r>
                <a:rPr lang="ru-RU" sz="2800" dirty="0">
                  <a:latin typeface="Times New Roman" panose="02020603050405020304" pitchFamily="18" charset="0"/>
                  <a:ea typeface="Times New Roman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2800" dirty="0" err="1">
                  <a:latin typeface="Times New Roman" panose="02020603050405020304" pitchFamily="18" charset="0"/>
                  <a:ea typeface="Times New Roman" pitchFamily="18" charset="0"/>
                  <a:cs typeface="Times New Roman" panose="02020603050405020304" pitchFamily="18" charset="0"/>
                </a:rPr>
                <a:t>daşlaşýan</a:t>
              </a:r>
              <a:r>
                <a:rPr lang="ru-RU" sz="2800" dirty="0">
                  <a:latin typeface="Times New Roman" panose="02020603050405020304" pitchFamily="18" charset="0"/>
                  <a:ea typeface="Times New Roman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2800" dirty="0" err="1">
                  <a:latin typeface="Times New Roman" panose="02020603050405020304" pitchFamily="18" charset="0"/>
                  <a:ea typeface="Times New Roman" pitchFamily="18" charset="0"/>
                  <a:cs typeface="Times New Roman" panose="02020603050405020304" pitchFamily="18" charset="0"/>
                </a:rPr>
                <a:t>kompressorlar</a:t>
              </a:r>
              <a:r>
                <a:rPr lang="ru-RU" sz="2800" dirty="0">
                  <a:latin typeface="Times New Roman" panose="02020603050405020304" pitchFamily="18" charset="0"/>
                  <a:ea typeface="Times New Roman" pitchFamily="18" charset="0"/>
                  <a:cs typeface="Times New Roman" panose="02020603050405020304" pitchFamily="18" charset="0"/>
                </a:rPr>
                <a:t>;</a:t>
              </a:r>
              <a:endParaRPr lang="ru-RU" sz="28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lvl="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ru-RU" sz="2800" dirty="0">
                  <a:latin typeface="Times New Roman" panose="02020603050405020304" pitchFamily="18" charset="0"/>
                  <a:ea typeface="Times New Roman" pitchFamily="18" charset="0"/>
                  <a:cs typeface="Times New Roman" panose="02020603050405020304" pitchFamily="18" charset="0"/>
                </a:rPr>
                <a:t>2. </a:t>
              </a:r>
              <a:r>
                <a:rPr lang="ru-RU" sz="28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Howa</a:t>
              </a:r>
              <a:r>
                <a:rPr lang="ru-RU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28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reaktiw</a:t>
              </a:r>
              <a:r>
                <a:rPr lang="ru-RU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28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dwigatellerind</a:t>
              </a:r>
              <a:r>
                <a: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e</a:t>
              </a:r>
              <a:r>
                <a:rPr lang="ru-RU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(HRD-</a:t>
              </a:r>
              <a:r>
                <a:rPr lang="ru-RU" sz="28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de</a:t>
              </a:r>
              <a:r>
                <a:rPr lang="ru-RU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) </a:t>
              </a:r>
              <a:r>
                <a:rPr lang="ru-RU" sz="28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ulanylýan</a:t>
              </a:r>
              <a:r>
                <a:rPr lang="ru-RU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28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okly</a:t>
              </a:r>
              <a:r>
                <a:rPr lang="ru-RU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28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kompressorlar</a:t>
              </a:r>
              <a:r>
                <a:rPr lang="ru-RU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28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we</a:t>
              </a:r>
              <a:r>
                <a:rPr lang="ru-RU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28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olary</a:t>
              </a:r>
              <a:r>
                <a:rPr lang="ru-RU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28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hereketlendirijiler</a:t>
              </a:r>
              <a:r>
                <a:rPr lang="ru-RU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302116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559" b="97426" l="1040" r="9982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144" y="1098103"/>
            <a:ext cx="8616808" cy="4061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1" name="Группа 10"/>
          <p:cNvGrpSpPr/>
          <p:nvPr/>
        </p:nvGrpSpPr>
        <p:grpSpPr>
          <a:xfrm>
            <a:off x="242000" y="84815"/>
            <a:ext cx="8568952" cy="576064"/>
            <a:chOff x="289856" y="116632"/>
            <a:chExt cx="8568952" cy="936104"/>
          </a:xfrm>
        </p:grpSpPr>
        <p:cxnSp>
          <p:nvCxnSpPr>
            <p:cNvPr id="12" name="Прямая соединительная линия 11"/>
            <p:cNvCxnSpPr/>
            <p:nvPr/>
          </p:nvCxnSpPr>
          <p:spPr>
            <a:xfrm>
              <a:off x="289856" y="1052736"/>
              <a:ext cx="8568952" cy="0"/>
            </a:xfrm>
            <a:prstGeom prst="line">
              <a:avLst/>
            </a:prstGeom>
            <a:ln w="762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3" name="Группа 12"/>
            <p:cNvGrpSpPr/>
            <p:nvPr/>
          </p:nvGrpSpPr>
          <p:grpSpPr>
            <a:xfrm>
              <a:off x="289856" y="116632"/>
              <a:ext cx="8568952" cy="841970"/>
              <a:chOff x="323528" y="1243443"/>
              <a:chExt cx="8568952" cy="841970"/>
            </a:xfrm>
            <a:solidFill>
              <a:srgbClr val="FFFF00"/>
            </a:solidFill>
          </p:grpSpPr>
          <p:sp>
            <p:nvSpPr>
              <p:cNvPr id="15" name="Прямоугольник 14"/>
              <p:cNvSpPr/>
              <p:nvPr/>
            </p:nvSpPr>
            <p:spPr>
              <a:xfrm>
                <a:off x="323528" y="1243443"/>
                <a:ext cx="8568952" cy="832701"/>
              </a:xfrm>
              <a:prstGeom prst="rect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sp>
            <p:nvSpPr>
              <p:cNvPr id="16" name="Прямоугольник 15"/>
              <p:cNvSpPr/>
              <p:nvPr/>
            </p:nvSpPr>
            <p:spPr>
              <a:xfrm>
                <a:off x="3146769" y="1283678"/>
                <a:ext cx="3096344" cy="523220"/>
              </a:xfrm>
              <a:prstGeom prst="rect">
                <a:avLst/>
              </a:prstGeom>
              <a:grp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sq-AL" sz="2800" b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Sapagyň maksady</a:t>
                </a:r>
                <a:endParaRPr lang="tk-TM" sz="28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pic>
            <p:nvPicPr>
              <p:cNvPr id="17" name="Picture 8" descr="C:\Users\1\Desktop\sewron.jpg"/>
              <p:cNvPicPr/>
              <p:nvPr/>
            </p:nvPicPr>
            <p:blipFill>
              <a:blip r:embed="rId4" cstate="print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ackgroundRemoval t="515" b="99613" l="0" r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28384" y="1253118"/>
                <a:ext cx="720080" cy="832295"/>
              </a:xfrm>
              <a:prstGeom prst="rect">
                <a:avLst/>
              </a:prstGeom>
              <a:grpFill/>
              <a:ln>
                <a:noFill/>
              </a:ln>
              <a:effectLst>
                <a:softEdge rad="112500"/>
              </a:effectLst>
              <a:extLst/>
            </p:spPr>
          </p:pic>
        </p:grpSp>
        <p:pic>
          <p:nvPicPr>
            <p:cNvPr id="14" name="Рисунок 13"/>
            <p:cNvPicPr/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21852" b="78981" l="35625" r="61875"/>
                      </a14:imgEffect>
                    </a14:imgLayer>
                  </a14:imgProps>
                </a:ext>
              </a:extLst>
            </a:blip>
            <a:srcRect l="33536" t="18311" r="35431" b="19399"/>
            <a:stretch/>
          </p:blipFill>
          <p:spPr bwMode="auto">
            <a:xfrm>
              <a:off x="323688" y="131114"/>
              <a:ext cx="720080" cy="822680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  <p:sp>
        <p:nvSpPr>
          <p:cNvPr id="18" name="Прямоугольник 17"/>
          <p:cNvSpPr/>
          <p:nvPr/>
        </p:nvSpPr>
        <p:spPr>
          <a:xfrm>
            <a:off x="289856" y="2420888"/>
            <a:ext cx="8318728" cy="27392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AutoNum type="arabicPeriod"/>
            </a:pPr>
            <a:r>
              <a:rPr lang="tk-TM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Howa</a:t>
            </a:r>
            <a:r>
              <a:rPr lang="ru-RU" sz="28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reaktiw</a:t>
            </a:r>
            <a:r>
              <a:rPr lang="ru-RU" sz="28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dwigatellerinde</a:t>
            </a:r>
            <a:r>
              <a:rPr lang="ru-RU" sz="28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  <a:r>
              <a:rPr lang="ru-RU" sz="28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howany</a:t>
            </a:r>
            <a:r>
              <a:rPr lang="ru-RU" sz="28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gysmak</a:t>
            </a:r>
            <a:r>
              <a:rPr lang="ru-RU" sz="28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üçin</a:t>
            </a:r>
            <a:r>
              <a:rPr lang="ru-RU" sz="28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ulanylýan</a:t>
            </a:r>
            <a:r>
              <a:rPr lang="tk-TM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k-TM" sz="2800" dirty="0" smtClean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ru-RU" sz="2800" dirty="0" err="1" smtClean="0"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erkezden</a:t>
            </a:r>
            <a:r>
              <a:rPr lang="ru-RU" sz="2800" dirty="0" smtClean="0"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daşlaşýan</a:t>
            </a:r>
            <a:r>
              <a:rPr lang="ru-RU" sz="2800" dirty="0"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kompressorlary</a:t>
            </a:r>
            <a:r>
              <a:rPr lang="ru-RU" sz="2800" dirty="0" smtClean="0"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 </a:t>
            </a:r>
            <a:r>
              <a:rPr lang="tk-TM" sz="2800" dirty="0" smtClean="0">
                <a:latin typeface="Times New Roman" pitchFamily="18" charset="0"/>
                <a:cs typeface="Times New Roman" pitchFamily="18" charset="0"/>
              </a:rPr>
              <a:t>bilmeklerini gazanmak. </a:t>
            </a:r>
          </a:p>
          <a:p>
            <a:pPr algn="just">
              <a:buAutoNum type="arabicPeriod"/>
            </a:pPr>
            <a:r>
              <a:rPr lang="tk-TM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Howa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reaktiw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dwigatellerind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(HRD-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ulanylýan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okly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kompressorlary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we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olary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hereketlendirijileri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k-TM" sz="2800" dirty="0" smtClean="0">
                <a:latin typeface="Times New Roman" pitchFamily="18" charset="0"/>
                <a:cs typeface="Times New Roman" pitchFamily="18" charset="0"/>
              </a:rPr>
              <a:t>öwretmek.</a:t>
            </a:r>
          </a:p>
        </p:txBody>
      </p:sp>
    </p:spTree>
    <p:extLst>
      <p:ext uri="{BB962C8B-B14F-4D97-AF65-F5344CB8AC3E}">
        <p14:creationId xmlns:p14="http://schemas.microsoft.com/office/powerpoint/2010/main" val="24366592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Группа 12"/>
          <p:cNvGrpSpPr/>
          <p:nvPr/>
        </p:nvGrpSpPr>
        <p:grpSpPr>
          <a:xfrm>
            <a:off x="111028" y="0"/>
            <a:ext cx="8951875" cy="712081"/>
            <a:chOff x="113582" y="124320"/>
            <a:chExt cx="8951875" cy="1063850"/>
          </a:xfrm>
        </p:grpSpPr>
        <p:grpSp>
          <p:nvGrpSpPr>
            <p:cNvPr id="4" name="Группа 3"/>
            <p:cNvGrpSpPr/>
            <p:nvPr/>
          </p:nvGrpSpPr>
          <p:grpSpPr>
            <a:xfrm>
              <a:off x="113582" y="124320"/>
              <a:ext cx="8951875" cy="864559"/>
              <a:chOff x="150260" y="188640"/>
              <a:chExt cx="8876499" cy="792088"/>
            </a:xfrm>
          </p:grpSpPr>
          <p:sp>
            <p:nvSpPr>
              <p:cNvPr id="5" name="Прямоугольник 4"/>
              <p:cNvSpPr/>
              <p:nvPr/>
            </p:nvSpPr>
            <p:spPr>
              <a:xfrm>
                <a:off x="150260" y="188640"/>
                <a:ext cx="8876499" cy="792088"/>
              </a:xfrm>
              <a:prstGeom prst="rect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sp>
            <p:nvSpPr>
              <p:cNvPr id="6" name="Прямоугольник 5"/>
              <p:cNvSpPr/>
              <p:nvPr/>
            </p:nvSpPr>
            <p:spPr>
              <a:xfrm>
                <a:off x="2220766" y="323074"/>
                <a:ext cx="5256584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tr-TR" sz="2800" b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ULANYLAN EDEBIÝATLAR</a:t>
                </a:r>
                <a:endParaRPr lang="ru-RU" sz="28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pic>
            <p:nvPicPr>
              <p:cNvPr id="7" name="Рисунок 6"/>
              <p:cNvPicPr/>
              <p:nvPr/>
            </p:nvPicPr>
            <p:blipFill rotWithShape="1"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21852" b="78981" l="35625" r="61875"/>
                        </a14:imgEffect>
                      </a14:imgLayer>
                    </a14:imgProps>
                  </a:ext>
                </a:extLst>
              </a:blip>
              <a:srcRect l="33536" t="18311" r="35431" b="19399"/>
              <a:stretch/>
            </p:blipFill>
            <p:spPr bwMode="auto">
              <a:xfrm>
                <a:off x="264524" y="236411"/>
                <a:ext cx="760261" cy="653780"/>
              </a:xfrm>
              <a:prstGeom prst="rect">
                <a:avLst/>
              </a:prstGeom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pic>
            <p:nvPicPr>
              <p:cNvPr id="8" name="Picture 8" descr="C:\Users\1\Desktop\sewron.jpg"/>
              <p:cNvPicPr/>
              <p:nvPr/>
            </p:nvPicPr>
            <p:blipFill>
              <a:blip r:embed="rId4" cstate="print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ackgroundRemoval t="515" b="99613" l="0" r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72352" y="276363"/>
                <a:ext cx="697497" cy="653780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cxnSp>
          <p:nvCxnSpPr>
            <p:cNvPr id="9" name="Прямая соединительная линия 8"/>
            <p:cNvCxnSpPr/>
            <p:nvPr/>
          </p:nvCxnSpPr>
          <p:spPr>
            <a:xfrm>
              <a:off x="125102" y="1188170"/>
              <a:ext cx="8940355" cy="0"/>
            </a:xfrm>
            <a:prstGeom prst="line">
              <a:avLst/>
            </a:prstGeom>
            <a:ln w="762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Группа 9"/>
          <p:cNvGrpSpPr/>
          <p:nvPr/>
        </p:nvGrpSpPr>
        <p:grpSpPr>
          <a:xfrm>
            <a:off x="34358" y="836712"/>
            <a:ext cx="9036496" cy="5400600"/>
            <a:chOff x="42310" y="1556792"/>
            <a:chExt cx="9036496" cy="5301208"/>
          </a:xfrm>
        </p:grpSpPr>
        <p:pic>
          <p:nvPicPr>
            <p:cNvPr id="11" name="Picture 2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310" y="1556792"/>
              <a:ext cx="9036496" cy="53012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Прямоугольник 11"/>
            <p:cNvSpPr/>
            <p:nvPr/>
          </p:nvSpPr>
          <p:spPr>
            <a:xfrm>
              <a:off x="199854" y="1700808"/>
              <a:ext cx="8577549" cy="181588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 fontAlgn="base">
                <a:spcBef>
                  <a:spcPct val="0"/>
                </a:spcBef>
                <a:spcAft>
                  <a:spcPct val="0"/>
                </a:spcAft>
              </a:pPr>
              <a:r>
                <a:rPr lang="tk-TM" sz="2800" b="1" cap="all" dirty="0">
                  <a:ln w="9000" cmpd="sng">
                    <a:solidFill>
                      <a:schemeClr val="accent4">
                        <a:shade val="50000"/>
                        <a:satMod val="120000"/>
                      </a:schemeClr>
                    </a:solidFill>
                    <a:prstDash val="solid"/>
                  </a:ln>
                  <a:solidFill>
                    <a:srgbClr val="FFC000"/>
                  </a:solidFill>
                  <a:effectLst>
                    <a:reflection blurRad="12700" stA="28000" endPos="45000" dist="1000" dir="5400000" sy="-100000" algn="bl" rotWithShape="0"/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ru-RU" sz="2800" b="1" cap="all" dirty="0" smtClean="0">
                  <a:ln w="9000" cmpd="sng">
                    <a:solidFill>
                      <a:schemeClr val="accent4">
                        <a:shade val="50000"/>
                        <a:satMod val="120000"/>
                      </a:schemeClr>
                    </a:solidFill>
                    <a:prstDash val="solid"/>
                  </a:ln>
                  <a:solidFill>
                    <a:srgbClr val="FFC000"/>
                  </a:solidFill>
                  <a:effectLst>
                    <a:reflection blurRad="12700" stA="28000" endPos="45000" dist="1000" dir="5400000" sy="-100000" algn="bl" rotWithShape="0"/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. </a:t>
              </a:r>
              <a:r>
                <a:rPr lang="ru-RU" sz="2800" b="1" cap="all" dirty="0">
                  <a:ln w="9000" cmpd="sng">
                    <a:solidFill>
                      <a:schemeClr val="accent4">
                        <a:shade val="50000"/>
                        <a:satMod val="120000"/>
                      </a:schemeClr>
                    </a:solidFill>
                    <a:prstDash val="solid"/>
                  </a:ln>
                  <a:solidFill>
                    <a:srgbClr val="FFC000"/>
                  </a:solidFill>
                  <a:effectLst>
                    <a:reflection blurRad="12700" stA="28000" endPos="45000" dist="1000" dir="5400000" sy="-100000" algn="bl" rotWithShape="0"/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П.К. Казанджан, Л.П. Алексеев, Нечаев Ю.Н. Теория авиационных двигателей. Военное издательство министерства обороны союза ССР Москва- 1955</a:t>
              </a:r>
              <a:r>
                <a:rPr lang="ru-RU" sz="2800" b="1" cap="all" dirty="0" smtClean="0">
                  <a:ln w="9000" cmpd="sng">
                    <a:solidFill>
                      <a:schemeClr val="accent4">
                        <a:shade val="50000"/>
                        <a:satMod val="120000"/>
                      </a:schemeClr>
                    </a:solidFill>
                    <a:prstDash val="solid"/>
                  </a:ln>
                  <a:solidFill>
                    <a:srgbClr val="FFC000"/>
                  </a:solidFill>
                  <a:effectLst>
                    <a:reflection blurRad="12700" stA="28000" endPos="45000" dist="1000" dir="5400000" sy="-100000" algn="bl" rotWithShape="0"/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  <a:endParaRPr lang="en-US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669070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/>
          <p:cNvGrpSpPr/>
          <p:nvPr/>
        </p:nvGrpSpPr>
        <p:grpSpPr>
          <a:xfrm>
            <a:off x="140774" y="84189"/>
            <a:ext cx="8828942" cy="572247"/>
            <a:chOff x="140774" y="204125"/>
            <a:chExt cx="8828942" cy="908326"/>
          </a:xfrm>
        </p:grpSpPr>
        <p:cxnSp>
          <p:nvCxnSpPr>
            <p:cNvPr id="8" name="Прямая соединительная линия 7"/>
            <p:cNvCxnSpPr/>
            <p:nvPr/>
          </p:nvCxnSpPr>
          <p:spPr>
            <a:xfrm>
              <a:off x="140774" y="1112451"/>
              <a:ext cx="8784976" cy="0"/>
            </a:xfrm>
            <a:prstGeom prst="line">
              <a:avLst/>
            </a:prstGeom>
            <a:ln w="762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" name="Группа 6"/>
            <p:cNvGrpSpPr/>
            <p:nvPr/>
          </p:nvGrpSpPr>
          <p:grpSpPr>
            <a:xfrm>
              <a:off x="159629" y="204125"/>
              <a:ext cx="8810087" cy="792088"/>
              <a:chOff x="395536" y="1412776"/>
              <a:chExt cx="8558079" cy="792088"/>
            </a:xfrm>
            <a:solidFill>
              <a:srgbClr val="FFFF00"/>
            </a:solidFill>
          </p:grpSpPr>
          <p:sp>
            <p:nvSpPr>
              <p:cNvPr id="9" name="Прямоугольник 8"/>
              <p:cNvSpPr/>
              <p:nvPr/>
            </p:nvSpPr>
            <p:spPr>
              <a:xfrm>
                <a:off x="395536" y="1412776"/>
                <a:ext cx="8558079" cy="792088"/>
              </a:xfrm>
              <a:prstGeom prst="rect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sp>
            <p:nvSpPr>
              <p:cNvPr id="10" name="Прямоугольник 9"/>
              <p:cNvSpPr/>
              <p:nvPr/>
            </p:nvSpPr>
            <p:spPr>
              <a:xfrm>
                <a:off x="1351367" y="1523025"/>
                <a:ext cx="6715033" cy="375233"/>
              </a:xfrm>
              <a:prstGeom prst="rect">
                <a:avLst/>
              </a:prstGeom>
              <a:grp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20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ea typeface="Times New Roman" pitchFamily="18" charset="0"/>
                    <a:cs typeface="Times New Roman" panose="02020603050405020304" pitchFamily="18" charset="0"/>
                  </a:rPr>
                  <a:t>1.</a:t>
                </a:r>
                <a:r>
                  <a:rPr lang="en-US" sz="2000" b="1" dirty="0" err="1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Umumy</a:t>
                </a:r>
                <a:r>
                  <a:rPr lang="en-US" sz="20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000" b="1" dirty="0" err="1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maglumatlar</a:t>
                </a:r>
                <a:r>
                  <a:rPr lang="en-US" sz="20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 </a:t>
                </a:r>
                <a:r>
                  <a:rPr lang="en-US" sz="2000" b="1" dirty="0" err="1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Merkezden</a:t>
                </a:r>
                <a:r>
                  <a:rPr lang="en-US" sz="20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000" b="1" dirty="0" err="1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daşlaşýan</a:t>
                </a:r>
                <a:r>
                  <a:rPr lang="en-US" sz="2000" b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000" b="1" dirty="0" err="1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kompressorlar</a:t>
                </a:r>
                <a:r>
                  <a:rPr lang="en-US" sz="20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endParaRPr lang="ru-RU" sz="2000" b="1" dirty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pic>
            <p:nvPicPr>
              <p:cNvPr id="11" name="Рисунок 10"/>
              <p:cNvPicPr/>
              <p:nvPr/>
            </p:nvPicPr>
            <p:blipFill rotWithShape="1"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21852" b="78981" l="35625" r="61875"/>
                        </a14:imgEffect>
                      </a14:imgLayer>
                    </a14:imgProps>
                  </a:ext>
                </a:extLst>
              </a:blip>
              <a:srcRect l="33536" t="18311" r="35431" b="19399"/>
              <a:stretch/>
            </p:blipFill>
            <p:spPr bwMode="auto">
              <a:xfrm>
                <a:off x="484799" y="1437835"/>
                <a:ext cx="699482" cy="712226"/>
              </a:xfrm>
              <a:prstGeom prst="rect">
                <a:avLst/>
              </a:prstGeom>
              <a:grpFill/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pic>
            <p:nvPicPr>
              <p:cNvPr id="12" name="Picture 8" descr="C:\Users\1\Desktop\sewron.jpg"/>
              <p:cNvPicPr/>
              <p:nvPr/>
            </p:nvPicPr>
            <p:blipFill>
              <a:blip r:embed="rId4" cstate="print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ackgroundRemoval t="515" b="99613" l="0" r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79106" y="1437835"/>
                <a:ext cx="641366" cy="712226"/>
              </a:xfrm>
              <a:prstGeom prst="rect">
                <a:avLst/>
              </a:prstGeom>
              <a:grpFill/>
              <a:ln>
                <a:noFill/>
              </a:ln>
              <a:effectLst>
                <a:softEdge rad="112500"/>
              </a:effectLst>
              <a:extLst/>
            </p:spPr>
          </p:pic>
        </p:grpSp>
      </p:grpSp>
      <p:sp>
        <p:nvSpPr>
          <p:cNvPr id="2" name="Прямоугольник 1"/>
          <p:cNvSpPr/>
          <p:nvPr/>
        </p:nvSpPr>
        <p:spPr>
          <a:xfrm>
            <a:off x="140774" y="908719"/>
            <a:ext cx="8928992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Häzirkizaman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reaktiw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dwigatellerini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döretmekde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we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ösdürmekde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pilçeli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maşynlary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konstruktirowat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etmegiň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we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hasaplamagyň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teoretiki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işi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wajyp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bolup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durýar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kompressorlary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we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gaz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turbinalary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Işçi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elementleri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öz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aralarynda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biri-biriniň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yzynda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ýerleşdirilen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hereketlenmeýän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we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hereketlenýän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pilçeler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bolup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durýan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maşynlary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pilçeli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maşynlar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diýilip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atlandyrylmak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kabul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edilen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Umumy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diske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berkidilen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her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bir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aýlanýan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pilçeleriň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hatary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işçi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tigiri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diski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düzýär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Her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bir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hereketlenmeýän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pilçeleriň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hatary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hereketlenmeýän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önüdiji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ýa-da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sprýamlýaýuşiý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apparaty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(HA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ýa-da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СA)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düzýär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91150" y="908720"/>
            <a:ext cx="8856984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Işçi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tigir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koleso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hereketlenmeýän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gönüdiji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apparat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(СA)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bilen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birlikde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pilçeli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maşynyň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basgançagyny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stupenini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emele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getirýär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Pilçeli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maşynlar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bir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we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köp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basgançakly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bolup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bilerler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Pilçeli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maşynlar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olarda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gaz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akymynyň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hereketlenmek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häsiýetlerine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görä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merkezden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daşlaşýan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we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okly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görnüşlere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bölünýärler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Merkezden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daşlaşýan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pilçeli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maşynlarda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gaz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akymynyň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radial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ugura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gönükdirilmesi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bardyr;Bu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koleso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aýlananda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döreýän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merkezden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daşlaşýan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güýjüň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işini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peýdaly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ulanmaga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şert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döredýär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grpSp>
        <p:nvGrpSpPr>
          <p:cNvPr id="5" name="Группа 4"/>
          <p:cNvGrpSpPr/>
          <p:nvPr/>
        </p:nvGrpSpPr>
        <p:grpSpPr>
          <a:xfrm>
            <a:off x="168111" y="0"/>
            <a:ext cx="8790979" cy="763942"/>
            <a:chOff x="160525" y="117057"/>
            <a:chExt cx="8790979" cy="1079695"/>
          </a:xfrm>
        </p:grpSpPr>
        <p:grpSp>
          <p:nvGrpSpPr>
            <p:cNvPr id="6" name="Группа 5"/>
            <p:cNvGrpSpPr/>
            <p:nvPr/>
          </p:nvGrpSpPr>
          <p:grpSpPr>
            <a:xfrm>
              <a:off x="166528" y="117057"/>
              <a:ext cx="8784976" cy="932213"/>
              <a:chOff x="218376" y="-48900"/>
              <a:chExt cx="8925624" cy="1395844"/>
            </a:xfrm>
          </p:grpSpPr>
          <p:grpSp>
            <p:nvGrpSpPr>
              <p:cNvPr id="8" name="Группа 7"/>
              <p:cNvGrpSpPr/>
              <p:nvPr/>
            </p:nvGrpSpPr>
            <p:grpSpPr>
              <a:xfrm>
                <a:off x="218376" y="226936"/>
                <a:ext cx="8925624" cy="1120008"/>
                <a:chOff x="-84667" y="1523661"/>
                <a:chExt cx="9108504" cy="1152128"/>
              </a:xfrm>
              <a:solidFill>
                <a:srgbClr val="FFFF00"/>
              </a:solidFill>
            </p:grpSpPr>
            <p:sp>
              <p:nvSpPr>
                <p:cNvPr id="10" name="Прямоугольник 9"/>
                <p:cNvSpPr/>
                <p:nvPr/>
              </p:nvSpPr>
              <p:spPr>
                <a:xfrm>
                  <a:off x="-84667" y="1523661"/>
                  <a:ext cx="9108504" cy="1152128"/>
                </a:xfrm>
                <a:prstGeom prst="rect">
                  <a:avLst/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pic>
              <p:nvPicPr>
                <p:cNvPr id="11" name="Рисунок 10"/>
                <p:cNvPicPr/>
                <p:nvPr/>
              </p:nvPicPr>
              <p:blipFill>
                <a:blip r:embed="rId2">
                  <a:extLst>
                    <a:ext uri="{BEBA8EAE-BF5A-486C-A8C5-ECC9F3942E4B}">
                      <a14:imgProps xmlns:a14="http://schemas.microsoft.com/office/drawing/2010/main">
                        <a14:imgLayer r:embed="rId3">
                          <a14:imgEffect>
                            <a14:backgroundRemoval t="9091" b="86364" l="192" r="100000">
                              <a14:foregroundMark x1="4023" y1="25000" x2="4023" y2="25000"/>
                              <a14:foregroundMark x1="25862" y1="75000" x2="25862" y2="75000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98521" y="1704576"/>
                  <a:ext cx="4969510" cy="708584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12" name="Picture 8" descr="C:\Users\1\Desktop\sewron.jpg"/>
                <p:cNvPicPr/>
                <p:nvPr/>
              </p:nvPicPr>
              <p:blipFill>
                <a:blip r:embed="rId4" cstate="print">
                  <a:extLst>
                    <a:ext uri="{BEBA8EAE-BF5A-486C-A8C5-ECC9F3942E4B}">
                      <a14:imgProps xmlns:a14="http://schemas.microsoft.com/office/drawing/2010/main">
                        <a14:imgLayer r:embed="rId5">
                          <a14:imgEffect>
                            <a14:backgroundRemoval t="515" b="99613" l="0" r="10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31310" y="1563797"/>
                  <a:ext cx="604011" cy="990137"/>
                </a:xfrm>
                <a:prstGeom prst="rect">
                  <a:avLst/>
                </a:prstGeom>
                <a:grpFill/>
                <a:ln>
                  <a:noFill/>
                </a:ln>
                <a:effectLst>
                  <a:softEdge rad="112500"/>
                </a:effectLst>
                <a:extLst/>
              </p:spPr>
            </p:pic>
            <p:pic>
              <p:nvPicPr>
                <p:cNvPr id="13" name="Рисунок 12"/>
                <p:cNvPicPr/>
                <p:nvPr/>
              </p:nvPicPr>
              <p:blipFill rotWithShape="1">
                <a:blip r:embed="rId6">
                  <a:extLst>
                    <a:ext uri="{BEBA8EAE-BF5A-486C-A8C5-ECC9F3942E4B}">
                      <a14:imgProps xmlns:a14="http://schemas.microsoft.com/office/drawing/2010/main">
                        <a14:imgLayer r:embed="rId7">
                          <a14:imgEffect>
                            <a14:backgroundRemoval t="21852" b="78981" l="35625" r="61875"/>
                          </a14:imgEffect>
                        </a14:imgLayer>
                      </a14:imgProps>
                    </a:ext>
                  </a:extLst>
                </a:blip>
                <a:srcRect l="33536" t="18311" r="35431" b="19399"/>
                <a:stretch/>
              </p:blipFill>
              <p:spPr bwMode="auto">
                <a:xfrm>
                  <a:off x="70250" y="1580859"/>
                  <a:ext cx="679486" cy="1037727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53640926-AAD7-44D8-BBD7-CCE9431645EC}">
                    <a14:shadowObscured xmlns:a14="http://schemas.microsoft.com/office/drawing/2010/main"/>
                  </a:ext>
                </a:extLst>
              </p:spPr>
            </p:pic>
          </p:grpSp>
          <p:sp>
            <p:nvSpPr>
              <p:cNvPr id="9" name="Прямоугольник 8"/>
              <p:cNvSpPr/>
              <p:nvPr/>
            </p:nvSpPr>
            <p:spPr>
              <a:xfrm>
                <a:off x="3760470" y="-48900"/>
                <a:ext cx="1280315" cy="96778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ru-RU" sz="36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</a:rPr>
                  <a:t> </a:t>
                </a:r>
                <a:r>
                  <a:rPr lang="ru-RU" sz="28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А Д</a:t>
                </a:r>
                <a:r>
                  <a:rPr lang="en-US" sz="28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k-TM" sz="28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endParaRPr lang="ru-RU" sz="2800" b="1" dirty="0">
                  <a:ln w="1905"/>
                  <a:solidFill>
                    <a:srgbClr val="FF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cxnSp>
          <p:nvCxnSpPr>
            <p:cNvPr id="7" name="Прямая соединительная линия 6"/>
            <p:cNvCxnSpPr/>
            <p:nvPr/>
          </p:nvCxnSpPr>
          <p:spPr>
            <a:xfrm>
              <a:off x="160525" y="1196752"/>
              <a:ext cx="8784976" cy="0"/>
            </a:xfrm>
            <a:prstGeom prst="line">
              <a:avLst/>
            </a:prstGeom>
            <a:ln w="762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4619953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168111" y="980728"/>
            <a:ext cx="866684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49263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Okly</a:t>
            </a:r>
            <a:r>
              <a:rPr lang="ru-RU" sz="28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görnüşli</a:t>
            </a:r>
            <a:r>
              <a:rPr lang="ru-RU" sz="28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pilçeli</a:t>
            </a:r>
            <a:r>
              <a:rPr lang="ru-RU" sz="28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maşynlarynda</a:t>
            </a:r>
            <a:r>
              <a:rPr lang="ru-RU" sz="28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gaz</a:t>
            </a:r>
            <a:r>
              <a:rPr lang="ru-RU" sz="28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akymynyň</a:t>
            </a:r>
            <a:r>
              <a:rPr lang="ru-RU" sz="28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hereketi</a:t>
            </a:r>
            <a:r>
              <a:rPr lang="ru-RU" sz="28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işçi</a:t>
            </a:r>
            <a:r>
              <a:rPr lang="ru-RU" sz="28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tigiriň</a:t>
            </a:r>
            <a:r>
              <a:rPr lang="ru-RU" sz="28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okunyň</a:t>
            </a:r>
            <a:r>
              <a:rPr lang="ru-RU" sz="28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ugry</a:t>
            </a:r>
            <a:r>
              <a:rPr lang="ru-RU" sz="28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bilen</a:t>
            </a:r>
            <a:r>
              <a:rPr lang="ru-RU" sz="28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gabat</a:t>
            </a:r>
            <a:r>
              <a:rPr lang="ru-RU" sz="28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gelýär</a:t>
            </a:r>
            <a:r>
              <a:rPr lang="ru-RU" sz="28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(почти совпадает) </a:t>
            </a:r>
            <a:r>
              <a:rPr lang="ru-RU" sz="28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şunuň</a:t>
            </a:r>
            <a:r>
              <a:rPr lang="ru-RU" sz="28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üçin</a:t>
            </a:r>
            <a:r>
              <a:rPr lang="ru-RU" sz="28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akyp</a:t>
            </a:r>
            <a:r>
              <a:rPr lang="ru-RU" sz="28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geçýän</a:t>
            </a:r>
            <a:r>
              <a:rPr lang="ru-RU" sz="28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gaz</a:t>
            </a:r>
            <a:r>
              <a:rPr lang="ru-RU" sz="28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akymy</a:t>
            </a:r>
            <a:r>
              <a:rPr lang="ru-RU" sz="28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bilen</a:t>
            </a:r>
            <a:r>
              <a:rPr lang="ru-RU" sz="28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pilçeleriň</a:t>
            </a:r>
            <a:r>
              <a:rPr lang="ru-RU" sz="28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öz</a:t>
            </a:r>
            <a:r>
              <a:rPr lang="ru-RU" sz="28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arasyndaky</a:t>
            </a:r>
            <a:r>
              <a:rPr lang="ru-RU" sz="28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gatnaşyk</a:t>
            </a:r>
            <a:r>
              <a:rPr lang="ru-RU" sz="28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esasy</a:t>
            </a:r>
            <a:r>
              <a:rPr lang="ru-RU" sz="28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ýagdaýda</a:t>
            </a:r>
            <a:r>
              <a:rPr lang="ru-RU" sz="28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gazodinamiki</a:t>
            </a:r>
            <a:r>
              <a:rPr lang="ru-RU" sz="28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güýjüň</a:t>
            </a:r>
            <a:r>
              <a:rPr lang="ru-RU" sz="28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hasabyna</a:t>
            </a:r>
            <a:r>
              <a:rPr lang="ru-RU" sz="28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amala</a:t>
            </a:r>
            <a:r>
              <a:rPr lang="ru-RU" sz="28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aşyrylýar</a:t>
            </a:r>
            <a:r>
              <a:rPr lang="ru-RU" sz="28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pPr lvl="0" indent="449263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Howa-reatiw</a:t>
            </a:r>
            <a:r>
              <a:rPr lang="ru-RU" sz="28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dwigatellerinde</a:t>
            </a:r>
            <a:r>
              <a:rPr lang="ru-RU" sz="28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howany</a:t>
            </a:r>
            <a:r>
              <a:rPr lang="ru-RU" sz="28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gysmak</a:t>
            </a:r>
            <a:r>
              <a:rPr lang="ru-RU" sz="28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üçin</a:t>
            </a:r>
            <a:r>
              <a:rPr lang="ru-RU" sz="28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merkezden</a:t>
            </a:r>
            <a:r>
              <a:rPr lang="ru-RU" sz="28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daşlaşýan</a:t>
            </a:r>
            <a:r>
              <a:rPr lang="ru-RU" sz="28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hem-de</a:t>
            </a:r>
            <a:r>
              <a:rPr lang="ru-RU" sz="28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okly</a:t>
            </a:r>
            <a:r>
              <a:rPr lang="ru-RU" sz="28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kompressorlary</a:t>
            </a:r>
            <a:r>
              <a:rPr lang="ru-RU" sz="28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ulanylýar</a:t>
            </a:r>
            <a:r>
              <a:rPr lang="ru-RU" sz="28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olaryň</a:t>
            </a:r>
            <a:r>
              <a:rPr lang="ru-RU" sz="28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heretlendirijisi</a:t>
            </a:r>
            <a:r>
              <a:rPr lang="ru-RU" sz="28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hökmünde</a:t>
            </a:r>
            <a:r>
              <a:rPr lang="ru-RU" sz="28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köplenç</a:t>
            </a:r>
            <a:r>
              <a:rPr lang="ru-RU" sz="28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ýagdaýlarda</a:t>
            </a:r>
            <a:r>
              <a:rPr lang="ru-RU" sz="28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okly</a:t>
            </a:r>
            <a:r>
              <a:rPr lang="ru-RU" sz="28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gaz</a:t>
            </a:r>
            <a:r>
              <a:rPr lang="ru-RU" sz="28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turbinasy</a:t>
            </a:r>
            <a:r>
              <a:rPr lang="ru-RU" sz="28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ulanylýar</a:t>
            </a:r>
            <a:r>
              <a:rPr lang="ru-RU" sz="28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4" name="Группа 13"/>
          <p:cNvGrpSpPr/>
          <p:nvPr/>
        </p:nvGrpSpPr>
        <p:grpSpPr>
          <a:xfrm>
            <a:off x="168111" y="0"/>
            <a:ext cx="8790979" cy="763942"/>
            <a:chOff x="160525" y="117057"/>
            <a:chExt cx="8790979" cy="1079695"/>
          </a:xfrm>
        </p:grpSpPr>
        <p:grpSp>
          <p:nvGrpSpPr>
            <p:cNvPr id="15" name="Группа 14"/>
            <p:cNvGrpSpPr/>
            <p:nvPr/>
          </p:nvGrpSpPr>
          <p:grpSpPr>
            <a:xfrm>
              <a:off x="166528" y="117057"/>
              <a:ext cx="8784976" cy="932213"/>
              <a:chOff x="218376" y="-48900"/>
              <a:chExt cx="8925624" cy="1395844"/>
            </a:xfrm>
          </p:grpSpPr>
          <p:grpSp>
            <p:nvGrpSpPr>
              <p:cNvPr id="17" name="Группа 16"/>
              <p:cNvGrpSpPr/>
              <p:nvPr/>
            </p:nvGrpSpPr>
            <p:grpSpPr>
              <a:xfrm>
                <a:off x="218376" y="226936"/>
                <a:ext cx="8925624" cy="1120008"/>
                <a:chOff x="-84667" y="1523661"/>
                <a:chExt cx="9108504" cy="1152128"/>
              </a:xfrm>
              <a:solidFill>
                <a:srgbClr val="FFFF00"/>
              </a:solidFill>
            </p:grpSpPr>
            <p:sp>
              <p:nvSpPr>
                <p:cNvPr id="19" name="Прямоугольник 18"/>
                <p:cNvSpPr/>
                <p:nvPr/>
              </p:nvSpPr>
              <p:spPr>
                <a:xfrm>
                  <a:off x="-84667" y="1523661"/>
                  <a:ext cx="9108504" cy="1152128"/>
                </a:xfrm>
                <a:prstGeom prst="rect">
                  <a:avLst/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pic>
              <p:nvPicPr>
                <p:cNvPr id="20" name="Рисунок 19"/>
                <p:cNvPicPr/>
                <p:nvPr/>
              </p:nvPicPr>
              <p:blipFill>
                <a:blip r:embed="rId2">
                  <a:extLst>
                    <a:ext uri="{BEBA8EAE-BF5A-486C-A8C5-ECC9F3942E4B}">
                      <a14:imgProps xmlns:a14="http://schemas.microsoft.com/office/drawing/2010/main">
                        <a14:imgLayer r:embed="rId3">
                          <a14:imgEffect>
                            <a14:backgroundRemoval t="9091" b="86364" l="192" r="100000">
                              <a14:foregroundMark x1="4023" y1="25000" x2="4023" y2="25000"/>
                              <a14:foregroundMark x1="25862" y1="75000" x2="25862" y2="75000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98521" y="1704576"/>
                  <a:ext cx="4969510" cy="708584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21" name="Picture 8" descr="C:\Users\1\Desktop\sewron.jpg"/>
                <p:cNvPicPr/>
                <p:nvPr/>
              </p:nvPicPr>
              <p:blipFill>
                <a:blip r:embed="rId4" cstate="print">
                  <a:extLst>
                    <a:ext uri="{BEBA8EAE-BF5A-486C-A8C5-ECC9F3942E4B}">
                      <a14:imgProps xmlns:a14="http://schemas.microsoft.com/office/drawing/2010/main">
                        <a14:imgLayer r:embed="rId5">
                          <a14:imgEffect>
                            <a14:backgroundRemoval t="515" b="99613" l="0" r="10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31310" y="1563797"/>
                  <a:ext cx="604011" cy="990137"/>
                </a:xfrm>
                <a:prstGeom prst="rect">
                  <a:avLst/>
                </a:prstGeom>
                <a:grpFill/>
                <a:ln>
                  <a:noFill/>
                </a:ln>
                <a:effectLst>
                  <a:softEdge rad="112500"/>
                </a:effectLst>
                <a:extLst/>
              </p:spPr>
            </p:pic>
            <p:pic>
              <p:nvPicPr>
                <p:cNvPr id="22" name="Рисунок 21"/>
                <p:cNvPicPr/>
                <p:nvPr/>
              </p:nvPicPr>
              <p:blipFill rotWithShape="1">
                <a:blip r:embed="rId6">
                  <a:extLst>
                    <a:ext uri="{BEBA8EAE-BF5A-486C-A8C5-ECC9F3942E4B}">
                      <a14:imgProps xmlns:a14="http://schemas.microsoft.com/office/drawing/2010/main">
                        <a14:imgLayer r:embed="rId7">
                          <a14:imgEffect>
                            <a14:backgroundRemoval t="21852" b="78981" l="35625" r="61875"/>
                          </a14:imgEffect>
                        </a14:imgLayer>
                      </a14:imgProps>
                    </a:ext>
                  </a:extLst>
                </a:blip>
                <a:srcRect l="33536" t="18311" r="35431" b="19399"/>
                <a:stretch/>
              </p:blipFill>
              <p:spPr bwMode="auto">
                <a:xfrm>
                  <a:off x="70250" y="1580859"/>
                  <a:ext cx="679486" cy="1037727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53640926-AAD7-44D8-BBD7-CCE9431645EC}">
                    <a14:shadowObscured xmlns:a14="http://schemas.microsoft.com/office/drawing/2010/main"/>
                  </a:ext>
                </a:extLst>
              </p:spPr>
            </p:pic>
          </p:grpSp>
          <p:sp>
            <p:nvSpPr>
              <p:cNvPr id="18" name="Прямоугольник 17"/>
              <p:cNvSpPr/>
              <p:nvPr/>
            </p:nvSpPr>
            <p:spPr>
              <a:xfrm>
                <a:off x="3760470" y="-48900"/>
                <a:ext cx="1280315" cy="96778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ru-RU" sz="36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</a:rPr>
                  <a:t> </a:t>
                </a:r>
                <a:r>
                  <a:rPr lang="ru-RU" sz="28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А Д</a:t>
                </a:r>
                <a:r>
                  <a:rPr lang="en-US" sz="28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k-TM" sz="28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endParaRPr lang="ru-RU" sz="2800" b="1" dirty="0">
                  <a:ln w="1905"/>
                  <a:solidFill>
                    <a:srgbClr val="FF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cxnSp>
          <p:nvCxnSpPr>
            <p:cNvPr id="16" name="Прямая соединительная линия 15"/>
            <p:cNvCxnSpPr/>
            <p:nvPr/>
          </p:nvCxnSpPr>
          <p:spPr>
            <a:xfrm>
              <a:off x="160525" y="1196752"/>
              <a:ext cx="8784976" cy="0"/>
            </a:xfrm>
            <a:prstGeom prst="line">
              <a:avLst/>
            </a:prstGeom>
            <a:ln w="762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7792039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1803" y="908720"/>
            <a:ext cx="8917591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	</a:t>
            </a:r>
            <a:r>
              <a:rPr lang="ru-RU" sz="26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Merkezden</a:t>
            </a:r>
            <a:r>
              <a:rPr lang="ru-RU" sz="2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daşlaşýan</a:t>
            </a:r>
            <a:r>
              <a:rPr lang="ru-RU" sz="2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kompressorlar</a:t>
            </a:r>
            <a:r>
              <a:rPr lang="ru-RU" sz="2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Merkezden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daşlaşýan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kompressorlar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awiasiýada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HRD-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howany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gysmak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üçin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hem-de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porşnli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awiasion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dwigatelleriniň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sorujy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kanalynda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uçuş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belentliklerinde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howanyň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basyşyny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üýtgetman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saklamak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we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üflemek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üçin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ulanylýar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Iki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gapdallaýyn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girişli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merkezden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daşlaşýan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kompressor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TRD-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howany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gysmak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üçin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niýetlenip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,(8-nji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surat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ol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iki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sany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esasy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bölekden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durýar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Kolesodan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(1) (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tigirden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we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pilçeli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diffuzordan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(2).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Tigir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koleso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wala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(3)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oturdylandyr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we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ol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köp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radial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pilçeleri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bilen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üpjün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edilendir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Howa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tigire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koleso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az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ýitgili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gerekli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bolan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ugra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gönükdiriji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we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howany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deň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paýlamak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üçin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niýetlenen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gönükdiriji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gurluşyň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(5)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üsti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bilen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berilýär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grpSp>
        <p:nvGrpSpPr>
          <p:cNvPr id="12" name="Группа 11"/>
          <p:cNvGrpSpPr/>
          <p:nvPr/>
        </p:nvGrpSpPr>
        <p:grpSpPr>
          <a:xfrm>
            <a:off x="168111" y="0"/>
            <a:ext cx="8790979" cy="763942"/>
            <a:chOff x="160525" y="117057"/>
            <a:chExt cx="8790979" cy="1079695"/>
          </a:xfrm>
        </p:grpSpPr>
        <p:grpSp>
          <p:nvGrpSpPr>
            <p:cNvPr id="22" name="Группа 21"/>
            <p:cNvGrpSpPr/>
            <p:nvPr/>
          </p:nvGrpSpPr>
          <p:grpSpPr>
            <a:xfrm>
              <a:off x="166528" y="117057"/>
              <a:ext cx="8784976" cy="932213"/>
              <a:chOff x="218376" y="-48900"/>
              <a:chExt cx="8925624" cy="1395844"/>
            </a:xfrm>
          </p:grpSpPr>
          <p:grpSp>
            <p:nvGrpSpPr>
              <p:cNvPr id="24" name="Группа 23"/>
              <p:cNvGrpSpPr/>
              <p:nvPr/>
            </p:nvGrpSpPr>
            <p:grpSpPr>
              <a:xfrm>
                <a:off x="218376" y="226936"/>
                <a:ext cx="8925624" cy="1120008"/>
                <a:chOff x="-84667" y="1523661"/>
                <a:chExt cx="9108504" cy="1152128"/>
              </a:xfrm>
              <a:solidFill>
                <a:srgbClr val="FFFF00"/>
              </a:solidFill>
            </p:grpSpPr>
            <p:sp>
              <p:nvSpPr>
                <p:cNvPr id="26" name="Прямоугольник 25"/>
                <p:cNvSpPr/>
                <p:nvPr/>
              </p:nvSpPr>
              <p:spPr>
                <a:xfrm>
                  <a:off x="-84667" y="1523661"/>
                  <a:ext cx="9108504" cy="1152128"/>
                </a:xfrm>
                <a:prstGeom prst="rect">
                  <a:avLst/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pic>
              <p:nvPicPr>
                <p:cNvPr id="27" name="Рисунок 26"/>
                <p:cNvPicPr/>
                <p:nvPr/>
              </p:nvPicPr>
              <p:blipFill>
                <a:blip r:embed="rId2">
                  <a:extLst>
                    <a:ext uri="{BEBA8EAE-BF5A-486C-A8C5-ECC9F3942E4B}">
                      <a14:imgProps xmlns:a14="http://schemas.microsoft.com/office/drawing/2010/main">
                        <a14:imgLayer r:embed="rId3">
                          <a14:imgEffect>
                            <a14:backgroundRemoval t="9091" b="86364" l="192" r="100000">
                              <a14:foregroundMark x1="4023" y1="25000" x2="4023" y2="25000"/>
                              <a14:foregroundMark x1="25862" y1="75000" x2="25862" y2="75000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98521" y="1704576"/>
                  <a:ext cx="4969510" cy="708584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28" name="Picture 8" descr="C:\Users\1\Desktop\sewron.jpg"/>
                <p:cNvPicPr/>
                <p:nvPr/>
              </p:nvPicPr>
              <p:blipFill>
                <a:blip r:embed="rId4" cstate="print">
                  <a:extLst>
                    <a:ext uri="{BEBA8EAE-BF5A-486C-A8C5-ECC9F3942E4B}">
                      <a14:imgProps xmlns:a14="http://schemas.microsoft.com/office/drawing/2010/main">
                        <a14:imgLayer r:embed="rId5">
                          <a14:imgEffect>
                            <a14:backgroundRemoval t="515" b="99613" l="0" r="10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31310" y="1563797"/>
                  <a:ext cx="604011" cy="990137"/>
                </a:xfrm>
                <a:prstGeom prst="rect">
                  <a:avLst/>
                </a:prstGeom>
                <a:grpFill/>
                <a:ln>
                  <a:noFill/>
                </a:ln>
                <a:effectLst>
                  <a:softEdge rad="112500"/>
                </a:effectLst>
                <a:extLst/>
              </p:spPr>
            </p:pic>
            <p:pic>
              <p:nvPicPr>
                <p:cNvPr id="29" name="Рисунок 28"/>
                <p:cNvPicPr/>
                <p:nvPr/>
              </p:nvPicPr>
              <p:blipFill rotWithShape="1">
                <a:blip r:embed="rId6">
                  <a:extLst>
                    <a:ext uri="{BEBA8EAE-BF5A-486C-A8C5-ECC9F3942E4B}">
                      <a14:imgProps xmlns:a14="http://schemas.microsoft.com/office/drawing/2010/main">
                        <a14:imgLayer r:embed="rId7">
                          <a14:imgEffect>
                            <a14:backgroundRemoval t="21852" b="78981" l="35625" r="61875"/>
                          </a14:imgEffect>
                        </a14:imgLayer>
                      </a14:imgProps>
                    </a:ext>
                  </a:extLst>
                </a:blip>
                <a:srcRect l="33536" t="18311" r="35431" b="19399"/>
                <a:stretch/>
              </p:blipFill>
              <p:spPr bwMode="auto">
                <a:xfrm>
                  <a:off x="70250" y="1580859"/>
                  <a:ext cx="679486" cy="1037727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53640926-AAD7-44D8-BBD7-CCE9431645EC}">
                    <a14:shadowObscured xmlns:a14="http://schemas.microsoft.com/office/drawing/2010/main"/>
                  </a:ext>
                </a:extLst>
              </p:spPr>
            </p:pic>
          </p:grpSp>
          <p:sp>
            <p:nvSpPr>
              <p:cNvPr id="25" name="Прямоугольник 24"/>
              <p:cNvSpPr/>
              <p:nvPr/>
            </p:nvSpPr>
            <p:spPr>
              <a:xfrm>
                <a:off x="3760470" y="-48900"/>
                <a:ext cx="1280315" cy="96778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ru-RU" sz="36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</a:rPr>
                  <a:t> </a:t>
                </a:r>
                <a:r>
                  <a:rPr lang="ru-RU" sz="28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А Д</a:t>
                </a:r>
                <a:r>
                  <a:rPr lang="en-US" sz="28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k-TM" sz="28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endParaRPr lang="ru-RU" sz="2800" b="1" dirty="0">
                  <a:ln w="1905"/>
                  <a:solidFill>
                    <a:srgbClr val="FF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cxnSp>
          <p:nvCxnSpPr>
            <p:cNvPr id="23" name="Прямая соединительная линия 22"/>
            <p:cNvCxnSpPr/>
            <p:nvPr/>
          </p:nvCxnSpPr>
          <p:spPr>
            <a:xfrm>
              <a:off x="160525" y="1196752"/>
              <a:ext cx="8784976" cy="0"/>
            </a:xfrm>
            <a:prstGeom prst="line">
              <a:avLst/>
            </a:prstGeom>
            <a:ln w="762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857224" y="2857496"/>
            <a:ext cx="7358114" cy="784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39750" algn="l"/>
              </a:tabLst>
            </a:pPr>
            <a:endParaRPr kumimoji="0" lang="ru-RU" sz="1500" b="1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39750" algn="l"/>
              </a:tabLst>
            </a:pPr>
            <a:endParaRPr kumimoji="0" lang="ru-RU" sz="1500" b="1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39750" algn="l"/>
              </a:tabLst>
            </a:pPr>
            <a:endParaRPr lang="ru-RU" sz="1500" b="1" dirty="0">
              <a:solidFill>
                <a:srgbClr val="FFFF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68335" y="188640"/>
            <a:ext cx="8535892" cy="642942"/>
          </a:xfrm>
          <a:prstGeom prst="rect">
            <a:avLst/>
          </a:prstGeom>
          <a:solidFill>
            <a:srgbClr val="FFFF0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tabLst>
                <a:tab pos="4032250" algn="l"/>
              </a:tabLst>
            </a:pP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Iki tarapdan girişli merkezden daşlaşýan kompressoryň çyzgysy</a:t>
            </a:r>
            <a:endParaRPr lang="ru-RU" sz="24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36095" y="980728"/>
            <a:ext cx="3368131" cy="4929222"/>
          </a:xfrm>
          <a:prstGeom prst="rect">
            <a:avLst/>
          </a:prstGeom>
          <a:solidFill>
            <a:srgbClr val="3333FF"/>
          </a:solidFill>
          <a:ln w="9525">
            <a:noFill/>
            <a:miter lim="800000"/>
            <a:headEnd/>
            <a:tailEnd/>
          </a:ln>
          <a:effectLst/>
        </p:spPr>
      </p:pic>
      <p:sp>
        <p:nvSpPr>
          <p:cNvPr id="10" name="Прямоугольник 9"/>
          <p:cNvSpPr/>
          <p:nvPr/>
        </p:nvSpPr>
        <p:spPr>
          <a:xfrm>
            <a:off x="785786" y="2428868"/>
            <a:ext cx="428628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q"/>
              <a:tabLst>
                <a:tab pos="4032250" algn="l"/>
              </a:tabLst>
            </a:pPr>
            <a:r>
              <a:rPr lang="tk-TM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.Tigir .................................................... 1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q"/>
              <a:tabLst>
                <a:tab pos="4032250" algn="l"/>
              </a:tabLst>
            </a:pPr>
            <a:r>
              <a:rPr lang="tk-TM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Pilçelidiffuzor ..................................... 2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q"/>
              <a:tabLst>
                <a:tab pos="4032250" algn="l"/>
              </a:tabLst>
            </a:pPr>
            <a:r>
              <a:rPr lang="tk-TM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Wal  .................................................... 3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q"/>
              <a:tabLst>
                <a:tab pos="4032250" algn="l"/>
              </a:tabLst>
            </a:pPr>
            <a:r>
              <a:rPr lang="tk-TM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Tigiriň pilçeleri  ................................. 4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q"/>
              <a:tabLst>
                <a:tab pos="4032250" algn="l"/>
              </a:tabLst>
            </a:pPr>
            <a:r>
              <a:rPr lang="tk-TM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Gönükdiriji gurluş  ............................. 5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q"/>
              <a:tabLst>
                <a:tab pos="4032250" algn="l"/>
              </a:tabLst>
            </a:pPr>
            <a:r>
              <a:rPr lang="tk-TM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Çykyş patrubkasy  .............................. 6</a:t>
            </a:r>
          </a:p>
        </p:txBody>
      </p:sp>
    </p:spTree>
  </p:cSld>
  <p:clrMapOvr>
    <a:masterClrMapping/>
  </p:clrMapOvr>
  <p:transition>
    <p:cover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496" y="980728"/>
            <a:ext cx="9073008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Howa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tigiriň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pilçeleriniň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emele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getirýän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kanallaryndan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geçýär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we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tigir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bilen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bilelikde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aýlanýar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soňra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merkezden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daşlaşýan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güýjüň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täsiriniň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esasynda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howa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gysylýar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Şunuň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bilen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birlikde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howanyň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otnositel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tizligi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hem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ösýär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we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tigriň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çykyşynda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onuň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tizligi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tigriň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aýlaw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tizligine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ýakynlaşýar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Pilçeli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diffuzorda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tigir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tarapyndan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howa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berilen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kinetiki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energiýa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onuň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mundan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beýläk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gysylmagy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üçin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ulanylýar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	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Howanyň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pilçeleriň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emele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getirýän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giňelýän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kanaly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bilen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hereket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etmeginde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onuň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tizligi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peselýär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basyşy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bolsa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ýokarlanýar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Şeýlelikde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howa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yzygiderlilikde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gysylýar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ilki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başda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tigirde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soňra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bolsa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pilçeli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diffuzorda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Howa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diffuzordan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çykyp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çykyş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gurluşyna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patrubkasyna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(6)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barýar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ol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ýerden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dwigateliň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ýanyş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kamerasyna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barýar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grpSp>
        <p:nvGrpSpPr>
          <p:cNvPr id="14" name="Группа 13"/>
          <p:cNvGrpSpPr/>
          <p:nvPr/>
        </p:nvGrpSpPr>
        <p:grpSpPr>
          <a:xfrm>
            <a:off x="168111" y="138975"/>
            <a:ext cx="8790979" cy="763942"/>
            <a:chOff x="160525" y="117057"/>
            <a:chExt cx="8790979" cy="1079695"/>
          </a:xfrm>
        </p:grpSpPr>
        <p:grpSp>
          <p:nvGrpSpPr>
            <p:cNvPr id="15" name="Группа 14"/>
            <p:cNvGrpSpPr/>
            <p:nvPr/>
          </p:nvGrpSpPr>
          <p:grpSpPr>
            <a:xfrm>
              <a:off x="166528" y="117057"/>
              <a:ext cx="8784976" cy="932213"/>
              <a:chOff x="218376" y="-48900"/>
              <a:chExt cx="8925624" cy="1395844"/>
            </a:xfrm>
          </p:grpSpPr>
          <p:grpSp>
            <p:nvGrpSpPr>
              <p:cNvPr id="17" name="Группа 16"/>
              <p:cNvGrpSpPr/>
              <p:nvPr/>
            </p:nvGrpSpPr>
            <p:grpSpPr>
              <a:xfrm>
                <a:off x="218376" y="226936"/>
                <a:ext cx="8925624" cy="1120008"/>
                <a:chOff x="-84667" y="1523661"/>
                <a:chExt cx="9108504" cy="1152128"/>
              </a:xfrm>
              <a:solidFill>
                <a:srgbClr val="FFFF00"/>
              </a:solidFill>
            </p:grpSpPr>
            <p:sp>
              <p:nvSpPr>
                <p:cNvPr id="19" name="Прямоугольник 18"/>
                <p:cNvSpPr/>
                <p:nvPr/>
              </p:nvSpPr>
              <p:spPr>
                <a:xfrm>
                  <a:off x="-84667" y="1523661"/>
                  <a:ext cx="9108504" cy="1152128"/>
                </a:xfrm>
                <a:prstGeom prst="rect">
                  <a:avLst/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pic>
              <p:nvPicPr>
                <p:cNvPr id="20" name="Рисунок 19"/>
                <p:cNvPicPr/>
                <p:nvPr/>
              </p:nvPicPr>
              <p:blipFill>
                <a:blip r:embed="rId2">
                  <a:extLst>
                    <a:ext uri="{BEBA8EAE-BF5A-486C-A8C5-ECC9F3942E4B}">
                      <a14:imgProps xmlns:a14="http://schemas.microsoft.com/office/drawing/2010/main">
                        <a14:imgLayer r:embed="rId3">
                          <a14:imgEffect>
                            <a14:backgroundRemoval t="9091" b="86364" l="192" r="100000">
                              <a14:foregroundMark x1="4023" y1="25000" x2="4023" y2="25000"/>
                              <a14:foregroundMark x1="25862" y1="75000" x2="25862" y2="75000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98521" y="1704576"/>
                  <a:ext cx="4969510" cy="708584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21" name="Picture 8" descr="C:\Users\1\Desktop\sewron.jpg"/>
                <p:cNvPicPr/>
                <p:nvPr/>
              </p:nvPicPr>
              <p:blipFill>
                <a:blip r:embed="rId4" cstate="print">
                  <a:extLst>
                    <a:ext uri="{BEBA8EAE-BF5A-486C-A8C5-ECC9F3942E4B}">
                      <a14:imgProps xmlns:a14="http://schemas.microsoft.com/office/drawing/2010/main">
                        <a14:imgLayer r:embed="rId5">
                          <a14:imgEffect>
                            <a14:backgroundRemoval t="515" b="99613" l="0" r="10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31310" y="1563797"/>
                  <a:ext cx="604011" cy="990137"/>
                </a:xfrm>
                <a:prstGeom prst="rect">
                  <a:avLst/>
                </a:prstGeom>
                <a:grpFill/>
                <a:ln>
                  <a:noFill/>
                </a:ln>
                <a:effectLst>
                  <a:softEdge rad="112500"/>
                </a:effectLst>
                <a:extLst/>
              </p:spPr>
            </p:pic>
            <p:pic>
              <p:nvPicPr>
                <p:cNvPr id="22" name="Рисунок 21"/>
                <p:cNvPicPr/>
                <p:nvPr/>
              </p:nvPicPr>
              <p:blipFill rotWithShape="1">
                <a:blip r:embed="rId6">
                  <a:extLst>
                    <a:ext uri="{BEBA8EAE-BF5A-486C-A8C5-ECC9F3942E4B}">
                      <a14:imgProps xmlns:a14="http://schemas.microsoft.com/office/drawing/2010/main">
                        <a14:imgLayer r:embed="rId7">
                          <a14:imgEffect>
                            <a14:backgroundRemoval t="21852" b="78981" l="35625" r="61875"/>
                          </a14:imgEffect>
                        </a14:imgLayer>
                      </a14:imgProps>
                    </a:ext>
                  </a:extLst>
                </a:blip>
                <a:srcRect l="33536" t="18311" r="35431" b="19399"/>
                <a:stretch/>
              </p:blipFill>
              <p:spPr bwMode="auto">
                <a:xfrm>
                  <a:off x="70250" y="1580859"/>
                  <a:ext cx="679486" cy="1037727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53640926-AAD7-44D8-BBD7-CCE9431645EC}">
                    <a14:shadowObscured xmlns:a14="http://schemas.microsoft.com/office/drawing/2010/main"/>
                  </a:ext>
                </a:extLst>
              </p:spPr>
            </p:pic>
          </p:grpSp>
          <p:sp>
            <p:nvSpPr>
              <p:cNvPr id="18" name="Прямоугольник 17"/>
              <p:cNvSpPr/>
              <p:nvPr/>
            </p:nvSpPr>
            <p:spPr>
              <a:xfrm>
                <a:off x="3760470" y="-48900"/>
                <a:ext cx="1280315" cy="96778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ru-RU" sz="36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</a:rPr>
                  <a:t> </a:t>
                </a:r>
                <a:r>
                  <a:rPr lang="ru-RU" sz="28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А Д</a:t>
                </a:r>
                <a:r>
                  <a:rPr lang="en-US" sz="28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k-TM" sz="28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endParaRPr lang="ru-RU" sz="2800" b="1" dirty="0">
                  <a:ln w="1905"/>
                  <a:solidFill>
                    <a:srgbClr val="FF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cxnSp>
          <p:nvCxnSpPr>
            <p:cNvPr id="16" name="Прямая соединительная линия 15"/>
            <p:cNvCxnSpPr/>
            <p:nvPr/>
          </p:nvCxnSpPr>
          <p:spPr>
            <a:xfrm>
              <a:off x="160525" y="1196752"/>
              <a:ext cx="8784976" cy="0"/>
            </a:xfrm>
            <a:prstGeom prst="line">
              <a:avLst/>
            </a:prstGeom>
            <a:ln w="762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389831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0666" y="1052736"/>
            <a:ext cx="9073008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Awiason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merkezden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daşlaşýan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kompressorlaryň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ösüşiniň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birinji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etapy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XVIII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asyryp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başynda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suw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üpjünçiliginde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metallurgiýada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we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rudnikleri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ýelejiretmekde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giňden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ulanylýan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merkezden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daşlaşýan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kompressorlaryň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wentilýatorlaryň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gidronasoslaryň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teoretiki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we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eksperimental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barlag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işleri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bilen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bagly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bolupdyr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(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1707-1783)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Russiýada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Leonard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Eýler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birinji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gezek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merkezden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daşlaşýan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kompressoryň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teoretiki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işini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ýazýar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Eýler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pilçeli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maşynlaryň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elementar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akymynyň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teoriýasyny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döredýär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teoriýa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birinji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gezek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1754-nji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ýylda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Peterburgda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çykan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“Более полная теория машин приводимых в движение действием воды”  (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Suwuň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täsiri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astynda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herekete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getirilýän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maşynlaryň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doly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nazaryýeti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atly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işinde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çap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edilýär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4" name="Группа 13"/>
          <p:cNvGrpSpPr/>
          <p:nvPr/>
        </p:nvGrpSpPr>
        <p:grpSpPr>
          <a:xfrm>
            <a:off x="158294" y="129659"/>
            <a:ext cx="8790979" cy="763942"/>
            <a:chOff x="160525" y="117057"/>
            <a:chExt cx="8790979" cy="1079695"/>
          </a:xfrm>
        </p:grpSpPr>
        <p:grpSp>
          <p:nvGrpSpPr>
            <p:cNvPr id="15" name="Группа 14"/>
            <p:cNvGrpSpPr/>
            <p:nvPr/>
          </p:nvGrpSpPr>
          <p:grpSpPr>
            <a:xfrm>
              <a:off x="166528" y="117057"/>
              <a:ext cx="8784976" cy="932213"/>
              <a:chOff x="218376" y="-48900"/>
              <a:chExt cx="8925624" cy="1395844"/>
            </a:xfrm>
          </p:grpSpPr>
          <p:grpSp>
            <p:nvGrpSpPr>
              <p:cNvPr id="17" name="Группа 16"/>
              <p:cNvGrpSpPr/>
              <p:nvPr/>
            </p:nvGrpSpPr>
            <p:grpSpPr>
              <a:xfrm>
                <a:off x="218376" y="226936"/>
                <a:ext cx="8925624" cy="1120008"/>
                <a:chOff x="-84667" y="1523661"/>
                <a:chExt cx="9108504" cy="1152128"/>
              </a:xfrm>
              <a:solidFill>
                <a:srgbClr val="FFFF00"/>
              </a:solidFill>
            </p:grpSpPr>
            <p:sp>
              <p:nvSpPr>
                <p:cNvPr id="19" name="Прямоугольник 18"/>
                <p:cNvSpPr/>
                <p:nvPr/>
              </p:nvSpPr>
              <p:spPr>
                <a:xfrm>
                  <a:off x="-84667" y="1523661"/>
                  <a:ext cx="9108504" cy="1152128"/>
                </a:xfrm>
                <a:prstGeom prst="rect">
                  <a:avLst/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pic>
              <p:nvPicPr>
                <p:cNvPr id="20" name="Рисунок 19"/>
                <p:cNvPicPr/>
                <p:nvPr/>
              </p:nvPicPr>
              <p:blipFill>
                <a:blip r:embed="rId2">
                  <a:extLst>
                    <a:ext uri="{BEBA8EAE-BF5A-486C-A8C5-ECC9F3942E4B}">
                      <a14:imgProps xmlns:a14="http://schemas.microsoft.com/office/drawing/2010/main">
                        <a14:imgLayer r:embed="rId3">
                          <a14:imgEffect>
                            <a14:backgroundRemoval t="9091" b="86364" l="192" r="100000">
                              <a14:foregroundMark x1="4023" y1="25000" x2="4023" y2="25000"/>
                              <a14:foregroundMark x1="25862" y1="75000" x2="25862" y2="75000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98521" y="1704576"/>
                  <a:ext cx="4969510" cy="708584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21" name="Picture 8" descr="C:\Users\1\Desktop\sewron.jpg"/>
                <p:cNvPicPr/>
                <p:nvPr/>
              </p:nvPicPr>
              <p:blipFill>
                <a:blip r:embed="rId4" cstate="print">
                  <a:extLst>
                    <a:ext uri="{BEBA8EAE-BF5A-486C-A8C5-ECC9F3942E4B}">
                      <a14:imgProps xmlns:a14="http://schemas.microsoft.com/office/drawing/2010/main">
                        <a14:imgLayer r:embed="rId5">
                          <a14:imgEffect>
                            <a14:backgroundRemoval t="515" b="99613" l="0" r="10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31310" y="1563797"/>
                  <a:ext cx="604011" cy="990137"/>
                </a:xfrm>
                <a:prstGeom prst="rect">
                  <a:avLst/>
                </a:prstGeom>
                <a:grpFill/>
                <a:ln>
                  <a:noFill/>
                </a:ln>
                <a:effectLst>
                  <a:softEdge rad="112500"/>
                </a:effectLst>
                <a:extLst/>
              </p:spPr>
            </p:pic>
            <p:pic>
              <p:nvPicPr>
                <p:cNvPr id="22" name="Рисунок 21"/>
                <p:cNvPicPr/>
                <p:nvPr/>
              </p:nvPicPr>
              <p:blipFill rotWithShape="1">
                <a:blip r:embed="rId6">
                  <a:extLst>
                    <a:ext uri="{BEBA8EAE-BF5A-486C-A8C5-ECC9F3942E4B}">
                      <a14:imgProps xmlns:a14="http://schemas.microsoft.com/office/drawing/2010/main">
                        <a14:imgLayer r:embed="rId7">
                          <a14:imgEffect>
                            <a14:backgroundRemoval t="21852" b="78981" l="35625" r="61875"/>
                          </a14:imgEffect>
                        </a14:imgLayer>
                      </a14:imgProps>
                    </a:ext>
                  </a:extLst>
                </a:blip>
                <a:srcRect l="33536" t="18311" r="35431" b="19399"/>
                <a:stretch/>
              </p:blipFill>
              <p:spPr bwMode="auto">
                <a:xfrm>
                  <a:off x="70250" y="1580859"/>
                  <a:ext cx="679486" cy="1037727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53640926-AAD7-44D8-BBD7-CCE9431645EC}">
                    <a14:shadowObscured xmlns:a14="http://schemas.microsoft.com/office/drawing/2010/main"/>
                  </a:ext>
                </a:extLst>
              </p:spPr>
            </p:pic>
          </p:grpSp>
          <p:sp>
            <p:nvSpPr>
              <p:cNvPr id="18" name="Прямоугольник 17"/>
              <p:cNvSpPr/>
              <p:nvPr/>
            </p:nvSpPr>
            <p:spPr>
              <a:xfrm>
                <a:off x="3760470" y="-48900"/>
                <a:ext cx="1280315" cy="96778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ru-RU" sz="36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</a:rPr>
                  <a:t> </a:t>
                </a:r>
                <a:r>
                  <a:rPr lang="ru-RU" sz="28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А Д</a:t>
                </a:r>
                <a:r>
                  <a:rPr lang="en-US" sz="28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k-TM" sz="28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endParaRPr lang="ru-RU" sz="2800" b="1" dirty="0">
                  <a:ln w="1905"/>
                  <a:solidFill>
                    <a:srgbClr val="FF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cxnSp>
          <p:nvCxnSpPr>
            <p:cNvPr id="16" name="Прямая соединительная линия 15"/>
            <p:cNvCxnSpPr/>
            <p:nvPr/>
          </p:nvCxnSpPr>
          <p:spPr>
            <a:xfrm>
              <a:off x="160525" y="1196752"/>
              <a:ext cx="8784976" cy="0"/>
            </a:xfrm>
            <a:prstGeom prst="line">
              <a:avLst/>
            </a:prstGeom>
            <a:ln w="762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6322244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7504" y="1052736"/>
            <a:ext cx="8928992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Bu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işinde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L.Eýler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merkezden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daşlaşýan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kompressoryň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tigirini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aýlamakda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harçlanýan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effektiw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işini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tapmak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üçin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formulany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işläp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çykarýar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häzirki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wagtda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formula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Eýleriň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formulasy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diýlip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atlandyrylýar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Kärhanalarda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ulanmak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üçin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niýetlenen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birinji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merkezden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daşlaşýan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wentilýatorlary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we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nasoslary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Russiýada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belli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bolan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oýlap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tapyjy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general-leýtenant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A.A.Sablikow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(1783-1857)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ýasapdyr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Merkezden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daşlaşýan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kompressorlaryň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gidrodinamiki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teoriýasy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özüniň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wintiň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tüweleý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teoriýasyny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merkezden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daşlaşýan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wentilýatorlarynda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ulanan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N.E.Žukowskiniň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ady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bilen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baglydyr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grpSp>
        <p:nvGrpSpPr>
          <p:cNvPr id="14" name="Группа 13"/>
          <p:cNvGrpSpPr/>
          <p:nvPr/>
        </p:nvGrpSpPr>
        <p:grpSpPr>
          <a:xfrm>
            <a:off x="135495" y="130343"/>
            <a:ext cx="8790979" cy="763942"/>
            <a:chOff x="160525" y="117057"/>
            <a:chExt cx="8790979" cy="1079695"/>
          </a:xfrm>
        </p:grpSpPr>
        <p:grpSp>
          <p:nvGrpSpPr>
            <p:cNvPr id="15" name="Группа 14"/>
            <p:cNvGrpSpPr/>
            <p:nvPr/>
          </p:nvGrpSpPr>
          <p:grpSpPr>
            <a:xfrm>
              <a:off x="166528" y="117057"/>
              <a:ext cx="8784976" cy="932213"/>
              <a:chOff x="218376" y="-48900"/>
              <a:chExt cx="8925624" cy="1395844"/>
            </a:xfrm>
          </p:grpSpPr>
          <p:grpSp>
            <p:nvGrpSpPr>
              <p:cNvPr id="17" name="Группа 16"/>
              <p:cNvGrpSpPr/>
              <p:nvPr/>
            </p:nvGrpSpPr>
            <p:grpSpPr>
              <a:xfrm>
                <a:off x="218376" y="226936"/>
                <a:ext cx="8925624" cy="1120008"/>
                <a:chOff x="-84667" y="1523661"/>
                <a:chExt cx="9108504" cy="1152128"/>
              </a:xfrm>
              <a:solidFill>
                <a:srgbClr val="FFFF00"/>
              </a:solidFill>
            </p:grpSpPr>
            <p:sp>
              <p:nvSpPr>
                <p:cNvPr id="19" name="Прямоугольник 18"/>
                <p:cNvSpPr/>
                <p:nvPr/>
              </p:nvSpPr>
              <p:spPr>
                <a:xfrm>
                  <a:off x="-84667" y="1523661"/>
                  <a:ext cx="9108504" cy="1152128"/>
                </a:xfrm>
                <a:prstGeom prst="rect">
                  <a:avLst/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pic>
              <p:nvPicPr>
                <p:cNvPr id="20" name="Рисунок 19"/>
                <p:cNvPicPr/>
                <p:nvPr/>
              </p:nvPicPr>
              <p:blipFill>
                <a:blip r:embed="rId2">
                  <a:extLst>
                    <a:ext uri="{BEBA8EAE-BF5A-486C-A8C5-ECC9F3942E4B}">
                      <a14:imgProps xmlns:a14="http://schemas.microsoft.com/office/drawing/2010/main">
                        <a14:imgLayer r:embed="rId3">
                          <a14:imgEffect>
                            <a14:backgroundRemoval t="9091" b="86364" l="192" r="100000">
                              <a14:foregroundMark x1="4023" y1="25000" x2="4023" y2="25000"/>
                              <a14:foregroundMark x1="25862" y1="75000" x2="25862" y2="75000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98521" y="1704576"/>
                  <a:ext cx="4969510" cy="708584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21" name="Picture 8" descr="C:\Users\1\Desktop\sewron.jpg"/>
                <p:cNvPicPr/>
                <p:nvPr/>
              </p:nvPicPr>
              <p:blipFill>
                <a:blip r:embed="rId4" cstate="print">
                  <a:extLst>
                    <a:ext uri="{BEBA8EAE-BF5A-486C-A8C5-ECC9F3942E4B}">
                      <a14:imgProps xmlns:a14="http://schemas.microsoft.com/office/drawing/2010/main">
                        <a14:imgLayer r:embed="rId5">
                          <a14:imgEffect>
                            <a14:backgroundRemoval t="515" b="99613" l="0" r="10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31310" y="1563797"/>
                  <a:ext cx="604011" cy="990137"/>
                </a:xfrm>
                <a:prstGeom prst="rect">
                  <a:avLst/>
                </a:prstGeom>
                <a:grpFill/>
                <a:ln>
                  <a:noFill/>
                </a:ln>
                <a:effectLst>
                  <a:softEdge rad="112500"/>
                </a:effectLst>
                <a:extLst/>
              </p:spPr>
            </p:pic>
            <p:pic>
              <p:nvPicPr>
                <p:cNvPr id="22" name="Рисунок 21"/>
                <p:cNvPicPr/>
                <p:nvPr/>
              </p:nvPicPr>
              <p:blipFill rotWithShape="1">
                <a:blip r:embed="rId6">
                  <a:extLst>
                    <a:ext uri="{BEBA8EAE-BF5A-486C-A8C5-ECC9F3942E4B}">
                      <a14:imgProps xmlns:a14="http://schemas.microsoft.com/office/drawing/2010/main">
                        <a14:imgLayer r:embed="rId7">
                          <a14:imgEffect>
                            <a14:backgroundRemoval t="21852" b="78981" l="35625" r="61875"/>
                          </a14:imgEffect>
                        </a14:imgLayer>
                      </a14:imgProps>
                    </a:ext>
                  </a:extLst>
                </a:blip>
                <a:srcRect l="33536" t="18311" r="35431" b="19399"/>
                <a:stretch/>
              </p:blipFill>
              <p:spPr bwMode="auto">
                <a:xfrm>
                  <a:off x="70250" y="1580859"/>
                  <a:ext cx="679486" cy="1037727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53640926-AAD7-44D8-BBD7-CCE9431645EC}">
                    <a14:shadowObscured xmlns:a14="http://schemas.microsoft.com/office/drawing/2010/main"/>
                  </a:ext>
                </a:extLst>
              </p:spPr>
            </p:pic>
          </p:grpSp>
          <p:sp>
            <p:nvSpPr>
              <p:cNvPr id="18" name="Прямоугольник 17"/>
              <p:cNvSpPr/>
              <p:nvPr/>
            </p:nvSpPr>
            <p:spPr>
              <a:xfrm>
                <a:off x="3760470" y="-48900"/>
                <a:ext cx="1280315" cy="96778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ru-RU" sz="36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</a:rPr>
                  <a:t> </a:t>
                </a:r>
                <a:r>
                  <a:rPr lang="ru-RU" sz="28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А Д</a:t>
                </a:r>
                <a:r>
                  <a:rPr lang="en-US" sz="28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k-TM" sz="28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endParaRPr lang="ru-RU" sz="2800" b="1" dirty="0">
                  <a:ln w="1905"/>
                  <a:solidFill>
                    <a:srgbClr val="FF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cxnSp>
          <p:nvCxnSpPr>
            <p:cNvPr id="16" name="Прямая соединительная линия 15"/>
            <p:cNvCxnSpPr/>
            <p:nvPr/>
          </p:nvCxnSpPr>
          <p:spPr>
            <a:xfrm>
              <a:off x="160525" y="1196752"/>
              <a:ext cx="8784976" cy="0"/>
            </a:xfrm>
            <a:prstGeom prst="line">
              <a:avLst/>
            </a:prstGeom>
            <a:ln w="762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2436173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164297" y="1052736"/>
            <a:ext cx="8784976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Birinji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hereketlendirijili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merkezden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daşlaşýan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nagnetatelleri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(приводных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ц.б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нагнетателей-ПЦН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awiasion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porşnli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dwigatelleriniň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belentlige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galmakda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sorujy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kanallarynda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basyşy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hemişelik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saklaýjy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hökmünde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ulanmaga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1914-1915 </a:t>
            </a:r>
            <a:r>
              <a:rPr lang="ru-RU" sz="2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ýyllarda</a:t>
            </a:r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synanyşypdyrlar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Ýöne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awiasiýada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nagnetatelleri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giňden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ulanmak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1926-1928-nji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ýyllaryň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başynda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başlapdyr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Merkezden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daşlaşýan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nagnetatelleriň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teoriýasyny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ösdürmekde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professor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W.</a:t>
            </a:r>
            <a:r>
              <a:rPr 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I.</a:t>
            </a:r>
            <a:r>
              <a:rPr 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Dmitriýewskiý</a:t>
            </a:r>
            <a:r>
              <a:rPr lang="ru-RU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K.</a:t>
            </a:r>
            <a:r>
              <a:rPr 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Holşýewnikow</a:t>
            </a:r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</a:t>
            </a:r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professor</a:t>
            </a:r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W</a:t>
            </a:r>
            <a:r>
              <a:rPr lang="ru-RU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W.</a:t>
            </a:r>
            <a:r>
              <a:rPr 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Uwarow</a:t>
            </a:r>
            <a:r>
              <a:rPr lang="ru-RU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özleriniň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uly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goşantlaryny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goşdular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grpSp>
        <p:nvGrpSpPr>
          <p:cNvPr id="14" name="Группа 13"/>
          <p:cNvGrpSpPr/>
          <p:nvPr/>
        </p:nvGrpSpPr>
        <p:grpSpPr>
          <a:xfrm>
            <a:off x="158294" y="130343"/>
            <a:ext cx="8790979" cy="763942"/>
            <a:chOff x="160525" y="117057"/>
            <a:chExt cx="8790979" cy="1079695"/>
          </a:xfrm>
        </p:grpSpPr>
        <p:grpSp>
          <p:nvGrpSpPr>
            <p:cNvPr id="15" name="Группа 14"/>
            <p:cNvGrpSpPr/>
            <p:nvPr/>
          </p:nvGrpSpPr>
          <p:grpSpPr>
            <a:xfrm>
              <a:off x="166528" y="117057"/>
              <a:ext cx="8784976" cy="932213"/>
              <a:chOff x="218376" y="-48900"/>
              <a:chExt cx="8925624" cy="1395844"/>
            </a:xfrm>
          </p:grpSpPr>
          <p:grpSp>
            <p:nvGrpSpPr>
              <p:cNvPr id="17" name="Группа 16"/>
              <p:cNvGrpSpPr/>
              <p:nvPr/>
            </p:nvGrpSpPr>
            <p:grpSpPr>
              <a:xfrm>
                <a:off x="218376" y="226936"/>
                <a:ext cx="8925624" cy="1120008"/>
                <a:chOff x="-84667" y="1523661"/>
                <a:chExt cx="9108504" cy="1152128"/>
              </a:xfrm>
              <a:solidFill>
                <a:srgbClr val="FFFF00"/>
              </a:solidFill>
            </p:grpSpPr>
            <p:sp>
              <p:nvSpPr>
                <p:cNvPr id="19" name="Прямоугольник 18"/>
                <p:cNvSpPr/>
                <p:nvPr/>
              </p:nvSpPr>
              <p:spPr>
                <a:xfrm>
                  <a:off x="-84667" y="1523661"/>
                  <a:ext cx="9108504" cy="1152128"/>
                </a:xfrm>
                <a:prstGeom prst="rect">
                  <a:avLst/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pic>
              <p:nvPicPr>
                <p:cNvPr id="20" name="Рисунок 19"/>
                <p:cNvPicPr/>
                <p:nvPr/>
              </p:nvPicPr>
              <p:blipFill>
                <a:blip r:embed="rId2">
                  <a:extLst>
                    <a:ext uri="{BEBA8EAE-BF5A-486C-A8C5-ECC9F3942E4B}">
                      <a14:imgProps xmlns:a14="http://schemas.microsoft.com/office/drawing/2010/main">
                        <a14:imgLayer r:embed="rId3">
                          <a14:imgEffect>
                            <a14:backgroundRemoval t="9091" b="86364" l="192" r="100000">
                              <a14:foregroundMark x1="4023" y1="25000" x2="4023" y2="25000"/>
                              <a14:foregroundMark x1="25862" y1="75000" x2="25862" y2="75000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98521" y="1704576"/>
                  <a:ext cx="4969510" cy="708584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21" name="Picture 8" descr="C:\Users\1\Desktop\sewron.jpg"/>
                <p:cNvPicPr/>
                <p:nvPr/>
              </p:nvPicPr>
              <p:blipFill>
                <a:blip r:embed="rId4" cstate="print">
                  <a:extLst>
                    <a:ext uri="{BEBA8EAE-BF5A-486C-A8C5-ECC9F3942E4B}">
                      <a14:imgProps xmlns:a14="http://schemas.microsoft.com/office/drawing/2010/main">
                        <a14:imgLayer r:embed="rId5">
                          <a14:imgEffect>
                            <a14:backgroundRemoval t="515" b="99613" l="0" r="10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31310" y="1563797"/>
                  <a:ext cx="604011" cy="990137"/>
                </a:xfrm>
                <a:prstGeom prst="rect">
                  <a:avLst/>
                </a:prstGeom>
                <a:grpFill/>
                <a:ln>
                  <a:noFill/>
                </a:ln>
                <a:effectLst>
                  <a:softEdge rad="112500"/>
                </a:effectLst>
                <a:extLst/>
              </p:spPr>
            </p:pic>
            <p:pic>
              <p:nvPicPr>
                <p:cNvPr id="22" name="Рисунок 21"/>
                <p:cNvPicPr/>
                <p:nvPr/>
              </p:nvPicPr>
              <p:blipFill rotWithShape="1">
                <a:blip r:embed="rId6">
                  <a:extLst>
                    <a:ext uri="{BEBA8EAE-BF5A-486C-A8C5-ECC9F3942E4B}">
                      <a14:imgProps xmlns:a14="http://schemas.microsoft.com/office/drawing/2010/main">
                        <a14:imgLayer r:embed="rId7">
                          <a14:imgEffect>
                            <a14:backgroundRemoval t="21852" b="78981" l="35625" r="61875"/>
                          </a14:imgEffect>
                        </a14:imgLayer>
                      </a14:imgProps>
                    </a:ext>
                  </a:extLst>
                </a:blip>
                <a:srcRect l="33536" t="18311" r="35431" b="19399"/>
                <a:stretch/>
              </p:blipFill>
              <p:spPr bwMode="auto">
                <a:xfrm>
                  <a:off x="70250" y="1580859"/>
                  <a:ext cx="679486" cy="1037727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53640926-AAD7-44D8-BBD7-CCE9431645EC}">
                    <a14:shadowObscured xmlns:a14="http://schemas.microsoft.com/office/drawing/2010/main"/>
                  </a:ext>
                </a:extLst>
              </p:spPr>
            </p:pic>
          </p:grpSp>
          <p:sp>
            <p:nvSpPr>
              <p:cNvPr id="18" name="Прямоугольник 17"/>
              <p:cNvSpPr/>
              <p:nvPr/>
            </p:nvSpPr>
            <p:spPr>
              <a:xfrm>
                <a:off x="3760470" y="-48900"/>
                <a:ext cx="1280315" cy="96778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ru-RU" sz="36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</a:rPr>
                  <a:t> </a:t>
                </a:r>
                <a:r>
                  <a:rPr lang="ru-RU" sz="28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А Д</a:t>
                </a:r>
                <a:r>
                  <a:rPr lang="en-US" sz="28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k-TM" sz="28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endParaRPr lang="ru-RU" sz="2800" b="1" dirty="0">
                  <a:ln w="1905"/>
                  <a:solidFill>
                    <a:srgbClr val="FF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cxnSp>
          <p:nvCxnSpPr>
            <p:cNvPr id="16" name="Прямая соединительная линия 15"/>
            <p:cNvCxnSpPr/>
            <p:nvPr/>
          </p:nvCxnSpPr>
          <p:spPr>
            <a:xfrm>
              <a:off x="160525" y="1196752"/>
              <a:ext cx="8784976" cy="0"/>
            </a:xfrm>
            <a:prstGeom prst="line">
              <a:avLst/>
            </a:prstGeom>
            <a:ln w="762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0023918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sz="quarter" idx="13"/>
          </p:nvPr>
        </p:nvSpPr>
        <p:spPr>
          <a:xfrm>
            <a:off x="2123728" y="1201312"/>
            <a:ext cx="5616624" cy="571504"/>
          </a:xfrm>
          <a:prstGeom prst="rect">
            <a:avLst/>
          </a:prstGeom>
          <a:solidFill>
            <a:srgbClr val="FFFF0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>
              <a:buNone/>
            </a:pPr>
            <a:r>
              <a:rPr lang="en-US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Okly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köp basgançakly kompressorlar</a:t>
            </a:r>
            <a:endParaRPr lang="ru-RU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7426" y="1844824"/>
            <a:ext cx="9001000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ru-RU" sz="2200" dirty="0" smtClean="0"/>
              <a:t>	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Okly köp basgançakly kompressorlar merkezden daşlaşýan kompressorlar ýaly awiasion we ýerde ulanylýan stasionar güýç desgalarynda giňlikde ulanylýar.</a:t>
            </a:r>
          </a:p>
          <a:p>
            <a:pPr algn="just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Okly kompessorlaryň TRD we TWD ulanylmagy olaryň birnäçe tapawutlary bilen düşündirilýär. Olaryň p.t.k merkezden daşlaşýan kompressorlaryňkydan  uludyr; mundan başga-da bular merkezden daşlaşýan kompressorynyňkydan örän ýokary basyş derejesini almaga mümkinçilik döredýän howanyň köp mukdarda harçlanmasyny üpjün edýär. 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k-TM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Aşakdaky</a:t>
            </a:r>
            <a:r>
              <a:rPr lang="ru-RU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surat</a:t>
            </a:r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köp</a:t>
            </a:r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basgançakly</a:t>
            </a:r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kompressoryň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protoçnyý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akym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bölegi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görkezilendir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152883" y="161364"/>
            <a:ext cx="8810087" cy="841952"/>
            <a:chOff x="115663" y="204125"/>
            <a:chExt cx="8810087" cy="908326"/>
          </a:xfrm>
        </p:grpSpPr>
        <p:cxnSp>
          <p:nvCxnSpPr>
            <p:cNvPr id="8" name="Прямая соединительная линия 7"/>
            <p:cNvCxnSpPr/>
            <p:nvPr/>
          </p:nvCxnSpPr>
          <p:spPr>
            <a:xfrm>
              <a:off x="140774" y="1112451"/>
              <a:ext cx="8784976" cy="0"/>
            </a:xfrm>
            <a:prstGeom prst="line">
              <a:avLst/>
            </a:prstGeom>
            <a:ln w="762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" name="Группа 8"/>
            <p:cNvGrpSpPr/>
            <p:nvPr/>
          </p:nvGrpSpPr>
          <p:grpSpPr>
            <a:xfrm>
              <a:off x="115663" y="204125"/>
              <a:ext cx="8810087" cy="800824"/>
              <a:chOff x="352828" y="1412776"/>
              <a:chExt cx="8558079" cy="800824"/>
            </a:xfrm>
            <a:solidFill>
              <a:srgbClr val="FFFF00"/>
            </a:solidFill>
          </p:grpSpPr>
          <p:sp>
            <p:nvSpPr>
              <p:cNvPr id="10" name="Прямоугольник 9"/>
              <p:cNvSpPr/>
              <p:nvPr/>
            </p:nvSpPr>
            <p:spPr>
              <a:xfrm>
                <a:off x="352828" y="1412776"/>
                <a:ext cx="8558079" cy="792088"/>
              </a:xfrm>
              <a:prstGeom prst="rect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sp>
            <p:nvSpPr>
              <p:cNvPr id="11" name="Прямоугольник 10"/>
              <p:cNvSpPr/>
              <p:nvPr/>
            </p:nvSpPr>
            <p:spPr>
              <a:xfrm>
                <a:off x="1551212" y="1449909"/>
                <a:ext cx="6591738" cy="763691"/>
              </a:xfrm>
              <a:prstGeom prst="rect">
                <a:avLst/>
              </a:prstGeom>
              <a:grp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20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Times New Roman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ru-RU" sz="20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ea typeface="Times New Roman" pitchFamily="18" charset="0"/>
                    <a:cs typeface="Times New Roman" panose="02020603050405020304" pitchFamily="18" charset="0"/>
                  </a:rPr>
                  <a:t>. </a:t>
                </a:r>
                <a:r>
                  <a:rPr lang="en-US" sz="2000" b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Howa </a:t>
                </a:r>
                <a:r>
                  <a:rPr lang="en-US" sz="2000" b="1" dirty="0" err="1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reaktiw</a:t>
                </a:r>
                <a:r>
                  <a:rPr lang="en-US" sz="2000" b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000" b="1" dirty="0" err="1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dwigatelinde</a:t>
                </a:r>
                <a:r>
                  <a:rPr lang="en-US" sz="2000" b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000" b="1" dirty="0" err="1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ulanylýan</a:t>
                </a:r>
                <a:r>
                  <a:rPr lang="en-US" sz="2000" b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000" b="1" dirty="0" err="1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okly</a:t>
                </a:r>
                <a:r>
                  <a:rPr lang="en-US" sz="2000" b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</a:t>
                </a:r>
                <a:r>
                  <a:rPr lang="en-US" sz="2000" b="1" dirty="0" err="1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kompressorlar</a:t>
                </a:r>
                <a:r>
                  <a:rPr lang="en-US" sz="2000" b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we </a:t>
                </a:r>
                <a:r>
                  <a:rPr lang="en-US" sz="2000" b="1" dirty="0" err="1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olary</a:t>
                </a:r>
                <a:r>
                  <a:rPr lang="en-US" sz="2000" b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000" b="1" dirty="0" err="1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hereketlendirijiler</a:t>
                </a:r>
                <a:r>
                  <a:rPr lang="en-US" sz="2000" b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endParaRPr lang="ru-RU" sz="2000" b="1" dirty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pic>
            <p:nvPicPr>
              <p:cNvPr id="12" name="Рисунок 11"/>
              <p:cNvPicPr/>
              <p:nvPr/>
            </p:nvPicPr>
            <p:blipFill rotWithShape="1"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21852" b="78981" l="35625" r="61875"/>
                        </a14:imgEffect>
                      </a14:imgLayer>
                    </a14:imgProps>
                  </a:ext>
                </a:extLst>
              </a:blip>
              <a:srcRect l="33536" t="18311" r="35431" b="19399"/>
              <a:stretch/>
            </p:blipFill>
            <p:spPr bwMode="auto">
              <a:xfrm>
                <a:off x="488950" y="1462264"/>
                <a:ext cx="659174" cy="541677"/>
              </a:xfrm>
              <a:prstGeom prst="rect">
                <a:avLst/>
              </a:prstGeom>
              <a:grpFill/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pic>
            <p:nvPicPr>
              <p:cNvPr id="13" name="Picture 8" descr="C:\Users\1\Desktop\sewron.jpg"/>
              <p:cNvPicPr/>
              <p:nvPr/>
            </p:nvPicPr>
            <p:blipFill>
              <a:blip r:embed="rId4" cstate="print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ackgroundRemoval t="515" b="99613" l="0" r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33730" y="1477210"/>
                <a:ext cx="698328" cy="611360"/>
              </a:xfrm>
              <a:prstGeom prst="rect">
                <a:avLst/>
              </a:prstGeom>
              <a:grpFill/>
              <a:ln>
                <a:noFill/>
              </a:ln>
              <a:effectLst>
                <a:softEdge rad="112500"/>
              </a:effectLst>
              <a:extLst/>
            </p:spPr>
          </p:pic>
        </p:grp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0" y="4214818"/>
            <a:ext cx="9144000" cy="784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39750" algn="l"/>
              </a:tabLst>
            </a:pPr>
            <a:endParaRPr kumimoji="0" lang="ru-RU" sz="1500" b="1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39750" algn="l"/>
              </a:tabLst>
            </a:pPr>
            <a:endParaRPr kumimoji="0" lang="ru-RU" sz="1500" b="1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49263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39750" algn="l"/>
              </a:tabLst>
            </a:pPr>
            <a:endParaRPr lang="ru-RU" sz="1500" b="1" dirty="0">
              <a:solidFill>
                <a:srgbClr val="FFFF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5536" y="1146971"/>
            <a:ext cx="8568952" cy="3429024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</p:spPr>
      </p:pic>
      <p:sp>
        <p:nvSpPr>
          <p:cNvPr id="6" name="Прямоугольник 5"/>
          <p:cNvSpPr/>
          <p:nvPr/>
        </p:nvSpPr>
        <p:spPr>
          <a:xfrm>
            <a:off x="287524" y="260648"/>
            <a:ext cx="8784976" cy="714380"/>
          </a:xfrm>
          <a:prstGeom prst="rect">
            <a:avLst/>
          </a:prstGeom>
          <a:solidFill>
            <a:srgbClr val="FFFF0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Köp basgançakly okly kompressoryň akym böleginiň çyzgysy</a:t>
            </a:r>
            <a:endParaRPr lang="ru-RU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87524" y="4797152"/>
            <a:ext cx="867696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Halka görnüşli howa </a:t>
            </a:r>
            <a:r>
              <a:rPr lang="ru-RU" sz="24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kabul</a:t>
            </a:r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ediji</a:t>
            </a:r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…………………..….………… 1</a:t>
            </a:r>
          </a:p>
          <a:p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Işçi </a:t>
            </a:r>
            <a:r>
              <a:rPr lang="ru-RU" sz="24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tigir</a:t>
            </a:r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……………………………………………….……….. 2</a:t>
            </a:r>
          </a:p>
          <a:p>
            <a:r>
              <a:rPr lang="tk-TM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Gönüdiji </a:t>
            </a:r>
            <a:r>
              <a:rPr lang="ru-RU" sz="24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apparat</a:t>
            </a:r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……………………………… ………….…….3</a:t>
            </a:r>
            <a:endParaRPr lang="ru-RU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>
    <p:comb dir="vert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4" descr="компрессор в сборе (с позициями)"/>
          <p:cNvPicPr>
            <a:picLocks noChangeAspect="1" noChangeArrowheads="1"/>
          </p:cNvPicPr>
          <p:nvPr/>
        </p:nvPicPr>
        <p:blipFill>
          <a:blip r:embed="rId2">
            <a:lum contrast="24000"/>
          </a:blip>
          <a:srcRect/>
          <a:stretch>
            <a:fillRect/>
          </a:stretch>
        </p:blipFill>
        <p:spPr bwMode="auto">
          <a:xfrm>
            <a:off x="1142976" y="857232"/>
            <a:ext cx="6973848" cy="4429156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</p:pic>
      <p:sp>
        <p:nvSpPr>
          <p:cNvPr id="13" name="Прямоугольник 12"/>
          <p:cNvSpPr/>
          <p:nvPr/>
        </p:nvSpPr>
        <p:spPr>
          <a:xfrm>
            <a:off x="285720" y="5286388"/>
            <a:ext cx="871540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–birinji korpus; </a:t>
            </a:r>
            <a:r>
              <a:rPr lang="ru-RU" sz="1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ikinji korpus; </a:t>
            </a:r>
            <a:r>
              <a:rPr lang="ru-RU" sz="1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üçünji korpus; </a:t>
            </a:r>
            <a:r>
              <a:rPr lang="ru-RU" sz="1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 ‑ dördünji korpus; </a:t>
            </a:r>
            <a:r>
              <a:rPr lang="ru-RU" sz="1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resiweriň kožuhy; </a:t>
            </a:r>
            <a:r>
              <a:rPr lang="ru-RU" sz="1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işçi tigiriň diski; </a:t>
            </a:r>
            <a:r>
              <a:rPr lang="ru-RU" sz="1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gönüdeji apparat; </a:t>
            </a:r>
            <a:r>
              <a:rPr lang="ru-RU" sz="1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ýanyş kameranyň diffuzorynyň daşky korpusy; </a:t>
            </a:r>
            <a:r>
              <a:rPr lang="ru-RU" sz="1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ýanyş kameranyň diffuzorynyň içiki korpusy; </a:t>
            </a:r>
            <a:r>
              <a:rPr lang="ru-RU" sz="1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ikinji daýanç; </a:t>
            </a:r>
            <a:r>
              <a:rPr lang="ru-RU" sz="1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ikinji daýanjyň podşipnigi; 12 – yzyky safa; </a:t>
            </a:r>
            <a:r>
              <a:rPr lang="ru-RU" sz="1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13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howany çykaryjy klapan; </a:t>
            </a:r>
            <a:r>
              <a:rPr lang="ru-RU" sz="1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14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aýlanýan halka; </a:t>
            </a:r>
            <a:r>
              <a:rPr lang="ru-RU" sz="1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gönükdiriji apparatyy aýlaýjy ryçag; 1</a:t>
            </a:r>
            <a:r>
              <a:rPr lang="ru-RU" sz="1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birinji daýanjyň podşipnigi; </a:t>
            </a:r>
            <a:r>
              <a:rPr lang="ru-RU" sz="1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17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 ‑ birinji daýanjyň korpusy; </a:t>
            </a:r>
            <a:r>
              <a:rPr lang="ru-RU" sz="1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18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öňki safa; </a:t>
            </a:r>
            <a:r>
              <a:rPr lang="ru-RU" sz="1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19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gönükdiriji apparatyň pilçeleri; </a:t>
            </a:r>
            <a:r>
              <a:rPr lang="ru-RU" sz="1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işçi piçe; </a:t>
            </a:r>
            <a:r>
              <a:rPr lang="ru-RU" sz="1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21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giriş gönükdiriji apparatyň pilçeleri 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051720" y="285728"/>
            <a:ext cx="5688632" cy="428628"/>
          </a:xfrm>
          <a:prstGeom prst="rect">
            <a:avLst/>
          </a:prstGeom>
          <a:solidFill>
            <a:srgbClr val="FFFF0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Köp basgançakly okly kompressor</a:t>
            </a:r>
            <a:endParaRPr lang="ru-RU" sz="2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35817" y="980728"/>
            <a:ext cx="8928992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dirty="0" smtClean="0"/>
              <a:t>	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Howa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berinji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basgançaga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halka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görnüşli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howa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kabul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edijiden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(1)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barýar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Howanyň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gysylyşy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biri-biriniň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yzyndan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ýerleşen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birnäçe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basgançaklaryň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üsti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bilen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ýerine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ýetirilýär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Her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bir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basgançak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aýlanýan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işçi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tigirden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(2)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we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aýlanmaýan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gönükdiriji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spremlýat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ediji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apparatdan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(3)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durýar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8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Aşakdaky</a:t>
            </a:r>
            <a:r>
              <a:rPr lang="ru-RU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suratda</a:t>
            </a:r>
            <a:r>
              <a:rPr lang="ru-RU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aýratyn</a:t>
            </a:r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basgançak</a:t>
            </a:r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</a:t>
            </a:r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işçi</a:t>
            </a:r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tigiriň</a:t>
            </a:r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</a:t>
            </a:r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СA-</a:t>
            </a:r>
            <a:r>
              <a:rPr lang="ru-RU" sz="2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yň</a:t>
            </a:r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pilçeleriniň</a:t>
            </a:r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kese-kesikleri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görkezilendir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suratdan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görnüşi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ýaly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işçi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tigriň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we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СA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pilçeleri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giňelýän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kanaly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emele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getirer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ýaly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edip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ýerleşdirilendir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Howa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PK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pilçelerine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uly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otnositel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tizlik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bilen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barýar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tizlik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basgançaga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barýan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howanyň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absolýut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tizliginiň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we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PK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pilçeleriniň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aýlaw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tizliginiň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wektorynyň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jemi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görnüşinde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hasaplanýar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grpSp>
        <p:nvGrpSpPr>
          <p:cNvPr id="14" name="Группа 13"/>
          <p:cNvGrpSpPr/>
          <p:nvPr/>
        </p:nvGrpSpPr>
        <p:grpSpPr>
          <a:xfrm>
            <a:off x="168111" y="0"/>
            <a:ext cx="8790979" cy="763942"/>
            <a:chOff x="160525" y="117057"/>
            <a:chExt cx="8790979" cy="1079695"/>
          </a:xfrm>
        </p:grpSpPr>
        <p:grpSp>
          <p:nvGrpSpPr>
            <p:cNvPr id="15" name="Группа 14"/>
            <p:cNvGrpSpPr/>
            <p:nvPr/>
          </p:nvGrpSpPr>
          <p:grpSpPr>
            <a:xfrm>
              <a:off x="166528" y="117057"/>
              <a:ext cx="8784976" cy="932213"/>
              <a:chOff x="218376" y="-48900"/>
              <a:chExt cx="8925624" cy="1395844"/>
            </a:xfrm>
          </p:grpSpPr>
          <p:grpSp>
            <p:nvGrpSpPr>
              <p:cNvPr id="17" name="Группа 16"/>
              <p:cNvGrpSpPr/>
              <p:nvPr/>
            </p:nvGrpSpPr>
            <p:grpSpPr>
              <a:xfrm>
                <a:off x="218376" y="226936"/>
                <a:ext cx="8925624" cy="1120008"/>
                <a:chOff x="-84667" y="1523661"/>
                <a:chExt cx="9108504" cy="1152128"/>
              </a:xfrm>
              <a:solidFill>
                <a:srgbClr val="FFFF00"/>
              </a:solidFill>
            </p:grpSpPr>
            <p:sp>
              <p:nvSpPr>
                <p:cNvPr id="19" name="Прямоугольник 18"/>
                <p:cNvSpPr/>
                <p:nvPr/>
              </p:nvSpPr>
              <p:spPr>
                <a:xfrm>
                  <a:off x="-84667" y="1523661"/>
                  <a:ext cx="9108504" cy="1152128"/>
                </a:xfrm>
                <a:prstGeom prst="rect">
                  <a:avLst/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pic>
              <p:nvPicPr>
                <p:cNvPr id="20" name="Рисунок 19"/>
                <p:cNvPicPr/>
                <p:nvPr/>
              </p:nvPicPr>
              <p:blipFill>
                <a:blip r:embed="rId2">
                  <a:extLst>
                    <a:ext uri="{BEBA8EAE-BF5A-486C-A8C5-ECC9F3942E4B}">
                      <a14:imgProps xmlns:a14="http://schemas.microsoft.com/office/drawing/2010/main">
                        <a14:imgLayer r:embed="rId3">
                          <a14:imgEffect>
                            <a14:backgroundRemoval t="9091" b="86364" l="192" r="100000">
                              <a14:foregroundMark x1="4023" y1="25000" x2="4023" y2="25000"/>
                              <a14:foregroundMark x1="25862" y1="75000" x2="25862" y2="75000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98521" y="1704576"/>
                  <a:ext cx="4969510" cy="708584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21" name="Picture 8" descr="C:\Users\1\Desktop\sewron.jpg"/>
                <p:cNvPicPr/>
                <p:nvPr/>
              </p:nvPicPr>
              <p:blipFill>
                <a:blip r:embed="rId4" cstate="print">
                  <a:extLst>
                    <a:ext uri="{BEBA8EAE-BF5A-486C-A8C5-ECC9F3942E4B}">
                      <a14:imgProps xmlns:a14="http://schemas.microsoft.com/office/drawing/2010/main">
                        <a14:imgLayer r:embed="rId5">
                          <a14:imgEffect>
                            <a14:backgroundRemoval t="515" b="99613" l="0" r="10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31310" y="1563797"/>
                  <a:ext cx="604011" cy="990137"/>
                </a:xfrm>
                <a:prstGeom prst="rect">
                  <a:avLst/>
                </a:prstGeom>
                <a:grpFill/>
                <a:ln>
                  <a:noFill/>
                </a:ln>
                <a:effectLst>
                  <a:softEdge rad="112500"/>
                </a:effectLst>
                <a:extLst/>
              </p:spPr>
            </p:pic>
            <p:pic>
              <p:nvPicPr>
                <p:cNvPr id="22" name="Рисунок 21"/>
                <p:cNvPicPr/>
                <p:nvPr/>
              </p:nvPicPr>
              <p:blipFill rotWithShape="1">
                <a:blip r:embed="rId6">
                  <a:extLst>
                    <a:ext uri="{BEBA8EAE-BF5A-486C-A8C5-ECC9F3942E4B}">
                      <a14:imgProps xmlns:a14="http://schemas.microsoft.com/office/drawing/2010/main">
                        <a14:imgLayer r:embed="rId7">
                          <a14:imgEffect>
                            <a14:backgroundRemoval t="21852" b="78981" l="35625" r="61875"/>
                          </a14:imgEffect>
                        </a14:imgLayer>
                      </a14:imgProps>
                    </a:ext>
                  </a:extLst>
                </a:blip>
                <a:srcRect l="33536" t="18311" r="35431" b="19399"/>
                <a:stretch/>
              </p:blipFill>
              <p:spPr bwMode="auto">
                <a:xfrm>
                  <a:off x="70250" y="1580859"/>
                  <a:ext cx="679486" cy="1037727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53640926-AAD7-44D8-BBD7-CCE9431645EC}">
                    <a14:shadowObscured xmlns:a14="http://schemas.microsoft.com/office/drawing/2010/main"/>
                  </a:ext>
                </a:extLst>
              </p:spPr>
            </p:pic>
          </p:grpSp>
          <p:sp>
            <p:nvSpPr>
              <p:cNvPr id="18" name="Прямоугольник 17"/>
              <p:cNvSpPr/>
              <p:nvPr/>
            </p:nvSpPr>
            <p:spPr>
              <a:xfrm>
                <a:off x="3760470" y="-48900"/>
                <a:ext cx="1280315" cy="96778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ru-RU" sz="36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</a:rPr>
                  <a:t> </a:t>
                </a:r>
                <a:r>
                  <a:rPr lang="ru-RU" sz="28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А Д</a:t>
                </a:r>
                <a:r>
                  <a:rPr lang="en-US" sz="28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k-TM" sz="28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endParaRPr lang="ru-RU" sz="2800" b="1" dirty="0">
                  <a:ln w="1905"/>
                  <a:solidFill>
                    <a:srgbClr val="FF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cxnSp>
          <p:nvCxnSpPr>
            <p:cNvPr id="16" name="Прямая соединительная линия 15"/>
            <p:cNvCxnSpPr/>
            <p:nvPr/>
          </p:nvCxnSpPr>
          <p:spPr>
            <a:xfrm>
              <a:off x="160525" y="1196752"/>
              <a:ext cx="8784976" cy="0"/>
            </a:xfrm>
            <a:prstGeom prst="line">
              <a:avLst/>
            </a:prstGeom>
            <a:ln w="762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7458357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/>
          <p:nvPr/>
        </p:nvPicPr>
        <p:blipFill>
          <a:blip r:embed="rId2"/>
          <a:srcRect l="4620" r="3711" b="9459"/>
          <a:stretch>
            <a:fillRect/>
          </a:stretch>
        </p:blipFill>
        <p:spPr bwMode="auto">
          <a:xfrm>
            <a:off x="2987824" y="980728"/>
            <a:ext cx="3024336" cy="4896544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827584" y="6021288"/>
            <a:ext cx="756084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Okly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kopmpressorlaryň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basgançagynyň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çyzgysy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2" name="Группа 21"/>
          <p:cNvGrpSpPr/>
          <p:nvPr/>
        </p:nvGrpSpPr>
        <p:grpSpPr>
          <a:xfrm>
            <a:off x="168111" y="0"/>
            <a:ext cx="8790979" cy="763942"/>
            <a:chOff x="160525" y="117057"/>
            <a:chExt cx="8790979" cy="1079695"/>
          </a:xfrm>
        </p:grpSpPr>
        <p:grpSp>
          <p:nvGrpSpPr>
            <p:cNvPr id="23" name="Группа 22"/>
            <p:cNvGrpSpPr/>
            <p:nvPr/>
          </p:nvGrpSpPr>
          <p:grpSpPr>
            <a:xfrm>
              <a:off x="166528" y="117057"/>
              <a:ext cx="8784976" cy="932213"/>
              <a:chOff x="218376" y="-48900"/>
              <a:chExt cx="8925624" cy="1395844"/>
            </a:xfrm>
          </p:grpSpPr>
          <p:grpSp>
            <p:nvGrpSpPr>
              <p:cNvPr id="25" name="Группа 24"/>
              <p:cNvGrpSpPr/>
              <p:nvPr/>
            </p:nvGrpSpPr>
            <p:grpSpPr>
              <a:xfrm>
                <a:off x="218376" y="226936"/>
                <a:ext cx="8925624" cy="1120008"/>
                <a:chOff x="-84667" y="1523661"/>
                <a:chExt cx="9108504" cy="1152128"/>
              </a:xfrm>
              <a:solidFill>
                <a:srgbClr val="FFFF00"/>
              </a:solidFill>
            </p:grpSpPr>
            <p:sp>
              <p:nvSpPr>
                <p:cNvPr id="27" name="Прямоугольник 26"/>
                <p:cNvSpPr/>
                <p:nvPr/>
              </p:nvSpPr>
              <p:spPr>
                <a:xfrm>
                  <a:off x="-84667" y="1523661"/>
                  <a:ext cx="9108504" cy="1152128"/>
                </a:xfrm>
                <a:prstGeom prst="rect">
                  <a:avLst/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pic>
              <p:nvPicPr>
                <p:cNvPr id="28" name="Рисунок 27"/>
                <p:cNvPicPr/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backgroundRemoval t="9091" b="86364" l="192" r="100000">
                              <a14:foregroundMark x1="4023" y1="25000" x2="4023" y2="25000"/>
                              <a14:foregroundMark x1="25862" y1="75000" x2="25862" y2="75000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98521" y="1704576"/>
                  <a:ext cx="4969510" cy="708584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29" name="Picture 8" descr="C:\Users\1\Desktop\sewron.jpg"/>
                <p:cNvPicPr/>
                <p:nvPr/>
              </p:nvPicPr>
              <p:blipFill>
                <a:blip r:embed="rId5" cstate="print">
                  <a:extLst>
                    <a:ext uri="{BEBA8EAE-BF5A-486C-A8C5-ECC9F3942E4B}">
                      <a14:imgProps xmlns:a14="http://schemas.microsoft.com/office/drawing/2010/main">
                        <a14:imgLayer r:embed="rId6">
                          <a14:imgEffect>
                            <a14:backgroundRemoval t="515" b="99613" l="0" r="10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31310" y="1563797"/>
                  <a:ext cx="604011" cy="990137"/>
                </a:xfrm>
                <a:prstGeom prst="rect">
                  <a:avLst/>
                </a:prstGeom>
                <a:grpFill/>
                <a:ln>
                  <a:noFill/>
                </a:ln>
                <a:effectLst>
                  <a:softEdge rad="112500"/>
                </a:effectLst>
                <a:extLst/>
              </p:spPr>
            </p:pic>
            <p:pic>
              <p:nvPicPr>
                <p:cNvPr id="30" name="Рисунок 29"/>
                <p:cNvPicPr/>
                <p:nvPr/>
              </p:nvPicPr>
              <p:blipFill rotWithShape="1">
                <a:blip r:embed="rId7">
                  <a:extLst>
                    <a:ext uri="{BEBA8EAE-BF5A-486C-A8C5-ECC9F3942E4B}">
                      <a14:imgProps xmlns:a14="http://schemas.microsoft.com/office/drawing/2010/main">
                        <a14:imgLayer r:embed="rId8">
                          <a14:imgEffect>
                            <a14:backgroundRemoval t="21852" b="78981" l="35625" r="61875"/>
                          </a14:imgEffect>
                        </a14:imgLayer>
                      </a14:imgProps>
                    </a:ext>
                  </a:extLst>
                </a:blip>
                <a:srcRect l="33536" t="18311" r="35431" b="19399"/>
                <a:stretch/>
              </p:blipFill>
              <p:spPr bwMode="auto">
                <a:xfrm>
                  <a:off x="70250" y="1580859"/>
                  <a:ext cx="679486" cy="1037727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53640926-AAD7-44D8-BBD7-CCE9431645EC}">
                    <a14:shadowObscured xmlns:a14="http://schemas.microsoft.com/office/drawing/2010/main"/>
                  </a:ext>
                </a:extLst>
              </p:spPr>
            </p:pic>
          </p:grpSp>
          <p:sp>
            <p:nvSpPr>
              <p:cNvPr id="26" name="Прямоугольник 25"/>
              <p:cNvSpPr/>
              <p:nvPr/>
            </p:nvSpPr>
            <p:spPr>
              <a:xfrm>
                <a:off x="3760470" y="-48900"/>
                <a:ext cx="1280315" cy="96778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ru-RU" sz="36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</a:rPr>
                  <a:t> </a:t>
                </a:r>
                <a:r>
                  <a:rPr lang="ru-RU" sz="28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А Д</a:t>
                </a:r>
                <a:r>
                  <a:rPr lang="en-US" sz="28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k-TM" sz="28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endParaRPr lang="ru-RU" sz="2800" b="1" dirty="0">
                  <a:ln w="1905"/>
                  <a:solidFill>
                    <a:srgbClr val="FF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cxnSp>
          <p:nvCxnSpPr>
            <p:cNvPr id="24" name="Прямая соединительная линия 23"/>
            <p:cNvCxnSpPr/>
            <p:nvPr/>
          </p:nvCxnSpPr>
          <p:spPr>
            <a:xfrm>
              <a:off x="160525" y="1196752"/>
              <a:ext cx="8784976" cy="0"/>
            </a:xfrm>
            <a:prstGeom prst="line">
              <a:avLst/>
            </a:prstGeom>
            <a:ln w="762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3425" y="980728"/>
            <a:ext cx="8906353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Işçi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tigiriň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pilçeleriniň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emele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getirýän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giňelýän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kanallarynda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howanyň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otnositel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tizliginiň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peselmeginiň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hasabyna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onuň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basyşy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ýokarlanýar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Şunuň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bilen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birlikde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tigiriň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howany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öz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aýlanýan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ugruna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alyp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gitmeginde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döreýän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aýlanmagynyň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(за счет закрутки)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hasabyna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onuň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absolýut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tizligi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ösýär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Tigiriň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yzynda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ýerleşdirilen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sprýamlýaýuşiý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gönüleýji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apparat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çykyş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diffuzorynyň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roluny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ýerine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ýetirýär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ýerde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howanyň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tigiriň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pilçelerinde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alan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kinetiki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energiýasy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mundan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beýläk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howanyň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basyşyny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galdyrmak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üçin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ulanylýar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6" name="Группа 15"/>
          <p:cNvGrpSpPr/>
          <p:nvPr/>
        </p:nvGrpSpPr>
        <p:grpSpPr>
          <a:xfrm>
            <a:off x="168111" y="0"/>
            <a:ext cx="8790979" cy="763942"/>
            <a:chOff x="160525" y="117057"/>
            <a:chExt cx="8790979" cy="1079695"/>
          </a:xfrm>
        </p:grpSpPr>
        <p:grpSp>
          <p:nvGrpSpPr>
            <p:cNvPr id="17" name="Группа 16"/>
            <p:cNvGrpSpPr/>
            <p:nvPr/>
          </p:nvGrpSpPr>
          <p:grpSpPr>
            <a:xfrm>
              <a:off x="166528" y="117057"/>
              <a:ext cx="8784976" cy="932213"/>
              <a:chOff x="218376" y="-48900"/>
              <a:chExt cx="8925624" cy="1395844"/>
            </a:xfrm>
          </p:grpSpPr>
          <p:grpSp>
            <p:nvGrpSpPr>
              <p:cNvPr id="19" name="Группа 18"/>
              <p:cNvGrpSpPr/>
              <p:nvPr/>
            </p:nvGrpSpPr>
            <p:grpSpPr>
              <a:xfrm>
                <a:off x="218376" y="226936"/>
                <a:ext cx="8925624" cy="1120008"/>
                <a:chOff x="-84667" y="1523661"/>
                <a:chExt cx="9108504" cy="1152128"/>
              </a:xfrm>
              <a:solidFill>
                <a:srgbClr val="FFFF00"/>
              </a:solidFill>
            </p:grpSpPr>
            <p:sp>
              <p:nvSpPr>
                <p:cNvPr id="21" name="Прямоугольник 20"/>
                <p:cNvSpPr/>
                <p:nvPr/>
              </p:nvSpPr>
              <p:spPr>
                <a:xfrm>
                  <a:off x="-84667" y="1523661"/>
                  <a:ext cx="9108504" cy="1152128"/>
                </a:xfrm>
                <a:prstGeom prst="rect">
                  <a:avLst/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pic>
              <p:nvPicPr>
                <p:cNvPr id="22" name="Рисунок 21"/>
                <p:cNvPicPr/>
                <p:nvPr/>
              </p:nvPicPr>
              <p:blipFill>
                <a:blip r:embed="rId2">
                  <a:extLst>
                    <a:ext uri="{BEBA8EAE-BF5A-486C-A8C5-ECC9F3942E4B}">
                      <a14:imgProps xmlns:a14="http://schemas.microsoft.com/office/drawing/2010/main">
                        <a14:imgLayer r:embed="rId3">
                          <a14:imgEffect>
                            <a14:backgroundRemoval t="9091" b="86364" l="192" r="100000">
                              <a14:foregroundMark x1="4023" y1="25000" x2="4023" y2="25000"/>
                              <a14:foregroundMark x1="25862" y1="75000" x2="25862" y2="75000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98521" y="1704576"/>
                  <a:ext cx="4969510" cy="708584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23" name="Picture 8" descr="C:\Users\1\Desktop\sewron.jpg"/>
                <p:cNvPicPr/>
                <p:nvPr/>
              </p:nvPicPr>
              <p:blipFill>
                <a:blip r:embed="rId4" cstate="print">
                  <a:extLst>
                    <a:ext uri="{BEBA8EAE-BF5A-486C-A8C5-ECC9F3942E4B}">
                      <a14:imgProps xmlns:a14="http://schemas.microsoft.com/office/drawing/2010/main">
                        <a14:imgLayer r:embed="rId5">
                          <a14:imgEffect>
                            <a14:backgroundRemoval t="515" b="99613" l="0" r="10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31310" y="1563797"/>
                  <a:ext cx="604011" cy="990137"/>
                </a:xfrm>
                <a:prstGeom prst="rect">
                  <a:avLst/>
                </a:prstGeom>
                <a:grpFill/>
                <a:ln>
                  <a:noFill/>
                </a:ln>
                <a:effectLst>
                  <a:softEdge rad="112500"/>
                </a:effectLst>
                <a:extLst/>
              </p:spPr>
            </p:pic>
            <p:pic>
              <p:nvPicPr>
                <p:cNvPr id="24" name="Рисунок 23"/>
                <p:cNvPicPr/>
                <p:nvPr/>
              </p:nvPicPr>
              <p:blipFill rotWithShape="1">
                <a:blip r:embed="rId6">
                  <a:extLst>
                    <a:ext uri="{BEBA8EAE-BF5A-486C-A8C5-ECC9F3942E4B}">
                      <a14:imgProps xmlns:a14="http://schemas.microsoft.com/office/drawing/2010/main">
                        <a14:imgLayer r:embed="rId7">
                          <a14:imgEffect>
                            <a14:backgroundRemoval t="21852" b="78981" l="35625" r="61875"/>
                          </a14:imgEffect>
                        </a14:imgLayer>
                      </a14:imgProps>
                    </a:ext>
                  </a:extLst>
                </a:blip>
                <a:srcRect l="33536" t="18311" r="35431" b="19399"/>
                <a:stretch/>
              </p:blipFill>
              <p:spPr bwMode="auto">
                <a:xfrm>
                  <a:off x="70250" y="1580859"/>
                  <a:ext cx="679486" cy="1037727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53640926-AAD7-44D8-BBD7-CCE9431645EC}">
                    <a14:shadowObscured xmlns:a14="http://schemas.microsoft.com/office/drawing/2010/main"/>
                  </a:ext>
                </a:extLst>
              </p:spPr>
            </p:pic>
          </p:grpSp>
          <p:sp>
            <p:nvSpPr>
              <p:cNvPr id="20" name="Прямоугольник 19"/>
              <p:cNvSpPr/>
              <p:nvPr/>
            </p:nvSpPr>
            <p:spPr>
              <a:xfrm>
                <a:off x="3760470" y="-48900"/>
                <a:ext cx="1280315" cy="96778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ru-RU" sz="36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</a:rPr>
                  <a:t> </a:t>
                </a:r>
                <a:r>
                  <a:rPr lang="ru-RU" sz="28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А Д</a:t>
                </a:r>
                <a:r>
                  <a:rPr lang="en-US" sz="28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k-TM" sz="28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endParaRPr lang="ru-RU" sz="2800" b="1" dirty="0">
                  <a:ln w="1905"/>
                  <a:solidFill>
                    <a:srgbClr val="FF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cxnSp>
          <p:nvCxnSpPr>
            <p:cNvPr id="18" name="Прямая соединительная линия 17"/>
            <p:cNvCxnSpPr/>
            <p:nvPr/>
          </p:nvCxnSpPr>
          <p:spPr>
            <a:xfrm>
              <a:off x="160525" y="1196752"/>
              <a:ext cx="8784976" cy="0"/>
            </a:xfrm>
            <a:prstGeom prst="line">
              <a:avLst/>
            </a:prstGeom>
            <a:ln w="762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133384" y="980728"/>
            <a:ext cx="8819703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8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N.E.Žukowskiý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tarapyndan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işlenip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düzülen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wentilýatorlaryň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we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kürekleýji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grebnyh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wintleriň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tüweleý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wihrewoý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teoriýasy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ýüze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çykandan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soň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okly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pilçeli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maşynlar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çalt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ösüp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başlady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8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N.E.Žukowskiý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işinde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birinji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gezek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idealnyý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gysylmaýan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suwuklyk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bilen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akyp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geçýän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gözenekde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işleýän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profiliň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göteriji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güýjüniň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teoremasyna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klassiçeski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netije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berdi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1927-1929-nji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ýyllar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kärhanalarda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ulanmak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üçin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ЦАГИ</a:t>
            </a:r>
            <a:r>
              <a:rPr lang="ru-RU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birinji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wentilýatorlary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çykyp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başlaýar.1929-nji </a:t>
            </a:r>
            <a:r>
              <a:rPr lang="ru-RU" sz="2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ýyldan</a:t>
            </a:r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1934-nji </a:t>
            </a:r>
            <a:r>
              <a:rPr lang="ru-RU" sz="2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ýyla</a:t>
            </a:r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çenli</a:t>
            </a:r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ЦАГИ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birnäçe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okly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wentilýatorlar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proýektirlenýär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we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çykarylýar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2" name="Группа 11"/>
          <p:cNvGrpSpPr/>
          <p:nvPr/>
        </p:nvGrpSpPr>
        <p:grpSpPr>
          <a:xfrm>
            <a:off x="168111" y="0"/>
            <a:ext cx="8790979" cy="763942"/>
            <a:chOff x="160525" y="117057"/>
            <a:chExt cx="8790979" cy="1079695"/>
          </a:xfrm>
        </p:grpSpPr>
        <p:grpSp>
          <p:nvGrpSpPr>
            <p:cNvPr id="13" name="Группа 12"/>
            <p:cNvGrpSpPr/>
            <p:nvPr/>
          </p:nvGrpSpPr>
          <p:grpSpPr>
            <a:xfrm>
              <a:off x="166528" y="117057"/>
              <a:ext cx="8784976" cy="932213"/>
              <a:chOff x="218376" y="-48900"/>
              <a:chExt cx="8925624" cy="1395844"/>
            </a:xfrm>
          </p:grpSpPr>
          <p:grpSp>
            <p:nvGrpSpPr>
              <p:cNvPr id="15" name="Группа 14"/>
              <p:cNvGrpSpPr/>
              <p:nvPr/>
            </p:nvGrpSpPr>
            <p:grpSpPr>
              <a:xfrm>
                <a:off x="218376" y="226936"/>
                <a:ext cx="8925624" cy="1120008"/>
                <a:chOff x="-84667" y="1523661"/>
                <a:chExt cx="9108504" cy="1152128"/>
              </a:xfrm>
              <a:solidFill>
                <a:srgbClr val="FFFF00"/>
              </a:solidFill>
            </p:grpSpPr>
            <p:sp>
              <p:nvSpPr>
                <p:cNvPr id="17" name="Прямоугольник 16"/>
                <p:cNvSpPr/>
                <p:nvPr/>
              </p:nvSpPr>
              <p:spPr>
                <a:xfrm>
                  <a:off x="-84667" y="1523661"/>
                  <a:ext cx="9108504" cy="1152128"/>
                </a:xfrm>
                <a:prstGeom prst="rect">
                  <a:avLst/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pic>
              <p:nvPicPr>
                <p:cNvPr id="18" name="Рисунок 17"/>
                <p:cNvPicPr/>
                <p:nvPr/>
              </p:nvPicPr>
              <p:blipFill>
                <a:blip r:embed="rId2">
                  <a:extLst>
                    <a:ext uri="{BEBA8EAE-BF5A-486C-A8C5-ECC9F3942E4B}">
                      <a14:imgProps xmlns:a14="http://schemas.microsoft.com/office/drawing/2010/main">
                        <a14:imgLayer r:embed="rId3">
                          <a14:imgEffect>
                            <a14:backgroundRemoval t="9091" b="86364" l="192" r="100000">
                              <a14:foregroundMark x1="4023" y1="25000" x2="4023" y2="25000"/>
                              <a14:foregroundMark x1="25862" y1="75000" x2="25862" y2="75000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98521" y="1704576"/>
                  <a:ext cx="4969510" cy="708584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19" name="Picture 8" descr="C:\Users\1\Desktop\sewron.jpg"/>
                <p:cNvPicPr/>
                <p:nvPr/>
              </p:nvPicPr>
              <p:blipFill>
                <a:blip r:embed="rId4" cstate="print">
                  <a:extLst>
                    <a:ext uri="{BEBA8EAE-BF5A-486C-A8C5-ECC9F3942E4B}">
                      <a14:imgProps xmlns:a14="http://schemas.microsoft.com/office/drawing/2010/main">
                        <a14:imgLayer r:embed="rId5">
                          <a14:imgEffect>
                            <a14:backgroundRemoval t="515" b="99613" l="0" r="10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31310" y="1563797"/>
                  <a:ext cx="604011" cy="990137"/>
                </a:xfrm>
                <a:prstGeom prst="rect">
                  <a:avLst/>
                </a:prstGeom>
                <a:grpFill/>
                <a:ln>
                  <a:noFill/>
                </a:ln>
                <a:effectLst>
                  <a:softEdge rad="112500"/>
                </a:effectLst>
                <a:extLst/>
              </p:spPr>
            </p:pic>
            <p:pic>
              <p:nvPicPr>
                <p:cNvPr id="20" name="Рисунок 19"/>
                <p:cNvPicPr/>
                <p:nvPr/>
              </p:nvPicPr>
              <p:blipFill rotWithShape="1">
                <a:blip r:embed="rId6">
                  <a:extLst>
                    <a:ext uri="{BEBA8EAE-BF5A-486C-A8C5-ECC9F3942E4B}">
                      <a14:imgProps xmlns:a14="http://schemas.microsoft.com/office/drawing/2010/main">
                        <a14:imgLayer r:embed="rId7">
                          <a14:imgEffect>
                            <a14:backgroundRemoval t="21852" b="78981" l="35625" r="61875"/>
                          </a14:imgEffect>
                        </a14:imgLayer>
                      </a14:imgProps>
                    </a:ext>
                  </a:extLst>
                </a:blip>
                <a:srcRect l="33536" t="18311" r="35431" b="19399"/>
                <a:stretch/>
              </p:blipFill>
              <p:spPr bwMode="auto">
                <a:xfrm>
                  <a:off x="70250" y="1580859"/>
                  <a:ext cx="679486" cy="1037727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53640926-AAD7-44D8-BBD7-CCE9431645EC}">
                    <a14:shadowObscured xmlns:a14="http://schemas.microsoft.com/office/drawing/2010/main"/>
                  </a:ext>
                </a:extLst>
              </p:spPr>
            </p:pic>
          </p:grpSp>
          <p:sp>
            <p:nvSpPr>
              <p:cNvPr id="16" name="Прямоугольник 15"/>
              <p:cNvSpPr/>
              <p:nvPr/>
            </p:nvSpPr>
            <p:spPr>
              <a:xfrm>
                <a:off x="3760470" y="-48900"/>
                <a:ext cx="1280315" cy="96778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ru-RU" sz="36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</a:rPr>
                  <a:t> </a:t>
                </a:r>
                <a:r>
                  <a:rPr lang="ru-RU" sz="28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А Д</a:t>
                </a:r>
                <a:r>
                  <a:rPr lang="en-US" sz="28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k-TM" sz="28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endParaRPr lang="ru-RU" sz="2800" b="1" dirty="0">
                  <a:ln w="1905"/>
                  <a:solidFill>
                    <a:srgbClr val="FF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cxnSp>
          <p:nvCxnSpPr>
            <p:cNvPr id="14" name="Прямая соединительная линия 13"/>
            <p:cNvCxnSpPr/>
            <p:nvPr/>
          </p:nvCxnSpPr>
          <p:spPr>
            <a:xfrm>
              <a:off x="160525" y="1196752"/>
              <a:ext cx="8784976" cy="0"/>
            </a:xfrm>
            <a:prstGeom prst="line">
              <a:avLst/>
            </a:prstGeom>
            <a:ln w="762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2784547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8110" y="908720"/>
            <a:ext cx="8856984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dirty="0" smtClean="0"/>
              <a:t>	</a:t>
            </a:r>
            <a:r>
              <a:rPr lang="ru-RU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1936-njy </a:t>
            </a:r>
            <a:r>
              <a:rPr lang="ru-RU" sz="2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ýylda</a:t>
            </a:r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N. E. </a:t>
            </a:r>
            <a:r>
              <a:rPr lang="ru-RU" sz="2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Žukowskiý</a:t>
            </a:r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tüweleýiň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teoriýasyna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esaslanyp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okly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ýokary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naporly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wentilýatorlary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hasaplamagy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we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proýektirlemegi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aýan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edýän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professor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K.A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Uşakowyň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“Аэродинамический расчет осевого вентилятора”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atly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işi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ýüze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çykýar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Okly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kompressorlaryň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basgançagynyň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her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dürli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shemasyny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öwrenmäge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we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basgançakda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mundan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beýläk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hem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napory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ýokarylandyrmagyň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mümkinçiliklerini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anyklamaga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gönükdirilen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K.K.Bauliniň</a:t>
            </a:r>
            <a:r>
              <a:rPr lang="ru-RU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“Аэродинамический расчет ступени компрессора” </a:t>
            </a:r>
            <a:r>
              <a:rPr lang="ru-RU" sz="2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atly</a:t>
            </a:r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işi</a:t>
            </a:r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1944-nji </a:t>
            </a:r>
            <a:r>
              <a:rPr lang="ru-RU" sz="2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ýylda</a:t>
            </a:r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çap</a:t>
            </a:r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edilýär</a:t>
            </a:r>
            <a:r>
              <a:rPr lang="ru-RU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2" name="Группа 11"/>
          <p:cNvGrpSpPr/>
          <p:nvPr/>
        </p:nvGrpSpPr>
        <p:grpSpPr>
          <a:xfrm>
            <a:off x="168111" y="0"/>
            <a:ext cx="8790979" cy="763942"/>
            <a:chOff x="160525" y="117057"/>
            <a:chExt cx="8790979" cy="1079695"/>
          </a:xfrm>
        </p:grpSpPr>
        <p:grpSp>
          <p:nvGrpSpPr>
            <p:cNvPr id="13" name="Группа 12"/>
            <p:cNvGrpSpPr/>
            <p:nvPr/>
          </p:nvGrpSpPr>
          <p:grpSpPr>
            <a:xfrm>
              <a:off x="166528" y="117057"/>
              <a:ext cx="8784976" cy="932213"/>
              <a:chOff x="218376" y="-48900"/>
              <a:chExt cx="8925624" cy="1395844"/>
            </a:xfrm>
          </p:grpSpPr>
          <p:grpSp>
            <p:nvGrpSpPr>
              <p:cNvPr id="15" name="Группа 14"/>
              <p:cNvGrpSpPr/>
              <p:nvPr/>
            </p:nvGrpSpPr>
            <p:grpSpPr>
              <a:xfrm>
                <a:off x="218376" y="226936"/>
                <a:ext cx="8925624" cy="1120008"/>
                <a:chOff x="-84667" y="1523661"/>
                <a:chExt cx="9108504" cy="1152128"/>
              </a:xfrm>
              <a:solidFill>
                <a:srgbClr val="FFFF00"/>
              </a:solidFill>
            </p:grpSpPr>
            <p:sp>
              <p:nvSpPr>
                <p:cNvPr id="17" name="Прямоугольник 16"/>
                <p:cNvSpPr/>
                <p:nvPr/>
              </p:nvSpPr>
              <p:spPr>
                <a:xfrm>
                  <a:off x="-84667" y="1523661"/>
                  <a:ext cx="9108504" cy="1152128"/>
                </a:xfrm>
                <a:prstGeom prst="rect">
                  <a:avLst/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pic>
              <p:nvPicPr>
                <p:cNvPr id="18" name="Рисунок 17"/>
                <p:cNvPicPr/>
                <p:nvPr/>
              </p:nvPicPr>
              <p:blipFill>
                <a:blip r:embed="rId2">
                  <a:extLst>
                    <a:ext uri="{BEBA8EAE-BF5A-486C-A8C5-ECC9F3942E4B}">
                      <a14:imgProps xmlns:a14="http://schemas.microsoft.com/office/drawing/2010/main">
                        <a14:imgLayer r:embed="rId3">
                          <a14:imgEffect>
                            <a14:backgroundRemoval t="9091" b="86364" l="192" r="100000">
                              <a14:foregroundMark x1="4023" y1="25000" x2="4023" y2="25000"/>
                              <a14:foregroundMark x1="25862" y1="75000" x2="25862" y2="75000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98521" y="1704576"/>
                  <a:ext cx="4969510" cy="708584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19" name="Picture 8" descr="C:\Users\1\Desktop\sewron.jpg"/>
                <p:cNvPicPr/>
                <p:nvPr/>
              </p:nvPicPr>
              <p:blipFill>
                <a:blip r:embed="rId4" cstate="print">
                  <a:extLst>
                    <a:ext uri="{BEBA8EAE-BF5A-486C-A8C5-ECC9F3942E4B}">
                      <a14:imgProps xmlns:a14="http://schemas.microsoft.com/office/drawing/2010/main">
                        <a14:imgLayer r:embed="rId5">
                          <a14:imgEffect>
                            <a14:backgroundRemoval t="515" b="99613" l="0" r="10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31310" y="1563797"/>
                  <a:ext cx="604011" cy="990137"/>
                </a:xfrm>
                <a:prstGeom prst="rect">
                  <a:avLst/>
                </a:prstGeom>
                <a:grpFill/>
                <a:ln>
                  <a:noFill/>
                </a:ln>
                <a:effectLst>
                  <a:softEdge rad="112500"/>
                </a:effectLst>
                <a:extLst/>
              </p:spPr>
            </p:pic>
            <p:pic>
              <p:nvPicPr>
                <p:cNvPr id="20" name="Рисунок 19"/>
                <p:cNvPicPr/>
                <p:nvPr/>
              </p:nvPicPr>
              <p:blipFill rotWithShape="1">
                <a:blip r:embed="rId6">
                  <a:extLst>
                    <a:ext uri="{BEBA8EAE-BF5A-486C-A8C5-ECC9F3942E4B}">
                      <a14:imgProps xmlns:a14="http://schemas.microsoft.com/office/drawing/2010/main">
                        <a14:imgLayer r:embed="rId7">
                          <a14:imgEffect>
                            <a14:backgroundRemoval t="21852" b="78981" l="35625" r="61875"/>
                          </a14:imgEffect>
                        </a14:imgLayer>
                      </a14:imgProps>
                    </a:ext>
                  </a:extLst>
                </a:blip>
                <a:srcRect l="33536" t="18311" r="35431" b="19399"/>
                <a:stretch/>
              </p:blipFill>
              <p:spPr bwMode="auto">
                <a:xfrm>
                  <a:off x="70250" y="1580859"/>
                  <a:ext cx="679486" cy="1037727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53640926-AAD7-44D8-BBD7-CCE9431645EC}">
                    <a14:shadowObscured xmlns:a14="http://schemas.microsoft.com/office/drawing/2010/main"/>
                  </a:ext>
                </a:extLst>
              </p:spPr>
            </p:pic>
          </p:grpSp>
          <p:sp>
            <p:nvSpPr>
              <p:cNvPr id="16" name="Прямоугольник 15"/>
              <p:cNvSpPr/>
              <p:nvPr/>
            </p:nvSpPr>
            <p:spPr>
              <a:xfrm>
                <a:off x="3760470" y="-48900"/>
                <a:ext cx="1280315" cy="96778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ru-RU" sz="36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</a:rPr>
                  <a:t> </a:t>
                </a:r>
                <a:r>
                  <a:rPr lang="ru-RU" sz="28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А Д</a:t>
                </a:r>
                <a:r>
                  <a:rPr lang="en-US" sz="28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k-TM" sz="28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endParaRPr lang="ru-RU" sz="2800" b="1" dirty="0">
                  <a:ln w="1905"/>
                  <a:solidFill>
                    <a:srgbClr val="FF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cxnSp>
          <p:nvCxnSpPr>
            <p:cNvPr id="14" name="Прямая соединительная линия 13"/>
            <p:cNvCxnSpPr/>
            <p:nvPr/>
          </p:nvCxnSpPr>
          <p:spPr>
            <a:xfrm>
              <a:off x="160525" y="1196752"/>
              <a:ext cx="8784976" cy="0"/>
            </a:xfrm>
            <a:prstGeom prst="line">
              <a:avLst/>
            </a:prstGeom>
            <a:ln w="762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3153049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40158" y="980728"/>
            <a:ext cx="8652887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dirty="0" smtClean="0"/>
              <a:t>	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Okly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kompressoryň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basgançagynda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howanyň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gysylyş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derejesini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ýokarylandyrmak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howanyň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gysylyş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ukybyny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hasaba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alynmagynynyň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gereklidigini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ýüze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çykarýar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1944-nji </a:t>
            </a:r>
            <a:r>
              <a:rPr lang="ru-RU" sz="2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ýylda</a:t>
            </a:r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B.S.Steçkin</a:t>
            </a:r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N.E. </a:t>
            </a:r>
            <a:r>
              <a:rPr lang="ru-RU" sz="2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Žukowskiý</a:t>
            </a:r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gysylan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gaz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gözenegi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akyp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geçende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gözenekde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işleýän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profiliň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göteriji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güýjüniň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teoremasyny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ulanýar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распрострвнил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</p:txBody>
      </p:sp>
      <p:grpSp>
        <p:nvGrpSpPr>
          <p:cNvPr id="12" name="Группа 11"/>
          <p:cNvGrpSpPr/>
          <p:nvPr/>
        </p:nvGrpSpPr>
        <p:grpSpPr>
          <a:xfrm>
            <a:off x="168111" y="0"/>
            <a:ext cx="8790979" cy="763942"/>
            <a:chOff x="160525" y="117057"/>
            <a:chExt cx="8790979" cy="1079695"/>
          </a:xfrm>
        </p:grpSpPr>
        <p:grpSp>
          <p:nvGrpSpPr>
            <p:cNvPr id="13" name="Группа 12"/>
            <p:cNvGrpSpPr/>
            <p:nvPr/>
          </p:nvGrpSpPr>
          <p:grpSpPr>
            <a:xfrm>
              <a:off x="166528" y="117057"/>
              <a:ext cx="8784976" cy="932213"/>
              <a:chOff x="218376" y="-48900"/>
              <a:chExt cx="8925624" cy="1395844"/>
            </a:xfrm>
          </p:grpSpPr>
          <p:grpSp>
            <p:nvGrpSpPr>
              <p:cNvPr id="15" name="Группа 14"/>
              <p:cNvGrpSpPr/>
              <p:nvPr/>
            </p:nvGrpSpPr>
            <p:grpSpPr>
              <a:xfrm>
                <a:off x="218376" y="226936"/>
                <a:ext cx="8925624" cy="1120008"/>
                <a:chOff x="-84667" y="1523661"/>
                <a:chExt cx="9108504" cy="1152128"/>
              </a:xfrm>
              <a:solidFill>
                <a:srgbClr val="FFFF00"/>
              </a:solidFill>
            </p:grpSpPr>
            <p:sp>
              <p:nvSpPr>
                <p:cNvPr id="17" name="Прямоугольник 16"/>
                <p:cNvSpPr/>
                <p:nvPr/>
              </p:nvSpPr>
              <p:spPr>
                <a:xfrm>
                  <a:off x="-84667" y="1523661"/>
                  <a:ext cx="9108504" cy="1152128"/>
                </a:xfrm>
                <a:prstGeom prst="rect">
                  <a:avLst/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pic>
              <p:nvPicPr>
                <p:cNvPr id="18" name="Рисунок 17"/>
                <p:cNvPicPr/>
                <p:nvPr/>
              </p:nvPicPr>
              <p:blipFill>
                <a:blip r:embed="rId2">
                  <a:extLst>
                    <a:ext uri="{BEBA8EAE-BF5A-486C-A8C5-ECC9F3942E4B}">
                      <a14:imgProps xmlns:a14="http://schemas.microsoft.com/office/drawing/2010/main">
                        <a14:imgLayer r:embed="rId3">
                          <a14:imgEffect>
                            <a14:backgroundRemoval t="9091" b="86364" l="192" r="100000">
                              <a14:foregroundMark x1="4023" y1="25000" x2="4023" y2="25000"/>
                              <a14:foregroundMark x1="25862" y1="75000" x2="25862" y2="75000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98521" y="1704576"/>
                  <a:ext cx="4969510" cy="708584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19" name="Picture 8" descr="C:\Users\1\Desktop\sewron.jpg"/>
                <p:cNvPicPr/>
                <p:nvPr/>
              </p:nvPicPr>
              <p:blipFill>
                <a:blip r:embed="rId4" cstate="print">
                  <a:extLst>
                    <a:ext uri="{BEBA8EAE-BF5A-486C-A8C5-ECC9F3942E4B}">
                      <a14:imgProps xmlns:a14="http://schemas.microsoft.com/office/drawing/2010/main">
                        <a14:imgLayer r:embed="rId5">
                          <a14:imgEffect>
                            <a14:backgroundRemoval t="515" b="99613" l="0" r="10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31310" y="1563797"/>
                  <a:ext cx="604011" cy="990137"/>
                </a:xfrm>
                <a:prstGeom prst="rect">
                  <a:avLst/>
                </a:prstGeom>
                <a:grpFill/>
                <a:ln>
                  <a:noFill/>
                </a:ln>
                <a:effectLst>
                  <a:softEdge rad="112500"/>
                </a:effectLst>
                <a:extLst/>
              </p:spPr>
            </p:pic>
            <p:pic>
              <p:nvPicPr>
                <p:cNvPr id="20" name="Рисунок 19"/>
                <p:cNvPicPr/>
                <p:nvPr/>
              </p:nvPicPr>
              <p:blipFill rotWithShape="1">
                <a:blip r:embed="rId6">
                  <a:extLst>
                    <a:ext uri="{BEBA8EAE-BF5A-486C-A8C5-ECC9F3942E4B}">
                      <a14:imgProps xmlns:a14="http://schemas.microsoft.com/office/drawing/2010/main">
                        <a14:imgLayer r:embed="rId7">
                          <a14:imgEffect>
                            <a14:backgroundRemoval t="21852" b="78981" l="35625" r="61875"/>
                          </a14:imgEffect>
                        </a14:imgLayer>
                      </a14:imgProps>
                    </a:ext>
                  </a:extLst>
                </a:blip>
                <a:srcRect l="33536" t="18311" r="35431" b="19399"/>
                <a:stretch/>
              </p:blipFill>
              <p:spPr bwMode="auto">
                <a:xfrm>
                  <a:off x="70250" y="1580859"/>
                  <a:ext cx="679486" cy="1037727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53640926-AAD7-44D8-BBD7-CCE9431645EC}">
                    <a14:shadowObscured xmlns:a14="http://schemas.microsoft.com/office/drawing/2010/main"/>
                  </a:ext>
                </a:extLst>
              </p:spPr>
            </p:pic>
          </p:grpSp>
          <p:sp>
            <p:nvSpPr>
              <p:cNvPr id="16" name="Прямоугольник 15"/>
              <p:cNvSpPr/>
              <p:nvPr/>
            </p:nvSpPr>
            <p:spPr>
              <a:xfrm>
                <a:off x="3760470" y="-48900"/>
                <a:ext cx="1280315" cy="96778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ru-RU" sz="36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</a:rPr>
                  <a:t> </a:t>
                </a:r>
                <a:r>
                  <a:rPr lang="ru-RU" sz="28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А Д</a:t>
                </a:r>
                <a:r>
                  <a:rPr lang="en-US" sz="28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k-TM" sz="28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endParaRPr lang="ru-RU" sz="2800" b="1" dirty="0">
                  <a:ln w="1905"/>
                  <a:solidFill>
                    <a:srgbClr val="FF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cxnSp>
          <p:nvCxnSpPr>
            <p:cNvPr id="14" name="Прямая соединительная линия 13"/>
            <p:cNvCxnSpPr/>
            <p:nvPr/>
          </p:nvCxnSpPr>
          <p:spPr>
            <a:xfrm>
              <a:off x="160525" y="1196752"/>
              <a:ext cx="8784976" cy="0"/>
            </a:xfrm>
            <a:prstGeom prst="line">
              <a:avLst/>
            </a:prstGeom>
            <a:ln w="762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00486247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8881" y="980728"/>
            <a:ext cx="878497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Gaz</a:t>
            </a:r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turbinasy</a:t>
            </a:r>
            <a:endParaRPr lang="ru-RU" sz="28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8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TRD-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niň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kompressorlaryny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hereketlendirmek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üçin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ulanylýan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gaz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turbinalary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bir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ýa-da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iki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basgançakly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bolýarlar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Gaz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turbinanyň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esasy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elementleri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hereketlenmeýän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saplowoý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pilçeli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saplowoý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apparat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we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işçi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pilçeli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aýlanýan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tigirden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durýar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Aşakdaky</a:t>
            </a:r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suratda</a:t>
            </a:r>
            <a:r>
              <a:rPr lang="ru-RU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saplowoý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we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işçi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pilçeleriň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we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olaryň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kese-kesiginiň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shemasy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görkezilendir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grpSp>
        <p:nvGrpSpPr>
          <p:cNvPr id="12" name="Группа 11"/>
          <p:cNvGrpSpPr/>
          <p:nvPr/>
        </p:nvGrpSpPr>
        <p:grpSpPr>
          <a:xfrm>
            <a:off x="168111" y="0"/>
            <a:ext cx="8790979" cy="763942"/>
            <a:chOff x="160525" y="117057"/>
            <a:chExt cx="8790979" cy="1079695"/>
          </a:xfrm>
        </p:grpSpPr>
        <p:grpSp>
          <p:nvGrpSpPr>
            <p:cNvPr id="13" name="Группа 12"/>
            <p:cNvGrpSpPr/>
            <p:nvPr/>
          </p:nvGrpSpPr>
          <p:grpSpPr>
            <a:xfrm>
              <a:off x="166528" y="117057"/>
              <a:ext cx="8784976" cy="932213"/>
              <a:chOff x="218376" y="-48900"/>
              <a:chExt cx="8925624" cy="1395844"/>
            </a:xfrm>
          </p:grpSpPr>
          <p:grpSp>
            <p:nvGrpSpPr>
              <p:cNvPr id="15" name="Группа 14"/>
              <p:cNvGrpSpPr/>
              <p:nvPr/>
            </p:nvGrpSpPr>
            <p:grpSpPr>
              <a:xfrm>
                <a:off x="218376" y="226936"/>
                <a:ext cx="8925624" cy="1120008"/>
                <a:chOff x="-84667" y="1523661"/>
                <a:chExt cx="9108504" cy="1152128"/>
              </a:xfrm>
              <a:solidFill>
                <a:srgbClr val="FFFF00"/>
              </a:solidFill>
            </p:grpSpPr>
            <p:sp>
              <p:nvSpPr>
                <p:cNvPr id="17" name="Прямоугольник 16"/>
                <p:cNvSpPr/>
                <p:nvPr/>
              </p:nvSpPr>
              <p:spPr>
                <a:xfrm>
                  <a:off x="-84667" y="1523661"/>
                  <a:ext cx="9108504" cy="1152128"/>
                </a:xfrm>
                <a:prstGeom prst="rect">
                  <a:avLst/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pic>
              <p:nvPicPr>
                <p:cNvPr id="18" name="Рисунок 17"/>
                <p:cNvPicPr/>
                <p:nvPr/>
              </p:nvPicPr>
              <p:blipFill>
                <a:blip r:embed="rId2">
                  <a:extLst>
                    <a:ext uri="{BEBA8EAE-BF5A-486C-A8C5-ECC9F3942E4B}">
                      <a14:imgProps xmlns:a14="http://schemas.microsoft.com/office/drawing/2010/main">
                        <a14:imgLayer r:embed="rId3">
                          <a14:imgEffect>
                            <a14:backgroundRemoval t="9091" b="86364" l="192" r="100000">
                              <a14:foregroundMark x1="4023" y1="25000" x2="4023" y2="25000"/>
                              <a14:foregroundMark x1="25862" y1="75000" x2="25862" y2="75000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98521" y="1704576"/>
                  <a:ext cx="4969510" cy="708584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19" name="Picture 8" descr="C:\Users\1\Desktop\sewron.jpg"/>
                <p:cNvPicPr/>
                <p:nvPr/>
              </p:nvPicPr>
              <p:blipFill>
                <a:blip r:embed="rId4" cstate="print">
                  <a:extLst>
                    <a:ext uri="{BEBA8EAE-BF5A-486C-A8C5-ECC9F3942E4B}">
                      <a14:imgProps xmlns:a14="http://schemas.microsoft.com/office/drawing/2010/main">
                        <a14:imgLayer r:embed="rId5">
                          <a14:imgEffect>
                            <a14:backgroundRemoval t="515" b="99613" l="0" r="10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31310" y="1563797"/>
                  <a:ext cx="604011" cy="990137"/>
                </a:xfrm>
                <a:prstGeom prst="rect">
                  <a:avLst/>
                </a:prstGeom>
                <a:grpFill/>
                <a:ln>
                  <a:noFill/>
                </a:ln>
                <a:effectLst>
                  <a:softEdge rad="112500"/>
                </a:effectLst>
                <a:extLst/>
              </p:spPr>
            </p:pic>
            <p:pic>
              <p:nvPicPr>
                <p:cNvPr id="20" name="Рисунок 19"/>
                <p:cNvPicPr/>
                <p:nvPr/>
              </p:nvPicPr>
              <p:blipFill rotWithShape="1">
                <a:blip r:embed="rId6">
                  <a:extLst>
                    <a:ext uri="{BEBA8EAE-BF5A-486C-A8C5-ECC9F3942E4B}">
                      <a14:imgProps xmlns:a14="http://schemas.microsoft.com/office/drawing/2010/main">
                        <a14:imgLayer r:embed="rId7">
                          <a14:imgEffect>
                            <a14:backgroundRemoval t="21852" b="78981" l="35625" r="61875"/>
                          </a14:imgEffect>
                        </a14:imgLayer>
                      </a14:imgProps>
                    </a:ext>
                  </a:extLst>
                </a:blip>
                <a:srcRect l="33536" t="18311" r="35431" b="19399"/>
                <a:stretch/>
              </p:blipFill>
              <p:spPr bwMode="auto">
                <a:xfrm>
                  <a:off x="70250" y="1580859"/>
                  <a:ext cx="679486" cy="1037727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53640926-AAD7-44D8-BBD7-CCE9431645EC}">
                    <a14:shadowObscured xmlns:a14="http://schemas.microsoft.com/office/drawing/2010/main"/>
                  </a:ext>
                </a:extLst>
              </p:spPr>
            </p:pic>
          </p:grpSp>
          <p:sp>
            <p:nvSpPr>
              <p:cNvPr id="16" name="Прямоугольник 15"/>
              <p:cNvSpPr/>
              <p:nvPr/>
            </p:nvSpPr>
            <p:spPr>
              <a:xfrm>
                <a:off x="3760470" y="-48900"/>
                <a:ext cx="1280315" cy="96778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ru-RU" sz="36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</a:rPr>
                  <a:t> </a:t>
                </a:r>
                <a:r>
                  <a:rPr lang="ru-RU" sz="28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А Д</a:t>
                </a:r>
                <a:r>
                  <a:rPr lang="en-US" sz="28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k-TM" sz="28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endParaRPr lang="ru-RU" sz="2800" b="1" dirty="0">
                  <a:ln w="1905"/>
                  <a:solidFill>
                    <a:srgbClr val="FF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cxnSp>
          <p:nvCxnSpPr>
            <p:cNvPr id="14" name="Прямая соединительная линия 13"/>
            <p:cNvCxnSpPr/>
            <p:nvPr/>
          </p:nvCxnSpPr>
          <p:spPr>
            <a:xfrm>
              <a:off x="160525" y="1196752"/>
              <a:ext cx="8784976" cy="0"/>
            </a:xfrm>
            <a:prstGeom prst="line">
              <a:avLst/>
            </a:prstGeom>
            <a:ln w="762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93193961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857356" y="357166"/>
            <a:ext cx="5786478" cy="357190"/>
          </a:xfrm>
          <a:prstGeom prst="rect">
            <a:avLst/>
          </a:prstGeom>
          <a:solidFill>
            <a:srgbClr val="FFFF0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Gaz turbinanyň basgançagynyň shemasy</a:t>
            </a:r>
            <a:endParaRPr lang="ru-RU" sz="2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4577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16" y="1000108"/>
            <a:ext cx="2000264" cy="4143404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6" name="Прямоугольник 5"/>
          <p:cNvSpPr/>
          <p:nvPr/>
        </p:nvSpPr>
        <p:spPr>
          <a:xfrm>
            <a:off x="1428728" y="5500702"/>
            <a:ext cx="678661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FFC000"/>
              </a:buClr>
              <a:buFont typeface="Wingdings" pitchFamily="2" charset="2"/>
              <a:buChar char="q"/>
            </a:pPr>
            <a:r>
              <a:rPr lang="tk-TM" dirty="0" smtClean="0"/>
              <a:t>. </a:t>
            </a:r>
            <a:r>
              <a:rPr lang="tk-TM" sz="2400" dirty="0" smtClean="0">
                <a:latin typeface="Times New Roman" pitchFamily="18" charset="0"/>
                <a:cs typeface="Times New Roman" pitchFamily="18" charset="0"/>
              </a:rPr>
              <a:t>z – z, 1 – 1 , 2 – 2  - turbinanyň kesek kesikleri;</a:t>
            </a:r>
          </a:p>
          <a:p>
            <a:pPr>
              <a:buClr>
                <a:srgbClr val="FFC000"/>
              </a:buClr>
              <a:buFont typeface="Wingdings" pitchFamily="2" charset="2"/>
              <a:buChar char="q"/>
            </a:pPr>
            <a:r>
              <a:rPr lang="tk-TM" sz="2400" dirty="0" smtClean="0">
                <a:latin typeface="Times New Roman" pitchFamily="18" charset="0"/>
                <a:cs typeface="Times New Roman" pitchFamily="18" charset="0"/>
              </a:rPr>
              <a:t>. Soplowoý apparatyň hereketlenmeýän pilçeleri;</a:t>
            </a:r>
          </a:p>
          <a:p>
            <a:pPr>
              <a:buClr>
                <a:srgbClr val="FFC000"/>
              </a:buClr>
              <a:buFont typeface="Wingdings" pitchFamily="2" charset="2"/>
              <a:buChar char="q"/>
            </a:pPr>
            <a:r>
              <a:rPr lang="tk-TM" sz="2400" dirty="0" smtClean="0">
                <a:latin typeface="Times New Roman" pitchFamily="18" charset="0"/>
                <a:cs typeface="Times New Roman" pitchFamily="18" charset="0"/>
              </a:rPr>
              <a:t>. Işçi tigiriň pilçeleri.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457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48" y="1000108"/>
            <a:ext cx="1928826" cy="4332869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23528" y="5429264"/>
            <a:ext cx="849694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1 - wal; 2 – birinji basgançagyň soplowoý apparaty; 3 – termopara; </a:t>
            </a:r>
          </a:p>
          <a:p>
            <a:pPr algn="just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 – ikinji basgançagyň soplowoý apparaty; 5 - birinji basgançagyň diski; 6 - ikinji basgançagyň diski;  7 – ýapyjy diskler; 8 – podşipnik.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643174" y="428604"/>
            <a:ext cx="4500594" cy="357190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Gaz turbinanyň kese kesigi</a:t>
            </a:r>
            <a:endParaRPr lang="ru-RU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36" r="16537" b="17104"/>
          <a:stretch/>
        </p:blipFill>
        <p:spPr bwMode="auto">
          <a:xfrm>
            <a:off x="1475656" y="1052735"/>
            <a:ext cx="6336704" cy="4248473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168111" y="908720"/>
            <a:ext cx="8750249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Gaz</a:t>
            </a:r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turbinanyň</a:t>
            </a:r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işleýiş</a:t>
            </a:r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tertibi</a:t>
            </a:r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lvl="0" indent="457200" algn="just" fontAlgn="base">
              <a:spcBef>
                <a:spcPct val="0"/>
              </a:spcBef>
              <a:spcAft>
                <a:spcPct val="0"/>
              </a:spcAft>
            </a:pPr>
            <a:endParaRPr lang="ru-RU" sz="2800" dirty="0">
              <a:solidFill>
                <a:srgbClr val="FFC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indent="45720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2800" dirty="0" err="1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Gaz</a:t>
            </a:r>
            <a:r>
              <a:rPr lang="ru-RU" sz="2800" dirty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turbinanyň</a:t>
            </a:r>
            <a:r>
              <a:rPr lang="ru-RU" sz="2800" dirty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iş</a:t>
            </a:r>
            <a:r>
              <a:rPr lang="ru-RU" sz="28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tertibi</a:t>
            </a:r>
            <a:r>
              <a:rPr lang="ru-RU" sz="28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  <a:r>
              <a:rPr lang="ru-RU" sz="28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şulardan</a:t>
            </a:r>
            <a:r>
              <a:rPr lang="ru-RU" sz="28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ybarat</a:t>
            </a:r>
            <a:r>
              <a:rPr lang="ru-RU" sz="28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 </a:t>
            </a:r>
            <a:r>
              <a:rPr lang="ru-RU" sz="28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ýanyş</a:t>
            </a:r>
            <a:r>
              <a:rPr lang="ru-RU" sz="28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kamerasyndan</a:t>
            </a:r>
            <a:r>
              <a:rPr lang="ru-RU" sz="28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gyzdyrylan</a:t>
            </a:r>
            <a:r>
              <a:rPr lang="ru-RU" sz="28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we</a:t>
            </a:r>
            <a:r>
              <a:rPr lang="ru-RU" sz="28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gysylan</a:t>
            </a:r>
            <a:r>
              <a:rPr lang="ru-RU" sz="28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gaz</a:t>
            </a:r>
            <a:r>
              <a:rPr lang="ru-RU" sz="28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giriş</a:t>
            </a:r>
            <a:r>
              <a:rPr lang="ru-RU" sz="28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meýdanyndan</a:t>
            </a:r>
            <a:r>
              <a:rPr lang="ru-RU" sz="28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çykyş</a:t>
            </a:r>
            <a:r>
              <a:rPr lang="ru-RU" sz="28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meýdany</a:t>
            </a:r>
            <a:r>
              <a:rPr lang="ru-RU" sz="28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kiçi</a:t>
            </a:r>
            <a:r>
              <a:rPr lang="ru-RU" sz="28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bolan</a:t>
            </a:r>
            <a:r>
              <a:rPr lang="ru-RU" sz="28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saplowoý</a:t>
            </a:r>
            <a:r>
              <a:rPr lang="ru-RU" sz="28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apparatynyň</a:t>
            </a:r>
            <a:r>
              <a:rPr lang="ru-RU" sz="28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pilçeler</a:t>
            </a:r>
            <a:r>
              <a:rPr lang="ru-RU" sz="28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aralygyndaky</a:t>
            </a:r>
            <a:r>
              <a:rPr lang="ru-RU" sz="28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kanala</a:t>
            </a:r>
            <a:r>
              <a:rPr lang="ru-RU" sz="2800" dirty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berilýär</a:t>
            </a:r>
            <a:r>
              <a:rPr lang="ru-RU" sz="2800" dirty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endParaRPr lang="ru-RU" sz="2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indent="45720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dirty="0" err="1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Saplowoý</a:t>
            </a:r>
            <a:r>
              <a:rPr lang="ru-RU" sz="2800" dirty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apparatda</a:t>
            </a:r>
            <a:r>
              <a:rPr lang="ru-RU" sz="2800" dirty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gazyň</a:t>
            </a:r>
            <a:r>
              <a:rPr lang="ru-RU" sz="28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giňelmesi</a:t>
            </a:r>
            <a:r>
              <a:rPr lang="ru-RU" sz="28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bolup</a:t>
            </a:r>
            <a:r>
              <a:rPr lang="ru-RU" sz="28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geçýär</a:t>
            </a:r>
            <a:r>
              <a:rPr lang="ru-RU" sz="28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we</a:t>
            </a:r>
            <a:r>
              <a:rPr lang="ru-RU" sz="28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şonuň</a:t>
            </a:r>
            <a:r>
              <a:rPr lang="ru-RU" sz="28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netijesinde</a:t>
            </a:r>
            <a:r>
              <a:rPr lang="ru-RU" sz="28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onuň</a:t>
            </a:r>
            <a:r>
              <a:rPr lang="ru-RU" sz="28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potensial</a:t>
            </a:r>
            <a:r>
              <a:rPr lang="ru-RU" sz="28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energiýasynyň</a:t>
            </a:r>
            <a:r>
              <a:rPr lang="ru-RU" sz="28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bir</a:t>
            </a:r>
            <a:r>
              <a:rPr lang="ru-RU" sz="28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bölegi</a:t>
            </a:r>
            <a:r>
              <a:rPr lang="ru-RU" sz="28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kinetiki</a:t>
            </a:r>
            <a:r>
              <a:rPr lang="ru-RU" sz="2800" dirty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energiýa</a:t>
            </a:r>
            <a:r>
              <a:rPr lang="ru-RU" sz="2800" dirty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öwrülýär</a:t>
            </a:r>
            <a:r>
              <a:rPr lang="ru-RU" sz="2800" dirty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lang="ru-RU" sz="2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indent="45720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dirty="0" err="1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Şeýlelikde</a:t>
            </a:r>
            <a:r>
              <a:rPr lang="ru-RU" sz="28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gazyň</a:t>
            </a:r>
            <a:r>
              <a:rPr lang="ru-RU" sz="28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temperaturasy</a:t>
            </a:r>
            <a:r>
              <a:rPr lang="ru-RU" sz="28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we</a:t>
            </a:r>
            <a:r>
              <a:rPr lang="ru-RU" sz="28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basyşy</a:t>
            </a:r>
            <a:r>
              <a:rPr lang="ru-RU" sz="28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peselýär</a:t>
            </a:r>
            <a:r>
              <a:rPr lang="ru-RU" sz="28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lang="ru-RU" sz="28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Uly</a:t>
            </a:r>
            <a:r>
              <a:rPr lang="ru-RU" sz="28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tizlikde</a:t>
            </a:r>
            <a:r>
              <a:rPr lang="ru-RU" sz="28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saplowoý</a:t>
            </a:r>
            <a:r>
              <a:rPr lang="ru-RU" sz="28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apparatdan</a:t>
            </a:r>
            <a:r>
              <a:rPr lang="ru-RU" sz="28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çykýan</a:t>
            </a:r>
            <a:r>
              <a:rPr lang="ru-RU" sz="28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gaz</a:t>
            </a:r>
            <a:r>
              <a:rPr lang="ru-RU" sz="28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turbinanyň</a:t>
            </a:r>
            <a:r>
              <a:rPr lang="ru-RU" sz="28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tigriniň</a:t>
            </a:r>
            <a:r>
              <a:rPr lang="ru-RU" sz="28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işçi</a:t>
            </a:r>
            <a:r>
              <a:rPr lang="ru-RU" sz="28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pilçesine</a:t>
            </a:r>
            <a:r>
              <a:rPr lang="ru-RU" sz="2800" dirty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barýar</a:t>
            </a:r>
            <a:r>
              <a:rPr lang="ru-RU" sz="2800" dirty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lang="ru-RU" sz="2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3" name="Группа 12"/>
          <p:cNvGrpSpPr/>
          <p:nvPr/>
        </p:nvGrpSpPr>
        <p:grpSpPr>
          <a:xfrm>
            <a:off x="168111" y="0"/>
            <a:ext cx="8790979" cy="763942"/>
            <a:chOff x="160525" y="117057"/>
            <a:chExt cx="8790979" cy="1079695"/>
          </a:xfrm>
        </p:grpSpPr>
        <p:grpSp>
          <p:nvGrpSpPr>
            <p:cNvPr id="14" name="Группа 13"/>
            <p:cNvGrpSpPr/>
            <p:nvPr/>
          </p:nvGrpSpPr>
          <p:grpSpPr>
            <a:xfrm>
              <a:off x="166528" y="117057"/>
              <a:ext cx="8784976" cy="932213"/>
              <a:chOff x="218376" y="-48900"/>
              <a:chExt cx="8925624" cy="1395844"/>
            </a:xfrm>
          </p:grpSpPr>
          <p:grpSp>
            <p:nvGrpSpPr>
              <p:cNvPr id="16" name="Группа 15"/>
              <p:cNvGrpSpPr/>
              <p:nvPr/>
            </p:nvGrpSpPr>
            <p:grpSpPr>
              <a:xfrm>
                <a:off x="218376" y="226936"/>
                <a:ext cx="8925624" cy="1120008"/>
                <a:chOff x="-84667" y="1523661"/>
                <a:chExt cx="9108504" cy="1152128"/>
              </a:xfrm>
              <a:solidFill>
                <a:srgbClr val="FFFF00"/>
              </a:solidFill>
            </p:grpSpPr>
            <p:sp>
              <p:nvSpPr>
                <p:cNvPr id="18" name="Прямоугольник 17"/>
                <p:cNvSpPr/>
                <p:nvPr/>
              </p:nvSpPr>
              <p:spPr>
                <a:xfrm>
                  <a:off x="-84667" y="1523661"/>
                  <a:ext cx="9108504" cy="1152128"/>
                </a:xfrm>
                <a:prstGeom prst="rect">
                  <a:avLst/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pic>
              <p:nvPicPr>
                <p:cNvPr id="19" name="Рисунок 18"/>
                <p:cNvPicPr/>
                <p:nvPr/>
              </p:nvPicPr>
              <p:blipFill>
                <a:blip r:embed="rId2">
                  <a:extLst>
                    <a:ext uri="{BEBA8EAE-BF5A-486C-A8C5-ECC9F3942E4B}">
                      <a14:imgProps xmlns:a14="http://schemas.microsoft.com/office/drawing/2010/main">
                        <a14:imgLayer r:embed="rId3">
                          <a14:imgEffect>
                            <a14:backgroundRemoval t="9091" b="86364" l="192" r="100000">
                              <a14:foregroundMark x1="4023" y1="25000" x2="4023" y2="25000"/>
                              <a14:foregroundMark x1="25862" y1="75000" x2="25862" y2="75000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98521" y="1704576"/>
                  <a:ext cx="4969510" cy="708584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20" name="Picture 8" descr="C:\Users\1\Desktop\sewron.jpg"/>
                <p:cNvPicPr/>
                <p:nvPr/>
              </p:nvPicPr>
              <p:blipFill>
                <a:blip r:embed="rId4" cstate="print">
                  <a:extLst>
                    <a:ext uri="{BEBA8EAE-BF5A-486C-A8C5-ECC9F3942E4B}">
                      <a14:imgProps xmlns:a14="http://schemas.microsoft.com/office/drawing/2010/main">
                        <a14:imgLayer r:embed="rId5">
                          <a14:imgEffect>
                            <a14:backgroundRemoval t="515" b="99613" l="0" r="10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31310" y="1563797"/>
                  <a:ext cx="604011" cy="990137"/>
                </a:xfrm>
                <a:prstGeom prst="rect">
                  <a:avLst/>
                </a:prstGeom>
                <a:grpFill/>
                <a:ln>
                  <a:noFill/>
                </a:ln>
                <a:effectLst>
                  <a:softEdge rad="112500"/>
                </a:effectLst>
                <a:extLst/>
              </p:spPr>
            </p:pic>
            <p:pic>
              <p:nvPicPr>
                <p:cNvPr id="21" name="Рисунок 20"/>
                <p:cNvPicPr/>
                <p:nvPr/>
              </p:nvPicPr>
              <p:blipFill rotWithShape="1">
                <a:blip r:embed="rId6">
                  <a:extLst>
                    <a:ext uri="{BEBA8EAE-BF5A-486C-A8C5-ECC9F3942E4B}">
                      <a14:imgProps xmlns:a14="http://schemas.microsoft.com/office/drawing/2010/main">
                        <a14:imgLayer r:embed="rId7">
                          <a14:imgEffect>
                            <a14:backgroundRemoval t="21852" b="78981" l="35625" r="61875"/>
                          </a14:imgEffect>
                        </a14:imgLayer>
                      </a14:imgProps>
                    </a:ext>
                  </a:extLst>
                </a:blip>
                <a:srcRect l="33536" t="18311" r="35431" b="19399"/>
                <a:stretch/>
              </p:blipFill>
              <p:spPr bwMode="auto">
                <a:xfrm>
                  <a:off x="70250" y="1580859"/>
                  <a:ext cx="679486" cy="1037727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53640926-AAD7-44D8-BBD7-CCE9431645EC}">
                    <a14:shadowObscured xmlns:a14="http://schemas.microsoft.com/office/drawing/2010/main"/>
                  </a:ext>
                </a:extLst>
              </p:spPr>
            </p:pic>
          </p:grpSp>
          <p:sp>
            <p:nvSpPr>
              <p:cNvPr id="17" name="Прямоугольник 16"/>
              <p:cNvSpPr/>
              <p:nvPr/>
            </p:nvSpPr>
            <p:spPr>
              <a:xfrm>
                <a:off x="3760470" y="-48900"/>
                <a:ext cx="1280315" cy="96778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ru-RU" sz="36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</a:rPr>
                  <a:t> </a:t>
                </a:r>
                <a:r>
                  <a:rPr lang="ru-RU" sz="28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А Д</a:t>
                </a:r>
                <a:r>
                  <a:rPr lang="en-US" sz="28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k-TM" sz="28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endParaRPr lang="ru-RU" sz="2800" b="1" dirty="0">
                  <a:ln w="1905"/>
                  <a:solidFill>
                    <a:srgbClr val="FF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cxnSp>
          <p:nvCxnSpPr>
            <p:cNvPr id="15" name="Прямая соединительная линия 14"/>
            <p:cNvCxnSpPr/>
            <p:nvPr/>
          </p:nvCxnSpPr>
          <p:spPr>
            <a:xfrm>
              <a:off x="160525" y="1196752"/>
              <a:ext cx="8784976" cy="0"/>
            </a:xfrm>
            <a:prstGeom prst="line">
              <a:avLst/>
            </a:prstGeom>
            <a:ln w="762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98507020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131443" y="908720"/>
            <a:ext cx="8858312" cy="56938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Saplowoý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apparatynda kinetiki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energiýasyny alan  gazyň bölegi, turbinanyň işçi pilçelerinde turbinany aýlamak üçin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mehaniki işe öwrülýär.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anose="02020603050405020304" pitchFamily="18" charset="0"/>
              <a:cs typeface="Times New Roman" pitchFamily="18" charset="0"/>
            </a:endParaRP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Şeýlelikde, pilçeleriň içki ýüzünde (в каритцах) güberçekli daşky ýüzünden basyş uly bolýar, şonuň esasynda hem basyşlaryň özara tapawutlary (göteriji güýji) döreýär-de pilçeleri aýlaýar, bu-da öz gezeginde tigirleri </a:t>
            </a: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aýlaýar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8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Eger-de</a:t>
            </a:r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gazyň</a:t>
            </a:r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giňelmesi</a:t>
            </a:r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doly</a:t>
            </a:r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saplowoý</a:t>
            </a:r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apparatynyň</a:t>
            </a:r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pilçelerinde</a:t>
            </a:r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gutarýan</a:t>
            </a:r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bolsa</a:t>
            </a:r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işçi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pilçelerde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kinetiki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energiýanyň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tigiri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aýlamak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üçin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mehaniki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işe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öwrülme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prosessi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bolup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geçýän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bolsa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onda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şeýle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görnüşli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turbina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aktiw</a:t>
            </a:r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turbinasy</a:t>
            </a:r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diýilip</a:t>
            </a:r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atlandyrylýar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4" name="Группа 13"/>
          <p:cNvGrpSpPr/>
          <p:nvPr/>
        </p:nvGrpSpPr>
        <p:grpSpPr>
          <a:xfrm>
            <a:off x="168111" y="0"/>
            <a:ext cx="8790979" cy="763942"/>
            <a:chOff x="160525" y="117057"/>
            <a:chExt cx="8790979" cy="1079695"/>
          </a:xfrm>
        </p:grpSpPr>
        <p:grpSp>
          <p:nvGrpSpPr>
            <p:cNvPr id="15" name="Группа 14"/>
            <p:cNvGrpSpPr/>
            <p:nvPr/>
          </p:nvGrpSpPr>
          <p:grpSpPr>
            <a:xfrm>
              <a:off x="166528" y="117057"/>
              <a:ext cx="8784976" cy="932213"/>
              <a:chOff x="218376" y="-48900"/>
              <a:chExt cx="8925624" cy="1395844"/>
            </a:xfrm>
          </p:grpSpPr>
          <p:grpSp>
            <p:nvGrpSpPr>
              <p:cNvPr id="17" name="Группа 16"/>
              <p:cNvGrpSpPr/>
              <p:nvPr/>
            </p:nvGrpSpPr>
            <p:grpSpPr>
              <a:xfrm>
                <a:off x="218376" y="226936"/>
                <a:ext cx="8925624" cy="1120008"/>
                <a:chOff x="-84667" y="1523661"/>
                <a:chExt cx="9108504" cy="1152128"/>
              </a:xfrm>
              <a:solidFill>
                <a:srgbClr val="FFFF00"/>
              </a:solidFill>
            </p:grpSpPr>
            <p:sp>
              <p:nvSpPr>
                <p:cNvPr id="19" name="Прямоугольник 18"/>
                <p:cNvSpPr/>
                <p:nvPr/>
              </p:nvSpPr>
              <p:spPr>
                <a:xfrm>
                  <a:off x="-84667" y="1523661"/>
                  <a:ext cx="9108504" cy="1152128"/>
                </a:xfrm>
                <a:prstGeom prst="rect">
                  <a:avLst/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pic>
              <p:nvPicPr>
                <p:cNvPr id="20" name="Рисунок 19"/>
                <p:cNvPicPr/>
                <p:nvPr/>
              </p:nvPicPr>
              <p:blipFill>
                <a:blip r:embed="rId2">
                  <a:extLst>
                    <a:ext uri="{BEBA8EAE-BF5A-486C-A8C5-ECC9F3942E4B}">
                      <a14:imgProps xmlns:a14="http://schemas.microsoft.com/office/drawing/2010/main">
                        <a14:imgLayer r:embed="rId3">
                          <a14:imgEffect>
                            <a14:backgroundRemoval t="9091" b="86364" l="192" r="100000">
                              <a14:foregroundMark x1="4023" y1="25000" x2="4023" y2="25000"/>
                              <a14:foregroundMark x1="25862" y1="75000" x2="25862" y2="75000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98521" y="1704576"/>
                  <a:ext cx="4969510" cy="708584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21" name="Picture 8" descr="C:\Users\1\Desktop\sewron.jpg"/>
                <p:cNvPicPr/>
                <p:nvPr/>
              </p:nvPicPr>
              <p:blipFill>
                <a:blip r:embed="rId4" cstate="print">
                  <a:extLst>
                    <a:ext uri="{BEBA8EAE-BF5A-486C-A8C5-ECC9F3942E4B}">
                      <a14:imgProps xmlns:a14="http://schemas.microsoft.com/office/drawing/2010/main">
                        <a14:imgLayer r:embed="rId5">
                          <a14:imgEffect>
                            <a14:backgroundRemoval t="515" b="99613" l="0" r="10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31310" y="1563797"/>
                  <a:ext cx="604011" cy="990137"/>
                </a:xfrm>
                <a:prstGeom prst="rect">
                  <a:avLst/>
                </a:prstGeom>
                <a:grpFill/>
                <a:ln>
                  <a:noFill/>
                </a:ln>
                <a:effectLst>
                  <a:softEdge rad="112500"/>
                </a:effectLst>
                <a:extLst/>
              </p:spPr>
            </p:pic>
            <p:pic>
              <p:nvPicPr>
                <p:cNvPr id="22" name="Рисунок 21"/>
                <p:cNvPicPr/>
                <p:nvPr/>
              </p:nvPicPr>
              <p:blipFill rotWithShape="1">
                <a:blip r:embed="rId6">
                  <a:extLst>
                    <a:ext uri="{BEBA8EAE-BF5A-486C-A8C5-ECC9F3942E4B}">
                      <a14:imgProps xmlns:a14="http://schemas.microsoft.com/office/drawing/2010/main">
                        <a14:imgLayer r:embed="rId7">
                          <a14:imgEffect>
                            <a14:backgroundRemoval t="21852" b="78981" l="35625" r="61875"/>
                          </a14:imgEffect>
                        </a14:imgLayer>
                      </a14:imgProps>
                    </a:ext>
                  </a:extLst>
                </a:blip>
                <a:srcRect l="33536" t="18311" r="35431" b="19399"/>
                <a:stretch/>
              </p:blipFill>
              <p:spPr bwMode="auto">
                <a:xfrm>
                  <a:off x="70250" y="1580859"/>
                  <a:ext cx="679486" cy="1037727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53640926-AAD7-44D8-BBD7-CCE9431645EC}">
                    <a14:shadowObscured xmlns:a14="http://schemas.microsoft.com/office/drawing/2010/main"/>
                  </a:ext>
                </a:extLst>
              </p:spPr>
            </p:pic>
          </p:grpSp>
          <p:sp>
            <p:nvSpPr>
              <p:cNvPr id="18" name="Прямоугольник 17"/>
              <p:cNvSpPr/>
              <p:nvPr/>
            </p:nvSpPr>
            <p:spPr>
              <a:xfrm>
                <a:off x="3760470" y="-48900"/>
                <a:ext cx="1280315" cy="96778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ru-RU" sz="36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</a:rPr>
                  <a:t> </a:t>
                </a:r>
                <a:r>
                  <a:rPr lang="ru-RU" sz="28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А Д</a:t>
                </a:r>
                <a:r>
                  <a:rPr lang="en-US" sz="28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k-TM" sz="28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endParaRPr lang="ru-RU" sz="2800" b="1" dirty="0">
                  <a:ln w="1905"/>
                  <a:solidFill>
                    <a:srgbClr val="FF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cxnSp>
          <p:nvCxnSpPr>
            <p:cNvPr id="16" name="Прямая соединительная линия 15"/>
            <p:cNvCxnSpPr/>
            <p:nvPr/>
          </p:nvCxnSpPr>
          <p:spPr>
            <a:xfrm>
              <a:off x="160525" y="1196752"/>
              <a:ext cx="8784976" cy="0"/>
            </a:xfrm>
            <a:prstGeom prst="line">
              <a:avLst/>
            </a:prstGeom>
            <a:ln w="762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571736" y="714356"/>
            <a:ext cx="3857652" cy="523220"/>
          </a:xfrm>
          <a:prstGeom prst="rect">
            <a:avLst/>
          </a:prstGeom>
          <a:solidFill>
            <a:srgbClr val="00B050"/>
          </a:solidFill>
          <a:ln w="28575"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Gaz turbinasy </a:t>
            </a:r>
            <a:endParaRPr lang="ru-RU" sz="28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 flipH="1">
            <a:off x="857224" y="1857364"/>
            <a:ext cx="2857520" cy="400110"/>
          </a:xfrm>
          <a:prstGeom prst="rect">
            <a:avLst/>
          </a:prstGeom>
          <a:solidFill>
            <a:srgbClr val="FFFF00"/>
          </a:solidFill>
          <a:ln w="28575"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Aktiw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turbinasy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072066" y="1885882"/>
            <a:ext cx="3214710" cy="400110"/>
          </a:xfrm>
          <a:prstGeom prst="rect">
            <a:avLst/>
          </a:prstGeom>
          <a:solidFill>
            <a:srgbClr val="FF0000"/>
          </a:solidFill>
          <a:ln w="28575"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Reaktiw turbinasy </a:t>
            </a:r>
            <a:endParaRPr lang="ru-RU" sz="20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62318" y="2559601"/>
            <a:ext cx="4104456" cy="2800767"/>
          </a:xfrm>
          <a:prstGeom prst="rect">
            <a:avLst/>
          </a:prstGeom>
          <a:solidFill>
            <a:srgbClr val="FFFF00"/>
          </a:solidFill>
          <a:ln w="28575"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Eger-de gazyň giňelmesi doly saplowoý apparatynyň pilçelerinde gutarýan bolsa, işçi pilçelerde kinetiki energiýanyň, tigiri aýlamak üçin mehaniki işe öwrülme prosesi bolup geçýän bolsa, onda şeýle görnüşli turbina, aktiw turbinasy diýilip atlandyrylýar.</a:t>
            </a:r>
          </a:p>
          <a:p>
            <a:pPr algn="just"/>
            <a:endParaRPr lang="ru-RU" sz="1600" dirty="0">
              <a:solidFill>
                <a:srgbClr val="FF0000"/>
              </a:solidFill>
            </a:endParaRPr>
          </a:p>
        </p:txBody>
      </p:sp>
      <p:sp>
        <p:nvSpPr>
          <p:cNvPr id="25603" name="Rectangle 3"/>
          <p:cNvSpPr>
            <a:spLocks noChangeArrowheads="1"/>
          </p:cNvSpPr>
          <p:nvPr/>
        </p:nvSpPr>
        <p:spPr bwMode="auto">
          <a:xfrm>
            <a:off x="4596746" y="2528824"/>
            <a:ext cx="4319910" cy="2862322"/>
          </a:xfrm>
          <a:prstGeom prst="rect">
            <a:avLst/>
          </a:prstGeom>
          <a:solidFill>
            <a:srgbClr val="FF0000"/>
          </a:solidFill>
          <a:ln w="2857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Eger-de gazyň giňelmegi saplowoý pilçelerde gutarman, giňelmegini işçi pilçelerde-de dowa</a:t>
            </a:r>
            <a:r>
              <a:rPr kumimoji="0" lang="tk-TM" sz="20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edýän bolsa, onda şeýle görnüşli turbinalar, reaktiw turbinasy diýlip atlandyrylýar.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rgbClr val="00B05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tk-TM" sz="1600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k-TM" sz="1600" b="0" i="0" u="none" strike="noStrike" cap="none" normalizeH="0" baseline="0" dirty="0" smtClean="0">
              <a:ln>
                <a:noFill/>
              </a:ln>
              <a:solidFill>
                <a:srgbClr val="00B05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tk-TM" sz="1600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rgbClr val="00B05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2" name="Прямая со стрелкой 11"/>
          <p:cNvCxnSpPr/>
          <p:nvPr/>
        </p:nvCxnSpPr>
        <p:spPr>
          <a:xfrm rot="5400000">
            <a:off x="4394199" y="1392223"/>
            <a:ext cx="357190" cy="1588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2214546" y="1571612"/>
            <a:ext cx="4500594" cy="1588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/>
          <p:nvPr/>
        </p:nvCxnSpPr>
        <p:spPr>
          <a:xfrm rot="5400000">
            <a:off x="2058205" y="2370895"/>
            <a:ext cx="314270" cy="1588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Прямая со стрелкой 63"/>
          <p:cNvCxnSpPr/>
          <p:nvPr/>
        </p:nvCxnSpPr>
        <p:spPr>
          <a:xfrm>
            <a:off x="6754453" y="2285992"/>
            <a:ext cx="0" cy="242832"/>
          </a:xfrm>
          <a:prstGeom prst="straightConnector1">
            <a:avLst/>
          </a:prstGeom>
          <a:ln w="28575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Прямая со стрелкой 67"/>
          <p:cNvCxnSpPr/>
          <p:nvPr/>
        </p:nvCxnSpPr>
        <p:spPr>
          <a:xfrm rot="5400000">
            <a:off x="2072464" y="1713694"/>
            <a:ext cx="285752" cy="1588"/>
          </a:xfrm>
          <a:prstGeom prst="straightConnector1">
            <a:avLst/>
          </a:prstGeom>
          <a:ln w="28575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Прямая со стрелкой 72"/>
          <p:cNvCxnSpPr/>
          <p:nvPr/>
        </p:nvCxnSpPr>
        <p:spPr>
          <a:xfrm rot="5400000">
            <a:off x="6573058" y="1713694"/>
            <a:ext cx="285752" cy="1588"/>
          </a:xfrm>
          <a:prstGeom prst="straightConnector1">
            <a:avLst/>
          </a:prstGeom>
          <a:ln w="28575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150829" y="1196752"/>
            <a:ext cx="8941080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8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Eger-de</a:t>
            </a:r>
            <a:r>
              <a:rPr lang="ru-RU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gazyň</a:t>
            </a:r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giňelmegi</a:t>
            </a:r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saplowoý</a:t>
            </a:r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pilçelerde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gutarman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giňelmegini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işçi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pilçelerde-de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dowam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edýän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bolsa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onda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şeýle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görnüşli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turbinalar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reaktiw</a:t>
            </a:r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turbinasy</a:t>
            </a:r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diýlip</a:t>
            </a:r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atlandyrylýar</a:t>
            </a:r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Reaktiw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trubinasynyň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işçi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pilçeleriniň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aralygynyň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daralýan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kanal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görnüşi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bardyr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Şu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ýerde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basyşyň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we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temperaturanyň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peselmegi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we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otnositel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tizligiň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ýokarlanmagy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bolup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geçýär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Akymyň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tizlenmesi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pilçelere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saplowoý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apparatdan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çykýan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gaz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akymjasynyň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strui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aktiw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täsirinden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başga-da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reaktiw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täsir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hem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edýändir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3" name="Группа 12"/>
          <p:cNvGrpSpPr/>
          <p:nvPr/>
        </p:nvGrpSpPr>
        <p:grpSpPr>
          <a:xfrm>
            <a:off x="168111" y="0"/>
            <a:ext cx="8790979" cy="763942"/>
            <a:chOff x="160525" y="117057"/>
            <a:chExt cx="8790979" cy="1079695"/>
          </a:xfrm>
        </p:grpSpPr>
        <p:grpSp>
          <p:nvGrpSpPr>
            <p:cNvPr id="14" name="Группа 13"/>
            <p:cNvGrpSpPr/>
            <p:nvPr/>
          </p:nvGrpSpPr>
          <p:grpSpPr>
            <a:xfrm>
              <a:off x="166528" y="117057"/>
              <a:ext cx="8784976" cy="932213"/>
              <a:chOff x="218376" y="-48900"/>
              <a:chExt cx="8925624" cy="1395844"/>
            </a:xfrm>
          </p:grpSpPr>
          <p:grpSp>
            <p:nvGrpSpPr>
              <p:cNvPr id="16" name="Группа 15"/>
              <p:cNvGrpSpPr/>
              <p:nvPr/>
            </p:nvGrpSpPr>
            <p:grpSpPr>
              <a:xfrm>
                <a:off x="218376" y="226936"/>
                <a:ext cx="8925624" cy="1120008"/>
                <a:chOff x="-84667" y="1523661"/>
                <a:chExt cx="9108504" cy="1152128"/>
              </a:xfrm>
              <a:solidFill>
                <a:srgbClr val="FFFF00"/>
              </a:solidFill>
            </p:grpSpPr>
            <p:sp>
              <p:nvSpPr>
                <p:cNvPr id="18" name="Прямоугольник 17"/>
                <p:cNvSpPr/>
                <p:nvPr/>
              </p:nvSpPr>
              <p:spPr>
                <a:xfrm>
                  <a:off x="-84667" y="1523661"/>
                  <a:ext cx="9108504" cy="1152128"/>
                </a:xfrm>
                <a:prstGeom prst="rect">
                  <a:avLst/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pic>
              <p:nvPicPr>
                <p:cNvPr id="19" name="Рисунок 18"/>
                <p:cNvPicPr/>
                <p:nvPr/>
              </p:nvPicPr>
              <p:blipFill>
                <a:blip r:embed="rId2">
                  <a:extLst>
                    <a:ext uri="{BEBA8EAE-BF5A-486C-A8C5-ECC9F3942E4B}">
                      <a14:imgProps xmlns:a14="http://schemas.microsoft.com/office/drawing/2010/main">
                        <a14:imgLayer r:embed="rId3">
                          <a14:imgEffect>
                            <a14:backgroundRemoval t="9091" b="86364" l="192" r="100000">
                              <a14:foregroundMark x1="4023" y1="25000" x2="4023" y2="25000"/>
                              <a14:foregroundMark x1="25862" y1="75000" x2="25862" y2="75000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98521" y="1704576"/>
                  <a:ext cx="4969510" cy="708584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20" name="Picture 8" descr="C:\Users\1\Desktop\sewron.jpg"/>
                <p:cNvPicPr/>
                <p:nvPr/>
              </p:nvPicPr>
              <p:blipFill>
                <a:blip r:embed="rId4" cstate="print">
                  <a:extLst>
                    <a:ext uri="{BEBA8EAE-BF5A-486C-A8C5-ECC9F3942E4B}">
                      <a14:imgProps xmlns:a14="http://schemas.microsoft.com/office/drawing/2010/main">
                        <a14:imgLayer r:embed="rId5">
                          <a14:imgEffect>
                            <a14:backgroundRemoval t="515" b="99613" l="0" r="10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31310" y="1563797"/>
                  <a:ext cx="604011" cy="990137"/>
                </a:xfrm>
                <a:prstGeom prst="rect">
                  <a:avLst/>
                </a:prstGeom>
                <a:grpFill/>
                <a:ln>
                  <a:noFill/>
                </a:ln>
                <a:effectLst>
                  <a:softEdge rad="112500"/>
                </a:effectLst>
                <a:extLst/>
              </p:spPr>
            </p:pic>
            <p:pic>
              <p:nvPicPr>
                <p:cNvPr id="21" name="Рисунок 20"/>
                <p:cNvPicPr/>
                <p:nvPr/>
              </p:nvPicPr>
              <p:blipFill rotWithShape="1">
                <a:blip r:embed="rId6">
                  <a:extLst>
                    <a:ext uri="{BEBA8EAE-BF5A-486C-A8C5-ECC9F3942E4B}">
                      <a14:imgProps xmlns:a14="http://schemas.microsoft.com/office/drawing/2010/main">
                        <a14:imgLayer r:embed="rId7">
                          <a14:imgEffect>
                            <a14:backgroundRemoval t="21852" b="78981" l="35625" r="61875"/>
                          </a14:imgEffect>
                        </a14:imgLayer>
                      </a14:imgProps>
                    </a:ext>
                  </a:extLst>
                </a:blip>
                <a:srcRect l="33536" t="18311" r="35431" b="19399"/>
                <a:stretch/>
              </p:blipFill>
              <p:spPr bwMode="auto">
                <a:xfrm>
                  <a:off x="70250" y="1580859"/>
                  <a:ext cx="679486" cy="1037727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53640926-AAD7-44D8-BBD7-CCE9431645EC}">
                    <a14:shadowObscured xmlns:a14="http://schemas.microsoft.com/office/drawing/2010/main"/>
                  </a:ext>
                </a:extLst>
              </p:spPr>
            </p:pic>
          </p:grpSp>
          <p:sp>
            <p:nvSpPr>
              <p:cNvPr id="17" name="Прямоугольник 16"/>
              <p:cNvSpPr/>
              <p:nvPr/>
            </p:nvSpPr>
            <p:spPr>
              <a:xfrm>
                <a:off x="3760470" y="-48900"/>
                <a:ext cx="1280315" cy="96778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ru-RU" sz="36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</a:rPr>
                  <a:t> </a:t>
                </a:r>
                <a:r>
                  <a:rPr lang="ru-RU" sz="28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А Д</a:t>
                </a:r>
                <a:r>
                  <a:rPr lang="en-US" sz="28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k-TM" sz="28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endParaRPr lang="ru-RU" sz="2800" b="1" dirty="0">
                  <a:ln w="1905"/>
                  <a:solidFill>
                    <a:srgbClr val="FF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cxnSp>
          <p:nvCxnSpPr>
            <p:cNvPr id="15" name="Прямая соединительная линия 14"/>
            <p:cNvCxnSpPr/>
            <p:nvPr/>
          </p:nvCxnSpPr>
          <p:spPr>
            <a:xfrm>
              <a:off x="160525" y="1196752"/>
              <a:ext cx="8784976" cy="0"/>
            </a:xfrm>
            <a:prstGeom prst="line">
              <a:avLst/>
            </a:prstGeom>
            <a:ln w="762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7866" y="980728"/>
            <a:ext cx="8928992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TRD-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reaktiw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turbinalarynyň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uly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p.t.k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bardygy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sebäpli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ulanylýar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Birinji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üýtgemeýän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ýanyş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basyşly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gaz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turbinasy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1892-nji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ýylda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rus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oýlap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tapyjysy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8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P.D.Kuzminskin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tarapyndan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ýerine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ýetirilipdir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Gaz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turbinasynyň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ekonomiçnostyny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ösdürmek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maksady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bilen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rus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inženeri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W.W. </a:t>
            </a:r>
            <a:r>
              <a:rPr lang="ru-RU" sz="2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Karawodin</a:t>
            </a:r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üýtgemeýän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göwrümde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ýanýan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ýangyçda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işleýän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gaz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trubinasyny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döredýär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grpSp>
        <p:nvGrpSpPr>
          <p:cNvPr id="12" name="Группа 11"/>
          <p:cNvGrpSpPr/>
          <p:nvPr/>
        </p:nvGrpSpPr>
        <p:grpSpPr>
          <a:xfrm>
            <a:off x="168111" y="0"/>
            <a:ext cx="8790979" cy="763942"/>
            <a:chOff x="160525" y="117057"/>
            <a:chExt cx="8790979" cy="1079695"/>
          </a:xfrm>
        </p:grpSpPr>
        <p:grpSp>
          <p:nvGrpSpPr>
            <p:cNvPr id="13" name="Группа 12"/>
            <p:cNvGrpSpPr/>
            <p:nvPr/>
          </p:nvGrpSpPr>
          <p:grpSpPr>
            <a:xfrm>
              <a:off x="166528" y="117057"/>
              <a:ext cx="8784976" cy="932213"/>
              <a:chOff x="218376" y="-48900"/>
              <a:chExt cx="8925624" cy="1395844"/>
            </a:xfrm>
          </p:grpSpPr>
          <p:grpSp>
            <p:nvGrpSpPr>
              <p:cNvPr id="15" name="Группа 14"/>
              <p:cNvGrpSpPr/>
              <p:nvPr/>
            </p:nvGrpSpPr>
            <p:grpSpPr>
              <a:xfrm>
                <a:off x="218376" y="226936"/>
                <a:ext cx="8925624" cy="1120008"/>
                <a:chOff x="-84667" y="1523661"/>
                <a:chExt cx="9108504" cy="1152128"/>
              </a:xfrm>
              <a:solidFill>
                <a:srgbClr val="FFFF00"/>
              </a:solidFill>
            </p:grpSpPr>
            <p:sp>
              <p:nvSpPr>
                <p:cNvPr id="17" name="Прямоугольник 16"/>
                <p:cNvSpPr/>
                <p:nvPr/>
              </p:nvSpPr>
              <p:spPr>
                <a:xfrm>
                  <a:off x="-84667" y="1523661"/>
                  <a:ext cx="9108504" cy="1152128"/>
                </a:xfrm>
                <a:prstGeom prst="rect">
                  <a:avLst/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pic>
              <p:nvPicPr>
                <p:cNvPr id="18" name="Рисунок 17"/>
                <p:cNvPicPr/>
                <p:nvPr/>
              </p:nvPicPr>
              <p:blipFill>
                <a:blip r:embed="rId2">
                  <a:extLst>
                    <a:ext uri="{BEBA8EAE-BF5A-486C-A8C5-ECC9F3942E4B}">
                      <a14:imgProps xmlns:a14="http://schemas.microsoft.com/office/drawing/2010/main">
                        <a14:imgLayer r:embed="rId3">
                          <a14:imgEffect>
                            <a14:backgroundRemoval t="9091" b="86364" l="192" r="100000">
                              <a14:foregroundMark x1="4023" y1="25000" x2="4023" y2="25000"/>
                              <a14:foregroundMark x1="25862" y1="75000" x2="25862" y2="75000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98521" y="1704576"/>
                  <a:ext cx="4969510" cy="708584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19" name="Picture 8" descr="C:\Users\1\Desktop\sewron.jpg"/>
                <p:cNvPicPr/>
                <p:nvPr/>
              </p:nvPicPr>
              <p:blipFill>
                <a:blip r:embed="rId4" cstate="print">
                  <a:extLst>
                    <a:ext uri="{BEBA8EAE-BF5A-486C-A8C5-ECC9F3942E4B}">
                      <a14:imgProps xmlns:a14="http://schemas.microsoft.com/office/drawing/2010/main">
                        <a14:imgLayer r:embed="rId5">
                          <a14:imgEffect>
                            <a14:backgroundRemoval t="515" b="99613" l="0" r="10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31310" y="1563797"/>
                  <a:ext cx="604011" cy="990137"/>
                </a:xfrm>
                <a:prstGeom prst="rect">
                  <a:avLst/>
                </a:prstGeom>
                <a:grpFill/>
                <a:ln>
                  <a:noFill/>
                </a:ln>
                <a:effectLst>
                  <a:softEdge rad="112500"/>
                </a:effectLst>
                <a:extLst/>
              </p:spPr>
            </p:pic>
            <p:pic>
              <p:nvPicPr>
                <p:cNvPr id="20" name="Рисунок 19"/>
                <p:cNvPicPr/>
                <p:nvPr/>
              </p:nvPicPr>
              <p:blipFill rotWithShape="1">
                <a:blip r:embed="rId6">
                  <a:extLst>
                    <a:ext uri="{BEBA8EAE-BF5A-486C-A8C5-ECC9F3942E4B}">
                      <a14:imgProps xmlns:a14="http://schemas.microsoft.com/office/drawing/2010/main">
                        <a14:imgLayer r:embed="rId7">
                          <a14:imgEffect>
                            <a14:backgroundRemoval t="21852" b="78981" l="35625" r="61875"/>
                          </a14:imgEffect>
                        </a14:imgLayer>
                      </a14:imgProps>
                    </a:ext>
                  </a:extLst>
                </a:blip>
                <a:srcRect l="33536" t="18311" r="35431" b="19399"/>
                <a:stretch/>
              </p:blipFill>
              <p:spPr bwMode="auto">
                <a:xfrm>
                  <a:off x="70250" y="1580859"/>
                  <a:ext cx="679486" cy="1037727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53640926-AAD7-44D8-BBD7-CCE9431645EC}">
                    <a14:shadowObscured xmlns:a14="http://schemas.microsoft.com/office/drawing/2010/main"/>
                  </a:ext>
                </a:extLst>
              </p:spPr>
            </p:pic>
          </p:grpSp>
          <p:sp>
            <p:nvSpPr>
              <p:cNvPr id="16" name="Прямоугольник 15"/>
              <p:cNvSpPr/>
              <p:nvPr/>
            </p:nvSpPr>
            <p:spPr>
              <a:xfrm>
                <a:off x="3760470" y="-48900"/>
                <a:ext cx="1280315" cy="96778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ru-RU" sz="36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</a:rPr>
                  <a:t> </a:t>
                </a:r>
                <a:r>
                  <a:rPr lang="ru-RU" sz="28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А Д</a:t>
                </a:r>
                <a:r>
                  <a:rPr lang="en-US" sz="28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k-TM" sz="28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endParaRPr lang="ru-RU" sz="2800" b="1" dirty="0">
                  <a:ln w="1905"/>
                  <a:solidFill>
                    <a:srgbClr val="FF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cxnSp>
          <p:nvCxnSpPr>
            <p:cNvPr id="14" name="Прямая соединительная линия 13"/>
            <p:cNvCxnSpPr/>
            <p:nvPr/>
          </p:nvCxnSpPr>
          <p:spPr>
            <a:xfrm>
              <a:off x="160525" y="1196752"/>
              <a:ext cx="8784976" cy="0"/>
            </a:xfrm>
            <a:prstGeom prst="line">
              <a:avLst/>
            </a:prstGeom>
            <a:ln w="762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687420671"/>
      </p:ext>
    </p:extLst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2694</TotalTime>
  <Words>697</Words>
  <Application>Microsoft Office PowerPoint</Application>
  <PresentationFormat>Экран (4:3)</PresentationFormat>
  <Paragraphs>120</Paragraphs>
  <Slides>30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1" baseType="lpstr">
      <vt:lpstr>Воздушный 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Гость</dc:creator>
  <cp:lastModifiedBy>Shehiyev Hudayberdi</cp:lastModifiedBy>
  <cp:revision>333</cp:revision>
  <dcterms:created xsi:type="dcterms:W3CDTF">2014-03-27T12:19:37Z</dcterms:created>
  <dcterms:modified xsi:type="dcterms:W3CDTF">2018-03-31T06:01:12Z</dcterms:modified>
</cp:coreProperties>
</file>