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93" r:id="rId2"/>
    <p:sldId id="292" r:id="rId3"/>
    <p:sldId id="299" r:id="rId4"/>
    <p:sldId id="301" r:id="rId5"/>
    <p:sldId id="306" r:id="rId6"/>
    <p:sldId id="307" r:id="rId7"/>
    <p:sldId id="280" r:id="rId8"/>
    <p:sldId id="264" r:id="rId9"/>
    <p:sldId id="297" r:id="rId10"/>
    <p:sldId id="296" r:id="rId11"/>
    <p:sldId id="300" r:id="rId12"/>
    <p:sldId id="29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88" d="100"/>
          <a:sy n="88" d="100"/>
        </p:scale>
        <p:origin x="-106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06.10.2020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836712"/>
            <a:ext cx="7851648" cy="2088232"/>
          </a:xfrm>
        </p:spPr>
        <p:txBody>
          <a:bodyPr>
            <a:normAutofit/>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533400" y="2852936"/>
            <a:ext cx="7854696" cy="3168352"/>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 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М</a:t>
            </a:r>
            <a:r>
              <a:rPr lang="en-US" sz="1400" dirty="0" smtClean="0">
                <a:latin typeface="+mj-lt"/>
              </a:rPr>
              <a:t>:</a:t>
            </a:r>
            <a:r>
              <a:rPr lang="ru-RU" sz="1400" dirty="0">
                <a:latin typeface="+mj-lt"/>
              </a:rPr>
              <a:t> М.: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система / И.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и автомобильные перевозки /Н. Б. Афанасьев, С. М. Островский – М.: Транспорт, 1984.</a:t>
            </a:r>
          </a:p>
          <a:p>
            <a:pPr algn="l"/>
            <a:r>
              <a:rPr lang="sq-AL" sz="1400" b="1" dirty="0">
                <a:latin typeface="+mj-lt"/>
              </a:rPr>
              <a:t> </a:t>
            </a:r>
            <a:endParaRPr lang="ru-RU" sz="1400" dirty="0">
              <a:latin typeface="+mj-lt"/>
            </a:endParaRPr>
          </a:p>
          <a:p>
            <a:pPr algn="l"/>
            <a:endParaRPr lang="ru-RU" sz="1400" dirty="0">
              <a:latin typeface="+mj-lt"/>
            </a:endParaRPr>
          </a:p>
        </p:txBody>
      </p:sp>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et-EE" dirty="0"/>
              <a:t> </a:t>
            </a: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sq-AL" dirty="0"/>
              <a:t> </a:t>
            </a:r>
            <a:r>
              <a:rPr lang="ru-RU" dirty="0"/>
              <a:t/>
            </a:r>
            <a:br>
              <a:rPr lang="ru-RU" dirty="0"/>
            </a:br>
            <a:r>
              <a:rPr lang="en-US" sz="2800" b="1" dirty="0" err="1"/>
              <a:t>Tema</a:t>
            </a:r>
            <a:r>
              <a:rPr lang="en-US" sz="2800" b="1" dirty="0"/>
              <a:t> 6:  </a:t>
            </a:r>
            <a:r>
              <a:rPr lang="sq-AL" sz="4000" b="1" dirty="0"/>
              <a:t> Ýük hem-de ýolagçy akymynyñ döremegi</a:t>
            </a:r>
            <a:endParaRPr lang="ru-RU" sz="4000" dirty="0"/>
          </a:p>
        </p:txBody>
      </p:sp>
      <p:sp>
        <p:nvSpPr>
          <p:cNvPr id="3" name="Объект 2"/>
          <p:cNvSpPr>
            <a:spLocks noGrp="1"/>
          </p:cNvSpPr>
          <p:nvPr>
            <p:ph idx="1"/>
          </p:nvPr>
        </p:nvSpPr>
        <p:spPr/>
        <p:txBody>
          <a:bodyPr>
            <a:normAutofit/>
          </a:bodyPr>
          <a:lstStyle/>
          <a:p>
            <a:pPr algn="ctr"/>
            <a:r>
              <a:rPr lang="tk-TM" sz="2800" dirty="0" smtClean="0"/>
              <a:t>Meýilnama:</a:t>
            </a:r>
            <a:endParaRPr lang="en-US" sz="2800" dirty="0" smtClean="0"/>
          </a:p>
          <a:p>
            <a:pPr marL="0" indent="0">
              <a:buNone/>
            </a:pPr>
            <a:r>
              <a:rPr lang="sq-AL" sz="2800" b="1" dirty="0" smtClean="0">
                <a:latin typeface="Times New Roman" pitchFamily="18" charset="0"/>
                <a:cs typeface="Times New Roman" pitchFamily="18" charset="0"/>
              </a:rPr>
              <a:t>1</a:t>
            </a:r>
            <a:r>
              <a:rPr lang="sq-AL" sz="2800" b="1" dirty="0">
                <a:latin typeface="Times New Roman" pitchFamily="18" charset="0"/>
                <a:cs typeface="Times New Roman" pitchFamily="18" charset="0"/>
              </a:rPr>
              <a:t>.</a:t>
            </a:r>
            <a:r>
              <a:rPr lang="sq-AL" sz="2800" dirty="0">
                <a:latin typeface="Times New Roman" pitchFamily="18" charset="0"/>
                <a:cs typeface="Times New Roman" pitchFamily="18" charset="0"/>
              </a:rPr>
              <a:t> Daşalyşy döwlet tarapyndan meýilleşdirmegiñ esaslary (prinsipleri). </a:t>
            </a:r>
            <a:endParaRPr lang="ru-RU" sz="2800" dirty="0">
              <a:latin typeface="Times New Roman" pitchFamily="18" charset="0"/>
              <a:cs typeface="Times New Roman" pitchFamily="18" charset="0"/>
            </a:endParaRPr>
          </a:p>
          <a:p>
            <a:pPr marL="0" indent="0">
              <a:buNone/>
            </a:pPr>
            <a:r>
              <a:rPr lang="en-US" sz="2800" b="1" dirty="0" smtClean="0">
                <a:latin typeface="Times New Roman" pitchFamily="18" charset="0"/>
                <a:cs typeface="Times New Roman" pitchFamily="18" charset="0"/>
              </a:rPr>
              <a:t>2.</a:t>
            </a:r>
            <a:r>
              <a:rPr lang="tk-TM"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Daşalyş</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işi</a:t>
            </a:r>
            <a:r>
              <a:rPr lang="en-US" sz="2800" dirty="0">
                <a:latin typeface="Times New Roman" pitchFamily="18" charset="0"/>
                <a:cs typeface="Times New Roman" pitchFamily="18" charset="0"/>
              </a:rPr>
              <a:t> we </a:t>
            </a:r>
            <a:r>
              <a:rPr lang="en-US" sz="2800" dirty="0">
                <a:latin typeface="Times New Roman" pitchFamily="18" charset="0"/>
                <a:cs typeface="Times New Roman" pitchFamily="18" charset="0"/>
              </a:rPr>
              <a:t>ony</a:t>
            </a:r>
            <a:r>
              <a:rPr lang="en-US" sz="2800" dirty="0">
                <a:latin typeface="Times New Roman" pitchFamily="18" charset="0"/>
                <a:cs typeface="Times New Roman" pitchFamily="18" charset="0"/>
              </a:rPr>
              <a:t> </a:t>
            </a:r>
            <a:r>
              <a:rPr lang="en-US" sz="2800" dirty="0">
                <a:latin typeface="Times New Roman" pitchFamily="18" charset="0"/>
                <a:cs typeface="Times New Roman" pitchFamily="18" charset="0"/>
              </a:rPr>
              <a:t>düzüjiler</a:t>
            </a:r>
            <a:r>
              <a:rPr lang="en-US" sz="2800" dirty="0">
                <a:latin typeface="Times New Roman" pitchFamily="18" charset="0"/>
                <a:cs typeface="Times New Roman" pitchFamily="18" charset="0"/>
              </a:rPr>
              <a:t>.</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en-US" sz="2800" b="1" dirty="0" smtClean="0">
                <a:latin typeface="Times New Roman" pitchFamily="18" charset="0"/>
                <a:cs typeface="Times New Roman" pitchFamily="18" charset="0"/>
              </a:rPr>
              <a:t>3</a:t>
            </a:r>
            <a:r>
              <a:rPr lang="en-US" sz="2800" dirty="0">
                <a:latin typeface="Times New Roman" pitchFamily="18" charset="0"/>
                <a:cs typeface="Times New Roman" pitchFamily="18" charset="0"/>
              </a:rPr>
              <a:t>. </a:t>
            </a:r>
            <a:r>
              <a:rPr lang="en-US" sz="2800" dirty="0">
                <a:latin typeface="Times New Roman" pitchFamily="18" charset="0"/>
                <a:cs typeface="Times New Roman" pitchFamily="18" charset="0"/>
              </a:rPr>
              <a:t>Daşalyş</a:t>
            </a:r>
            <a:r>
              <a:rPr lang="en-US" sz="2800" dirty="0">
                <a:latin typeface="Times New Roman" pitchFamily="18" charset="0"/>
                <a:cs typeface="Times New Roman" pitchFamily="18" charset="0"/>
              </a:rPr>
              <a:t> </a:t>
            </a:r>
            <a:r>
              <a:rPr lang="en-US" sz="2800" dirty="0">
                <a:latin typeface="Times New Roman" pitchFamily="18" charset="0"/>
                <a:cs typeface="Times New Roman" pitchFamily="18" charset="0"/>
              </a:rPr>
              <a:t>işi</a:t>
            </a:r>
            <a:r>
              <a:rPr lang="en-US" sz="2800" dirty="0">
                <a:latin typeface="Times New Roman" pitchFamily="18" charset="0"/>
                <a:cs typeface="Times New Roman" pitchFamily="18" charset="0"/>
              </a:rPr>
              <a:t> we </a:t>
            </a:r>
            <a:r>
              <a:rPr lang="en-US" sz="2800" dirty="0">
                <a:latin typeface="Times New Roman" pitchFamily="18" charset="0"/>
                <a:cs typeface="Times New Roman" pitchFamily="18" charset="0"/>
              </a:rPr>
              <a:t>onuñ</a:t>
            </a:r>
            <a:r>
              <a:rPr lang="en-US" sz="2800" dirty="0">
                <a:latin typeface="Times New Roman" pitchFamily="18" charset="0"/>
                <a:cs typeface="Times New Roman" pitchFamily="18" charset="0"/>
              </a:rPr>
              <a:t> </a:t>
            </a:r>
            <a:r>
              <a:rPr lang="en-US" sz="2800" dirty="0">
                <a:latin typeface="Times New Roman" pitchFamily="18" charset="0"/>
                <a:cs typeface="Times New Roman" pitchFamily="18" charset="0"/>
              </a:rPr>
              <a:t>başlangyçlary</a:t>
            </a:r>
            <a:r>
              <a:rPr lang="en-US" sz="2800" dirty="0">
                <a:latin typeface="Times New Roman" pitchFamily="18" charset="0"/>
                <a:cs typeface="Times New Roman" pitchFamily="18" charset="0"/>
              </a:rPr>
              <a:t>.</a:t>
            </a:r>
            <a:r>
              <a:rPr lang="en-US" sz="2800" b="1" dirty="0">
                <a:latin typeface="Arial" panose="020B0604020202020204" pitchFamily="34" charset="0"/>
                <a:cs typeface="Arial" panose="020B0604020202020204" pitchFamily="34" charset="0"/>
              </a:rPr>
              <a:t/>
            </a:r>
            <a:br>
              <a:rPr lang="en-US" sz="2800" b="1" dirty="0">
                <a:latin typeface="Arial" panose="020B0604020202020204" pitchFamily="34" charset="0"/>
                <a:cs typeface="Arial" panose="020B0604020202020204" pitchFamily="34" charset="0"/>
              </a:rPr>
            </a:br>
            <a:endParaRPr lang="ru-RU" sz="2800" dirty="0">
              <a:latin typeface="Arial" panose="020B0604020202020204" pitchFamily="34" charset="0"/>
              <a:cs typeface="Arial" panose="020B0604020202020204" pitchFamily="34" charset="0"/>
            </a:endParaRPr>
          </a:p>
          <a:p>
            <a:pPr algn="ctr"/>
            <a:endParaRPr lang="tk-TM" sz="2800" dirty="0" smtClean="0"/>
          </a:p>
        </p:txBody>
      </p:sp>
    </p:spTree>
    <p:extLst>
      <p:ext uri="{BB962C8B-B14F-4D97-AF65-F5344CB8AC3E}">
        <p14:creationId xmlns:p14="http://schemas.microsoft.com/office/powerpoint/2010/main" val="3937611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539552" y="548680"/>
            <a:ext cx="8362950" cy="6120680"/>
          </a:xfrm>
        </p:spPr>
        <p:txBody>
          <a:bodyPr>
            <a:normAutofit fontScale="25000" lnSpcReduction="20000"/>
          </a:bodyPr>
          <a:lstStyle/>
          <a:p>
            <a:r>
              <a:rPr lang="sq-AL" sz="5600" b="1" dirty="0" smtClean="0">
                <a:latin typeface="Times New Roman" pitchFamily="18" charset="0"/>
                <a:cs typeface="Times New Roman" pitchFamily="18" charset="0"/>
              </a:rPr>
              <a:t> </a:t>
            </a:r>
            <a:r>
              <a:rPr lang="sq-AL" sz="5600" b="1" dirty="0" smtClean="0">
                <a:latin typeface="Times New Roman" pitchFamily="18" charset="0"/>
                <a:cs typeface="Times New Roman" pitchFamily="18" charset="0"/>
              </a:rPr>
              <a:t>1</a:t>
            </a:r>
            <a:r>
              <a:rPr lang="tk-TM" sz="5600" b="1" dirty="0" smtClean="0">
                <a:latin typeface="Times New Roman" pitchFamily="18" charset="0"/>
                <a:cs typeface="Times New Roman" pitchFamily="18" charset="0"/>
              </a:rPr>
              <a:t>.</a:t>
            </a:r>
            <a:r>
              <a:rPr lang="sq-AL" sz="5600" dirty="0" smtClean="0">
                <a:latin typeface="Times New Roman" pitchFamily="18" charset="0"/>
                <a:cs typeface="Times New Roman" pitchFamily="18" charset="0"/>
              </a:rPr>
              <a:t>Ýurtda </a:t>
            </a:r>
            <a:r>
              <a:rPr lang="sq-AL" sz="5600" dirty="0">
                <a:latin typeface="Times New Roman" pitchFamily="18" charset="0"/>
                <a:cs typeface="Times New Roman" pitchFamily="18" charset="0"/>
              </a:rPr>
              <a:t>öndüriji güýçleriñ ýerleşişi bilen baglanyşykly ykdysady sebitler tapawutlandyryp bolýar. Her bir ykdysady sebitde özboluşly önümçilik toplumlarynyñ emele gelmegi bilen çäk özüne mahsus bolan ugurlara boýynça ýöriteleşişe eýe bolýar. Bu şol ykdysady sebitlerde ýöriteleşdirilen önümçilikleri ösdürmek üçin beýleki çäklerde dyşmaýan aýratyn amatly şertleriñ barlygy bilen baglanyşyklydyr. Ýurtda öndüriji güýçleriñ ösüş derejesine baglylykda ykdysady sebitleriñ ýöriteleşişi hem-de esasy ugurlary wagtyñ geçmegi bilen üýtgeýär. Ýöne ýöriteleşişiñ esasy alamaty bolup öndürilen ýerinde doly sarp edilm än sebitiñ daşyna çykarylmagy hökmany bolan köpçülikleýin öndürilýän önümler bolmagynda galýar. Ykdysady sebitleriñ ýöriteleşişi arzan we ýokary hilli önümleri uly göwrümde öndürilmegine hem-de şol önümler bilen diñe bir öz talaplaryny däl, ýurduñ beýleki sebitleriniñ hem talaplaryny kanagatlandyrmaga mümkinçilik berýär. Şeýlelikde, çig malyñ, ýangyjyñ, ýarym fabrikatlaryñ we tyaýýar önümleriñ dürli görnüşleri bilen sebitara çalşygynyñ zerurlygy döreýär. Önümleriñ kesgitli görnüşleriniñ getirilmeginiñ we äkidilmeginiñ maksadalaýyk mukdaryny kesgitlemek üçin degişli meýilleşdiriş guramalary ýurduñ ykdysady sebitleri boýynça ulag-ykdysady deñagramlylygyny yzygider düzüp durýarlar. Hakykatda ulag-ykdysady deñagramlygy (balansy) has çylşyrymlylygy bilen tapawütlanýar. Ol öñden galan ätiýaçlyklaryñ barlygyny, gaýtadan daşalyşy, eksporty, importy, ýitgileri we beýleki şertleri doly hasaba almalydyr. Çig malyñ, ýangyjyñ, ýarym fabrikatlaryñ we taýýar önümleriñ esasy görnüşleri boýynça düzülen şeýle ulag-ykdysady deñagramlyklary önüm iberijileri sarp edijilere berkitmegiñ we daşalyşy meýilleşdirmegiñ esasy dokumenti bolup durýar. Ulag-ykdysady deñagramlylygy sebit aralarynda ýük akymyny ýuze çykarmaga hem-de ony meýilleşdirmäge mümkinçilik berýär. Şular ýaly hasaplamalar çägiñ geografiki ulylygyny, onuñ hojalygynyñ köpgörnüşliligini hasaba almak bilen her bir sebitde, etrapda  geçirilmelidir. Ulag-ykdysady deñagramlygyñ düzülmegi bilen bir wagtda önüm iberijileri sarp edijilere berkitmek hem amala aşyrylýar. Bu örän wajyp, jogapkärli hem-de çylşyrymly iş meýilleşdiriş guramalary tarapyndan hojalygy dolandyryş gurluşynyñ ähli basgançaklary, iri kärhanalar, edaralar, guramalar we ministrlikler, şeýle hem, üpjünçilik we söwda guramalary bilen bilelikde ýerine ýetirilýär. Meýilleşdirişiñ öñ ýanynda ýerine ýtirilýän bu işiñ göwrümi örän ulydyr. Ýöne her gezekki ulag-ykdysady deñagramlylygyñ ýyllar dowamynda emele gelen hojalyk gatnaşyklarynyñ esasynda düzülmegi işiñ köp böleginiñ diñe getiriýän we äkidilýän önümleriñ mukdaryna hem-de berkitmek ýollaryna düzediş girizmek bilen çäklenilýär. Eger-de önümiñ aýratyn görnüşleri böýynça düzülen deñagramlyklary jemlesek, onda biz ýurduñ umumy ulag-ykdysady deñagramlylygyny alarys. Ol bolsa ýurduñ ýük dolanyşygyny bütewilikde kesgitleýän dokumentdir. </a:t>
            </a:r>
            <a:endParaRPr lang="ru-RU" sz="5600" dirty="0">
              <a:latin typeface="Times New Roman" pitchFamily="18" charset="0"/>
              <a:cs typeface="Times New Roman" pitchFamily="18" charset="0"/>
            </a:endParaRPr>
          </a:p>
          <a:p>
            <a:r>
              <a:rPr lang="sq-AL" sz="5600" dirty="0">
                <a:latin typeface="Times New Roman" pitchFamily="18" charset="0"/>
                <a:cs typeface="Times New Roman" pitchFamily="18" charset="0"/>
              </a:rPr>
              <a:t>    Ýolagçylaryñ akymy ykdysady we demografik faktorlaryñ täsirinden, şeýle hem adamlaryñ durmuş, medeni, estetiki we beýleki talaplaryny kanagatlandyrmaga bolan ymtylyşy netijesinde emele gelýär. Onuñ esasy bölegini adamlaryñ kärnanalardaky we edaralardaky işi bilen baglanyşykly iş saparlary düzýär. Oña esasan gündelik iş saparlaryny amal edýän şäher we şäher ýaka ýolagçylar degişlidir. Uzak ýola gidýän ýolagçylaryñ hataryna diñe bir saparlyk gulluk saparlaryna gidýän ýolagçylar degişli bolman, wahta usuly bilen işleýän işgärler, nebit guýylaryny gurýanlar hem-de şol ýerde işleýänler hem degişlidir.  </a:t>
            </a:r>
            <a:endParaRPr lang="ru-RU" sz="5600" dirty="0">
              <a:latin typeface="Times New Roman" pitchFamily="18" charset="0"/>
              <a:cs typeface="Times New Roman" pitchFamily="18" charset="0"/>
            </a:endParaRPr>
          </a:p>
          <a:p>
            <a:endParaRPr lang="ru-RU"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779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260647"/>
            <a:ext cx="8434136" cy="6436759"/>
          </a:xfrm>
        </p:spPr>
        <p:txBody>
          <a:bodyPr>
            <a:noAutofit/>
          </a:bodyPr>
          <a:lstStyle/>
          <a:p>
            <a:r>
              <a:rPr lang="ru-RU" sz="1600" dirty="0" smtClean="0">
                <a:latin typeface="Times New Roman" pitchFamily="18" charset="0"/>
                <a:cs typeface="Times New Roman" pitchFamily="18" charset="0"/>
              </a:rPr>
              <a:t>2. 	</a:t>
            </a:r>
            <a:r>
              <a:rPr lang="sq-AL" sz="1600" dirty="0" smtClean="0">
                <a:latin typeface="Times New Roman" pitchFamily="18" charset="0"/>
                <a:cs typeface="Times New Roman" pitchFamily="18" charset="0"/>
              </a:rPr>
              <a:t>Daşamaklygy </a:t>
            </a:r>
            <a:r>
              <a:rPr lang="sq-AL" sz="1600" dirty="0">
                <a:latin typeface="Times New Roman" pitchFamily="18" charset="0"/>
                <a:cs typeface="Times New Roman" pitchFamily="18" charset="0"/>
              </a:rPr>
              <a:t>meýilleşdirmegiñ toplumy şu aşakdaky esasy adalgalara esaslanýar:</a:t>
            </a:r>
            <a:endParaRPr lang="ru-RU" sz="1600" dirty="0">
              <a:latin typeface="Times New Roman" pitchFamily="18" charset="0"/>
              <a:cs typeface="Times New Roman" pitchFamily="18" charset="0"/>
            </a:endParaRPr>
          </a:p>
          <a:p>
            <a:pPr lvl="0"/>
            <a:r>
              <a:rPr lang="ru-RU" sz="1600" dirty="0">
                <a:latin typeface="Times New Roman" pitchFamily="18" charset="0"/>
                <a:cs typeface="Times New Roman" pitchFamily="18" charset="0"/>
              </a:rPr>
              <a:t>  </a:t>
            </a:r>
            <a:r>
              <a:rPr lang="sq-AL" sz="1600" dirty="0">
                <a:latin typeface="Times New Roman" pitchFamily="18" charset="0"/>
                <a:cs typeface="Times New Roman" pitchFamily="18" charset="0"/>
              </a:rPr>
              <a:t>ýük daşalyşynyñ meýilnamasynyñ senagat we oba hojalyk önümçiliginiñ meýilnamasy boýynça möçberine, şeýle hem gurluşygyñ, maddy-tehniki üpjünçiligiñ, içerki haryt aýlanyşygynyñ we halkara söwdanyñ kesgitlenen tertibine (nomenklaturasyna) gabat </a:t>
            </a:r>
            <a:r>
              <a:rPr lang="sq-AL" sz="1600" dirty="0" smtClean="0">
                <a:latin typeface="Times New Roman" pitchFamily="18" charset="0"/>
                <a:cs typeface="Times New Roman" pitchFamily="18" charset="0"/>
              </a:rPr>
              <a:t>gelmegi;</a:t>
            </a:r>
            <a:r>
              <a:rPr lang="ru-RU" sz="1600" dirty="0">
                <a:latin typeface="Times New Roman" pitchFamily="18" charset="0"/>
                <a:cs typeface="Times New Roman" pitchFamily="18" charset="0"/>
              </a:rPr>
              <a:t> </a:t>
            </a:r>
            <a:r>
              <a:rPr lang="sq-AL" sz="1600" dirty="0" smtClean="0">
                <a:latin typeface="Times New Roman" pitchFamily="18" charset="0"/>
                <a:cs typeface="Times New Roman" pitchFamily="18" charset="0"/>
              </a:rPr>
              <a:t>her </a:t>
            </a:r>
            <a:r>
              <a:rPr lang="sq-AL" sz="1600" dirty="0">
                <a:latin typeface="Times New Roman" pitchFamily="18" charset="0"/>
                <a:cs typeface="Times New Roman" pitchFamily="18" charset="0"/>
              </a:rPr>
              <a:t>bir ulag serişdesiniñ ulanylýan ýeriniñ ykdysady taýdan maksadalaýyklygyndan ugur alyp hem-de aýratyn ugurlaryñ hakyky geçirijilik mümkinçiligini hasaba alyp dürli ulag görnüşleriniñ arasynda  ýük akymlarynyñ dogry </a:t>
            </a:r>
            <a:r>
              <a:rPr lang="sq-AL" sz="1600" dirty="0" smtClean="0">
                <a:latin typeface="Times New Roman" pitchFamily="18" charset="0"/>
                <a:cs typeface="Times New Roman" pitchFamily="18" charset="0"/>
              </a:rPr>
              <a:t>paýlanylmagy;</a:t>
            </a:r>
            <a:r>
              <a:rPr lang="ru-RU" sz="1600" dirty="0">
                <a:latin typeface="Times New Roman" pitchFamily="18" charset="0"/>
                <a:cs typeface="Times New Roman" pitchFamily="18" charset="0"/>
              </a:rPr>
              <a:t> </a:t>
            </a:r>
            <a:r>
              <a:rPr lang="sq-AL" sz="1600" dirty="0" smtClean="0">
                <a:latin typeface="Times New Roman" pitchFamily="18" charset="0"/>
                <a:cs typeface="Times New Roman" pitchFamily="18" charset="0"/>
              </a:rPr>
              <a:t>ýolagçy </a:t>
            </a:r>
            <a:r>
              <a:rPr lang="sq-AL" sz="1600" dirty="0">
                <a:latin typeface="Times New Roman" pitchFamily="18" charset="0"/>
                <a:cs typeface="Times New Roman" pitchFamily="18" charset="0"/>
              </a:rPr>
              <a:t>gatnatmagyñ möçberini, eltilişiñ tizligini, amatlyklaryñ derejesini we möwsümleýin aýratynlyklaryny göz öñünde tutup ýurduñ ilatynyñ hem-de daşary ýurt raýatlaryñ ulaga bolan talaplaryny doly kanagatlandyrmak; Munda ýolagçylaryñ we döwletiñ bähbidinden ugur alyp, ýolagçy akymlaryny degişli ulag görnüşleriniñ arasynda rejeli paýlamak şerti ýerine ýetirilmelidir. </a:t>
            </a:r>
            <a:endParaRPr lang="ru-RU" sz="1600" dirty="0">
              <a:latin typeface="Times New Roman" pitchFamily="18" charset="0"/>
              <a:cs typeface="Times New Roman" pitchFamily="18" charset="0"/>
            </a:endParaRPr>
          </a:p>
          <a:p>
            <a:pPr lvl="0" algn="ctr"/>
            <a:r>
              <a:rPr lang="tk-TM" sz="1600" b="1" dirty="0">
                <a:latin typeface="Times New Roman" pitchFamily="18" charset="0"/>
                <a:cs typeface="Times New Roman" pitchFamily="18" charset="0"/>
              </a:rPr>
              <a:t>Ý</a:t>
            </a:r>
            <a:r>
              <a:rPr lang="sq-AL" sz="1600" b="1" dirty="0" smtClean="0">
                <a:latin typeface="Times New Roman" pitchFamily="18" charset="0"/>
                <a:cs typeface="Times New Roman" pitchFamily="18" charset="0"/>
              </a:rPr>
              <a:t>urduñ </a:t>
            </a:r>
            <a:r>
              <a:rPr lang="sq-AL" sz="1600" b="1" dirty="0">
                <a:latin typeface="Times New Roman" pitchFamily="18" charset="0"/>
                <a:cs typeface="Times New Roman" pitchFamily="18" charset="0"/>
              </a:rPr>
              <a:t>ulag ulgamynyñ tehniki serişdelerini we zähmet resurslaryny rejeli peýdalanmak.</a:t>
            </a:r>
            <a:endParaRPr lang="ru-RU" sz="1600" b="1" dirty="0">
              <a:latin typeface="Times New Roman" pitchFamily="18" charset="0"/>
              <a:cs typeface="Times New Roman" pitchFamily="18" charset="0"/>
            </a:endParaRPr>
          </a:p>
          <a:p>
            <a:r>
              <a:rPr lang="sq-AL" sz="1600" dirty="0">
                <a:latin typeface="Times New Roman" pitchFamily="18" charset="0"/>
                <a:cs typeface="Times New Roman" pitchFamily="18" charset="0"/>
              </a:rPr>
              <a:t>    </a:t>
            </a:r>
            <a:r>
              <a:rPr lang="tk-TM" sz="1600" dirty="0" smtClean="0">
                <a:latin typeface="Times New Roman" pitchFamily="18" charset="0"/>
                <a:cs typeface="Times New Roman" pitchFamily="18" charset="0"/>
              </a:rPr>
              <a:t>	</a:t>
            </a:r>
            <a:r>
              <a:rPr lang="sq-AL" sz="1600" dirty="0" smtClean="0">
                <a:latin typeface="Times New Roman" pitchFamily="18" charset="0"/>
                <a:cs typeface="Times New Roman" pitchFamily="18" charset="0"/>
              </a:rPr>
              <a:t>Şu </a:t>
            </a:r>
            <a:r>
              <a:rPr lang="sq-AL" sz="1600" dirty="0">
                <a:latin typeface="Times New Roman" pitchFamily="18" charset="0"/>
                <a:cs typeface="Times New Roman" pitchFamily="18" charset="0"/>
              </a:rPr>
              <a:t>adalgalar ulag ulagamy nukdaý nazaryndan berjaý edilen ýagdaýynda zähmetiñ, maddy we maliýe serişdeleriñ az mukdardaky çykdajylary bilen halk hojalygynyñ kadaly işlemegini gazanyp </a:t>
            </a:r>
            <a:r>
              <a:rPr lang="sq-AL" sz="1600" dirty="0" smtClean="0">
                <a:latin typeface="Times New Roman" pitchFamily="18" charset="0"/>
                <a:cs typeface="Times New Roman" pitchFamily="18" charset="0"/>
              </a:rPr>
              <a:t>bolar.</a:t>
            </a:r>
            <a:r>
              <a:rPr lang="ru-RU" sz="1600" dirty="0">
                <a:latin typeface="Times New Roman" pitchFamily="18" charset="0"/>
                <a:cs typeface="Times New Roman" pitchFamily="18" charset="0"/>
              </a:rPr>
              <a:t> </a:t>
            </a:r>
            <a:r>
              <a:rPr lang="sq-AL" sz="1600" dirty="0" smtClean="0">
                <a:latin typeface="Times New Roman" pitchFamily="18" charset="0"/>
                <a:cs typeface="Times New Roman" pitchFamily="18" charset="0"/>
              </a:rPr>
              <a:t>Daşalyş </a:t>
            </a:r>
            <a:r>
              <a:rPr lang="sq-AL" sz="1600" dirty="0">
                <a:latin typeface="Times New Roman" pitchFamily="18" charset="0"/>
                <a:cs typeface="Times New Roman" pitchFamily="18" charset="0"/>
              </a:rPr>
              <a:t>meýilnamasy ýük we ýolagçy akymlarynyñ möçberi hem-de geografiýasy boýynça hem görkezmeleri özünde saklaýar. Şol bir wagtda ýük we ýolagçy gatnatmagyñ meýilnamasy, ahyrky netijede, tehniki bazany ösdürmäge bolan talaplary, gerek bolan zähmet resurslary hem-de her bir ulag görnüşinde we umumylykda ulag ulgamynda ulanyş işleriniñ tertibini kesgitleýän esasy dokument bolup durýar. Häzirki wagtda daşalyş meýilnamalary ulag kärhanalary (birleşmeleri) tarapyndan ulag edaralarynyñ we ministrlikleriniñ, döwlet meýilleşdiriş guramalarynyñ gatnaşmagynda özbaşdak işlenip düzülýär hem-de tassyklanýar. Daşalyş meýilnamasyny işläp düzmek üçin esasy başlangyç maglumatlar bolup ýükleri daşamak hem-de döwlet tabşyryklary (wajyp ýükleriñ daşalyşy boýynça) boýynça barlag sanlar hyzmat edýär. </a:t>
            </a:r>
            <a:endParaRPr lang="ru-RU" sz="1400" dirty="0"/>
          </a:p>
        </p:txBody>
      </p:sp>
      <p:sp>
        <p:nvSpPr>
          <p:cNvPr id="2" name="Прямоугольник 1"/>
          <p:cNvSpPr/>
          <p:nvPr/>
        </p:nvSpPr>
        <p:spPr>
          <a:xfrm>
            <a:off x="530352" y="-356651"/>
            <a:ext cx="8290120" cy="923330"/>
          </a:xfrm>
          <a:prstGeom prst="rect">
            <a:avLst/>
          </a:prstGeom>
        </p:spPr>
        <p:txBody>
          <a:bodyPr wrap="square">
            <a:spAutoFit/>
          </a:bodyPr>
          <a:lstStyle/>
          <a:p>
            <a:endParaRPr lang="en-US" b="1" i="1" dirty="0" smtClean="0"/>
          </a:p>
          <a:p>
            <a:endParaRPr lang="en-US" b="1" i="1" dirty="0"/>
          </a:p>
          <a:p>
            <a:endParaRPr lang="en-US" b="1" i="1" dirty="0" smtClean="0"/>
          </a:p>
        </p:txBody>
      </p:sp>
    </p:spTree>
    <p:extLst>
      <p:ext uri="{BB962C8B-B14F-4D97-AF65-F5344CB8AC3E}">
        <p14:creationId xmlns:p14="http://schemas.microsoft.com/office/powerpoint/2010/main" val="168660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type="subTitle" idx="1"/>
          </p:nvPr>
        </p:nvSpPr>
        <p:spPr>
          <a:xfrm>
            <a:off x="533400" y="620688"/>
            <a:ext cx="7854696" cy="5616624"/>
          </a:xfrm>
        </p:spPr>
        <p:txBody>
          <a:bodyPr>
            <a:noAutofit/>
          </a:bodyPr>
          <a:lstStyle/>
          <a:p>
            <a:pPr algn="just"/>
            <a:r>
              <a:rPr lang="tk-TM" sz="1400" dirty="0">
                <a:latin typeface="Times New Roman" pitchFamily="18" charset="0"/>
                <a:cs typeface="Times New Roman" pitchFamily="18" charset="0"/>
              </a:rPr>
              <a:t>	</a:t>
            </a:r>
            <a:r>
              <a:rPr lang="sq-AL" sz="1600" dirty="0" smtClean="0">
                <a:latin typeface="Times New Roman" pitchFamily="18" charset="0"/>
                <a:cs typeface="Times New Roman" pitchFamily="18" charset="0"/>
              </a:rPr>
              <a:t>Döwlet </a:t>
            </a:r>
            <a:r>
              <a:rPr lang="sq-AL" sz="1600" dirty="0">
                <a:latin typeface="Times New Roman" pitchFamily="18" charset="0"/>
                <a:cs typeface="Times New Roman" pitchFamily="18" charset="0"/>
              </a:rPr>
              <a:t>tabşyryklaryna girýän ýükleriñ sanawyny döwlet meýilleşdiriş guramasy we ulag ministrlikleri tassyklaýar. Aýratyn ulag kärhanalary üçin daşalyşyñ umumy möçberinde döwlet tabşyryklarynyñ tutýan orny 70 – 80 %-e ýetýär. Köp kärhanalarda bolsa döwlet tabşyrygynyñ paýy has aşakdyr. Her bir ulag kärhanasy üçin daşalyşyñ gutarnykly möçberi döwlet tabşyryklarynyñ ýükleriniñ we ýerlerdäki ýük iberijileriñ talaplarynyñ jeminden durýar. </a:t>
            </a:r>
            <a:endParaRPr lang="ru-RU" sz="1600" dirty="0">
              <a:latin typeface="Times New Roman" pitchFamily="18" charset="0"/>
              <a:cs typeface="Times New Roman" pitchFamily="18" charset="0"/>
            </a:endParaRPr>
          </a:p>
          <a:p>
            <a:pPr algn="just"/>
            <a:r>
              <a:rPr lang="tk-TM" sz="1600" dirty="0" smtClean="0">
                <a:latin typeface="Times New Roman" pitchFamily="18" charset="0"/>
                <a:cs typeface="Times New Roman" pitchFamily="18" charset="0"/>
              </a:rPr>
              <a:t>	</a:t>
            </a:r>
            <a:r>
              <a:rPr lang="sq-AL" sz="1600" dirty="0" smtClean="0">
                <a:latin typeface="Times New Roman" pitchFamily="18" charset="0"/>
                <a:cs typeface="Times New Roman" pitchFamily="18" charset="0"/>
              </a:rPr>
              <a:t>Ähli </a:t>
            </a:r>
            <a:r>
              <a:rPr lang="sq-AL" sz="1600" dirty="0">
                <a:latin typeface="Times New Roman" pitchFamily="18" charset="0"/>
                <a:cs typeface="Times New Roman" pitchFamily="18" charset="0"/>
              </a:rPr>
              <a:t>ulag görnüşlerindeýolagçy gatnatmagyñ meýilleşdiriş usullary ýuk daşalyşyny meýilleşdirilişiniñkiden düýpli tapawutlanýar. Bu ýerde kada boýynça ýol torunyñ ugurlary we bölümleri boýynça öñde duran möwsüm üçin ýolagçy akymlarynyñ kuwwaty kesgitlenýär. Onuñ üçin daşalyşyñ ýerine ýetirilişi boýynça hasabat maglumatlary, ýolagçy akymlaryny yzygider barlap durmaklykdan alynýan habarlar, yerli häkimlikleriñ, iri kärhanalaryñ we birleşmeleriñ arzalary ulanylýar. Ýolagçy gatnatmaklygyñ meýilnamasy alnyp barlan işiñ netijesi bolup durýar. Onuñ esasynda öñde duran ýyl üçin ony möwsümlere bölmek bilen ýolagçy akymynyñ hasap jedwelini (tablisasyny) işläp düzülýär. Şäher we şäherara ýolagçy akymynyñ aýlar hem-de hepdäniñ günleri boýynça hasap jedweli düzülýär. </a:t>
            </a:r>
            <a:endParaRPr lang="ru-RU" sz="1600" dirty="0">
              <a:latin typeface="Times New Roman" pitchFamily="18" charset="0"/>
              <a:cs typeface="Times New Roman" pitchFamily="18" charset="0"/>
            </a:endParaRPr>
          </a:p>
          <a:p>
            <a:pPr algn="just"/>
            <a:r>
              <a:rPr lang="sq-AL" sz="1600" dirty="0">
                <a:latin typeface="Times New Roman" pitchFamily="18" charset="0"/>
                <a:cs typeface="Times New Roman" pitchFamily="18" charset="0"/>
              </a:rPr>
              <a:t>    </a:t>
            </a:r>
            <a:r>
              <a:rPr lang="tk-TM" sz="1600" dirty="0" smtClean="0">
                <a:latin typeface="Times New Roman" pitchFamily="18" charset="0"/>
                <a:cs typeface="Times New Roman" pitchFamily="18" charset="0"/>
              </a:rPr>
              <a:t>	</a:t>
            </a:r>
            <a:r>
              <a:rPr lang="sq-AL" sz="1600" dirty="0" smtClean="0">
                <a:latin typeface="Times New Roman" pitchFamily="18" charset="0"/>
                <a:cs typeface="Times New Roman" pitchFamily="18" charset="0"/>
              </a:rPr>
              <a:t>Ýük </a:t>
            </a:r>
            <a:r>
              <a:rPr lang="sq-AL" sz="1600" dirty="0">
                <a:latin typeface="Times New Roman" pitchFamily="18" charset="0"/>
                <a:cs typeface="Times New Roman" pitchFamily="18" charset="0"/>
              </a:rPr>
              <a:t>akymlarynyñ ugurlarynyñ düýpli we yzygider işlenilip durulmagy ony diñe bir daşalyş işini guramak üçin ulanman, rejeli bolmadyk daşalyşy ýüze çykarmagyñ guraly hökmünde hem ulanmaga mümkinçilik berýär. Ol daşalyş meýilnamalarynyñ durmuşa geçirilende ýüze çykýan kemçilikleriñ ýa-da öndüriji güýçleri ýertleşdirilişiniñ kämil dälliginiñ netijesidir. Ulag ulgamy beýleki pudaklardan tapawutlylykda şular ýaly nogsanlyklary ýüze çykaryp hem-de degişli döwlet guramalarynyñ öñünde olary düzetmek boýynça mesele goýup bilýär. Şu nukdaý nazardan halk hojalygynyñ pudagy hökmünde ulag ulgamy daşalyşyñ  meýilleşdirilişini gowulandyrmaga , şeýle hem ýurtda öndüriji güýçleriñ ýerleşişine güýçli täsir edip biler.  </a:t>
            </a:r>
            <a:endParaRPr lang="ru-RU" sz="1600" dirty="0">
              <a:latin typeface="Times New Roman" pitchFamily="18" charset="0"/>
              <a:cs typeface="Times New Roman" pitchFamily="18" charset="0"/>
            </a:endParaRPr>
          </a:p>
          <a:p>
            <a:pPr algn="just"/>
            <a:endParaRPr lang="en-US" sz="1400" dirty="0" smtClean="0">
              <a:latin typeface="Times New Roman" pitchFamily="18" charset="0"/>
              <a:cs typeface="Times New Roman" pitchFamily="18" charset="0"/>
            </a:endParaRPr>
          </a:p>
          <a:p>
            <a:pPr marL="0" indent="0" algn="l">
              <a:buNone/>
            </a:pPr>
            <a:endParaRPr lang="en-US" sz="1200" dirty="0" smtClean="0"/>
          </a:p>
          <a:p>
            <a:pPr algn="l"/>
            <a:endParaRPr lang="en-US" sz="1200" dirty="0"/>
          </a:p>
          <a:p>
            <a:pPr algn="l"/>
            <a:endParaRPr lang="en-US" sz="1200" dirty="0" smtClean="0"/>
          </a:p>
          <a:p>
            <a:endParaRPr lang="tk-TM" sz="1200" dirty="0" smtClean="0"/>
          </a:p>
          <a:p>
            <a:endParaRPr lang="tk-TM" sz="1200" dirty="0"/>
          </a:p>
          <a:p>
            <a:endParaRPr lang="tk-TM" sz="1200" dirty="0" smtClean="0"/>
          </a:p>
          <a:p>
            <a:endParaRPr lang="ru-RU" sz="1300" dirty="0">
              <a:latin typeface="+mj-lt"/>
            </a:endParaRPr>
          </a:p>
        </p:txBody>
      </p:sp>
    </p:spTree>
    <p:extLst>
      <p:ext uri="{BB962C8B-B14F-4D97-AF65-F5344CB8AC3E}">
        <p14:creationId xmlns:p14="http://schemas.microsoft.com/office/powerpoint/2010/main" val="457830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88640"/>
            <a:ext cx="8712968" cy="6408712"/>
          </a:xfrm>
        </p:spPr>
        <p:txBody>
          <a:bodyPr>
            <a:noAutofit/>
          </a:bodyPr>
          <a:lstStyle/>
          <a:p>
            <a:pPr marL="0" indent="0">
              <a:buNone/>
            </a:pPr>
            <a:r>
              <a:rPr lang="sq-AL" sz="1600" i="1" dirty="0">
                <a:latin typeface="Times New Roman" pitchFamily="18" charset="0"/>
                <a:cs typeface="Times New Roman" pitchFamily="18" charset="0"/>
              </a:rPr>
              <a:t> </a:t>
            </a:r>
            <a:r>
              <a:rPr lang="sq-AL" sz="1600" b="1" u="sng" dirty="0">
                <a:latin typeface="Times New Roman" pitchFamily="18" charset="0"/>
                <a:cs typeface="Times New Roman" pitchFamily="18" charset="0"/>
              </a:rPr>
              <a:t>Daşalyş işi üç sany hökmany başlangyjy özüne birleşdirýär:</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smtClean="0">
                <a:latin typeface="Times New Roman" pitchFamily="18" charset="0"/>
                <a:cs typeface="Times New Roman" pitchFamily="18" charset="0"/>
              </a:rPr>
              <a:t>1. </a:t>
            </a:r>
            <a:r>
              <a:rPr lang="sq-AL" sz="1600" dirty="0" smtClean="0">
                <a:latin typeface="Times New Roman" pitchFamily="18" charset="0"/>
                <a:cs typeface="Times New Roman" pitchFamily="18" charset="0"/>
              </a:rPr>
              <a:t>ýük </a:t>
            </a:r>
            <a:r>
              <a:rPr lang="sq-AL" sz="1600" dirty="0">
                <a:latin typeface="Times New Roman" pitchFamily="18" charset="0"/>
                <a:cs typeface="Times New Roman" pitchFamily="18" charset="0"/>
              </a:rPr>
              <a:t>iberilýän nokatdaky başlangyç işler;</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smtClean="0">
                <a:latin typeface="Times New Roman" pitchFamily="18" charset="0"/>
                <a:cs typeface="Times New Roman" pitchFamily="18" charset="0"/>
              </a:rPr>
              <a:t>2. </a:t>
            </a:r>
            <a:r>
              <a:rPr lang="sq-AL" sz="1600" dirty="0" smtClean="0">
                <a:latin typeface="Times New Roman" pitchFamily="18" charset="0"/>
                <a:cs typeface="Times New Roman" pitchFamily="18" charset="0"/>
              </a:rPr>
              <a:t>iberilýän </a:t>
            </a:r>
            <a:r>
              <a:rPr lang="sq-AL" sz="1600" dirty="0">
                <a:latin typeface="Times New Roman" pitchFamily="18" charset="0"/>
                <a:cs typeface="Times New Roman" pitchFamily="18" charset="0"/>
              </a:rPr>
              <a:t>nokadyndan eltilmeli nokadyna çenli ýüküñ daşalyşdaky hereketi;</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smtClean="0">
                <a:latin typeface="Times New Roman" pitchFamily="18" charset="0"/>
                <a:cs typeface="Times New Roman" pitchFamily="18" charset="0"/>
              </a:rPr>
              <a:t>3. </a:t>
            </a:r>
            <a:r>
              <a:rPr lang="sq-AL" sz="1600" dirty="0" smtClean="0">
                <a:latin typeface="Times New Roman" pitchFamily="18" charset="0"/>
                <a:cs typeface="Times New Roman" pitchFamily="18" charset="0"/>
              </a:rPr>
              <a:t>ýüküñ </a:t>
            </a:r>
            <a:r>
              <a:rPr lang="sq-AL" sz="1600" dirty="0">
                <a:latin typeface="Times New Roman" pitchFamily="18" charset="0"/>
                <a:cs typeface="Times New Roman" pitchFamily="18" charset="0"/>
              </a:rPr>
              <a:t>eltilmeli nokadyndaky tamamlaýjy işler. </a:t>
            </a:r>
            <a:endParaRPr lang="tk-TM" sz="1600" dirty="0" smtClean="0">
              <a:latin typeface="Times New Roman" pitchFamily="18" charset="0"/>
              <a:cs typeface="Times New Roman" pitchFamily="18" charset="0"/>
            </a:endParaRPr>
          </a:p>
          <a:p>
            <a:pPr marL="0" indent="0">
              <a:buNone/>
            </a:pPr>
            <a:r>
              <a:rPr lang="tk-TM" sz="1600" b="1" i="1" dirty="0">
                <a:latin typeface="Times New Roman" pitchFamily="18" charset="0"/>
                <a:cs typeface="Times New Roman" pitchFamily="18" charset="0"/>
              </a:rPr>
              <a:t>	</a:t>
            </a:r>
            <a:r>
              <a:rPr lang="sq-AL" sz="1400" b="1" i="1" dirty="0" smtClean="0">
                <a:latin typeface="Times New Roman" pitchFamily="18" charset="0"/>
                <a:cs typeface="Times New Roman" pitchFamily="18" charset="0"/>
              </a:rPr>
              <a:t>Birinji </a:t>
            </a:r>
            <a:r>
              <a:rPr lang="sq-AL" sz="1400" b="1" i="1" dirty="0">
                <a:latin typeface="Times New Roman" pitchFamily="18" charset="0"/>
                <a:cs typeface="Times New Roman" pitchFamily="18" charset="0"/>
              </a:rPr>
              <a:t>başlangyjyñ</a:t>
            </a:r>
            <a:r>
              <a:rPr lang="sq-AL" sz="1400" dirty="0">
                <a:latin typeface="Times New Roman" pitchFamily="18" charset="0"/>
                <a:cs typeface="Times New Roman" pitchFamily="18" charset="0"/>
              </a:rPr>
              <a:t> düzümine hereket edýän düzümi eltmek; ýük ýüklemek işleri; ýükli hereket edýän düzümi ýük ýüklenen </a:t>
            </a:r>
            <a:r>
              <a:rPr lang="sq-AL" sz="1400" dirty="0" smtClean="0">
                <a:latin typeface="Times New Roman" pitchFamily="18" charset="0"/>
                <a:cs typeface="Times New Roman" pitchFamily="18" charset="0"/>
              </a:rPr>
              <a:t>ý</a:t>
            </a:r>
            <a:r>
              <a:rPr lang="tk-TM" sz="1400" dirty="0" smtClean="0">
                <a:latin typeface="Times New Roman" pitchFamily="18" charset="0"/>
                <a:cs typeface="Times New Roman" pitchFamily="18" charset="0"/>
              </a:rPr>
              <a:t>e</a:t>
            </a:r>
            <a:r>
              <a:rPr lang="sq-AL" sz="1400" dirty="0" smtClean="0">
                <a:latin typeface="Times New Roman" pitchFamily="18" charset="0"/>
                <a:cs typeface="Times New Roman" pitchFamily="18" charset="0"/>
              </a:rPr>
              <a:t>rinden </a:t>
            </a:r>
            <a:r>
              <a:rPr lang="sq-AL" sz="1400" dirty="0">
                <a:latin typeface="Times New Roman" pitchFamily="18" charset="0"/>
                <a:cs typeface="Times New Roman" pitchFamily="18" charset="0"/>
              </a:rPr>
              <a:t>çykarmak;daşalyş dokumentlerini taýýarlamak; ulag birliklerini (demir ýol, suw düzümi, awtopoýezdler we beýl.) emele getirmek we beýleki käbir işler girýär.</a:t>
            </a:r>
            <a:endParaRPr lang="ru-RU" sz="1400" dirty="0">
              <a:latin typeface="Times New Roman" pitchFamily="18" charset="0"/>
              <a:cs typeface="Times New Roman" pitchFamily="18" charset="0"/>
            </a:endParaRPr>
          </a:p>
          <a:p>
            <a:r>
              <a:rPr lang="sq-AL" sz="1400" b="1" i="1" dirty="0">
                <a:latin typeface="Times New Roman" pitchFamily="18" charset="0"/>
                <a:cs typeface="Times New Roman" pitchFamily="18" charset="0"/>
              </a:rPr>
              <a:t>  </a:t>
            </a:r>
            <a:r>
              <a:rPr lang="sq-AL" sz="1400" dirty="0">
                <a:latin typeface="Times New Roman" pitchFamily="18" charset="0"/>
                <a:cs typeface="Times New Roman" pitchFamily="18" charset="0"/>
              </a:rPr>
              <a:t>Daşalyş işiniñ </a:t>
            </a:r>
            <a:r>
              <a:rPr lang="sq-AL" sz="1400" b="1" i="1" dirty="0">
                <a:latin typeface="Times New Roman" pitchFamily="18" charset="0"/>
                <a:cs typeface="Times New Roman" pitchFamily="18" charset="0"/>
              </a:rPr>
              <a:t>ikini başlangyjynyñ</a:t>
            </a:r>
            <a:r>
              <a:rPr lang="sq-AL" sz="1400" dirty="0">
                <a:latin typeface="Times New Roman" pitchFamily="18" charset="0"/>
                <a:cs typeface="Times New Roman" pitchFamily="18" charset="0"/>
              </a:rPr>
              <a:t> ýönekeý ýa-da çylşyrymly bolup biýändigini bellemelidiris. Haçanda daşalyş hiç ýerde saklanylman ýa-da ugurdaş bolan ýagdaýynda az saklanyş bilen amala aşyrylsa ol ýönekeý daşalyş hasaplanýar. Eger-de ýükleri (ýükler, ýolagçylar) eltmeklik goşmaça işler bilen, ýagny ýol ugrunda lokomotiwleri, dürli çekijileri goşmak ýa-da aralyk ýerlerde wagonlara, gämilere, awtomobillere, uçarlara ýük ýülemek bilen amala aşyrylsa, onda ol çylşyrymly daşalyş bolup durýar. Daşalýan ýük eltilmeli ýerine birnäçe ulag görnüşleri, aýdaly, demir ýol we awtomobil ulagy bilen eltilýän bolsa ol has çylşyrymly hasaplanýar. Bular ýaly ýagdaýlarda ýol ugrunda goşmaça ýükleri düşürip ýüklemek ýa-da ýölagçylary düşürip müñdürmek işleri amala aşyrylýar.</a:t>
            </a:r>
            <a:endParaRPr lang="ru-RU" sz="1400" dirty="0">
              <a:latin typeface="Times New Roman" pitchFamily="18" charset="0"/>
              <a:cs typeface="Times New Roman" pitchFamily="18" charset="0"/>
            </a:endParaRPr>
          </a:p>
          <a:p>
            <a:r>
              <a:rPr lang="sq-AL" sz="1400" b="1" i="1" dirty="0" smtClean="0">
                <a:latin typeface="Times New Roman" pitchFamily="18" charset="0"/>
                <a:cs typeface="Times New Roman" pitchFamily="18" charset="0"/>
              </a:rPr>
              <a:t>  </a:t>
            </a:r>
            <a:r>
              <a:rPr lang="sq-AL" sz="1400" b="1" i="1" dirty="0">
                <a:latin typeface="Times New Roman" pitchFamily="18" charset="0"/>
                <a:cs typeface="Times New Roman" pitchFamily="18" charset="0"/>
              </a:rPr>
              <a:t>Üçünji başlangyç</a:t>
            </a:r>
            <a:r>
              <a:rPr lang="sq-AL" sz="1400" dirty="0">
                <a:latin typeface="Times New Roman" pitchFamily="18" charset="0"/>
                <a:cs typeface="Times New Roman" pitchFamily="18" charset="0"/>
              </a:rPr>
              <a:t> ulag birlikleriniñ dargadylmagyny, hereket edýän düzümi ýükleri düşürmek üçin eltmek, ýükleri düşürmek işleri, dokumentleri taýýarlamak we beýl degişlidir.</a:t>
            </a:r>
            <a:endParaRPr lang="ru-RU" sz="1400" dirty="0">
              <a:latin typeface="Times New Roman" pitchFamily="18" charset="0"/>
              <a:cs typeface="Times New Roman" pitchFamily="18" charset="0"/>
            </a:endParaRPr>
          </a:p>
          <a:p>
            <a:r>
              <a:rPr lang="sq-AL" sz="1400" dirty="0" smtClean="0">
                <a:latin typeface="Times New Roman" pitchFamily="18" charset="0"/>
                <a:cs typeface="Times New Roman" pitchFamily="18" charset="0"/>
              </a:rPr>
              <a:t>Ýükler </a:t>
            </a:r>
            <a:r>
              <a:rPr lang="sq-AL" sz="1400" dirty="0">
                <a:latin typeface="Times New Roman" pitchFamily="18" charset="0"/>
                <a:cs typeface="Times New Roman" pitchFamily="18" charset="0"/>
              </a:rPr>
              <a:t>diñe bir islendik ulag görnüşi bilen eltilýän bolsa </a:t>
            </a:r>
            <a:r>
              <a:rPr lang="sq-AL" sz="1400" b="1" dirty="0">
                <a:latin typeface="Times New Roman" pitchFamily="18" charset="0"/>
                <a:cs typeface="Times New Roman" pitchFamily="18" charset="0"/>
              </a:rPr>
              <a:t>göni ugurly daşalyş</a:t>
            </a:r>
            <a:r>
              <a:rPr lang="sq-AL" sz="1400" dirty="0">
                <a:latin typeface="Times New Roman" pitchFamily="18" charset="0"/>
                <a:cs typeface="Times New Roman" pitchFamily="18" charset="0"/>
              </a:rPr>
              <a:t> diýilýär. Daşamaklyga birnäçe ulag görnüşleri gatnaşýan bolsa </a:t>
            </a:r>
            <a:r>
              <a:rPr lang="sq-AL" sz="1400" b="1" dirty="0">
                <a:latin typeface="Times New Roman" pitchFamily="18" charset="0"/>
                <a:cs typeface="Times New Roman" pitchFamily="18" charset="0"/>
              </a:rPr>
              <a:t>garyşyk ugurly daşalyş </a:t>
            </a:r>
            <a:r>
              <a:rPr lang="sq-AL" sz="1400" dirty="0">
                <a:latin typeface="Times New Roman" pitchFamily="18" charset="0"/>
                <a:cs typeface="Times New Roman" pitchFamily="18" charset="0"/>
              </a:rPr>
              <a:t>diýlip atlandyrylýar. Garyşyk ugurlarda ýükleriñ esasy bölegi </a:t>
            </a:r>
            <a:r>
              <a:rPr lang="sq-AL" sz="1400" u="sng" dirty="0">
                <a:latin typeface="Times New Roman" pitchFamily="18" charset="0"/>
                <a:cs typeface="Times New Roman" pitchFamily="18" charset="0"/>
              </a:rPr>
              <a:t>iki ýa-da üç ulag görnüşi bilen amala aşyrylýar</a:t>
            </a:r>
            <a:r>
              <a:rPr lang="sq-AL" sz="1400" dirty="0">
                <a:latin typeface="Times New Roman" pitchFamily="18" charset="0"/>
                <a:cs typeface="Times New Roman" pitchFamily="18" charset="0"/>
              </a:rPr>
              <a:t>. Käbir ýagdaýlarda oña dört ýa-da bäş ulag görnüşi gatnaşýar. Aralyk işleriñ sany hakykatda garyşyk ugurlardaky daşalyşa gatnaşýan ulag görnüşleriniñ diñe bir sany bilen däl-de, ulag görnüşleriniñ çalşyşy bilen hem kesgitlenýär. Meselem, ýük daşalanda ulag görnüşleri birnäçe gezek çalşylýan bolsa, daşalyşyñ çylşyrymly ugurlarynda köp sanly aralyk geçirip ýükleme nokatlary ýüze cykýar. Garyşyk ugurlarda daşalyş ulagyñ iki görnüşi bilen amala aşyrylýan bolsa azyndan ýedi başlangyç emele geler. Olardan üç amala ýüküñ hereketi, dördüsine bolsa ýük daşamaklygyñ başlangyç we ahyrky nokatlary eýe bolýar. Ýüki eltmekligi we hereket edýän düzümiñ aýlanyşygyny           çaltlandyrmak nukdaý nazaryndan göni ugurda ýük daşamaklygyñ ugurlarynyñ hemişede has netijeliligi bilen tapawutlanýandygyny bellemelidiris. Daşalyş işiniñ ugurlarynyñ derñewi köp zähmet we goşmaça wagt talap edýän ýük işleriniñ az sanly amallary bilen tapawutlanýan göni ugurdaky daşalyşyñ has isleg bildirilýändigini aýdyñ görkezýär. </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2289397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571480"/>
            <a:ext cx="8183880" cy="5572164"/>
          </a:xfrm>
        </p:spPr>
        <p:txBody>
          <a:bodyPr>
            <a:normAutofit/>
          </a:bodyPr>
          <a:lstStyle/>
          <a:p>
            <a:pPr algn="ct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Beýik ýüpek ýolunyň  kartasyndan bir görnüş</a:t>
            </a:r>
            <a:br>
              <a:rPr lang="tk-TM" sz="2000" dirty="0"/>
            </a:br>
            <a:endParaRPr lang="ru-RU" sz="2000"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20" y="428604"/>
            <a:ext cx="8501122" cy="47863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ransition spd="slow">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
            <a:ext cx="8643998" cy="3643314"/>
          </a:xfrm>
          <a:ln>
            <a:solidFill>
              <a:schemeClr val="accent1"/>
            </a:solidFill>
          </a:ln>
        </p:spPr>
        <p:txBody>
          <a:bodyPr>
            <a:normAutofit/>
          </a:bodyPr>
          <a:lstStyle/>
          <a:p>
            <a:pPr algn="just">
              <a:lnSpc>
                <a:spcPct val="150000"/>
              </a:lnSpc>
              <a:buClr>
                <a:schemeClr val="tx2">
                  <a:lumMod val="50000"/>
                </a:schemeClr>
              </a:buClr>
              <a:buFont typeface="Wingdings" pitchFamily="2" charset="2"/>
              <a:buChar char="v"/>
            </a:pP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2013-nji ýylyň  15 –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noýabrynda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geçirilen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Türkmenistanyň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Ministrler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Kabinetiniň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mejlisinde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Parižden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hoş</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habaryň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gelip</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gowşandygy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habar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berildi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ýagny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Birleşen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Milletler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Guramasynyň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Bilim</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ylym</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we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medeniýet</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boýunça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guramasynyň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(ÝUNESKO)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Baş</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maslahatynyň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Fransiýa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Respublikasynyň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paýtagtynda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geçirilen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37-nji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mejlisinde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Türkmenistan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ilkinji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gezek</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2013 – 2017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ýyllarda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ÝUNESKO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Ýerine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Ýetiriji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geňeşiniň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agzalygyna saýlandy. </a:t>
            </a:r>
          </a:p>
          <a:p>
            <a:pPr algn="just"/>
            <a:endParaRPr lang="ru-RU" sz="2800" dirty="0">
              <a:latin typeface="Calibri" pitchFamily="34" charset="0"/>
              <a:cs typeface="Calibri" pitchFamily="34" charset="0"/>
            </a:endParaRPr>
          </a:p>
        </p:txBody>
      </p:sp>
      <p:pic>
        <p:nvPicPr>
          <p:cNvPr id="4098" name="Picture 2" descr="E:\MEKAN\Desktop\documents\doc photos\IMG_20140327_104726.jpg"/>
          <p:cNvPicPr>
            <a:picLocks noChangeAspect="1" noChangeArrowheads="1"/>
          </p:cNvPicPr>
          <p:nvPr/>
        </p:nvPicPr>
        <p:blipFill>
          <a:blip r:embed="rId2" cstate="print"/>
          <a:srcRect/>
          <a:stretch>
            <a:fillRect/>
          </a:stretch>
        </p:blipFill>
        <p:spPr bwMode="auto">
          <a:xfrm>
            <a:off x="142844" y="3428976"/>
            <a:ext cx="4786346" cy="3429024"/>
          </a:xfrm>
          <a:prstGeom prst="rect">
            <a:avLst/>
          </a:prstGeom>
          <a:ln>
            <a:noFill/>
          </a:ln>
          <a:effectLst>
            <a:softEdge rad="112500"/>
          </a:effectLst>
        </p:spPr>
      </p:pic>
      <p:pic>
        <p:nvPicPr>
          <p:cNvPr id="4099" name="Picture 3" descr="E:\MEKAN\Desktop\documents\doc photos\IMG_20140327_105049.jpg"/>
          <p:cNvPicPr>
            <a:picLocks noChangeAspect="1" noChangeArrowheads="1"/>
          </p:cNvPicPr>
          <p:nvPr/>
        </p:nvPicPr>
        <p:blipFill>
          <a:blip r:embed="rId3" cstate="print"/>
          <a:srcRect/>
          <a:stretch>
            <a:fillRect/>
          </a:stretch>
        </p:blipFill>
        <p:spPr bwMode="auto">
          <a:xfrm>
            <a:off x="2000232" y="3857628"/>
            <a:ext cx="1248398" cy="885365"/>
          </a:xfrm>
          <a:prstGeom prst="ellipse">
            <a:avLst/>
          </a:prstGeom>
          <a:ln>
            <a:noFill/>
          </a:ln>
          <a:effectLst>
            <a:softEdge rad="112500"/>
          </a:effectLst>
        </p:spPr>
      </p:pic>
      <p:pic>
        <p:nvPicPr>
          <p:cNvPr id="2050" name="Picture 2"/>
          <p:cNvPicPr>
            <a:picLocks noChangeAspect="1" noChangeArrowheads="1"/>
          </p:cNvPicPr>
          <p:nvPr/>
        </p:nvPicPr>
        <p:blipFill>
          <a:blip r:embed="rId4" cstate="print"/>
          <a:srcRect/>
          <a:stretch>
            <a:fillRect/>
          </a:stretch>
        </p:blipFill>
        <p:spPr bwMode="auto">
          <a:xfrm>
            <a:off x="4929190" y="3000372"/>
            <a:ext cx="4071966" cy="3714776"/>
          </a:xfrm>
          <a:prstGeom prst="rect">
            <a:avLst/>
          </a:prstGeom>
          <a:noFill/>
          <a:ln w="9525">
            <a:noFill/>
            <a:miter lim="800000"/>
            <a:headEnd/>
            <a:tailEnd/>
          </a:ln>
          <a:effectLst/>
        </p:spPr>
      </p:pic>
    </p:spTree>
  </p:cSld>
  <p:clrMapOvr>
    <a:masterClrMapping/>
  </p:clrMapOvr>
  <p:transition spd="med">
    <p:wheel spokes="3"/>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507288" cy="6552728"/>
          </a:xfrm>
        </p:spPr>
        <p:txBody>
          <a:bodyPr>
            <a:normAutofit fontScale="70000" lnSpcReduction="20000"/>
          </a:bodyPr>
          <a:lstStyle/>
          <a:p>
            <a:pPr algn="just">
              <a:lnSpc>
                <a:spcPct val="120000"/>
              </a:lnSpc>
            </a:pPr>
            <a:endParaRPr lang="ru-RU" sz="2800" dirty="0" smtClean="0"/>
          </a:p>
          <a:p>
            <a:pPr algn="just">
              <a:lnSpc>
                <a:spcPct val="120000"/>
              </a:lnSpc>
            </a:pPr>
            <a:r>
              <a:rPr lang="ru-RU" sz="2800" dirty="0" smtClean="0"/>
              <a:t>Beýik </a:t>
            </a:r>
            <a:r>
              <a:rPr lang="ru-RU" sz="2800" dirty="0"/>
              <a:t>Ýüpek ýolunyň täze şertlerinde dikeldilýän häzirki döwründe ýürduň ulag-logistik mümkinçiliklerinden netijeli peýdalanmaga şert döretjek “Türkmenistanyň ulag syýasatynyň esaslary hakynda” Türkmenistanyň Kanuny kabul edilip, onda ulag syýasatynyň esasy wezipelerini, ulag babatda kabul edilen halkara  hukuk resminamalaryny durmuşa geçirmek, Türkmenistanyň üstaşyr geçelge mümkinçiliklerini netijeli ulanmak arkaly birleşen multimodal ulag üştaşyr ulgamlaryny döretmek, ulag hyzmatlaryny üpjün etmek üçin daşary ýurt döwletleri we halkara guramalary bilen hyzmatdaşlygy ýola goýmak hem-de ösdürmek Türkmenistanyň ulag syýasatynyň esasy ugurlary hökmünde kesgitlenilýär. Şeýle hem, Kanunda: “ Durnukly ösüşiň hereketlendiriji güýji hökmünde Türkmenistan halkara ulag işiniň ösüşine ýardam berýär we onuň amala aşyrylmagy üçin ykdysady, guramaçylyk we hukuk şertlerini döredýär” diýlip bellenilýär. Türkmenistanyň ulag-aragatnaşyk toplumyny ösdürmemegiň kada goýujy-hukuk esasy hem kämilleşýär. 2018-nji ýylyň 5-nji ýanwarynda Türkmenistanyň Mejlisi tarapyndan “Ulag howpsuzlygy hakynda” Türkmenistanyň kanunynyň kabul edilmegi hem muňa aýdyň şaýatlyk edýär. </a:t>
            </a:r>
            <a:endParaRPr lang="ru-RU" dirty="0"/>
          </a:p>
        </p:txBody>
      </p:sp>
    </p:spTree>
    <p:extLst>
      <p:ext uri="{BB962C8B-B14F-4D97-AF65-F5344CB8AC3E}">
        <p14:creationId xmlns:p14="http://schemas.microsoft.com/office/powerpoint/2010/main" val="2917162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idx="1"/>
          </p:nvPr>
        </p:nvSpPr>
        <p:spPr>
          <a:xfrm>
            <a:off x="457200" y="333375"/>
            <a:ext cx="8229600" cy="5991225"/>
          </a:xfrm>
        </p:spPr>
        <p:txBody>
          <a:bodyPr>
            <a:normAutofit fontScale="92500" lnSpcReduction="10000"/>
          </a:bodyPr>
          <a:lstStyle/>
          <a:p>
            <a:r>
              <a:rPr lang="ru-RU" sz="2800" dirty="0"/>
              <a:t> </a:t>
            </a:r>
            <a:r>
              <a:rPr lang="ru-RU" sz="2300" dirty="0" err="1"/>
              <a:t>Hormatly</a:t>
            </a:r>
            <a:r>
              <a:rPr lang="ru-RU" sz="2300" dirty="0"/>
              <a:t> </a:t>
            </a:r>
            <a:r>
              <a:rPr lang="ru-RU" sz="2300" dirty="0" err="1"/>
              <a:t>Prezidentimiziň</a:t>
            </a:r>
            <a:r>
              <a:rPr lang="ru-RU" sz="2300" dirty="0"/>
              <a:t> </a:t>
            </a:r>
            <a:r>
              <a:rPr lang="ru-RU" sz="2300" dirty="0" err="1"/>
              <a:t>ýolbaşçylygynda</a:t>
            </a:r>
            <a:r>
              <a:rPr lang="ru-RU" sz="2300" dirty="0"/>
              <a:t> ulag </a:t>
            </a:r>
            <a:r>
              <a:rPr lang="ru-RU" sz="2300" dirty="0" err="1"/>
              <a:t>pudagynyň</a:t>
            </a:r>
            <a:r>
              <a:rPr lang="ru-RU" sz="2300" dirty="0"/>
              <a:t> </a:t>
            </a:r>
            <a:r>
              <a:rPr lang="ru-RU" sz="2300" dirty="0" err="1"/>
              <a:t>maddy-enjamlaýyn</a:t>
            </a:r>
            <a:r>
              <a:rPr lang="ru-RU" sz="2300" dirty="0"/>
              <a:t> </a:t>
            </a:r>
            <a:r>
              <a:rPr lang="ru-RU" sz="2300" dirty="0" err="1"/>
              <a:t>binýady</a:t>
            </a:r>
            <a:r>
              <a:rPr lang="ru-RU" sz="2300" dirty="0"/>
              <a:t> </a:t>
            </a:r>
            <a:r>
              <a:rPr lang="ru-RU" sz="2300" dirty="0" err="1"/>
              <a:t>toplumlaýyn</a:t>
            </a:r>
            <a:r>
              <a:rPr lang="ru-RU" sz="2300" dirty="0"/>
              <a:t> </a:t>
            </a:r>
            <a:r>
              <a:rPr lang="ru-RU" sz="2300" dirty="0" err="1"/>
              <a:t>döwrebaplaşdyrylýar</a:t>
            </a:r>
            <a:r>
              <a:rPr lang="ru-RU" sz="2300" dirty="0"/>
              <a:t>. </a:t>
            </a:r>
            <a:r>
              <a:rPr lang="ru-RU" sz="2300" dirty="0" err="1"/>
              <a:t>Bu</a:t>
            </a:r>
            <a:r>
              <a:rPr lang="ru-RU" sz="2300" dirty="0"/>
              <a:t> </a:t>
            </a:r>
            <a:r>
              <a:rPr lang="ru-RU" sz="2300" dirty="0" err="1"/>
              <a:t>ugur</a:t>
            </a:r>
            <a:r>
              <a:rPr lang="ru-RU" sz="2300" dirty="0"/>
              <a:t> </a:t>
            </a:r>
            <a:r>
              <a:rPr lang="ru-RU" sz="2300" dirty="0" err="1"/>
              <a:t>boýunça</a:t>
            </a:r>
            <a:r>
              <a:rPr lang="ru-RU" sz="2300" dirty="0"/>
              <a:t> </a:t>
            </a:r>
            <a:r>
              <a:rPr lang="ru-RU" sz="2300" dirty="0" err="1"/>
              <a:t>bar</a:t>
            </a:r>
            <a:r>
              <a:rPr lang="ru-RU" sz="2300" dirty="0"/>
              <a:t> </a:t>
            </a:r>
            <a:r>
              <a:rPr lang="ru-RU" sz="2300" dirty="0" err="1"/>
              <a:t>bolan</a:t>
            </a:r>
            <a:r>
              <a:rPr lang="ru-RU" sz="2300" dirty="0"/>
              <a:t> ulag-</a:t>
            </a:r>
            <a:r>
              <a:rPr lang="ru-RU" sz="2300" dirty="0" err="1"/>
              <a:t>kommunikasiýa</a:t>
            </a:r>
            <a:r>
              <a:rPr lang="ru-RU" sz="2300" dirty="0"/>
              <a:t> ulgamlaryny </a:t>
            </a:r>
            <a:r>
              <a:rPr lang="ru-RU" sz="2300" dirty="0" err="1"/>
              <a:t>giňeltmäge</a:t>
            </a:r>
            <a:r>
              <a:rPr lang="ru-RU" sz="2300" dirty="0"/>
              <a:t> hem-de </a:t>
            </a:r>
            <a:r>
              <a:rPr lang="ru-RU" sz="2300" dirty="0" err="1"/>
              <a:t>täzelerini</a:t>
            </a:r>
            <a:r>
              <a:rPr lang="ru-RU" sz="2300" dirty="0"/>
              <a:t> </a:t>
            </a:r>
            <a:r>
              <a:rPr lang="ru-RU" sz="2300" dirty="0" err="1"/>
              <a:t>gurmaga</a:t>
            </a:r>
            <a:r>
              <a:rPr lang="ru-RU" sz="2300" dirty="0"/>
              <a:t> </a:t>
            </a:r>
            <a:r>
              <a:rPr lang="ru-RU" sz="2300" dirty="0" err="1"/>
              <a:t>gönükdirilen</a:t>
            </a:r>
            <a:r>
              <a:rPr lang="ru-RU" sz="2300" dirty="0"/>
              <a:t> </a:t>
            </a:r>
            <a:r>
              <a:rPr lang="ru-RU" sz="2300" dirty="0" err="1"/>
              <a:t>milli</a:t>
            </a:r>
            <a:r>
              <a:rPr lang="ru-RU" sz="2300" dirty="0"/>
              <a:t> </a:t>
            </a:r>
            <a:r>
              <a:rPr lang="ru-RU" sz="2300" dirty="0" err="1"/>
              <a:t>maksatnamalar</a:t>
            </a:r>
            <a:r>
              <a:rPr lang="ru-RU" sz="2300" dirty="0"/>
              <a:t>  </a:t>
            </a:r>
            <a:r>
              <a:rPr lang="ru-RU" sz="2300" dirty="0" err="1"/>
              <a:t>işlenip</a:t>
            </a:r>
            <a:r>
              <a:rPr lang="ru-RU" sz="2300" dirty="0"/>
              <a:t> </a:t>
            </a:r>
            <a:r>
              <a:rPr lang="ru-RU" sz="2300" dirty="0" err="1"/>
              <a:t>taýýarlanyldy</a:t>
            </a:r>
            <a:r>
              <a:rPr lang="ru-RU" sz="2300" dirty="0"/>
              <a:t> we </a:t>
            </a:r>
            <a:r>
              <a:rPr lang="ru-RU" sz="2300" dirty="0" err="1"/>
              <a:t>olar</a:t>
            </a:r>
            <a:r>
              <a:rPr lang="ru-RU" sz="2300" dirty="0"/>
              <a:t> </a:t>
            </a:r>
            <a:r>
              <a:rPr lang="ru-RU" sz="2300" dirty="0" err="1"/>
              <a:t>üstünlikli</a:t>
            </a:r>
            <a:r>
              <a:rPr lang="ru-RU" sz="2300" dirty="0"/>
              <a:t> durmuşa </a:t>
            </a:r>
            <a:r>
              <a:rPr lang="ru-RU" sz="2300" dirty="0" err="1"/>
              <a:t>geçirilýär</a:t>
            </a:r>
            <a:r>
              <a:rPr lang="ru-RU" sz="2300" dirty="0"/>
              <a:t>. </a:t>
            </a:r>
            <a:r>
              <a:rPr lang="ru-RU" sz="2300" dirty="0" err="1"/>
              <a:t>Ýurdumyz</a:t>
            </a:r>
            <a:r>
              <a:rPr lang="ru-RU" sz="2300" dirty="0"/>
              <a:t> bilen </a:t>
            </a:r>
            <a:r>
              <a:rPr lang="ru-RU" sz="2300" dirty="0" err="1"/>
              <a:t>Merkezi</a:t>
            </a:r>
            <a:r>
              <a:rPr lang="ru-RU" sz="2300" dirty="0"/>
              <a:t> </a:t>
            </a:r>
            <a:r>
              <a:rPr lang="ru-RU" sz="2300" dirty="0" err="1"/>
              <a:t>Aziýa</a:t>
            </a:r>
            <a:r>
              <a:rPr lang="ru-RU" sz="2300" dirty="0"/>
              <a:t> </a:t>
            </a:r>
            <a:r>
              <a:rPr lang="ru-RU" sz="2300" dirty="0" err="1"/>
              <a:t>döwletiniň</a:t>
            </a:r>
            <a:r>
              <a:rPr lang="ru-RU" sz="2300" dirty="0"/>
              <a:t> </a:t>
            </a:r>
            <a:r>
              <a:rPr lang="ru-RU" sz="2300" dirty="0" err="1"/>
              <a:t>arasyndaky</a:t>
            </a:r>
            <a:r>
              <a:rPr lang="ru-RU" sz="2300" dirty="0"/>
              <a:t> netijeli </a:t>
            </a:r>
            <a:r>
              <a:rPr lang="ru-RU" sz="2300" dirty="0" err="1"/>
              <a:t>gatnaşyklary</a:t>
            </a:r>
            <a:r>
              <a:rPr lang="ru-RU" sz="2300" dirty="0"/>
              <a:t> </a:t>
            </a:r>
            <a:r>
              <a:rPr lang="ru-RU" sz="2300" dirty="0" err="1"/>
              <a:t>pugtalandyrmakda</a:t>
            </a:r>
            <a:r>
              <a:rPr lang="ru-RU" sz="2300" dirty="0"/>
              <a:t> </a:t>
            </a:r>
            <a:r>
              <a:rPr lang="ru-RU" sz="2300" dirty="0" err="1"/>
              <a:t>Gazagystan-Türkmensitan-Eýran</a:t>
            </a:r>
            <a:r>
              <a:rPr lang="ru-RU" sz="2300" dirty="0"/>
              <a:t> </a:t>
            </a:r>
            <a:r>
              <a:rPr lang="ru-RU" sz="2300" dirty="0" err="1"/>
              <a:t>demir</a:t>
            </a:r>
            <a:r>
              <a:rPr lang="ru-RU" sz="2300" dirty="0"/>
              <a:t> </a:t>
            </a:r>
            <a:r>
              <a:rPr lang="ru-RU" sz="2300" dirty="0" err="1"/>
              <a:t>ýolunuň</a:t>
            </a:r>
            <a:r>
              <a:rPr lang="ru-RU" sz="2300" dirty="0"/>
              <a:t>, </a:t>
            </a:r>
            <a:r>
              <a:rPr lang="ru-RU" sz="2300" dirty="0" err="1"/>
              <a:t>Türkmenbaşynyň</a:t>
            </a:r>
            <a:r>
              <a:rPr lang="ru-RU" sz="2300" dirty="0"/>
              <a:t> Halkara </a:t>
            </a:r>
            <a:r>
              <a:rPr lang="ru-RU" sz="2300" dirty="0" err="1"/>
              <a:t>deňiz</a:t>
            </a:r>
            <a:r>
              <a:rPr lang="ru-RU" sz="2300" dirty="0"/>
              <a:t> </a:t>
            </a:r>
            <a:r>
              <a:rPr lang="ru-RU" sz="2300" dirty="0" err="1"/>
              <a:t>portunyň</a:t>
            </a:r>
            <a:r>
              <a:rPr lang="ru-RU" sz="2300" dirty="0"/>
              <a:t> , </a:t>
            </a:r>
            <a:r>
              <a:rPr lang="ru-RU" sz="2300" dirty="0" err="1"/>
              <a:t>ýokary</a:t>
            </a:r>
            <a:r>
              <a:rPr lang="ru-RU" sz="2300" dirty="0"/>
              <a:t> </a:t>
            </a:r>
            <a:r>
              <a:rPr lang="ru-RU" sz="2300" dirty="0" err="1"/>
              <a:t>tizlikli</a:t>
            </a:r>
            <a:r>
              <a:rPr lang="ru-RU" sz="2300" dirty="0"/>
              <a:t> ulag </a:t>
            </a:r>
            <a:r>
              <a:rPr lang="ru-RU" sz="2300" dirty="0" err="1"/>
              <a:t>ýollarynyň</a:t>
            </a:r>
            <a:r>
              <a:rPr lang="ru-RU" sz="2300" dirty="0"/>
              <a:t> , </a:t>
            </a:r>
            <a:r>
              <a:rPr lang="ru-RU" sz="2300" dirty="0" err="1"/>
              <a:t>döwrebap</a:t>
            </a:r>
            <a:r>
              <a:rPr lang="ru-RU" sz="2300" dirty="0"/>
              <a:t> </a:t>
            </a:r>
            <a:r>
              <a:rPr lang="ru-RU" sz="2300" dirty="0" err="1"/>
              <a:t>howa</a:t>
            </a:r>
            <a:r>
              <a:rPr lang="ru-RU" sz="2300" dirty="0"/>
              <a:t> </a:t>
            </a:r>
            <a:r>
              <a:rPr lang="ru-RU" sz="2300" dirty="0" err="1"/>
              <a:t>menziliniň</a:t>
            </a:r>
            <a:r>
              <a:rPr lang="ru-RU" sz="2300" dirty="0"/>
              <a:t> we </a:t>
            </a:r>
            <a:r>
              <a:rPr lang="ru-RU" sz="2300" dirty="0" err="1"/>
              <a:t>beýleki</a:t>
            </a:r>
            <a:r>
              <a:rPr lang="ru-RU" sz="2300" dirty="0"/>
              <a:t> </a:t>
            </a:r>
            <a:r>
              <a:rPr lang="ru-RU" sz="2300" dirty="0" err="1"/>
              <a:t>düzümleýin</a:t>
            </a:r>
            <a:r>
              <a:rPr lang="ru-RU" sz="2300" dirty="0"/>
              <a:t> </a:t>
            </a:r>
            <a:r>
              <a:rPr lang="ru-RU" sz="2300" dirty="0" err="1"/>
              <a:t>desgalaryň</a:t>
            </a:r>
            <a:r>
              <a:rPr lang="ru-RU" sz="2300" dirty="0"/>
              <a:t> </a:t>
            </a:r>
            <a:r>
              <a:rPr lang="ru-RU" sz="2300" dirty="0" err="1"/>
              <a:t>örän</a:t>
            </a:r>
            <a:r>
              <a:rPr lang="ru-RU" sz="2300" dirty="0"/>
              <a:t> </a:t>
            </a:r>
            <a:r>
              <a:rPr lang="ru-RU" sz="2300" dirty="0" err="1"/>
              <a:t>uly</a:t>
            </a:r>
            <a:r>
              <a:rPr lang="ru-RU" sz="2300" dirty="0"/>
              <a:t> </a:t>
            </a:r>
            <a:r>
              <a:rPr lang="ru-RU" sz="2300" dirty="0" err="1"/>
              <a:t>ähmiýeti</a:t>
            </a:r>
            <a:r>
              <a:rPr lang="ru-RU" sz="2300" dirty="0"/>
              <a:t> </a:t>
            </a:r>
            <a:r>
              <a:rPr lang="ru-RU" sz="2300" dirty="0" err="1"/>
              <a:t>bardyr</a:t>
            </a:r>
            <a:r>
              <a:rPr lang="ru-RU" sz="2300" dirty="0"/>
              <a:t>.  </a:t>
            </a:r>
          </a:p>
          <a:p>
            <a:r>
              <a:rPr lang="ru-RU" sz="2300" dirty="0" smtClean="0"/>
              <a:t>Türkmenistanyň </a:t>
            </a:r>
            <a:r>
              <a:rPr lang="ru-RU" sz="2300" dirty="0" err="1"/>
              <a:t>başlangyjy</a:t>
            </a:r>
            <a:r>
              <a:rPr lang="ru-RU" sz="2300" dirty="0"/>
              <a:t> bilen BMG-</a:t>
            </a:r>
            <a:r>
              <a:rPr lang="ru-RU" sz="2300" dirty="0" err="1"/>
              <a:t>niň</a:t>
            </a:r>
            <a:r>
              <a:rPr lang="ru-RU" sz="2300" dirty="0"/>
              <a:t> kabul </a:t>
            </a:r>
            <a:r>
              <a:rPr lang="ru-RU" sz="2300" dirty="0" err="1"/>
              <a:t>eden</a:t>
            </a:r>
            <a:r>
              <a:rPr lang="ru-RU" sz="2300" dirty="0"/>
              <a:t> </a:t>
            </a:r>
            <a:r>
              <a:rPr lang="ru-RU" sz="2300" dirty="0" err="1"/>
              <a:t>Rezolýusiýalary</a:t>
            </a:r>
            <a:r>
              <a:rPr lang="ru-RU" sz="2300" dirty="0"/>
              <a:t> </a:t>
            </a:r>
            <a:r>
              <a:rPr lang="ru-RU" sz="2300" dirty="0" err="1"/>
              <a:t>diňe</a:t>
            </a:r>
            <a:r>
              <a:rPr lang="ru-RU" sz="2300" dirty="0"/>
              <a:t> </a:t>
            </a:r>
            <a:r>
              <a:rPr lang="ru-RU" sz="2300" dirty="0" err="1"/>
              <a:t>bir</a:t>
            </a:r>
            <a:r>
              <a:rPr lang="ru-RU" sz="2300" dirty="0"/>
              <a:t> </a:t>
            </a:r>
            <a:r>
              <a:rPr lang="ru-RU" sz="2300" dirty="0" err="1"/>
              <a:t>ulaglar</a:t>
            </a:r>
            <a:r>
              <a:rPr lang="ru-RU" sz="2300" dirty="0"/>
              <a:t> </a:t>
            </a:r>
            <a:r>
              <a:rPr lang="ru-RU" sz="2300" dirty="0" err="1"/>
              <a:t>ulgamyny</a:t>
            </a:r>
            <a:r>
              <a:rPr lang="ru-RU" sz="2300" dirty="0"/>
              <a:t> </a:t>
            </a:r>
            <a:r>
              <a:rPr lang="ru-RU" sz="2300" dirty="0" err="1"/>
              <a:t>däl</a:t>
            </a:r>
            <a:r>
              <a:rPr lang="ru-RU" sz="2300" dirty="0"/>
              <a:t> </a:t>
            </a:r>
            <a:r>
              <a:rPr lang="ru-RU" sz="2300" dirty="0" err="1"/>
              <a:t>eýsem</a:t>
            </a:r>
            <a:r>
              <a:rPr lang="ru-RU" sz="2300" dirty="0"/>
              <a:t> </a:t>
            </a:r>
            <a:r>
              <a:rPr lang="ru-RU" sz="2300" dirty="0" err="1"/>
              <a:t>döwrebap</a:t>
            </a:r>
            <a:r>
              <a:rPr lang="ru-RU" sz="2300" dirty="0"/>
              <a:t> </a:t>
            </a:r>
            <a:r>
              <a:rPr lang="ru-RU" sz="2300" dirty="0" err="1"/>
              <a:t>logistiki</a:t>
            </a:r>
            <a:r>
              <a:rPr lang="ru-RU" sz="2300" dirty="0"/>
              <a:t> </a:t>
            </a:r>
            <a:r>
              <a:rPr lang="ru-RU" sz="2300" dirty="0" err="1"/>
              <a:t>ulgamlarynyň</a:t>
            </a:r>
            <a:r>
              <a:rPr lang="ru-RU" sz="2300" dirty="0"/>
              <a:t> </a:t>
            </a:r>
            <a:r>
              <a:rPr lang="ru-RU" sz="2300" dirty="0" err="1"/>
              <a:t>hataryna</a:t>
            </a:r>
            <a:r>
              <a:rPr lang="ru-RU" sz="2300" dirty="0"/>
              <a:t> </a:t>
            </a:r>
            <a:r>
              <a:rPr lang="ru-RU" sz="2300" dirty="0" err="1"/>
              <a:t>girýän</a:t>
            </a:r>
            <a:r>
              <a:rPr lang="ru-RU" sz="2300" dirty="0"/>
              <a:t> </a:t>
            </a:r>
            <a:r>
              <a:rPr lang="ru-RU" sz="2300" dirty="0" err="1"/>
              <a:t>magistral</a:t>
            </a:r>
            <a:r>
              <a:rPr lang="ru-RU" sz="2300" dirty="0"/>
              <a:t> </a:t>
            </a:r>
            <a:r>
              <a:rPr lang="ru-RU" sz="2300" dirty="0" err="1"/>
              <a:t>turba</a:t>
            </a:r>
            <a:r>
              <a:rPr lang="ru-RU" sz="2300" dirty="0"/>
              <a:t> </a:t>
            </a:r>
            <a:r>
              <a:rPr lang="ru-RU" sz="2300" dirty="0" err="1"/>
              <a:t>geçirijilerini</a:t>
            </a:r>
            <a:r>
              <a:rPr lang="ru-RU" sz="2300" dirty="0"/>
              <a:t> hem </a:t>
            </a:r>
            <a:r>
              <a:rPr lang="ru-RU" sz="2300" dirty="0" err="1"/>
              <a:t>öz</a:t>
            </a:r>
            <a:r>
              <a:rPr lang="ru-RU" sz="2300" dirty="0"/>
              <a:t> </a:t>
            </a:r>
            <a:r>
              <a:rPr lang="ru-RU" sz="2300" dirty="0" err="1"/>
              <a:t>içine</a:t>
            </a:r>
            <a:r>
              <a:rPr lang="ru-RU" sz="2300" dirty="0"/>
              <a:t> </a:t>
            </a:r>
            <a:r>
              <a:rPr lang="ru-RU" sz="2300" dirty="0" err="1"/>
              <a:t>alýar</a:t>
            </a:r>
            <a:r>
              <a:rPr lang="ru-RU" sz="2300" dirty="0"/>
              <a:t>. Durnukly ulag </a:t>
            </a:r>
            <a:r>
              <a:rPr lang="ru-RU" sz="2300" dirty="0" err="1"/>
              <a:t>ulgamy</a:t>
            </a:r>
            <a:r>
              <a:rPr lang="ru-RU" sz="2300" dirty="0"/>
              <a:t> </a:t>
            </a:r>
            <a:r>
              <a:rPr lang="ru-RU" sz="2300" dirty="0" err="1"/>
              <a:t>boýunça</a:t>
            </a:r>
            <a:r>
              <a:rPr lang="ru-RU" sz="2300" dirty="0"/>
              <a:t> </a:t>
            </a:r>
            <a:r>
              <a:rPr lang="ru-RU" sz="2300" dirty="0" err="1"/>
              <a:t>birinji</a:t>
            </a:r>
            <a:r>
              <a:rPr lang="ru-RU" sz="2300" dirty="0"/>
              <a:t> </a:t>
            </a:r>
            <a:r>
              <a:rPr lang="ru-RU" sz="2300" dirty="0" err="1"/>
              <a:t>ählumumy</a:t>
            </a:r>
            <a:r>
              <a:rPr lang="ru-RU" sz="2300" dirty="0"/>
              <a:t> </a:t>
            </a:r>
            <a:r>
              <a:rPr lang="ru-RU" sz="2300" dirty="0" err="1"/>
              <a:t>maslahatyň</a:t>
            </a:r>
            <a:r>
              <a:rPr lang="ru-RU" sz="2300" dirty="0"/>
              <a:t> </a:t>
            </a:r>
            <a:r>
              <a:rPr lang="ru-RU" sz="2300" dirty="0" err="1"/>
              <a:t>Aşgabatda</a:t>
            </a:r>
            <a:r>
              <a:rPr lang="ru-RU" sz="2300" dirty="0"/>
              <a:t> </a:t>
            </a:r>
            <a:r>
              <a:rPr lang="ru-RU" sz="2300" dirty="0" err="1"/>
              <a:t>geçirilmegi</a:t>
            </a:r>
            <a:r>
              <a:rPr lang="ru-RU" sz="2300" dirty="0"/>
              <a:t> </a:t>
            </a:r>
            <a:r>
              <a:rPr lang="ru-RU" sz="2300" dirty="0" err="1"/>
              <a:t>Lazurit</a:t>
            </a:r>
            <a:r>
              <a:rPr lang="ru-RU" sz="2300" dirty="0"/>
              <a:t> üstaşyr </a:t>
            </a:r>
            <a:r>
              <a:rPr lang="ru-RU" sz="2300" dirty="0" err="1"/>
              <a:t>söwda</a:t>
            </a:r>
            <a:r>
              <a:rPr lang="ru-RU" sz="2300" dirty="0"/>
              <a:t> we ulag </a:t>
            </a:r>
            <a:r>
              <a:rPr lang="ru-RU" sz="2300" dirty="0" err="1"/>
              <a:t>geçelgesini</a:t>
            </a:r>
            <a:r>
              <a:rPr lang="ru-RU" sz="2300" dirty="0"/>
              <a:t> döretmek hakynda </a:t>
            </a:r>
            <a:r>
              <a:rPr lang="ru-RU" sz="2300" dirty="0" err="1"/>
              <a:t>ylalaşyk</a:t>
            </a:r>
            <a:r>
              <a:rPr lang="ru-RU" sz="2300" dirty="0"/>
              <a:t> ulag </a:t>
            </a:r>
            <a:r>
              <a:rPr lang="ru-RU" sz="2300" dirty="0" err="1"/>
              <a:t>diplomatiýasynyň</a:t>
            </a:r>
            <a:r>
              <a:rPr lang="ru-RU" sz="2300" dirty="0"/>
              <a:t> </a:t>
            </a:r>
            <a:r>
              <a:rPr lang="ru-RU" sz="2300" dirty="0" err="1"/>
              <a:t>üstünlikleriniň</a:t>
            </a:r>
            <a:r>
              <a:rPr lang="ru-RU" sz="2300" dirty="0"/>
              <a:t> aýdyň </a:t>
            </a:r>
            <a:r>
              <a:rPr lang="ru-RU" sz="2300" dirty="0" err="1"/>
              <a:t>mysallarydyr</a:t>
            </a:r>
            <a:r>
              <a:rPr lang="ru-RU" sz="2300" dirty="0"/>
              <a:t>. </a:t>
            </a:r>
            <a:endParaRPr lang="en-US" sz="2300" i="1" dirty="0"/>
          </a:p>
          <a:p>
            <a:pPr>
              <a:lnSpc>
                <a:spcPct val="150000"/>
              </a:lnSpc>
            </a:pPr>
            <a:r>
              <a:rPr lang="ru-RU" sz="1400" dirty="0"/>
              <a:t>TDH. \\ </a:t>
            </a:r>
            <a:r>
              <a:rPr lang="en-US" sz="1400" dirty="0"/>
              <a:t> T</a:t>
            </a:r>
            <a:r>
              <a:rPr lang="tk-TM" sz="1400" dirty="0"/>
              <a:t>ürkmeniň ýüpek ýoly </a:t>
            </a:r>
            <a:r>
              <a:rPr lang="ru-RU" sz="1400" dirty="0"/>
              <a:t>. 20</a:t>
            </a:r>
            <a:r>
              <a:rPr lang="en-US" sz="1400" dirty="0"/>
              <a:t>20</a:t>
            </a:r>
            <a:r>
              <a:rPr lang="ru-RU" sz="1400" dirty="0"/>
              <a:t> – </a:t>
            </a:r>
            <a:r>
              <a:rPr lang="ru-RU" sz="1400" dirty="0" err="1"/>
              <a:t>nji</a:t>
            </a:r>
            <a:r>
              <a:rPr lang="ru-RU" sz="1400" dirty="0"/>
              <a:t> ýylyň </a:t>
            </a:r>
            <a:r>
              <a:rPr lang="ru-RU" sz="1400" dirty="0" err="1"/>
              <a:t>sentýabr</a:t>
            </a:r>
            <a:endParaRPr lang="ru-RU" sz="1400" dirty="0"/>
          </a:p>
          <a:p>
            <a:endParaRPr lang="ru-RU" dirty="0"/>
          </a:p>
        </p:txBody>
      </p:sp>
    </p:spTree>
    <p:extLst>
      <p:ext uri="{BB962C8B-B14F-4D97-AF65-F5344CB8AC3E}">
        <p14:creationId xmlns:p14="http://schemas.microsoft.com/office/powerpoint/2010/main" val="3331129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9552" y="476672"/>
            <a:ext cx="8434136" cy="6048672"/>
          </a:xfrm>
        </p:spPr>
        <p:txBody>
          <a:bodyPr>
            <a:noAutofit/>
          </a:bodyPr>
          <a:lstStyle/>
          <a:p>
            <a:endParaRPr lang="ru-RU" sz="1600" dirty="0"/>
          </a:p>
          <a:p>
            <a:r>
              <a:rPr lang="sq-AL"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a:p>
            <a:pPr lvl="0"/>
            <a:endParaRPr lang="ru-RU" sz="1600" dirty="0"/>
          </a:p>
        </p:txBody>
      </p:sp>
    </p:spTree>
    <p:extLst>
      <p:ext uri="{BB962C8B-B14F-4D97-AF65-F5344CB8AC3E}">
        <p14:creationId xmlns:p14="http://schemas.microsoft.com/office/powerpoint/2010/main" val="57329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üçin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1170</TotalTime>
  <Words>990</Words>
  <Application>Microsoft Office PowerPoint</Application>
  <PresentationFormat>Экран (4:3)</PresentationFormat>
  <Paragraphs>44</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Поток</vt:lpstr>
      <vt:lpstr>TÜRKMENISTANYŇ INŽENER-TEHNIKI WE ULAG KOMMUNIKASIÝALARY INSTITUTY Ulaglar fakultetiniň “AUU” kafedrasynyň uly mugallymy Oguljan Aýnazarowa Seýliýewna “Ulagyň umumy kursy” </vt:lpstr>
      <vt:lpstr>                Tema 6:   Ýük hem-de ýolagçy akymynyñ döremegi</vt:lpstr>
      <vt:lpstr>Презентация PowerPoint</vt:lpstr>
      <vt:lpstr>Презентация PowerPoint</vt:lpstr>
      <vt:lpstr>Презентация PowerPoint</vt:lpstr>
      <vt:lpstr>Презентация PowerPoint</vt:lpstr>
      <vt:lpstr>        Beýik ýüpek ýolunyň  kartasyndan bir görnüş </vt:lpstr>
      <vt:lpstr>Презентация PowerPoint</vt:lpstr>
      <vt:lpstr>Презентация PowerPoint</vt:lpstr>
      <vt:lpstr>Презентация PowerPoint</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maks</cp:lastModifiedBy>
  <cp:revision>143</cp:revision>
  <dcterms:created xsi:type="dcterms:W3CDTF">2014-03-28T12:12:05Z</dcterms:created>
  <dcterms:modified xsi:type="dcterms:W3CDTF">2020-10-06T11:56:16Z</dcterms:modified>
</cp:coreProperties>
</file>