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57" r:id="rId4"/>
    <p:sldId id="258" r:id="rId5"/>
    <p:sldId id="259" r:id="rId6"/>
    <p:sldId id="267" r:id="rId7"/>
    <p:sldId id="260" r:id="rId8"/>
    <p:sldId id="271" r:id="rId9"/>
    <p:sldId id="261" r:id="rId10"/>
    <p:sldId id="262" r:id="rId11"/>
    <p:sldId id="265" r:id="rId12"/>
    <p:sldId id="263" r:id="rId13"/>
    <p:sldId id="264" r:id="rId14"/>
    <p:sldId id="268"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8F51BEB-27DD-45B6-97D6-8C4B308FA4CE}">
          <p14:sldIdLst>
            <p14:sldId id="269"/>
            <p14:sldId id="270"/>
            <p14:sldId id="257"/>
            <p14:sldId id="258"/>
            <p14:sldId id="259"/>
            <p14:sldId id="267"/>
            <p14:sldId id="260"/>
            <p14:sldId id="271"/>
            <p14:sldId id="261"/>
            <p14:sldId id="262"/>
            <p14:sldId id="265"/>
            <p14:sldId id="263"/>
            <p14:sldId id="264"/>
            <p14:sldId id="26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20F4526-5D9C-4DEB-B7DD-B4411B9A9E81}"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3084826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20F4526-5D9C-4DEB-B7DD-B4411B9A9E81}"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3506733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20F4526-5D9C-4DEB-B7DD-B4411B9A9E81}"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630783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20F4526-5D9C-4DEB-B7DD-B4411B9A9E81}" type="datetimeFigureOut">
              <a:rPr lang="ru-RU" smtClean="0"/>
              <a:t>13.01.2022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1676053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20F4526-5D9C-4DEB-B7DD-B4411B9A9E81}" type="datetimeFigureOut">
              <a:rPr lang="ru-RU" smtClean="0"/>
              <a:t>13.01.2022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4200828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20F4526-5D9C-4DEB-B7DD-B4411B9A9E81}" type="datetimeFigureOut">
              <a:rPr lang="ru-RU" smtClean="0"/>
              <a:t>13.01.2022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2723437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20F4526-5D9C-4DEB-B7DD-B4411B9A9E81}" type="datetimeFigureOut">
              <a:rPr lang="ru-RU" smtClean="0"/>
              <a:t>13.01.2022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3381759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20F4526-5D9C-4DEB-B7DD-B4411B9A9E81}" type="datetimeFigureOut">
              <a:rPr lang="ru-RU" smtClean="0"/>
              <a:t>13.01.2022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2595305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20F4526-5D9C-4DEB-B7DD-B4411B9A9E81}" type="datetimeFigureOut">
              <a:rPr lang="ru-RU" smtClean="0"/>
              <a:t>13.01.2022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397078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20F4526-5D9C-4DEB-B7DD-B4411B9A9E81}"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172362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20F4526-5D9C-4DEB-B7DD-B4411B9A9E81}" type="datetimeFigureOut">
              <a:rPr lang="ru-RU" smtClean="0"/>
              <a:t>13.01.2022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03F911-C9E6-409F-B4F3-D75B28BCB60A}" type="slidenum">
              <a:rPr lang="ru-RU" smtClean="0"/>
              <a:t>‹#›</a:t>
            </a:fld>
            <a:endParaRPr lang="ru-RU"/>
          </a:p>
        </p:txBody>
      </p:sp>
    </p:spTree>
    <p:extLst>
      <p:ext uri="{BB962C8B-B14F-4D97-AF65-F5344CB8AC3E}">
        <p14:creationId xmlns:p14="http://schemas.microsoft.com/office/powerpoint/2010/main" val="3352530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0F4526-5D9C-4DEB-B7DD-B4411B9A9E81}" type="datetimeFigureOut">
              <a:rPr lang="ru-RU" smtClean="0"/>
              <a:t>13.01.2022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3F911-C9E6-409F-B4F3-D75B28BCB60A}" type="slidenum">
              <a:rPr lang="ru-RU" smtClean="0"/>
              <a:t>‹#›</a:t>
            </a:fld>
            <a:endParaRPr lang="ru-RU"/>
          </a:p>
        </p:txBody>
      </p:sp>
    </p:spTree>
    <p:extLst>
      <p:ext uri="{BB962C8B-B14F-4D97-AF65-F5344CB8AC3E}">
        <p14:creationId xmlns:p14="http://schemas.microsoft.com/office/powerpoint/2010/main" val="1255760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026" name="Picture 2" descr="C:\Users\user\Desktop\Screenshot_20220113-185514_WPS Offi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885" y="316893"/>
            <a:ext cx="10663707" cy="637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621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tk-TM" sz="5400" b="1" spc="-300" dirty="0" smtClean="0">
                <a:solidFill>
                  <a:schemeClr val="accent5">
                    <a:lumMod val="75000"/>
                  </a:schemeClr>
                </a:solidFill>
                <a:latin typeface="Sakkal Majalla" pitchFamily="2" charset="-78"/>
                <a:cs typeface="Sakkal Majalla" pitchFamily="2" charset="-78"/>
              </a:rPr>
              <a:t>Tema: Howa Ulaglarynyň Ösüşiniň </a:t>
            </a:r>
            <a:br>
              <a:rPr lang="tk-TM" sz="5400" b="1" spc="-300" dirty="0" smtClean="0">
                <a:solidFill>
                  <a:schemeClr val="accent5">
                    <a:lumMod val="75000"/>
                  </a:schemeClr>
                </a:solidFill>
                <a:latin typeface="Sakkal Majalla" pitchFamily="2" charset="-78"/>
                <a:cs typeface="Sakkal Majalla" pitchFamily="2" charset="-78"/>
              </a:rPr>
            </a:br>
            <a:r>
              <a:rPr lang="tk-TM" sz="5400" b="1" spc="-300" dirty="0" smtClean="0">
                <a:solidFill>
                  <a:schemeClr val="accent5">
                    <a:lumMod val="75000"/>
                  </a:schemeClr>
                </a:solidFill>
                <a:latin typeface="Sakkal Majalla" pitchFamily="2" charset="-78"/>
                <a:cs typeface="Sakkal Majalla" pitchFamily="2" charset="-78"/>
              </a:rPr>
              <a:t>Esasy Ugurlary</a:t>
            </a:r>
            <a:endParaRPr lang="ru-RU" sz="5400" b="1" spc="-300" dirty="0">
              <a:solidFill>
                <a:schemeClr val="accent5">
                  <a:lumMod val="75000"/>
                </a:schemeClr>
              </a:solidFill>
              <a:cs typeface="Sakkal Majalla" pitchFamily="2" charset="-78"/>
            </a:endParaRPr>
          </a:p>
        </p:txBody>
      </p:sp>
      <p:sp>
        <p:nvSpPr>
          <p:cNvPr id="3" name="Объект 2"/>
          <p:cNvSpPr>
            <a:spLocks noGrp="1"/>
          </p:cNvSpPr>
          <p:nvPr>
            <p:ph idx="1"/>
          </p:nvPr>
        </p:nvSpPr>
        <p:spPr>
          <a:xfrm>
            <a:off x="799564" y="1838504"/>
            <a:ext cx="10515600" cy="4351338"/>
          </a:xfrm>
        </p:spPr>
        <p:txBody>
          <a:bodyPr>
            <a:noAutofit/>
          </a:bodyPr>
          <a:lstStyle/>
          <a:p>
            <a:pPr algn="ctr"/>
            <a:r>
              <a:rPr lang="tk-TM" sz="4800" dirty="0" smtClean="0">
                <a:solidFill>
                  <a:schemeClr val="accent5">
                    <a:lumMod val="75000"/>
                  </a:schemeClr>
                </a:solidFill>
                <a:latin typeface="Monotype Corsiva" pitchFamily="66" charset="0"/>
              </a:rPr>
              <a:t>Meýilnama </a:t>
            </a:r>
          </a:p>
          <a:p>
            <a:r>
              <a:rPr lang="tk-TM" sz="4400" dirty="0" smtClean="0">
                <a:solidFill>
                  <a:schemeClr val="accent5">
                    <a:lumMod val="75000"/>
                  </a:schemeClr>
                </a:solidFill>
                <a:latin typeface="Monotype Corsiva" pitchFamily="66" charset="0"/>
              </a:rPr>
              <a:t>1.Howa transportynyň ösüşiniň esasy ugurlary</a:t>
            </a:r>
          </a:p>
          <a:p>
            <a:r>
              <a:rPr lang="tk-TM" sz="4400" dirty="0" smtClean="0">
                <a:solidFill>
                  <a:schemeClr val="accent5">
                    <a:lumMod val="75000"/>
                  </a:schemeClr>
                </a:solidFill>
                <a:latin typeface="Monotype Corsiva" pitchFamily="66" charset="0"/>
              </a:rPr>
              <a:t>2.Uçujy operatorlaryň parkynyň köpelmegi</a:t>
            </a:r>
          </a:p>
          <a:p>
            <a:r>
              <a:rPr lang="tk-TM" sz="4400" dirty="0" smtClean="0">
                <a:solidFill>
                  <a:schemeClr val="accent5">
                    <a:lumMod val="75000"/>
                  </a:schemeClr>
                </a:solidFill>
                <a:latin typeface="Monotype Corsiva" pitchFamily="66" charset="0"/>
              </a:rPr>
              <a:t>3.Howa ulagynyň gelejegi</a:t>
            </a:r>
            <a:endParaRPr lang="ru-RU" sz="4400" dirty="0">
              <a:solidFill>
                <a:schemeClr val="accent5">
                  <a:lumMod val="75000"/>
                </a:schemeClr>
              </a:solidFill>
              <a:latin typeface="Monotype Corsiva" pitchFamily="66" charset="0"/>
            </a:endParaRPr>
          </a:p>
        </p:txBody>
      </p:sp>
    </p:spTree>
    <p:extLst>
      <p:ext uri="{BB962C8B-B14F-4D97-AF65-F5344CB8AC3E}">
        <p14:creationId xmlns:p14="http://schemas.microsoft.com/office/powerpoint/2010/main" val="303782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95470" y="470559"/>
            <a:ext cx="7057623" cy="1100664"/>
          </a:xfrm>
        </p:spPr>
        <p:txBody>
          <a:bodyPr>
            <a:noAutofit/>
          </a:bodyPr>
          <a:lstStyle/>
          <a:p>
            <a:pPr algn="dist">
              <a:lnSpc>
                <a:spcPct val="200000"/>
              </a:lnSpc>
            </a:pPr>
            <a:r>
              <a:rPr lang="tk-TM" sz="9600" i="1" dirty="0" smtClean="0">
                <a:solidFill>
                  <a:srgbClr val="3AC48F"/>
                </a:solidFill>
                <a:effectLst>
                  <a:outerShdw blurRad="38100" dist="38100" dir="2700000" algn="tl">
                    <a:srgbClr val="000000">
                      <a:alpha val="43137"/>
                    </a:srgbClr>
                  </a:outerShdw>
                </a:effectLst>
              </a:rPr>
              <a:t>RAKETA</a:t>
            </a:r>
            <a:endParaRPr lang="ru-RU" sz="9600" i="1" dirty="0">
              <a:solidFill>
                <a:srgbClr val="3AC48F"/>
              </a:solidFill>
              <a:effectLst>
                <a:outerShdw blurRad="38100" dist="38100" dir="2700000" algn="tl">
                  <a:srgbClr val="000000">
                    <a:alpha val="43137"/>
                  </a:srgbClr>
                </a:outerShdw>
              </a:effectLst>
            </a:endParaRPr>
          </a:p>
        </p:txBody>
      </p:sp>
      <p:pic>
        <p:nvPicPr>
          <p:cNvPr id="4" name="Содержимое 3" descr="EDE667D6-7112-4D49-8D50-B395F202ECAA_w1023_r1_s.jpg"/>
          <p:cNvPicPr>
            <a:picLocks noGrp="1" noChangeAspect="1"/>
          </p:cNvPicPr>
          <p:nvPr>
            <p:ph idx="1"/>
          </p:nvPr>
        </p:nvPicPr>
        <p:blipFill>
          <a:blip r:embed="rId2"/>
          <a:stretch>
            <a:fillRect/>
          </a:stretch>
        </p:blipFill>
        <p:spPr>
          <a:xfrm>
            <a:off x="1907974" y="1948043"/>
            <a:ext cx="7809381" cy="4389437"/>
          </a:xfrm>
        </p:spPr>
      </p:pic>
    </p:spTree>
    <p:extLst>
      <p:ext uri="{BB962C8B-B14F-4D97-AF65-F5344CB8AC3E}">
        <p14:creationId xmlns:p14="http://schemas.microsoft.com/office/powerpoint/2010/main" val="804100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596" y="142852"/>
            <a:ext cx="8749748" cy="1143000"/>
          </a:xfrm>
        </p:spPr>
        <p:txBody>
          <a:bodyPr>
            <a:noAutofit/>
          </a:bodyPr>
          <a:lstStyle/>
          <a:p>
            <a:r>
              <a:rPr lang="tk-TM" sz="6000" i="1" dirty="0">
                <a:solidFill>
                  <a:schemeClr val="accent4"/>
                </a:solidFill>
                <a:effectLst>
                  <a:outerShdw blurRad="38100" dist="38100" dir="2700000" algn="tl">
                    <a:srgbClr val="000000">
                      <a:alpha val="43137"/>
                    </a:srgbClr>
                  </a:outerShdw>
                </a:effectLst>
              </a:rPr>
              <a:t>Howa transportynyň </a:t>
            </a:r>
            <a:r>
              <a:rPr lang="tk-TM" sz="6000" i="1" dirty="0" smtClean="0">
                <a:solidFill>
                  <a:schemeClr val="accent4"/>
                </a:solidFill>
                <a:effectLst>
                  <a:outerShdw blurRad="38100" dist="38100" dir="2700000" algn="tl">
                    <a:srgbClr val="000000">
                      <a:alpha val="43137"/>
                    </a:srgbClr>
                  </a:outerShdw>
                </a:effectLst>
              </a:rPr>
              <a:t>ösüşiniň esasy </a:t>
            </a:r>
            <a:r>
              <a:rPr lang="tk-TM" sz="6000" i="1" dirty="0">
                <a:solidFill>
                  <a:schemeClr val="accent4"/>
                </a:solidFill>
                <a:effectLst>
                  <a:outerShdw blurRad="38100" dist="38100" dir="2700000" algn="tl">
                    <a:srgbClr val="000000">
                      <a:alpha val="43137"/>
                    </a:srgbClr>
                  </a:outerShdw>
                </a:effectLst>
              </a:rPr>
              <a:t>ugurlary</a:t>
            </a:r>
            <a:r>
              <a:rPr lang="tk-TM" i="1" dirty="0">
                <a:solidFill>
                  <a:schemeClr val="accent4"/>
                </a:solidFill>
                <a:effectLst>
                  <a:outerShdw blurRad="38100" dist="38100" dir="2700000" algn="tl">
                    <a:srgbClr val="000000">
                      <a:alpha val="43137"/>
                    </a:srgbClr>
                  </a:outerShdw>
                </a:effectLst>
              </a:rPr>
              <a:t>.</a:t>
            </a:r>
            <a:endParaRPr lang="ru-RU" i="1" dirty="0">
              <a:solidFill>
                <a:schemeClr val="accent4"/>
              </a:solidFill>
              <a:effectLst>
                <a:outerShdw blurRad="38100" dist="38100" dir="2700000" algn="tl">
                  <a:srgbClr val="000000">
                    <a:alpha val="43137"/>
                  </a:srgbClr>
                </a:outerShdw>
              </a:effectLst>
            </a:endParaRPr>
          </a:p>
        </p:txBody>
      </p:sp>
      <p:sp>
        <p:nvSpPr>
          <p:cNvPr id="3" name="Содержимое 2"/>
          <p:cNvSpPr>
            <a:spLocks noGrp="1"/>
          </p:cNvSpPr>
          <p:nvPr>
            <p:ph idx="1"/>
          </p:nvPr>
        </p:nvSpPr>
        <p:spPr>
          <a:xfrm>
            <a:off x="537096" y="1594953"/>
            <a:ext cx="9001156" cy="5572140"/>
          </a:xfrm>
        </p:spPr>
        <p:txBody>
          <a:bodyPr>
            <a:normAutofit/>
          </a:bodyPr>
          <a:lstStyle/>
          <a:p>
            <a:pPr lvl="0"/>
            <a:r>
              <a:rPr lang="ru-RU" sz="3200" dirty="0" smtClean="0">
                <a:solidFill>
                  <a:schemeClr val="tx1">
                    <a:lumMod val="95000"/>
                  </a:schemeClr>
                </a:solidFill>
                <a:latin typeface="Monotype Corsiva" pitchFamily="66" charset="0"/>
                <a:cs typeface="Aharoni" pitchFamily="2" charset="-79"/>
              </a:rPr>
              <a:t>1) </a:t>
            </a:r>
            <a:r>
              <a:rPr lang="ru-RU" sz="3200" dirty="0" err="1">
                <a:solidFill>
                  <a:schemeClr val="tx1">
                    <a:lumMod val="95000"/>
                  </a:schemeClr>
                </a:solidFill>
                <a:latin typeface="Monotype Corsiva" pitchFamily="66" charset="0"/>
                <a:cs typeface="Aharoni" pitchFamily="2" charset="-79"/>
              </a:rPr>
              <a:t>Tizligi</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ýokarlandyrmak</a:t>
            </a:r>
            <a:endParaRPr lang="ru-RU" sz="3200" dirty="0">
              <a:solidFill>
                <a:schemeClr val="tx1">
                  <a:lumMod val="95000"/>
                </a:schemeClr>
              </a:solidFill>
              <a:latin typeface="Monotype Corsiva" pitchFamily="66" charset="0"/>
              <a:cs typeface="Aharoni" pitchFamily="2" charset="-79"/>
            </a:endParaRPr>
          </a:p>
          <a:p>
            <a:r>
              <a:rPr lang="ru-RU" sz="3200" dirty="0">
                <a:solidFill>
                  <a:schemeClr val="tx1">
                    <a:lumMod val="95000"/>
                  </a:schemeClr>
                </a:solidFill>
                <a:latin typeface="Monotype Corsiva" pitchFamily="66" charset="0"/>
                <a:cs typeface="Aharoni" pitchFamily="2" charset="-79"/>
              </a:rPr>
              <a:t>2)</a:t>
            </a:r>
            <a:r>
              <a:rPr lang="ru-RU" sz="3200" dirty="0" err="1">
                <a:solidFill>
                  <a:schemeClr val="tx1">
                    <a:lumMod val="95000"/>
                  </a:schemeClr>
                </a:solidFill>
                <a:latin typeface="Monotype Corsiva" pitchFamily="66" charset="0"/>
                <a:cs typeface="Aharoni" pitchFamily="2" charset="-79"/>
              </a:rPr>
              <a:t>Uçar</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döretmek</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oturýan</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adamlaryň</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sanyna</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görä</a:t>
            </a:r>
            <a:r>
              <a:rPr lang="ru-RU" sz="3200" dirty="0">
                <a:solidFill>
                  <a:schemeClr val="tx1">
                    <a:lumMod val="95000"/>
                  </a:schemeClr>
                </a:solidFill>
                <a:latin typeface="Monotype Corsiva" pitchFamily="66" charset="0"/>
                <a:cs typeface="Aharoni" pitchFamily="2" charset="-79"/>
              </a:rPr>
              <a:t>.</a:t>
            </a:r>
          </a:p>
          <a:p>
            <a:pPr lvl="0"/>
            <a:r>
              <a:rPr lang="ru-RU" sz="3200" dirty="0">
                <a:solidFill>
                  <a:schemeClr val="tx1">
                    <a:lumMod val="95000"/>
                  </a:schemeClr>
                </a:solidFill>
                <a:latin typeface="Monotype Corsiva" pitchFamily="66" charset="0"/>
                <a:cs typeface="Aharoni" pitchFamily="2" charset="-79"/>
              </a:rPr>
              <a:t>3)</a:t>
            </a:r>
            <a:r>
              <a:rPr lang="ru-RU" sz="3200" dirty="0" err="1">
                <a:solidFill>
                  <a:schemeClr val="tx1">
                    <a:lumMod val="95000"/>
                  </a:schemeClr>
                </a:solidFill>
                <a:latin typeface="Monotype Corsiva" pitchFamily="66" charset="0"/>
                <a:cs typeface="Aharoni" pitchFamily="2" charset="-79"/>
              </a:rPr>
              <a:t>Aereportlaryň</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meýdanyny</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azaltmak</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üçin</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raýat</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awiasiýa</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üçin</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gysga</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we</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dik</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uçuş-gonmak</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uçarlaryny</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döretmek</a:t>
            </a:r>
            <a:r>
              <a:rPr lang="ru-RU" sz="3200" dirty="0">
                <a:solidFill>
                  <a:schemeClr val="tx1">
                    <a:lumMod val="95000"/>
                  </a:schemeClr>
                </a:solidFill>
                <a:latin typeface="Monotype Corsiva" pitchFamily="66" charset="0"/>
                <a:cs typeface="Aharoni" pitchFamily="2" charset="-79"/>
              </a:rPr>
              <a:t>.</a:t>
            </a:r>
          </a:p>
          <a:p>
            <a:pPr lvl="0"/>
            <a:r>
              <a:rPr lang="ru-RU" sz="3200" dirty="0">
                <a:solidFill>
                  <a:schemeClr val="tx1">
                    <a:lumMod val="95000"/>
                  </a:schemeClr>
                </a:solidFill>
                <a:latin typeface="Monotype Corsiva" pitchFamily="66" charset="0"/>
                <a:cs typeface="Aharoni" pitchFamily="2" charset="-79"/>
              </a:rPr>
              <a:t>4)</a:t>
            </a:r>
            <a:r>
              <a:rPr lang="ru-RU" sz="3200" dirty="0" err="1">
                <a:solidFill>
                  <a:schemeClr val="tx1">
                    <a:lumMod val="95000"/>
                  </a:schemeClr>
                </a:solidFill>
                <a:latin typeface="Monotype Corsiva" pitchFamily="66" charset="0"/>
                <a:cs typeface="Aharoni" pitchFamily="2" charset="-79"/>
              </a:rPr>
              <a:t>eo-esli</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ýükler</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we</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tempratura</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sebäpli</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uçuş</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gonuş</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zolagynyň</a:t>
            </a:r>
            <a:r>
              <a:rPr lang="ru-RU" sz="3200" dirty="0">
                <a:solidFill>
                  <a:schemeClr val="tx1">
                    <a:lumMod val="95000"/>
                  </a:schemeClr>
                </a:solidFill>
                <a:latin typeface="Monotype Corsiva" pitchFamily="66" charset="0"/>
                <a:cs typeface="Aharoni" pitchFamily="2" charset="-79"/>
              </a:rPr>
              <a:t> </a:t>
            </a:r>
            <a:r>
              <a:rPr lang="ru-RU" sz="3200" dirty="0" err="1">
                <a:solidFill>
                  <a:schemeClr val="tx1">
                    <a:lumMod val="95000"/>
                  </a:schemeClr>
                </a:solidFill>
                <a:latin typeface="Monotype Corsiva" pitchFamily="66" charset="0"/>
                <a:cs typeface="Aharoni" pitchFamily="2" charset="-79"/>
              </a:rPr>
              <a:t>güýji</a:t>
            </a:r>
            <a:r>
              <a:rPr lang="ru-RU" dirty="0">
                <a:solidFill>
                  <a:schemeClr val="tx1">
                    <a:lumMod val="95000"/>
                  </a:schemeClr>
                </a:solidFill>
                <a:latin typeface="Monotype Corsiva" pitchFamily="66" charset="0"/>
                <a:cs typeface="Aharoni" pitchFamily="2" charset="-79"/>
              </a:rPr>
              <a:t>.</a:t>
            </a:r>
          </a:p>
          <a:p>
            <a:pPr lvl="0"/>
            <a:r>
              <a:rPr lang="ru-RU" dirty="0">
                <a:solidFill>
                  <a:schemeClr val="tx1">
                    <a:lumMod val="95000"/>
                  </a:schemeClr>
                </a:solidFill>
                <a:latin typeface="Monotype Corsiva" pitchFamily="66" charset="0"/>
                <a:cs typeface="Aharoni" pitchFamily="2" charset="-79"/>
              </a:rPr>
              <a:t>5)</a:t>
            </a:r>
            <a:r>
              <a:rPr lang="ru-RU" dirty="0" err="1">
                <a:solidFill>
                  <a:schemeClr val="tx1">
                    <a:lumMod val="95000"/>
                  </a:schemeClr>
                </a:solidFill>
                <a:latin typeface="Monotype Corsiva" pitchFamily="66" charset="0"/>
                <a:cs typeface="Aharoni" pitchFamily="2" charset="-79"/>
              </a:rPr>
              <a:t>Howanyň</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islendik</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howa</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şertlerinde</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uçmagy</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we</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gonmagyny</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üpjin</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edýän</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awromatiki</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usulda</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howa</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gämilerini</a:t>
            </a:r>
            <a:r>
              <a:rPr lang="ru-RU" dirty="0">
                <a:solidFill>
                  <a:schemeClr val="tx1">
                    <a:lumMod val="95000"/>
                  </a:schemeClr>
                </a:solidFill>
                <a:latin typeface="Monotype Corsiva" pitchFamily="66" charset="0"/>
                <a:cs typeface="Aharoni" pitchFamily="2" charset="-79"/>
              </a:rPr>
              <a:t> </a:t>
            </a:r>
            <a:r>
              <a:rPr lang="ru-RU" dirty="0" err="1">
                <a:solidFill>
                  <a:schemeClr val="tx1">
                    <a:lumMod val="95000"/>
                  </a:schemeClr>
                </a:solidFill>
                <a:latin typeface="Monotype Corsiva" pitchFamily="66" charset="0"/>
                <a:cs typeface="Aharoni" pitchFamily="2" charset="-79"/>
              </a:rPr>
              <a:t>döretmek</a:t>
            </a:r>
            <a:r>
              <a:rPr lang="ru-RU" dirty="0">
                <a:solidFill>
                  <a:schemeClr val="tx1">
                    <a:lumMod val="95000"/>
                  </a:schemeClr>
                </a:solidFill>
                <a:latin typeface="Monotype Corsiva" pitchFamily="66" charset="0"/>
                <a:cs typeface="Aharoni" pitchFamily="2" charset="-79"/>
              </a:rPr>
              <a:t>.</a:t>
            </a:r>
          </a:p>
          <a:p>
            <a:endParaRPr lang="ru-RU" dirty="0">
              <a:solidFill>
                <a:schemeClr val="tx1">
                  <a:lumMod val="95000"/>
                </a:schemeClr>
              </a:solidFill>
            </a:endParaRPr>
          </a:p>
        </p:txBody>
      </p:sp>
    </p:spTree>
    <p:extLst>
      <p:ext uri="{BB962C8B-B14F-4D97-AF65-F5344CB8AC3E}">
        <p14:creationId xmlns:p14="http://schemas.microsoft.com/office/powerpoint/2010/main" val="3950039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06657" y="209132"/>
            <a:ext cx="8496944" cy="6408712"/>
          </a:xfrm>
        </p:spPr>
        <p:txBody>
          <a:bodyPr/>
          <a:lstStyle/>
          <a:p>
            <a:r>
              <a:rPr lang="tk-TM" sz="4400" dirty="0">
                <a:latin typeface="Monotype Corsiva" pitchFamily="66" charset="0"/>
              </a:rPr>
              <a:t>6)fuelangyjyň netijeligini gowulandyrmak</a:t>
            </a:r>
          </a:p>
          <a:p>
            <a:r>
              <a:rPr lang="tk-TM" sz="4400" dirty="0">
                <a:latin typeface="Monotype Corsiva" pitchFamily="66" charset="0"/>
              </a:rPr>
              <a:t>7)howa menzilinde düýpgöter täze uçuş ulgamlaryny we howa howa transportyna gözegçilik ulgamlaryny ösdürmek</a:t>
            </a:r>
          </a:p>
          <a:p>
            <a:r>
              <a:rPr lang="tk-TM" sz="4400" dirty="0">
                <a:latin typeface="Monotype Corsiva" pitchFamily="66" charset="0"/>
              </a:rPr>
              <a:t>8)</a:t>
            </a:r>
            <a:r>
              <a:rPr lang="ru-RU" sz="4400" dirty="0" err="1">
                <a:latin typeface="Monotype Corsiva" pitchFamily="66" charset="0"/>
              </a:rPr>
              <a:t>Aeropotlaryň</a:t>
            </a:r>
            <a:r>
              <a:rPr lang="ru-RU" sz="4400" dirty="0">
                <a:latin typeface="Monotype Corsiva" pitchFamily="66" charset="0"/>
              </a:rPr>
              <a:t> </a:t>
            </a:r>
            <a:r>
              <a:rPr lang="ru-RU" sz="4400" dirty="0" err="1">
                <a:latin typeface="Monotype Corsiva" pitchFamily="66" charset="0"/>
              </a:rPr>
              <a:t>çäginde</a:t>
            </a:r>
            <a:r>
              <a:rPr lang="ru-RU" sz="4400" dirty="0">
                <a:latin typeface="Monotype Corsiva" pitchFamily="66" charset="0"/>
              </a:rPr>
              <a:t> </a:t>
            </a:r>
            <a:r>
              <a:rPr lang="ru-RU" sz="4400" dirty="0" err="1">
                <a:latin typeface="Monotype Corsiva" pitchFamily="66" charset="0"/>
              </a:rPr>
              <a:t>uçarlar</a:t>
            </a:r>
            <a:r>
              <a:rPr lang="ru-RU" sz="4400" dirty="0">
                <a:latin typeface="Monotype Corsiva" pitchFamily="66" charset="0"/>
              </a:rPr>
              <a:t> </a:t>
            </a:r>
            <a:r>
              <a:rPr lang="ru-RU" sz="4400" dirty="0" err="1">
                <a:latin typeface="Monotype Corsiva" pitchFamily="66" charset="0"/>
              </a:rPr>
              <a:t>üçin</a:t>
            </a:r>
            <a:r>
              <a:rPr lang="ru-RU" sz="4400" dirty="0">
                <a:latin typeface="Monotype Corsiva" pitchFamily="66" charset="0"/>
              </a:rPr>
              <a:t> </a:t>
            </a:r>
            <a:r>
              <a:rPr lang="ru-RU" sz="4400" dirty="0" err="1">
                <a:latin typeface="Monotype Corsiva" pitchFamily="66" charset="0"/>
              </a:rPr>
              <a:t>hyzmat</a:t>
            </a:r>
            <a:r>
              <a:rPr lang="ru-RU" sz="4400" dirty="0">
                <a:latin typeface="Monotype Corsiva" pitchFamily="66" charset="0"/>
              </a:rPr>
              <a:t> </a:t>
            </a:r>
            <a:r>
              <a:rPr lang="ru-RU" sz="4400" dirty="0" err="1">
                <a:latin typeface="Monotype Corsiva" pitchFamily="66" charset="0"/>
              </a:rPr>
              <a:t>ulgamyny</a:t>
            </a:r>
            <a:r>
              <a:rPr lang="ru-RU" sz="4400" dirty="0">
                <a:latin typeface="Monotype Corsiva" pitchFamily="66" charset="0"/>
              </a:rPr>
              <a:t> </a:t>
            </a:r>
            <a:r>
              <a:rPr lang="ru-RU" sz="4400" dirty="0" err="1">
                <a:latin typeface="Monotype Corsiva" pitchFamily="66" charset="0"/>
              </a:rPr>
              <a:t>döretmek</a:t>
            </a:r>
            <a:endParaRPr lang="ru-RU" sz="4400" dirty="0">
              <a:latin typeface="Monotype Corsiva" pitchFamily="66" charset="0"/>
            </a:endParaRPr>
          </a:p>
          <a:p>
            <a:pPr marL="0" indent="0">
              <a:buNone/>
            </a:pPr>
            <a:endParaRPr lang="tk-TM" dirty="0" smtClean="0"/>
          </a:p>
        </p:txBody>
      </p:sp>
    </p:spTree>
    <p:extLst>
      <p:ext uri="{BB962C8B-B14F-4D97-AF65-F5344CB8AC3E}">
        <p14:creationId xmlns:p14="http://schemas.microsoft.com/office/powerpoint/2010/main" val="1876448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86685" y="537737"/>
            <a:ext cx="10515600" cy="5914577"/>
          </a:xfrm>
        </p:spPr>
        <p:txBody>
          <a:bodyPr>
            <a:noAutofit/>
          </a:bodyPr>
          <a:lstStyle/>
          <a:p>
            <a:r>
              <a:rPr lang="ru-RU" sz="4400" dirty="0">
                <a:solidFill>
                  <a:schemeClr val="tx1">
                    <a:lumMod val="95000"/>
                  </a:schemeClr>
                </a:solidFill>
                <a:latin typeface="Monotype Corsiva" pitchFamily="66" charset="0"/>
              </a:rPr>
              <a:t>9</a:t>
            </a:r>
            <a:r>
              <a:rPr lang="ru-RU" sz="4400" dirty="0" smtClean="0">
                <a:solidFill>
                  <a:schemeClr val="tx1">
                    <a:lumMod val="95000"/>
                  </a:schemeClr>
                </a:solidFill>
                <a:latin typeface="Monotype Corsiva" pitchFamily="66" charset="0"/>
              </a:rPr>
              <a:t>)</a:t>
            </a:r>
            <a:r>
              <a:rPr lang="ru-RU" sz="4400" dirty="0" err="1" smtClean="0">
                <a:solidFill>
                  <a:schemeClr val="tx1">
                    <a:lumMod val="95000"/>
                  </a:schemeClr>
                </a:solidFill>
                <a:latin typeface="Monotype Corsiva" pitchFamily="66" charset="0"/>
              </a:rPr>
              <a:t>Howanyň</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islendik</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howa</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şertlerinde</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uçmagy</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we</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gonmagyny</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üpjin</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edýän</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awromatiki</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usulda</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howa</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gämilerini</a:t>
            </a:r>
            <a:r>
              <a:rPr lang="ru-RU" sz="4400" dirty="0" smtClean="0">
                <a:solidFill>
                  <a:schemeClr val="tx1">
                    <a:lumMod val="95000"/>
                  </a:schemeClr>
                </a:solidFill>
                <a:latin typeface="Monotype Corsiva" pitchFamily="66" charset="0"/>
              </a:rPr>
              <a:t> </a:t>
            </a:r>
            <a:r>
              <a:rPr lang="ru-RU" sz="4400" dirty="0" err="1" smtClean="0">
                <a:solidFill>
                  <a:schemeClr val="tx1">
                    <a:lumMod val="95000"/>
                  </a:schemeClr>
                </a:solidFill>
                <a:latin typeface="Monotype Corsiva" pitchFamily="66" charset="0"/>
              </a:rPr>
              <a:t>döretmek</a:t>
            </a:r>
            <a:endParaRPr lang="ru-RU" sz="4400" dirty="0">
              <a:solidFill>
                <a:schemeClr val="tx1">
                  <a:lumMod val="95000"/>
                </a:schemeClr>
              </a:solidFill>
              <a:latin typeface="Monotype Corsiva" pitchFamily="66" charset="0"/>
            </a:endParaRPr>
          </a:p>
          <a:p>
            <a:r>
              <a:rPr lang="tk-TM" sz="4400" dirty="0" smtClean="0">
                <a:latin typeface="Monotype Corsiva" pitchFamily="66" charset="0"/>
              </a:rPr>
              <a:t>10)Awtomatiki bilet satuwyny we goş goş transport ulgamlaryny ornaşdyrmak bilen ýolagçylara hyzmat etmegiň derejesini ýokarlandyrmak</a:t>
            </a:r>
            <a:endParaRPr lang="ru-RU" sz="4400" dirty="0">
              <a:latin typeface="Monotype Corsiva" pitchFamily="66" charset="0"/>
            </a:endParaRPr>
          </a:p>
        </p:txBody>
      </p:sp>
    </p:spTree>
    <p:extLst>
      <p:ext uri="{BB962C8B-B14F-4D97-AF65-F5344CB8AC3E}">
        <p14:creationId xmlns:p14="http://schemas.microsoft.com/office/powerpoint/2010/main" val="647692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tk-TM" sz="5400" i="1" dirty="0">
                <a:solidFill>
                  <a:srgbClr val="3AC48F"/>
                </a:solidFill>
                <a:effectLst>
                  <a:outerShdw blurRad="38100" dist="38100" dir="2700000" algn="tl">
                    <a:srgbClr val="000000">
                      <a:alpha val="43137"/>
                    </a:srgbClr>
                  </a:outerShdw>
                </a:effectLst>
              </a:rPr>
              <a:t>Geljekki howa ulagy</a:t>
            </a:r>
            <a:endParaRPr lang="ru-RU" sz="5400" i="1" dirty="0">
              <a:solidFill>
                <a:srgbClr val="3AC48F"/>
              </a:solidFill>
              <a:effectLst>
                <a:outerShdw blurRad="38100" dist="38100" dir="2700000" algn="tl">
                  <a:srgbClr val="000000">
                    <a:alpha val="43137"/>
                  </a:srgbClr>
                </a:outerShdw>
              </a:effectLst>
            </a:endParaRPr>
          </a:p>
        </p:txBody>
      </p:sp>
      <p:pic>
        <p:nvPicPr>
          <p:cNvPr id="5" name="Содержимое 4" descr="a02ad2e3.jpg"/>
          <p:cNvPicPr>
            <a:picLocks noGrp="1" noChangeAspect="1"/>
          </p:cNvPicPr>
          <p:nvPr>
            <p:ph idx="1"/>
          </p:nvPr>
        </p:nvPicPr>
        <p:blipFill>
          <a:blip r:embed="rId2"/>
          <a:stretch>
            <a:fillRect/>
          </a:stretch>
        </p:blipFill>
        <p:spPr>
          <a:xfrm>
            <a:off x="3309919" y="2579538"/>
            <a:ext cx="5436199" cy="3064040"/>
          </a:xfrm>
        </p:spPr>
      </p:pic>
    </p:spTree>
    <p:extLst>
      <p:ext uri="{BB962C8B-B14F-4D97-AF65-F5344CB8AC3E}">
        <p14:creationId xmlns:p14="http://schemas.microsoft.com/office/powerpoint/2010/main" val="1414926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4297" y="220841"/>
            <a:ext cx="9757893" cy="5394347"/>
          </a:xfrm>
        </p:spPr>
        <p:txBody>
          <a:bodyPr>
            <a:normAutofit/>
          </a:bodyPr>
          <a:lstStyle/>
          <a:p>
            <a:endParaRPr lang="ru-RU" sz="2000" dirty="0"/>
          </a:p>
        </p:txBody>
      </p:sp>
      <p:sp>
        <p:nvSpPr>
          <p:cNvPr id="3" name="Подзаголовок 2"/>
          <p:cNvSpPr>
            <a:spLocks noGrp="1"/>
          </p:cNvSpPr>
          <p:nvPr>
            <p:ph type="subTitle" idx="1"/>
          </p:nvPr>
        </p:nvSpPr>
        <p:spPr>
          <a:xfrm>
            <a:off x="854299" y="395199"/>
            <a:ext cx="9144000" cy="1655762"/>
          </a:xfrm>
        </p:spPr>
        <p:txBody>
          <a:bodyPr>
            <a:noAutofit/>
          </a:bodyPr>
          <a:lstStyle/>
          <a:p>
            <a:r>
              <a:rPr lang="tk-TM" sz="4000" dirty="0" smtClean="0">
                <a:latin typeface="Monotype Corsiva" pitchFamily="66" charset="0"/>
              </a:rPr>
              <a:t>Howa ulagyny  ulanyş işleriniň  tehnologiýasy  Raýat  awiýasiýasynyň  ähli tehniki serişdeleriniň  netijeli  howpsyz  ulanylşyny  üpjün  edýär.  Köp sanly  dürli  görnüşli tehnologik  işleriň umumy  toplumynda  uçujy  enjamlary  we  Aeroporty  ulanyşda saklamagyň  we  tehniki  taýdan  hyzmat etmegiň  tertibi  wajyp ähmiýete  eýedir.</a:t>
            </a:r>
            <a:endParaRPr lang="ru-RU" sz="4000" dirty="0">
              <a:latin typeface="Monotype Corsiva" pitchFamily="66" charset="0"/>
            </a:endParaRPr>
          </a:p>
        </p:txBody>
      </p:sp>
    </p:spTree>
    <p:extLst>
      <p:ext uri="{BB962C8B-B14F-4D97-AF65-F5344CB8AC3E}">
        <p14:creationId xmlns:p14="http://schemas.microsoft.com/office/powerpoint/2010/main" val="186733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6617" y="493552"/>
            <a:ext cx="8229600" cy="1143000"/>
          </a:xfrm>
        </p:spPr>
        <p:txBody>
          <a:bodyPr>
            <a:noAutofit/>
          </a:bodyPr>
          <a:lstStyle/>
          <a:p>
            <a:r>
              <a:rPr lang="tk-TM" sz="6000" i="1" dirty="0">
                <a:solidFill>
                  <a:srgbClr val="3AC48F"/>
                </a:solidFill>
                <a:effectLst>
                  <a:outerShdw blurRad="38100" dist="38100" dir="2700000" algn="tl">
                    <a:srgbClr val="000000">
                      <a:alpha val="43137"/>
                    </a:srgbClr>
                  </a:outerShdw>
                </a:effectLst>
              </a:rPr>
              <a:t>Howa ulagnyň geljegi</a:t>
            </a:r>
            <a:endParaRPr lang="ru-RU" sz="6000" i="1" dirty="0">
              <a:solidFill>
                <a:srgbClr val="3AC48F"/>
              </a:solidFill>
              <a:effectLst>
                <a:outerShdw blurRad="38100" dist="38100" dir="2700000" algn="tl">
                  <a:srgbClr val="000000">
                    <a:alpha val="43137"/>
                  </a:srgbClr>
                </a:outerShdw>
              </a:effectLst>
            </a:endParaRPr>
          </a:p>
        </p:txBody>
      </p:sp>
      <p:pic>
        <p:nvPicPr>
          <p:cNvPr id="5" name="Содержимое 4" descr="615a79d115f4ec8e73bb359c82b2febc.jpg"/>
          <p:cNvPicPr>
            <a:picLocks noGrp="1" noChangeAspect="1"/>
          </p:cNvPicPr>
          <p:nvPr>
            <p:ph idx="1"/>
          </p:nvPr>
        </p:nvPicPr>
        <p:blipFill>
          <a:blip r:embed="rId2"/>
          <a:stretch>
            <a:fillRect/>
          </a:stretch>
        </p:blipFill>
        <p:spPr>
          <a:xfrm>
            <a:off x="3452795" y="2428869"/>
            <a:ext cx="5077523" cy="3275821"/>
          </a:xfrm>
        </p:spPr>
      </p:pic>
    </p:spTree>
    <p:extLst>
      <p:ext uri="{BB962C8B-B14F-4D97-AF65-F5344CB8AC3E}">
        <p14:creationId xmlns:p14="http://schemas.microsoft.com/office/powerpoint/2010/main" val="3346353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88357" y="325757"/>
            <a:ext cx="8229600" cy="1143000"/>
          </a:xfrm>
        </p:spPr>
        <p:txBody>
          <a:bodyPr>
            <a:noAutofit/>
          </a:bodyPr>
          <a:lstStyle/>
          <a:p>
            <a:r>
              <a:rPr lang="tk-TM" sz="6000" i="1" dirty="0">
                <a:solidFill>
                  <a:srgbClr val="3AC48F"/>
                </a:solidFill>
                <a:effectLst>
                  <a:outerShdw blurRad="38100" dist="38100" dir="2700000" algn="tl">
                    <a:srgbClr val="000000">
                      <a:alpha val="43137"/>
                    </a:srgbClr>
                  </a:outerShdw>
                </a:effectLst>
              </a:rPr>
              <a:t>Howa ulagnyň geljegi</a:t>
            </a:r>
            <a:endParaRPr lang="ru-RU" sz="6000" i="1" dirty="0">
              <a:solidFill>
                <a:srgbClr val="3AC48F"/>
              </a:solidFill>
              <a:effectLst>
                <a:outerShdw blurRad="38100" dist="38100" dir="2700000" algn="tl">
                  <a:srgbClr val="000000">
                    <a:alpha val="43137"/>
                  </a:srgbClr>
                </a:outerShdw>
              </a:effectLst>
            </a:endParaRPr>
          </a:p>
        </p:txBody>
      </p:sp>
      <p:pic>
        <p:nvPicPr>
          <p:cNvPr id="5" name="Содержимое 4" descr="2141018_original.jpg"/>
          <p:cNvPicPr>
            <a:picLocks noGrp="1" noChangeAspect="1"/>
          </p:cNvPicPr>
          <p:nvPr>
            <p:ph idx="1"/>
          </p:nvPr>
        </p:nvPicPr>
        <p:blipFill>
          <a:blip r:embed="rId2"/>
          <a:stretch>
            <a:fillRect/>
          </a:stretch>
        </p:blipFill>
        <p:spPr>
          <a:xfrm>
            <a:off x="3167042" y="2714621"/>
            <a:ext cx="5762644" cy="2683231"/>
          </a:xfrm>
        </p:spPr>
      </p:pic>
    </p:spTree>
    <p:extLst>
      <p:ext uri="{BB962C8B-B14F-4D97-AF65-F5344CB8AC3E}">
        <p14:creationId xmlns:p14="http://schemas.microsoft.com/office/powerpoint/2010/main" val="3414821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596" y="142852"/>
            <a:ext cx="8229600" cy="1143000"/>
          </a:xfrm>
        </p:spPr>
        <p:txBody>
          <a:bodyPr>
            <a:noAutofit/>
          </a:bodyPr>
          <a:lstStyle/>
          <a:p>
            <a:r>
              <a:rPr lang="tk-TM" sz="6600" i="1" dirty="0">
                <a:solidFill>
                  <a:srgbClr val="92D050"/>
                </a:solidFill>
                <a:effectLst>
                  <a:outerShdw blurRad="38100" dist="38100" dir="2700000" algn="tl">
                    <a:srgbClr val="000000">
                      <a:alpha val="43137"/>
                    </a:srgbClr>
                  </a:outerShdw>
                </a:effectLst>
              </a:rPr>
              <a:t> maglumatlar</a:t>
            </a:r>
            <a:endParaRPr lang="ru-RU" sz="6600" i="1" dirty="0">
              <a:solidFill>
                <a:srgbClr val="92D050"/>
              </a:solidFill>
              <a:effectLst>
                <a:outerShdw blurRad="38100" dist="38100" dir="2700000" algn="tl">
                  <a:srgbClr val="000000">
                    <a:alpha val="43137"/>
                  </a:srgbClr>
                </a:outerShdw>
              </a:effectLst>
            </a:endParaRPr>
          </a:p>
        </p:txBody>
      </p:sp>
      <p:sp>
        <p:nvSpPr>
          <p:cNvPr id="3" name="Содержимое 2"/>
          <p:cNvSpPr>
            <a:spLocks noGrp="1"/>
          </p:cNvSpPr>
          <p:nvPr>
            <p:ph idx="1"/>
          </p:nvPr>
        </p:nvSpPr>
        <p:spPr>
          <a:xfrm>
            <a:off x="1666844" y="1214422"/>
            <a:ext cx="5437268" cy="5143536"/>
          </a:xfrm>
        </p:spPr>
        <p:txBody>
          <a:bodyPr>
            <a:noAutofit/>
          </a:bodyPr>
          <a:lstStyle/>
          <a:p>
            <a:r>
              <a:rPr lang="ru-RU" sz="3200" dirty="0">
                <a:latin typeface="Monotype Corsiva" pitchFamily="66" charset="0"/>
              </a:rPr>
              <a:t>1989-njy </a:t>
            </a:r>
            <a:r>
              <a:rPr lang="ru-RU" sz="3200" dirty="0" err="1">
                <a:latin typeface="Monotype Corsiva" pitchFamily="66" charset="0"/>
              </a:rPr>
              <a:t>ýylda</a:t>
            </a:r>
            <a:r>
              <a:rPr lang="ru-RU" sz="3200" dirty="0">
                <a:latin typeface="Monotype Corsiva" pitchFamily="66" charset="0"/>
              </a:rPr>
              <a:t> SSSR MiG23  </a:t>
            </a:r>
            <a:r>
              <a:rPr lang="ru-RU" sz="3200" dirty="0" err="1">
                <a:latin typeface="Monotype Corsiva" pitchFamily="66" charset="0"/>
              </a:rPr>
              <a:t>söweşijisi</a:t>
            </a:r>
            <a:r>
              <a:rPr lang="ru-RU" sz="3200" dirty="0">
                <a:latin typeface="Monotype Corsiva" pitchFamily="66" charset="0"/>
              </a:rPr>
              <a:t> </a:t>
            </a:r>
            <a:r>
              <a:rPr lang="ru-RU" sz="3200" dirty="0" err="1">
                <a:latin typeface="Monotype Corsiva" pitchFamily="66" charset="0"/>
              </a:rPr>
              <a:t>Polşanyň</a:t>
            </a:r>
            <a:r>
              <a:rPr lang="ru-RU" sz="3200" dirty="0">
                <a:latin typeface="Monotype Corsiva" pitchFamily="66" charset="0"/>
              </a:rPr>
              <a:t> </a:t>
            </a:r>
            <a:r>
              <a:rPr lang="ru-RU" sz="3200" dirty="0" err="1">
                <a:latin typeface="Monotype Corsiva" pitchFamily="66" charset="0"/>
              </a:rPr>
              <a:t>howa</a:t>
            </a:r>
            <a:r>
              <a:rPr lang="ru-RU" sz="3200" dirty="0">
                <a:latin typeface="Monotype Corsiva" pitchFamily="66" charset="0"/>
              </a:rPr>
              <a:t> </a:t>
            </a:r>
            <a:r>
              <a:rPr lang="ru-RU" sz="3200" dirty="0" err="1">
                <a:latin typeface="Monotype Corsiva" pitchFamily="66" charset="0"/>
              </a:rPr>
              <a:t>meýdanyndan</a:t>
            </a:r>
            <a:r>
              <a:rPr lang="ru-RU" sz="3200" dirty="0">
                <a:latin typeface="Monotype Corsiva" pitchFamily="66" charset="0"/>
              </a:rPr>
              <a:t> </a:t>
            </a:r>
            <a:r>
              <a:rPr lang="ru-RU" sz="3200" dirty="0" err="1">
                <a:latin typeface="Monotype Corsiva" pitchFamily="66" charset="0"/>
              </a:rPr>
              <a:t>uçypdy.Uçuş</a:t>
            </a:r>
            <a:r>
              <a:rPr lang="ru-RU" sz="3200" dirty="0">
                <a:latin typeface="Monotype Corsiva" pitchFamily="66" charset="0"/>
              </a:rPr>
              <a:t> </a:t>
            </a:r>
            <a:r>
              <a:rPr lang="ru-RU" sz="3200" dirty="0" err="1">
                <a:latin typeface="Monotype Corsiva" pitchFamily="66" charset="0"/>
              </a:rPr>
              <a:t>wagtynda</a:t>
            </a:r>
            <a:r>
              <a:rPr lang="ru-RU" sz="3200" dirty="0">
                <a:latin typeface="Monotype Corsiva" pitchFamily="66" charset="0"/>
              </a:rPr>
              <a:t> </a:t>
            </a:r>
            <a:r>
              <a:rPr lang="ru-RU" sz="3200" dirty="0" err="1">
                <a:latin typeface="Monotype Corsiva" pitchFamily="66" charset="0"/>
              </a:rPr>
              <a:t>tehnik</a:t>
            </a:r>
            <a:r>
              <a:rPr lang="ru-RU" sz="3200" dirty="0">
                <a:latin typeface="Monotype Corsiva" pitchFamily="66" charset="0"/>
              </a:rPr>
              <a:t> </a:t>
            </a:r>
            <a:r>
              <a:rPr lang="ru-RU" sz="3200" dirty="0" err="1">
                <a:latin typeface="Monotype Corsiva" pitchFamily="66" charset="0"/>
              </a:rPr>
              <a:t>haýsydyr</a:t>
            </a:r>
            <a:r>
              <a:rPr lang="ru-RU" sz="3200" dirty="0">
                <a:latin typeface="Monotype Corsiva" pitchFamily="66" charset="0"/>
              </a:rPr>
              <a:t> </a:t>
            </a:r>
            <a:r>
              <a:rPr lang="ru-RU" sz="3200" dirty="0" err="1">
                <a:latin typeface="Monotype Corsiva" pitchFamily="66" charset="0"/>
              </a:rPr>
              <a:t>bir</a:t>
            </a:r>
            <a:r>
              <a:rPr lang="ru-RU" sz="3200" dirty="0">
                <a:latin typeface="Monotype Corsiva" pitchFamily="66" charset="0"/>
              </a:rPr>
              <a:t> </a:t>
            </a:r>
            <a:r>
              <a:rPr lang="ru-RU" sz="3200" dirty="0" err="1">
                <a:latin typeface="Monotype Corsiva" pitchFamily="66" charset="0"/>
              </a:rPr>
              <a:t>näsazlygy</a:t>
            </a:r>
            <a:r>
              <a:rPr lang="ru-RU" sz="3200" dirty="0">
                <a:latin typeface="Monotype Corsiva" pitchFamily="66" charset="0"/>
              </a:rPr>
              <a:t> </a:t>
            </a:r>
            <a:r>
              <a:rPr lang="ru-RU" sz="3200" dirty="0" err="1">
                <a:latin typeface="Monotype Corsiva" pitchFamily="66" charset="0"/>
              </a:rPr>
              <a:t>görkezdi,Pilote</a:t>
            </a:r>
            <a:r>
              <a:rPr lang="ru-RU" sz="3200" dirty="0">
                <a:latin typeface="Monotype Corsiva" pitchFamily="66" charset="0"/>
              </a:rPr>
              <a:t> </a:t>
            </a:r>
            <a:r>
              <a:rPr lang="ru-RU" sz="3200" dirty="0" err="1">
                <a:latin typeface="Monotype Corsiva" pitchFamily="66" charset="0"/>
              </a:rPr>
              <a:t>motorynyň</a:t>
            </a:r>
            <a:r>
              <a:rPr lang="ru-RU" sz="3200" dirty="0">
                <a:latin typeface="Monotype Corsiva" pitchFamily="66" charset="0"/>
              </a:rPr>
              <a:t> </a:t>
            </a:r>
            <a:r>
              <a:rPr lang="ru-RU" sz="3200" dirty="0" err="1">
                <a:latin typeface="Monotype Corsiva" pitchFamily="66" charset="0"/>
              </a:rPr>
              <a:t>ýalydy,sebäbibu</a:t>
            </a:r>
            <a:r>
              <a:rPr lang="ru-RU" sz="3200" dirty="0">
                <a:latin typeface="Monotype Corsiva" pitchFamily="66" charset="0"/>
              </a:rPr>
              <a:t> </a:t>
            </a:r>
            <a:r>
              <a:rPr lang="ru-RU" sz="3200" dirty="0" err="1">
                <a:latin typeface="Monotype Corsiva" pitchFamily="66" charset="0"/>
              </a:rPr>
              <a:t>maşynlaryň</a:t>
            </a:r>
            <a:r>
              <a:rPr lang="ru-RU" sz="3200" dirty="0">
                <a:latin typeface="Monotype Corsiva" pitchFamily="66" charset="0"/>
              </a:rPr>
              <a:t> </a:t>
            </a:r>
            <a:r>
              <a:rPr lang="ru-RU" sz="3200" dirty="0" err="1">
                <a:latin typeface="Monotype Corsiva" pitchFamily="66" charset="0"/>
              </a:rPr>
              <a:t>uçuş</a:t>
            </a:r>
            <a:r>
              <a:rPr lang="ru-RU" sz="3200" dirty="0">
                <a:latin typeface="Monotype Corsiva" pitchFamily="66" charset="0"/>
              </a:rPr>
              <a:t> </a:t>
            </a:r>
            <a:r>
              <a:rPr lang="ru-RU" sz="3200" dirty="0" err="1">
                <a:latin typeface="Monotype Corsiva" pitchFamily="66" charset="0"/>
              </a:rPr>
              <a:t>tizliginde</a:t>
            </a:r>
            <a:r>
              <a:rPr lang="ru-RU" sz="3200" dirty="0">
                <a:latin typeface="Monotype Corsiva" pitchFamily="66" charset="0"/>
              </a:rPr>
              <a:t> </a:t>
            </a:r>
            <a:r>
              <a:rPr lang="ru-RU" sz="3200" dirty="0" err="1">
                <a:latin typeface="Monotype Corsiva" pitchFamily="66" charset="0"/>
              </a:rPr>
              <a:t>surata</a:t>
            </a:r>
            <a:r>
              <a:rPr lang="ru-RU" sz="3200" dirty="0">
                <a:latin typeface="Monotype Corsiva" pitchFamily="66" charset="0"/>
              </a:rPr>
              <a:t> </a:t>
            </a:r>
            <a:r>
              <a:rPr lang="ru-RU" sz="3200" dirty="0" err="1">
                <a:latin typeface="Monotype Corsiva" pitchFamily="66" charset="0"/>
              </a:rPr>
              <a:t>hakykatdanam</a:t>
            </a:r>
            <a:r>
              <a:rPr lang="ru-RU" sz="3200" dirty="0">
                <a:latin typeface="Monotype Corsiva" pitchFamily="66" charset="0"/>
              </a:rPr>
              <a:t> </a:t>
            </a:r>
            <a:r>
              <a:rPr lang="ru-RU" sz="3200" dirty="0" err="1">
                <a:latin typeface="Monotype Corsiva" pitchFamily="66" charset="0"/>
              </a:rPr>
              <a:t>baha</a:t>
            </a:r>
            <a:r>
              <a:rPr lang="ru-RU" sz="3200" dirty="0">
                <a:latin typeface="Monotype Corsiva" pitchFamily="66" charset="0"/>
              </a:rPr>
              <a:t> </a:t>
            </a:r>
            <a:r>
              <a:rPr lang="ru-RU" sz="3200" dirty="0" err="1">
                <a:latin typeface="Monotype Corsiva" pitchFamily="66" charset="0"/>
              </a:rPr>
              <a:t>bermek</a:t>
            </a:r>
            <a:r>
              <a:rPr lang="ru-RU" sz="3200" dirty="0">
                <a:latin typeface="Monotype Corsiva" pitchFamily="66" charset="0"/>
              </a:rPr>
              <a:t> </a:t>
            </a:r>
            <a:r>
              <a:rPr lang="ru-RU" sz="3200" dirty="0" err="1">
                <a:latin typeface="Monotype Corsiva" pitchFamily="66" charset="0"/>
              </a:rPr>
              <a:t>mümkin</a:t>
            </a:r>
            <a:r>
              <a:rPr lang="ru-RU" sz="3200" dirty="0">
                <a:latin typeface="Monotype Corsiva" pitchFamily="66" charset="0"/>
              </a:rPr>
              <a:t> </a:t>
            </a:r>
            <a:r>
              <a:rPr lang="ru-RU" sz="3200" dirty="0" err="1">
                <a:latin typeface="Monotype Corsiva" pitchFamily="66" charset="0"/>
              </a:rPr>
              <a:t>däl</a:t>
            </a:r>
            <a:r>
              <a:rPr lang="ru-RU" sz="3200" dirty="0">
                <a:latin typeface="Monotype Corsiva" pitchFamily="66" charset="0"/>
              </a:rPr>
              <a:t> </a:t>
            </a:r>
            <a:r>
              <a:rPr lang="ru-RU" sz="3200" dirty="0" err="1">
                <a:latin typeface="Monotype Corsiva" pitchFamily="66" charset="0"/>
              </a:rPr>
              <a:t>we</a:t>
            </a:r>
            <a:r>
              <a:rPr lang="ru-RU" sz="3200" dirty="0">
                <a:latin typeface="Monotype Corsiva" pitchFamily="66" charset="0"/>
              </a:rPr>
              <a:t> </a:t>
            </a:r>
            <a:r>
              <a:rPr lang="ru-RU" sz="3200" dirty="0" err="1">
                <a:latin typeface="Monotype Corsiva" pitchFamily="66" charset="0"/>
              </a:rPr>
              <a:t>heläkçiligiň</a:t>
            </a:r>
            <a:r>
              <a:rPr lang="ru-RU" sz="3200" dirty="0">
                <a:latin typeface="Monotype Corsiva" pitchFamily="66" charset="0"/>
              </a:rPr>
              <a:t> </a:t>
            </a:r>
            <a:r>
              <a:rPr lang="ru-RU" sz="3200" dirty="0" err="1">
                <a:latin typeface="Monotype Corsiva" pitchFamily="66" charset="0"/>
              </a:rPr>
              <a:t>öňüni</a:t>
            </a:r>
            <a:r>
              <a:rPr lang="ru-RU" sz="3200" dirty="0">
                <a:latin typeface="Monotype Corsiva" pitchFamily="66" charset="0"/>
              </a:rPr>
              <a:t> </a:t>
            </a:r>
            <a:r>
              <a:rPr lang="ru-RU" sz="3200" dirty="0" err="1">
                <a:latin typeface="Monotype Corsiva" pitchFamily="66" charset="0"/>
              </a:rPr>
              <a:t>almak</a:t>
            </a:r>
            <a:r>
              <a:rPr lang="ru-RU" sz="3200" dirty="0">
                <a:latin typeface="Monotype Corsiva" pitchFamily="66" charset="0"/>
              </a:rPr>
              <a:t> </a:t>
            </a:r>
            <a:r>
              <a:rPr lang="ru-RU" sz="3200" dirty="0" err="1">
                <a:latin typeface="Monotype Corsiva" pitchFamily="66" charset="0"/>
              </a:rPr>
              <a:t>üçin</a:t>
            </a:r>
            <a:r>
              <a:rPr lang="ru-RU" sz="3200" dirty="0">
                <a:latin typeface="Monotype Corsiva" pitchFamily="66" charset="0"/>
              </a:rPr>
              <a:t> </a:t>
            </a:r>
            <a:r>
              <a:rPr lang="ru-RU" sz="3200" dirty="0" err="1">
                <a:latin typeface="Monotype Corsiva" pitchFamily="66" charset="0"/>
              </a:rPr>
              <a:t>döredildi</a:t>
            </a:r>
            <a:r>
              <a:rPr lang="ru-RU" sz="3200" dirty="0">
                <a:latin typeface="Monotype Corsiva" pitchFamily="66" charset="0"/>
              </a:rPr>
              <a:t>.</a:t>
            </a:r>
          </a:p>
        </p:txBody>
      </p:sp>
      <p:pic>
        <p:nvPicPr>
          <p:cNvPr id="4" name="Рисунок 3" descr="d32f5b4e4487cb4062623480f678c17c.jpg"/>
          <p:cNvPicPr>
            <a:picLocks noChangeAspect="1"/>
          </p:cNvPicPr>
          <p:nvPr/>
        </p:nvPicPr>
        <p:blipFill>
          <a:blip r:embed="rId2" cstate="print"/>
          <a:stretch>
            <a:fillRect/>
          </a:stretch>
        </p:blipFill>
        <p:spPr>
          <a:xfrm>
            <a:off x="6960185" y="1259628"/>
            <a:ext cx="3675965" cy="3609532"/>
          </a:xfrm>
          <a:prstGeom prst="rect">
            <a:avLst/>
          </a:prstGeom>
        </p:spPr>
      </p:pic>
    </p:spTree>
    <p:extLst>
      <p:ext uri="{BB962C8B-B14F-4D97-AF65-F5344CB8AC3E}">
        <p14:creationId xmlns:p14="http://schemas.microsoft.com/office/powerpoint/2010/main" val="1231969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tk-TM" sz="6000" i="1" dirty="0">
                <a:solidFill>
                  <a:srgbClr val="3AC48F"/>
                </a:solidFill>
                <a:effectLst>
                  <a:outerShdw blurRad="38100" dist="38100" dir="2700000" algn="tl">
                    <a:srgbClr val="000000">
                      <a:alpha val="43137"/>
                    </a:srgbClr>
                  </a:outerShdw>
                </a:effectLst>
              </a:rPr>
              <a:t>Howa ulagnyň geljegi</a:t>
            </a:r>
            <a:endParaRPr lang="ru-RU" sz="6000" i="1" dirty="0">
              <a:solidFill>
                <a:srgbClr val="3AC48F"/>
              </a:solidFill>
              <a:effectLst>
                <a:outerShdw blurRad="38100" dist="38100" dir="2700000" algn="tl">
                  <a:srgbClr val="000000">
                    <a:alpha val="43137"/>
                  </a:srgbClr>
                </a:outerShdw>
              </a:effectLst>
            </a:endParaRPr>
          </a:p>
        </p:txBody>
      </p:sp>
      <p:pic>
        <p:nvPicPr>
          <p:cNvPr id="5" name="Содержимое 4" descr="1192142-231121-4x196383.jpg"/>
          <p:cNvPicPr>
            <a:picLocks noGrp="1" noChangeAspect="1"/>
          </p:cNvPicPr>
          <p:nvPr>
            <p:ph idx="1"/>
          </p:nvPr>
        </p:nvPicPr>
        <p:blipFill>
          <a:blip r:embed="rId2"/>
          <a:stretch>
            <a:fillRect/>
          </a:stretch>
        </p:blipFill>
        <p:spPr>
          <a:xfrm>
            <a:off x="3505200" y="2383377"/>
            <a:ext cx="5181600" cy="3493008"/>
          </a:xfrm>
        </p:spPr>
      </p:pic>
    </p:spTree>
    <p:extLst>
      <p:ext uri="{BB962C8B-B14F-4D97-AF65-F5344CB8AC3E}">
        <p14:creationId xmlns:p14="http://schemas.microsoft.com/office/powerpoint/2010/main" val="1726538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0187" y="-99392"/>
            <a:ext cx="8003232" cy="1500776"/>
          </a:xfrm>
        </p:spPr>
        <p:txBody>
          <a:bodyPr>
            <a:noAutofit/>
          </a:bodyPr>
          <a:lstStyle/>
          <a:p>
            <a:r>
              <a:rPr lang="tk-TM" sz="6000" i="1" dirty="0">
                <a:solidFill>
                  <a:srgbClr val="3AC48F"/>
                </a:solidFill>
                <a:effectLst>
                  <a:outerShdw blurRad="38100" dist="38100" dir="2700000" algn="tl">
                    <a:srgbClr val="000000">
                      <a:alpha val="43137"/>
                    </a:srgbClr>
                  </a:outerShdw>
                </a:effectLst>
              </a:rPr>
              <a:t>Howa ulagnyň geljegi</a:t>
            </a:r>
            <a:endParaRPr lang="ru-RU" sz="6000" i="1" dirty="0">
              <a:solidFill>
                <a:srgbClr val="3AC48F"/>
              </a:solidFill>
              <a:effectLst>
                <a:outerShdw blurRad="38100" dist="38100" dir="2700000" algn="tl">
                  <a:srgbClr val="000000">
                    <a:alpha val="43137"/>
                  </a:srgbClr>
                </a:outerShdw>
              </a:effectLst>
            </a:endParaRPr>
          </a:p>
        </p:txBody>
      </p:sp>
      <p:pic>
        <p:nvPicPr>
          <p:cNvPr id="5" name="Содержимое 4" descr="d36f02d3342c02e0d226ff8708fe69f322a9d109.jpg"/>
          <p:cNvPicPr>
            <a:picLocks noGrp="1" noChangeAspect="1"/>
          </p:cNvPicPr>
          <p:nvPr>
            <p:ph idx="1"/>
          </p:nvPr>
        </p:nvPicPr>
        <p:blipFill>
          <a:blip r:embed="rId2"/>
          <a:stretch>
            <a:fillRect/>
          </a:stretch>
        </p:blipFill>
        <p:spPr>
          <a:xfrm>
            <a:off x="3149183" y="2132856"/>
            <a:ext cx="5679321" cy="3786214"/>
          </a:xfrm>
        </p:spPr>
      </p:pic>
    </p:spTree>
    <p:extLst>
      <p:ext uri="{BB962C8B-B14F-4D97-AF65-F5344CB8AC3E}">
        <p14:creationId xmlns:p14="http://schemas.microsoft.com/office/powerpoint/2010/main" val="122088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34851"/>
            <a:ext cx="10515600" cy="5842112"/>
          </a:xfrm>
        </p:spPr>
        <p:txBody>
          <a:bodyPr>
            <a:normAutofit fontScale="92500" lnSpcReduction="10000"/>
          </a:bodyPr>
          <a:lstStyle/>
          <a:p>
            <a:pPr marL="0" indent="0" algn="ctr">
              <a:buNone/>
            </a:pPr>
            <a:endParaRPr lang="en-US" dirty="0" smtClean="0">
              <a:latin typeface="Algerian" pitchFamily="82" charset="0"/>
            </a:endParaRPr>
          </a:p>
          <a:p>
            <a:pPr marL="0" indent="0">
              <a:buNone/>
            </a:pPr>
            <a:endParaRPr lang="tk-TM" dirty="0" smtClean="0"/>
          </a:p>
          <a:p>
            <a:pPr marL="0" indent="0" algn="ctr">
              <a:buNone/>
            </a:pPr>
            <a:r>
              <a:rPr lang="en-US" sz="6000" dirty="0" smtClean="0">
                <a:latin typeface="Jokerman" pitchFamily="82" charset="0"/>
              </a:rPr>
              <a:t>Di</a:t>
            </a:r>
            <a:r>
              <a:rPr lang="tk-TM" sz="6000" dirty="0" smtClean="0">
                <a:latin typeface="Jokerman" pitchFamily="82" charset="0"/>
              </a:rPr>
              <a:t>ňläniňiz üçin </a:t>
            </a:r>
          </a:p>
          <a:p>
            <a:pPr marL="0" indent="0" algn="ctr">
              <a:buNone/>
            </a:pPr>
            <a:r>
              <a:rPr lang="tk-TM" sz="6000" dirty="0" smtClean="0">
                <a:latin typeface="Jokerman" pitchFamily="82" charset="0"/>
              </a:rPr>
              <a:t>Sag boluň!</a:t>
            </a:r>
            <a:endParaRPr lang="tk-TM" sz="6000" dirty="0">
              <a:latin typeface="Jokerman" pitchFamily="82" charset="0"/>
            </a:endParaRPr>
          </a:p>
          <a:p>
            <a:pPr marL="0" indent="0">
              <a:buNone/>
            </a:pPr>
            <a:endParaRPr lang="tk-TM" dirty="0" smtClean="0"/>
          </a:p>
          <a:p>
            <a:pPr marL="0" indent="0">
              <a:buNone/>
            </a:pPr>
            <a:endParaRPr lang="tk-TM" dirty="0"/>
          </a:p>
          <a:p>
            <a:pPr marL="0" indent="0">
              <a:buNone/>
            </a:pPr>
            <a:r>
              <a:rPr lang="tk-TM" dirty="0" smtClean="0">
                <a:latin typeface="Jokerman" pitchFamily="82" charset="0"/>
              </a:rPr>
              <a:t> </a:t>
            </a:r>
            <a:endParaRPr lang="en-US" dirty="0"/>
          </a:p>
          <a:p>
            <a:pPr marL="0" indent="0">
              <a:buNone/>
            </a:pPr>
            <a:r>
              <a:rPr lang="tk-TM" dirty="0" smtClean="0">
                <a:latin typeface="Jokerman" pitchFamily="82" charset="0"/>
              </a:rPr>
              <a:t>                                     Taýýarlan:  Saparmämmedowa  Gülbahar</a:t>
            </a:r>
            <a:endParaRPr lang="tk-TM" dirty="0">
              <a:latin typeface="Jokerman" pitchFamily="82" charset="0"/>
            </a:endParaRPr>
          </a:p>
          <a:p>
            <a:pPr marL="0" indent="0">
              <a:buNone/>
            </a:pPr>
            <a:r>
              <a:rPr lang="en-US" dirty="0"/>
              <a:t>                                                     </a:t>
            </a:r>
            <a:endParaRPr lang="tk-TM" sz="2200" dirty="0"/>
          </a:p>
          <a:p>
            <a:pPr marL="0" indent="0">
              <a:buNone/>
            </a:pPr>
            <a:r>
              <a:rPr lang="tk-TM" dirty="0" smtClean="0">
                <a:latin typeface="Jokerman" pitchFamily="82" charset="0"/>
              </a:rPr>
              <a:t>                                                                                       </a:t>
            </a:r>
            <a:r>
              <a:rPr lang="tk-TM" sz="1600" dirty="0" smtClean="0"/>
              <a:t>google.</a:t>
            </a:r>
            <a:r>
              <a:rPr lang="en-US" sz="1600" dirty="0" smtClean="0"/>
              <a:t>com/</a:t>
            </a:r>
            <a:r>
              <a:rPr lang="en-US" sz="1600" dirty="0" err="1" smtClean="0"/>
              <a:t>searchq</a:t>
            </a:r>
            <a:r>
              <a:rPr lang="en-US" sz="1600" dirty="0" smtClean="0"/>
              <a:t>=</a:t>
            </a:r>
            <a:r>
              <a:rPr lang="en-US" sz="1600" dirty="0" err="1" smtClean="0"/>
              <a:t>turkmen</a:t>
            </a:r>
            <a:endParaRPr lang="en-US" sz="1600" dirty="0" smtClean="0"/>
          </a:p>
          <a:p>
            <a:pPr marL="0" indent="0" algn="r">
              <a:buNone/>
            </a:pPr>
            <a:r>
              <a:rPr lang="en-US" sz="1600" dirty="0" smtClean="0"/>
              <a:t>https://turkmenistanairlines.tm</a:t>
            </a:r>
            <a:endParaRPr lang="ru-RU" sz="1600" dirty="0"/>
          </a:p>
        </p:txBody>
      </p:sp>
    </p:spTree>
    <p:extLst>
      <p:ext uri="{BB962C8B-B14F-4D97-AF65-F5344CB8AC3E}">
        <p14:creationId xmlns:p14="http://schemas.microsoft.com/office/powerpoint/2010/main" val="424666596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TotalTime>
  <Words>237</Words>
  <Application>Microsoft Office PowerPoint</Application>
  <PresentationFormat>Произвольный</PresentationFormat>
  <Paragraphs>36</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Презентация PowerPoint</vt:lpstr>
      <vt:lpstr>Tema: Howa Ulaglarynyň Ösüşiniň  Esasy Ugurlary</vt:lpstr>
      <vt:lpstr>RAKETA</vt:lpstr>
      <vt:lpstr>Howa transportynyň ösüşiniň esasy ugurlary.</vt:lpstr>
      <vt:lpstr>Презентация PowerPoint</vt:lpstr>
      <vt:lpstr>Презентация PowerPoint</vt:lpstr>
      <vt:lpstr>Geljekki howa ulagy</vt:lpstr>
      <vt:lpstr>Презентация PowerPoint</vt:lpstr>
      <vt:lpstr>Howa ulagnyň geljegi</vt:lpstr>
      <vt:lpstr>Howa ulagnyň geljegi</vt:lpstr>
      <vt:lpstr> maglumatlar</vt:lpstr>
      <vt:lpstr>Howa ulagnyň geljegi</vt:lpstr>
      <vt:lpstr>Howa ulagnyň geljegi</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Ракета</dc:title>
  <dc:creator>Admin-ПК</dc:creator>
  <cp:lastModifiedBy>user</cp:lastModifiedBy>
  <cp:revision>17</cp:revision>
  <dcterms:created xsi:type="dcterms:W3CDTF">2022-01-11T12:49:08Z</dcterms:created>
  <dcterms:modified xsi:type="dcterms:W3CDTF">2022-01-13T16:38:58Z</dcterms:modified>
</cp:coreProperties>
</file>