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24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1" r:id="rId3"/>
    <p:sldId id="265" r:id="rId4"/>
    <p:sldId id="262" r:id="rId5"/>
    <p:sldId id="259" r:id="rId6"/>
    <p:sldId id="260" r:id="rId7"/>
    <p:sldId id="264" r:id="rId8"/>
    <p:sldId id="267" r:id="rId9"/>
    <p:sldId id="268" r:id="rId10"/>
    <p:sldId id="263" r:id="rId11"/>
    <p:sldId id="270" r:id="rId12"/>
    <p:sldId id="266" r:id="rId13"/>
    <p:sldId id="269" r:id="rId14"/>
    <p:sldId id="257" r:id="rId15"/>
    <p:sldId id="258" r:id="rId16"/>
    <p:sldId id="26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6684513-C2C1-4DA3-ADB8-401D5350D61D}">
          <p14:sldIdLst>
            <p14:sldId id="256"/>
            <p14:sldId id="271"/>
            <p14:sldId id="265"/>
            <p14:sldId id="262"/>
          </p14:sldIdLst>
        </p14:section>
        <p14:section name="Раздел без заголовка" id="{CCEB015B-28CC-4FA7-AABA-6D0DCFF02D76}">
          <p14:sldIdLst>
            <p14:sldId id="259"/>
            <p14:sldId id="260"/>
            <p14:sldId id="264"/>
            <p14:sldId id="267"/>
            <p14:sldId id="268"/>
            <p14:sldId id="263"/>
            <p14:sldId id="270"/>
            <p14:sldId id="266"/>
            <p14:sldId id="269"/>
            <p14:sldId id="257"/>
            <p14:sldId id="258"/>
            <p14:sldId id="26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er" initials="A" lastIdx="17" clrIdx="0">
    <p:extLst>
      <p:ext uri="{19B8F6BF-5375-455C-9EA6-DF929625EA0E}">
        <p15:presenceInfo xmlns:p15="http://schemas.microsoft.com/office/powerpoint/2012/main" userId="Aser" providerId="None"/>
      </p:ext>
    </p:extLst>
  </p:cmAuthor>
  <p:cmAuthor id="2" name="Omar" initials="O" lastIdx="1" clrIdx="1">
    <p:extLst>
      <p:ext uri="{19B8F6BF-5375-455C-9EA6-DF929625EA0E}">
        <p15:presenceInfo xmlns:p15="http://schemas.microsoft.com/office/powerpoint/2012/main" userId="680083af93042eb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834" y="-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1DFB7AD-272A-485F-8040-24B7B476A1C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8D3C345-C56F-4EE0-BCAA-4C6144A0A5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BCC443-FF2C-4AF5-A572-1BAA90FB970B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D28CA9-E40B-4D45-B3D0-09B5D1C420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65259E-81F0-4E71-A44A-301A3B6479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EAB97-4D98-4DBE-8D8A-8F23DE3C80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874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605EF-0EA8-40B2-8381-230BFFDA2BCA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708B3-40B9-449C-9816-4F6EE9ABC1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293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12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40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31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97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81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3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326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52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17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80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AE264-533F-42E4-B169-BC6119DD40F5}" type="datetimeFigureOut">
              <a:rPr lang="ru-RU" smtClean="0"/>
              <a:t>14.01.2022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8083E-3B1D-499E-A8C7-F590650EC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78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5" r:id="rId1"/>
    <p:sldLayoutId id="2147484626" r:id="rId2"/>
    <p:sldLayoutId id="2147484627" r:id="rId3"/>
    <p:sldLayoutId id="2147484628" r:id="rId4"/>
    <p:sldLayoutId id="2147484629" r:id="rId5"/>
    <p:sldLayoutId id="2147484630" r:id="rId6"/>
    <p:sldLayoutId id="2147484631" r:id="rId7"/>
    <p:sldLayoutId id="2147484632" r:id="rId8"/>
    <p:sldLayoutId id="2147484633" r:id="rId9"/>
    <p:sldLayoutId id="2147484634" r:id="rId10"/>
    <p:sldLayoutId id="2147484635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F453E3-17A7-4163-BF87-B2A208A09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798"/>
            <a:ext cx="12191999" cy="6832300"/>
          </a:xfrm>
          <a:prstGeom prst="roundRect">
            <a:avLst>
              <a:gd name="adj" fmla="val 1544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FB9BE3D-12E5-402C-9EDC-DC41AC68060F}"/>
              </a:ext>
            </a:extLst>
          </p:cNvPr>
          <p:cNvSpPr/>
          <p:nvPr/>
        </p:nvSpPr>
        <p:spPr>
          <a:xfrm>
            <a:off x="0" y="150145"/>
            <a:ext cx="12191999" cy="923330"/>
          </a:xfrm>
          <a:prstGeom prst="rect">
            <a:avLst/>
          </a:prstGeom>
          <a:noFill/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>
            <a:softEdge rad="6350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Ula</a:t>
            </a:r>
            <a:r>
              <a:rPr lang="tk-TM" sz="54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</a:rPr>
              <a:t>gyň umumy kursy</a:t>
            </a:r>
            <a:endParaRPr lang="ru-RU" sz="5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885E7E-CC69-4848-BD99-55F27461795C}"/>
              </a:ext>
            </a:extLst>
          </p:cNvPr>
          <p:cNvSpPr/>
          <p:nvPr/>
        </p:nvSpPr>
        <p:spPr>
          <a:xfrm>
            <a:off x="7978094" y="6005501"/>
            <a:ext cx="4199932" cy="92333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Left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k</a:t>
            </a:r>
            <a:r>
              <a:rPr 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itaphana.net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2401133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AC6D1-D7DE-44D1-9648-8EB830D3C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3" y="365125"/>
            <a:ext cx="11014587" cy="5622720"/>
          </a:xfrm>
        </p:spPr>
        <p:txBody>
          <a:bodyPr>
            <a:normAutofit/>
          </a:bodyPr>
          <a:lstStyle/>
          <a:p>
            <a:br>
              <a:rPr lang="tk-TM" dirty="0"/>
            </a:br>
            <a:br>
              <a:rPr lang="tk-TM" dirty="0"/>
            </a:br>
            <a:br>
              <a:rPr lang="tk-TM" dirty="0"/>
            </a:br>
            <a:r>
              <a:rPr lang="tk-TM" sz="2700" dirty="0"/>
              <a:t>1.</a:t>
            </a:r>
            <a:r>
              <a:rPr lang="tk-TM" sz="27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 Türkmenbaşy şäherinde halkara deňiz pordunuň açylyşy.</a:t>
            </a:r>
            <a:br>
              <a:rPr lang="tk-TM" sz="27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</a:br>
            <a:br>
              <a:rPr lang="tk-TM" sz="27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</a:br>
            <a:r>
              <a:rPr lang="tk-TM" sz="27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2.Geljekki  ýyllarymyzyň içinde döredilmeli suw ulaglary.</a:t>
            </a:r>
            <a:br>
              <a:rPr lang="tk-TM" sz="27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</a:br>
            <a:br>
              <a:rPr lang="tk-TM" sz="27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</a:br>
            <a:r>
              <a:rPr lang="tk-TM" sz="27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3.Ýuk daşayjy deňiz ulagy</a:t>
            </a:r>
            <a:endParaRPr lang="ru-RU" sz="27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2D426F-CA11-4AC6-ADBC-AD4720FB8C3F}"/>
              </a:ext>
            </a:extLst>
          </p:cNvPr>
          <p:cNvSpPr/>
          <p:nvPr/>
        </p:nvSpPr>
        <p:spPr>
          <a:xfrm>
            <a:off x="3097160" y="917312"/>
            <a:ext cx="598784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MEÝILNAMA: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078A9F9-7929-4BB7-9272-624DDAB98D75}"/>
              </a:ext>
            </a:extLst>
          </p:cNvPr>
          <p:cNvSpPr/>
          <p:nvPr/>
        </p:nvSpPr>
        <p:spPr>
          <a:xfrm>
            <a:off x="2035275" y="6194314"/>
            <a:ext cx="1185278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3600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Impact" panose="020B0806030902050204" pitchFamily="34" charset="0"/>
                <a:ea typeface="Cambria" panose="02040503050406030204" pitchFamily="18" charset="0"/>
              </a:rPr>
              <a:t>Taýýarlan: Gurbanlyýewa Käkilik. MUweT ”B”</a:t>
            </a:r>
            <a:endParaRPr lang="ru-RU" sz="5400" b="1" u="sng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022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330004-23DB-4831-80A4-B9BD4433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CEC681D-4B4C-4D5C-B8E7-0B6E032AFD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268877-A0F3-498B-B647-22425341CFE4}"/>
              </a:ext>
            </a:extLst>
          </p:cNvPr>
          <p:cNvSpPr/>
          <p:nvPr/>
        </p:nvSpPr>
        <p:spPr>
          <a:xfrm>
            <a:off x="2890866" y="3852235"/>
            <a:ext cx="245772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5400" b="1" i="1" cap="none" spc="0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DEŇIZ</a:t>
            </a:r>
          </a:p>
          <a:p>
            <a:pPr algn="ctr"/>
            <a:r>
              <a:rPr lang="tk-TM" sz="5400" b="1" i="1" dirty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ULAGY</a:t>
            </a:r>
            <a:endParaRPr lang="ru-RU" sz="5400" b="1" i="1" cap="none" spc="0" dirty="0">
              <a:ln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91CB62-25AA-444E-95A3-096FFD7F8794}"/>
              </a:ext>
            </a:extLst>
          </p:cNvPr>
          <p:cNvSpPr/>
          <p:nvPr/>
        </p:nvSpPr>
        <p:spPr>
          <a:xfrm>
            <a:off x="7816645" y="6153661"/>
            <a:ext cx="4597153" cy="9233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i="1" cap="none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T</a:t>
            </a:r>
            <a:r>
              <a:rPr lang="tk-TM" sz="5400" b="1" i="1" cap="none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ü</a:t>
            </a:r>
            <a:r>
              <a:rPr lang="en-US" sz="5400" b="1" i="1" cap="none" spc="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rkmenmetbugat</a:t>
            </a:r>
            <a:r>
              <a:rPr lang="en-US" sz="5400" b="1" i="1" cap="none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 </a:t>
            </a:r>
            <a:endParaRPr lang="ru-RU" sz="5400" b="1" i="1" cap="none" spc="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20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EE30971-A450-4DDF-A4F6-B27CB074C834}"/>
              </a:ext>
            </a:extLst>
          </p:cNvPr>
          <p:cNvSpPr/>
          <p:nvPr/>
        </p:nvSpPr>
        <p:spPr>
          <a:xfrm>
            <a:off x="-88490" y="5326"/>
            <a:ext cx="12093523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U</a:t>
            </a:r>
            <a:r>
              <a:rPr lang="tk-TM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LAG</a:t>
            </a:r>
            <a:endParaRPr lang="en-US" sz="2800" b="1" i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U</a:t>
            </a:r>
            <a:r>
              <a:rPr lang="tk-TM" sz="2800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LGAMY.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7DB40675-C4C3-4B4B-9AB2-AC5B3EB00E82}"/>
              </a:ext>
            </a:extLst>
          </p:cNvPr>
          <p:cNvCxnSpPr>
            <a:cxnSpLocks/>
          </p:cNvCxnSpPr>
          <p:nvPr/>
        </p:nvCxnSpPr>
        <p:spPr>
          <a:xfrm flipH="1">
            <a:off x="2475934" y="914399"/>
            <a:ext cx="2273047" cy="12836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>
            <a:extLst>
              <a:ext uri="{FF2B5EF4-FFF2-40B4-BE49-F238E27FC236}">
                <a16:creationId xmlns:a16="http://schemas.microsoft.com/office/drawing/2014/main" id="{F22BD339-5D71-4215-9425-BE880FBF6DBA}"/>
              </a:ext>
            </a:extLst>
          </p:cNvPr>
          <p:cNvSpPr/>
          <p:nvPr/>
        </p:nvSpPr>
        <p:spPr>
          <a:xfrm>
            <a:off x="1063260" y="2103121"/>
            <a:ext cx="1730347" cy="14982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err="1">
                <a:solidFill>
                  <a:srgbClr val="FF0000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Senagat</a:t>
            </a:r>
            <a:r>
              <a:rPr lang="en-US" sz="2400" b="1" i="1" dirty="0">
                <a:solidFill>
                  <a:srgbClr val="FF0000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ulagy</a:t>
            </a:r>
            <a:endParaRPr lang="ru-RU" sz="2400" b="1" i="1" dirty="0">
              <a:solidFill>
                <a:srgbClr val="FF0000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1C548BA2-EA94-432A-9781-F9369AF5B3C3}"/>
              </a:ext>
            </a:extLst>
          </p:cNvPr>
          <p:cNvCxnSpPr>
            <a:cxnSpLocks/>
          </p:cNvCxnSpPr>
          <p:nvPr/>
        </p:nvCxnSpPr>
        <p:spPr>
          <a:xfrm>
            <a:off x="7226710" y="914399"/>
            <a:ext cx="1947777" cy="12590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вал 17">
            <a:extLst>
              <a:ext uri="{FF2B5EF4-FFF2-40B4-BE49-F238E27FC236}">
                <a16:creationId xmlns:a16="http://schemas.microsoft.com/office/drawing/2014/main" id="{CFC1ED05-2BAD-4696-8CFA-921AF44ADF5B}"/>
              </a:ext>
            </a:extLst>
          </p:cNvPr>
          <p:cNvSpPr/>
          <p:nvPr/>
        </p:nvSpPr>
        <p:spPr>
          <a:xfrm>
            <a:off x="8750108" y="2138283"/>
            <a:ext cx="1631852" cy="16318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400" b="1" i="1" dirty="0">
                <a:solidFill>
                  <a:srgbClr val="FF0000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Şäher ulagy</a:t>
            </a:r>
            <a:endParaRPr lang="ru-RU" sz="2400" b="1" i="1" dirty="0">
              <a:solidFill>
                <a:srgbClr val="FF0000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2A98CB24-294B-4725-9254-4EC4212F07C6}"/>
              </a:ext>
            </a:extLst>
          </p:cNvPr>
          <p:cNvCxnSpPr/>
          <p:nvPr/>
        </p:nvCxnSpPr>
        <p:spPr>
          <a:xfrm>
            <a:off x="6095999" y="914399"/>
            <a:ext cx="0" cy="1498214"/>
          </a:xfrm>
          <a:prstGeom prst="straightConnector1">
            <a:avLst/>
          </a:prstGeom>
          <a:ln>
            <a:solidFill>
              <a:schemeClr val="accent1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данные 22">
            <a:extLst>
              <a:ext uri="{FF2B5EF4-FFF2-40B4-BE49-F238E27FC236}">
                <a16:creationId xmlns:a16="http://schemas.microsoft.com/office/drawing/2014/main" id="{1BB327A1-9A18-4A7E-93A2-BBCF52D6F600}"/>
              </a:ext>
            </a:extLst>
          </p:cNvPr>
          <p:cNvSpPr/>
          <p:nvPr/>
        </p:nvSpPr>
        <p:spPr>
          <a:xfrm>
            <a:off x="3727927" y="3924889"/>
            <a:ext cx="4304722" cy="2890910"/>
          </a:xfrm>
          <a:prstGeom prst="flowChartInputOutpu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1.Demir ýol ulagy 2.Howa ulagy</a:t>
            </a:r>
          </a:p>
          <a:p>
            <a:pPr algn="ctr"/>
            <a:r>
              <a:rPr lang="tk-TM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3.Awtomobil ulagy</a:t>
            </a:r>
          </a:p>
          <a:p>
            <a:pPr algn="ctr"/>
            <a:r>
              <a:rPr lang="tk-TM" b="1" i="1" dirty="0">
                <a:solidFill>
                  <a:srgbClr val="FFFF00"/>
                </a:solidFill>
                <a:latin typeface="Arial Black" panose="020B0A04020102020204" pitchFamily="34" charset="0"/>
              </a:rPr>
              <a:t>4.Deňiz ulagy</a:t>
            </a:r>
          </a:p>
          <a:p>
            <a:pPr algn="ctr"/>
            <a:r>
              <a:rPr lang="tk-TM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5.Turba geçirji ulag</a:t>
            </a:r>
            <a:endParaRPr lang="ru-RU" b="1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CEE439A1-5FE6-4572-8CB0-9BD041AD09F0}"/>
              </a:ext>
            </a:extLst>
          </p:cNvPr>
          <p:cNvSpPr/>
          <p:nvPr/>
        </p:nvSpPr>
        <p:spPr>
          <a:xfrm>
            <a:off x="5446550" y="2440741"/>
            <a:ext cx="1280155" cy="1026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k-TM" sz="2000" b="1" i="1" dirty="0">
                <a:solidFill>
                  <a:srgbClr val="FF0000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Esasy Ýol</a:t>
            </a:r>
            <a:endParaRPr lang="ru-RU" sz="2000" b="1" i="1" dirty="0">
              <a:solidFill>
                <a:srgbClr val="FF0000"/>
              </a:solidFill>
              <a:latin typeface="Yu Gothic UI Light" panose="020B0300000000000000" pitchFamily="34" charset="-128"/>
              <a:ea typeface="Yu Gothic UI Light" panose="020B0300000000000000" pitchFamily="34" charset="-128"/>
            </a:endParaRPr>
          </a:p>
        </p:txBody>
      </p:sp>
      <p:sp>
        <p:nvSpPr>
          <p:cNvPr id="27" name="Стрелка: вниз 26">
            <a:extLst>
              <a:ext uri="{FF2B5EF4-FFF2-40B4-BE49-F238E27FC236}">
                <a16:creationId xmlns:a16="http://schemas.microsoft.com/office/drawing/2014/main" id="{D056E1A9-0BD2-406D-A13A-01AC5EFFA375}"/>
              </a:ext>
            </a:extLst>
          </p:cNvPr>
          <p:cNvSpPr/>
          <p:nvPr/>
        </p:nvSpPr>
        <p:spPr>
          <a:xfrm>
            <a:off x="5955319" y="3488788"/>
            <a:ext cx="257911" cy="4079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67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34E85BDD-B330-4435-8BF9-55A64B0C4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784257" cy="6857999"/>
          </a:xfr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10E2574-80FC-4657-BAFB-AEA38519C620}"/>
              </a:ext>
            </a:extLst>
          </p:cNvPr>
          <p:cNvSpPr/>
          <p:nvPr/>
        </p:nvSpPr>
        <p:spPr>
          <a:xfrm>
            <a:off x="6784257" y="1259959"/>
            <a:ext cx="4984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3DA937C-7E1B-4A43-932F-6B6E4BC4F066}"/>
              </a:ext>
            </a:extLst>
          </p:cNvPr>
          <p:cNvSpPr/>
          <p:nvPr/>
        </p:nvSpPr>
        <p:spPr>
          <a:xfrm>
            <a:off x="6784257" y="999729"/>
            <a:ext cx="540774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2018-nji ýylyň 2-nji maýynda.Türkmenbaşy şäherinde dabaraly ýagdaýa täze Halkara</a:t>
            </a:r>
          </a:p>
          <a:p>
            <a:pPr algn="just"/>
            <a:r>
              <a:rPr lang="tk-TM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Deňiz porty açyldy.Porduň açylyş-dabarasyna Türkmenistanyň Prizidenti Gurbanguly Berdimuhamedow</a:t>
            </a:r>
          </a:p>
          <a:p>
            <a:pPr algn="just"/>
            <a:r>
              <a:rPr lang="tk-TM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Gatnaşdy.Täze port 152-gekdara barabar meýdany eýeleýär we parom, ýolagçy we ýük terminallaryny </a:t>
            </a:r>
          </a:p>
          <a:p>
            <a:pPr algn="just"/>
            <a:r>
              <a:rPr lang="tk-TM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Öz içine alýar.bir wagta 17/gämä hyzmat etmäge mümkinçiligi gämi duralgalarynyň umumy uzynlygy </a:t>
            </a:r>
          </a:p>
          <a:p>
            <a:pPr algn="just"/>
            <a:r>
              <a:rPr lang="tk-TM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1800metre barabardyr.porduň ýylda 300müň yolagça,75müň ýük ulaglaryna hyzmat etmage ,400 müň</a:t>
            </a:r>
          </a:p>
          <a:p>
            <a:pPr algn="just"/>
            <a:r>
              <a:rPr lang="tk-TM" sz="2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nstantia" panose="02030602050306030303" pitchFamily="18" charset="0"/>
              </a:rPr>
              <a:t>Kontennirleri işläp taýýarlamaga mümikinçilgi bar.</a:t>
            </a:r>
            <a:endParaRPr lang="ru-RU" sz="2000" b="1" i="1" dirty="0">
              <a:latin typeface="Constantia" panose="02030602050306030303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B95490-85A5-4960-9E31-7F15271337F5}"/>
              </a:ext>
            </a:extLst>
          </p:cNvPr>
          <p:cNvSpPr/>
          <p:nvPr/>
        </p:nvSpPr>
        <p:spPr>
          <a:xfrm>
            <a:off x="8495063" y="6493479"/>
            <a:ext cx="3686351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2000" b="0" cap="none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Turkmrnportal.</a:t>
            </a:r>
            <a:r>
              <a:rPr lang="en-US" sz="2000" b="0" cap="none" spc="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com</a:t>
            </a:r>
            <a:endParaRPr lang="ru-RU" sz="2000" b="0" cap="none" spc="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056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0832F-405B-4DC8-AC92-213BC5771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CA35A29-5B88-4890-8637-B18D05A0D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16" y="-382845"/>
            <a:ext cx="12260661" cy="39519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338200-277A-4510-82DE-BA5E9C281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264" y="3429000"/>
            <a:ext cx="12244952" cy="3429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DB37C42-85A5-463B-A978-233B4E18975F}"/>
              </a:ext>
            </a:extLst>
          </p:cNvPr>
          <p:cNvSpPr/>
          <p:nvPr/>
        </p:nvSpPr>
        <p:spPr>
          <a:xfrm>
            <a:off x="5412655" y="17652"/>
            <a:ext cx="595135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5400" b="1" i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TÜRKMENBAŞY HALKARA</a:t>
            </a:r>
          </a:p>
          <a:p>
            <a:pPr algn="ctr"/>
            <a:r>
              <a:rPr lang="tk-TM" sz="54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DEŇIZ PO</a:t>
            </a:r>
            <a:r>
              <a:rPr lang="tk-TM" sz="5400" b="1" i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abic Typesetting" panose="03020402040406030203" pitchFamily="66" charset="-78"/>
                <a:cs typeface="Arabic Typesetting" panose="03020402040406030203" pitchFamily="66" charset="-78"/>
              </a:rPr>
              <a:t>RTY.</a:t>
            </a:r>
            <a:endParaRPr lang="ru-RU" sz="54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cs typeface="Arabic Typesetting" panose="03020402040406030203" pitchFamily="66" charset="-78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CBB9721-3F27-42D3-94F7-BD9DEEBBCB55}"/>
              </a:ext>
            </a:extLst>
          </p:cNvPr>
          <p:cNvSpPr/>
          <p:nvPr/>
        </p:nvSpPr>
        <p:spPr>
          <a:xfrm>
            <a:off x="8524564" y="6238568"/>
            <a:ext cx="3814916" cy="707886"/>
          </a:xfrm>
          <a:prstGeom prst="rect">
            <a:avLst/>
          </a:prstGeom>
          <a:noFill/>
          <a:effectLst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FF"/>
                </a:highlight>
              </a:rPr>
              <a:t>b</a:t>
            </a:r>
            <a:r>
              <a:rPr lang="en-US" sz="40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FF"/>
                </a:highlight>
              </a:rPr>
              <a:t>usiness.com.tm</a:t>
            </a:r>
            <a:endParaRPr lang="ru-RU" sz="4000" b="1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6893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681698F0-907D-4A94-8A87-E5981649A5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7783" y="-570385"/>
            <a:ext cx="15854516" cy="6858000"/>
          </a:xfr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71B0BA0-BDC3-4042-8607-B24EEEE76858}"/>
              </a:ext>
            </a:extLst>
          </p:cNvPr>
          <p:cNvSpPr/>
          <p:nvPr/>
        </p:nvSpPr>
        <p:spPr>
          <a:xfrm>
            <a:off x="-2066775" y="-362801"/>
            <a:ext cx="13999343" cy="120032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tk-TM" sz="2400" b="1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Yu Gothic UI Light" panose="020B0300000000000000" pitchFamily="34" charset="-128"/>
              </a:rPr>
              <a:t>Şwesiýanyň taslama kompanýasy ‘’</a:t>
            </a:r>
            <a:r>
              <a:rPr lang="en-US" sz="2400" b="1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Yu Gothic UI Light" panose="020B0300000000000000" pitchFamily="34" charset="-128"/>
              </a:rPr>
              <a:t>Oceanbird</a:t>
            </a:r>
            <a:r>
              <a:rPr lang="en-US" sz="2400" b="1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Yu Gothic UI Light" panose="020B0300000000000000" pitchFamily="34" charset="-128"/>
              </a:rPr>
              <a:t>,,</a:t>
            </a:r>
            <a:r>
              <a:rPr lang="en-US" sz="2400" b="1" i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Yu Gothic UI Light" panose="020B0300000000000000" pitchFamily="34" charset="-128"/>
              </a:rPr>
              <a:t>atly</a:t>
            </a:r>
            <a:r>
              <a:rPr lang="en-US" sz="2400" b="1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Yu Gothic UI Light" panose="020B0300000000000000" pitchFamily="34" charset="-128"/>
              </a:rPr>
              <a:t> </a:t>
            </a:r>
            <a:r>
              <a:rPr lang="tk-TM" sz="2400" b="1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Yu Gothic UI Light" panose="020B0300000000000000" pitchFamily="34" charset="-128"/>
              </a:rPr>
              <a:t>ýel bilen işleýan ýük gämisini tanyşdyrdy.</a:t>
            </a:r>
          </a:p>
          <a:p>
            <a:r>
              <a:rPr lang="tk-TM" sz="2400" b="1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Yu Gothic UI Light" panose="020B0300000000000000" pitchFamily="34" charset="-128"/>
              </a:rPr>
              <a:t>Bu gäminiň beýleki deňiz gämilerinden tapawuylulugy uglerod  zyňyldylaryny  90%göterim azaldyp bilmegidir</a:t>
            </a:r>
            <a:endParaRPr lang="ru-RU" b="1" i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Yu Gothic UI Light" panose="020B0300000000000000" pitchFamily="34" charset="-128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72B9F13-A576-4F36-9AF9-B924FB4A8951}"/>
              </a:ext>
            </a:extLst>
          </p:cNvPr>
          <p:cNvSpPr/>
          <p:nvPr/>
        </p:nvSpPr>
        <p:spPr>
          <a:xfrm>
            <a:off x="-1401097" y="4070559"/>
            <a:ext cx="13105053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44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Bu gämi geljekdäki gämileriň ornuny tutar  diýip </a:t>
            </a:r>
          </a:p>
          <a:p>
            <a:pPr algn="ctr"/>
            <a:r>
              <a:rPr lang="tk-TM" sz="44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Belleýar. Bu gämini dünýä ummanlrryna </a:t>
            </a:r>
          </a:p>
          <a:p>
            <a:pPr algn="ctr"/>
            <a:r>
              <a:rPr lang="tk-TM" sz="4400" b="0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2024-nji ýyld</a:t>
            </a:r>
            <a:r>
              <a:rPr lang="tk-TM" sz="440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a çykar.</a:t>
            </a:r>
            <a:endParaRPr lang="ru-RU" sz="5400" b="0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D84FDA-ADF1-48F3-AC7A-2DD5FA2BA5B7}"/>
              </a:ext>
            </a:extLst>
          </p:cNvPr>
          <p:cNvSpPr txBox="1"/>
          <p:nvPr/>
        </p:nvSpPr>
        <p:spPr>
          <a:xfrm>
            <a:off x="5368412" y="3119284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5C4A5D38-4174-4205-8329-C344FF80653E}"/>
                  </a:ext>
                </a:extLst>
              </p:cNvPr>
              <p:cNvSpPr/>
              <p:nvPr/>
            </p:nvSpPr>
            <p:spPr>
              <a:xfrm>
                <a:off x="9454154" y="5769521"/>
                <a:ext cx="4394571" cy="400110"/>
              </a:xfrm>
              <a:prstGeom prst="rect">
                <a:avLst/>
              </a:prstGeom>
              <a:ln>
                <a:noFill/>
              </a:ln>
              <a:effectLst>
                <a:outerShdw blurRad="107950" dist="12700" dir="5400000" algn="ctr">
                  <a:srgbClr val="000000"/>
                </a:outerShdw>
                <a:reflection blurRad="6350" stA="50000" endA="300" endPos="5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hardEdge"/>
                <a:contourClr>
                  <a:srgbClr val="FFFFFF"/>
                </a:contourClr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ln w="0"/>
                          <a:effectLst>
                            <a:reflection blurRad="6350" stA="53000" endA="300" endPos="35500" dir="5400000" sy="-90000" algn="bl" rotWithShape="0"/>
                          </a:effectLst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tk-TM" sz="2000" b="1" i="1" cap="none" spc="0" dirty="0" smtClean="0">
                          <a:ln w="0"/>
                          <a:effectLst>
                            <a:reflection blurRad="6350" stA="53000" endA="300" endPos="35500" dir="5400000" sy="-90000" algn="bl" rotWithShape="0"/>
                          </a:effectLst>
                          <a:latin typeface="Cambria Math" panose="02040503050406030204" pitchFamily="18" charset="0"/>
                        </a:rPr>
                        <m:t>𝒕𝒂𝒘𝒂𝒕𝒂𝒏</m:t>
                      </m:r>
                      <m:r>
                        <a:rPr lang="tk-TM" sz="2000" b="1" i="1" cap="none" spc="0" dirty="0" smtClean="0">
                          <a:ln w="0"/>
                          <a:effectLst>
                            <a:reflection blurRad="6350" stA="53000" endA="300" endPos="35500" dir="5400000" sy="-90000" algn="bl" rotWithShape="0"/>
                          </a:effectLst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1" i="1" cap="none" spc="0" dirty="0" smtClean="0">
                          <a:ln w="0"/>
                          <a:effectLst>
                            <a:reflection blurRad="6350" stA="53000" endA="300" endPos="35500" dir="5400000" sy="-90000" algn="bl" rotWithShape="0"/>
                          </a:effectLst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tk-TM" sz="2000" b="1" i="1" cap="none" spc="0" dirty="0" smtClean="0">
                          <a:ln w="0"/>
                          <a:effectLst>
                            <a:reflection blurRad="6350" stA="53000" endA="300" endPos="35500" dir="5400000" sy="-90000" algn="bl" rotWithShape="0"/>
                          </a:effectLst>
                          <a:latin typeface="Cambria Math" panose="02040503050406030204" pitchFamily="18" charset="0"/>
                        </a:rPr>
                        <m:t>𝒖𝒓𝒌𝒎𝒆𝒏𝒊𝒔𝒕𝒂𝒏</m:t>
                      </m:r>
                      <m:r>
                        <a:rPr lang="tk-TM" sz="2000" b="1" i="1" cap="none" spc="0" dirty="0" smtClean="0">
                          <a:ln w="0"/>
                          <a:effectLst>
                            <a:reflection blurRad="6350" stA="53000" endA="300" endPos="35500" dir="5400000" sy="-90000" algn="bl" rotWithShape="0"/>
                          </a:effectLst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000" b="1" i="1" cap="none" spc="0" dirty="0" smtClean="0">
                          <a:ln w="0"/>
                          <a:effectLst>
                            <a:reflection blurRad="6350" stA="53000" endA="300" endPos="35500" dir="5400000" sy="-90000" algn="bl" rotWithShape="0"/>
                          </a:effectLst>
                          <a:latin typeface="Cambria Math" panose="02040503050406030204" pitchFamily="18" charset="0"/>
                        </a:rPr>
                        <m:t>𝒄𝒐𝒎</m:t>
                      </m:r>
                    </m:oMath>
                  </m:oMathPara>
                </a14:m>
                <a:endParaRPr lang="ru-RU" sz="2000" b="1" i="1" cap="none" spc="0" dirty="0">
                  <a:ln w="0"/>
                  <a:effectLst>
                    <a:reflection blurRad="6350" stA="53000" endA="300" endPos="35500" dir="5400000" sy="-90000" algn="bl" rotWithShape="0"/>
                  </a:effectLst>
                  <a:latin typeface="Arial Black" panose="020B0A04020102020204" pitchFamily="34" charset="0"/>
                </a:endParaRPr>
              </a:p>
            </p:txBody>
          </p:sp>
        </mc:Choice>
        <mc:Fallback xmlns=""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5C4A5D38-4174-4205-8329-C344FF8065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4154" y="5769521"/>
                <a:ext cx="4394571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107950" dist="12700" dir="5400000" algn="ctr">
                  <a:srgbClr val="000000"/>
                </a:outerShdw>
                <a:reflection blurRad="6350" stA="50000" endA="300" endPos="55000" dir="5400000" sy="-100000" algn="bl" rotWithShape="0"/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78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2F1F90-DA2B-4813-957C-7C6959C1F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6B15BDB-9E97-4701-B391-594A0B0ED2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48"/>
            <a:ext cx="12192000" cy="685800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2A54370-5EF7-40EC-ABA4-64E5A6DD4392}"/>
              </a:ext>
            </a:extLst>
          </p:cNvPr>
          <p:cNvSpPr/>
          <p:nvPr/>
        </p:nvSpPr>
        <p:spPr>
          <a:xfrm>
            <a:off x="-101751" y="-70829"/>
            <a:ext cx="6702669" cy="34778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2000" b="1" i="1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A.B</a:t>
            </a:r>
            <a:r>
              <a:rPr lang="tk-TM" sz="2000" b="1" i="1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Ş-nyň Kaliforniýa şäherinde ýerleşýän 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“Saildrone”kompaniasy “</a:t>
            </a:r>
            <a:r>
              <a:rPr lang="en-US" sz="2000" b="1" i="1" dirty="0" err="1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Surv</a:t>
            </a:r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eyor”atly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Dünýadäki iň uly kapitansyz ýelkeni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Gämisini döretdi.Bu ýelkenli gämi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Okeanyň düýbiniň topografiýasyny seljermek 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Döredildi.Kapitansyz ýelkenli gäminiň boýy 25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Metre barabar bolup durýar.Bu ýelkenli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Gämi günden hem ýelden energiýa alýar 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We ösen enjamlary arkaly deňiziň düýbiniň gurluşyny</a:t>
            </a:r>
          </a:p>
          <a:p>
            <a:r>
              <a:rPr lang="tk-TM" sz="2000" b="1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öwrenmäge mümkinçilik berýär.</a:t>
            </a:r>
          </a:p>
          <a:p>
            <a:pPr algn="ctr"/>
            <a:endParaRPr lang="tk-TM" sz="20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AEDDBC-3D3C-4CD2-8FF5-DB185E197C7D}"/>
              </a:ext>
            </a:extLst>
          </p:cNvPr>
          <p:cNvSpPr/>
          <p:nvPr/>
        </p:nvSpPr>
        <p:spPr>
          <a:xfrm>
            <a:off x="9273810" y="6492198"/>
            <a:ext cx="311284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highlight>
                  <a:srgbClr val="000000"/>
                </a:highlight>
                <a:latin typeface="MingLiU-ExtB" panose="02020500000000000000" pitchFamily="18" charset="-120"/>
                <a:ea typeface="MingLiU-ExtB" panose="02020500000000000000" pitchFamily="18" charset="-120"/>
              </a:rPr>
              <a:t>t</a:t>
            </a:r>
            <a:r>
              <a:rPr lang="en-US" sz="2000" b="1" i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highlight>
                  <a:srgbClr val="000000"/>
                </a:highlight>
                <a:latin typeface="MingLiU-ExtB" panose="02020500000000000000" pitchFamily="18" charset="-120"/>
                <a:ea typeface="MingLiU-ExtB" panose="02020500000000000000" pitchFamily="18" charset="-120"/>
              </a:rPr>
              <a:t>urkmenistanhabar.com</a:t>
            </a:r>
            <a:endParaRPr lang="ru-RU" sz="2000" b="1" i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highlight>
                <a:srgbClr val="000000"/>
              </a:highlight>
              <a:ea typeface="MingLiU-ExtB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279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8DE3935-1857-4037-A01D-1A7D889B6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1BAC1A1-2A54-483A-B76F-172C1D89FC79}"/>
              </a:ext>
            </a:extLst>
          </p:cNvPr>
          <p:cNvSpPr/>
          <p:nvPr/>
        </p:nvSpPr>
        <p:spPr>
          <a:xfrm>
            <a:off x="2193334" y="76652"/>
            <a:ext cx="780534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3600" b="1" i="1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DÜNÝÄDÄKI ILKINJI ADAMSYZ WE </a:t>
            </a:r>
          </a:p>
          <a:p>
            <a:pPr algn="ctr"/>
            <a:r>
              <a:rPr lang="tk-TM" sz="3600" b="1" i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Algerian" panose="04020705040A02060702" pitchFamily="82" charset="0"/>
              </a:rPr>
              <a:t>ÄHLI ÝERI ELEKTRIKLI ÝÜK GÄMISI</a:t>
            </a:r>
            <a:r>
              <a:rPr lang="tk-TM" sz="3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  <a:endParaRPr lang="ru-RU" sz="36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684F30A-A5FE-4794-AA43-5DBD63D2B597}"/>
              </a:ext>
            </a:extLst>
          </p:cNvPr>
          <p:cNvSpPr/>
          <p:nvPr/>
        </p:nvSpPr>
        <p:spPr>
          <a:xfrm>
            <a:off x="7968204" y="6374205"/>
            <a:ext cx="42787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i="1" dirty="0">
                <a:ln w="0"/>
                <a:latin typeface="Mongolian Baiti" panose="03000500000000000000" pitchFamily="66" charset="0"/>
                <a:cs typeface="Mongolian Baiti" panose="03000500000000000000" pitchFamily="66" charset="0"/>
              </a:rPr>
              <a:t>delovoyturkmrnistan.com.tm</a:t>
            </a:r>
            <a:endParaRPr lang="ru-RU" sz="2800" b="1" i="1" cap="none" spc="0" dirty="0">
              <a:ln w="0"/>
              <a:effectLst/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79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18">
            <a:extLst>
              <a:ext uri="{FF2B5EF4-FFF2-40B4-BE49-F238E27FC236}">
                <a16:creationId xmlns:a16="http://schemas.microsoft.com/office/drawing/2014/main" id="{1B2953EB-9AD6-46C3-88D1-4A9777662DA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921" y="0"/>
            <a:ext cx="16076613" cy="7108825"/>
          </a:xfr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14A94ED-14C1-4440-8974-B1BCDD6BEE18}"/>
              </a:ext>
            </a:extLst>
          </p:cNvPr>
          <p:cNvSpPr/>
          <p:nvPr/>
        </p:nvSpPr>
        <p:spPr>
          <a:xfrm>
            <a:off x="-217477" y="168881"/>
            <a:ext cx="16075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tk-TM" sz="2800" b="1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Suw ulagy-bu görnüşi gatnaw ýollary özleşdirmek üçin az harajat talap etýär.</a:t>
            </a:r>
          </a:p>
          <a:p>
            <a:pPr lvl="1" algn="ctr"/>
            <a:r>
              <a:rPr lang="tk-TM" sz="2800" b="1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ckwell" panose="02060603020205020403" pitchFamily="18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 Tebigy suw päsgelçiliklerden geçmek arkaly öz amatlylygy bilen  tapawutlanýar!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39ACD25-61AE-42D9-8B57-DFA951F64098}"/>
              </a:ext>
            </a:extLst>
          </p:cNvPr>
          <p:cNvSpPr/>
          <p:nvPr/>
        </p:nvSpPr>
        <p:spPr>
          <a:xfrm>
            <a:off x="12500134" y="6252972"/>
            <a:ext cx="2535053" cy="58477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isometricOffAxis2Left"/>
            <a:lightRig rig="threeP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i="1" dirty="0">
                <a:ln w="0"/>
                <a:effectLst>
                  <a:reflection blurRad="6350" stA="53000" endA="300" endPos="35500" dir="5400000" sy="-90000" algn="bl" rotWithShape="0"/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y</a:t>
            </a:r>
            <a:r>
              <a:rPr lang="tk-TM" sz="3200" b="1" i="1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ashlar.go</a:t>
            </a:r>
            <a:r>
              <a:rPr lang="en-US" sz="3200" b="1" i="1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v.tm</a:t>
            </a:r>
            <a:endParaRPr lang="ru-RU" sz="3200" b="1" i="1" cap="none" spc="0" dirty="0">
              <a:ln w="0"/>
              <a:effectLst>
                <a:reflection blurRad="6350" stA="53000" endA="300" endPos="35500" dir="5400000" sy="-90000" algn="bl" rotWithShape="0"/>
              </a:effectLst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74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02D70-7F86-475A-B4FA-709BFD1AB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467C52F-1E3A-424D-B1BC-366DAD232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245"/>
            <a:ext cx="6263148" cy="6238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4B0C9D-EC38-4320-BA99-B3456DBA9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49" y="-44245"/>
            <a:ext cx="5928851" cy="6282813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7045468-9922-412A-9447-94477422ED84}"/>
              </a:ext>
            </a:extLst>
          </p:cNvPr>
          <p:cNvSpPr/>
          <p:nvPr/>
        </p:nvSpPr>
        <p:spPr>
          <a:xfrm>
            <a:off x="-1150372" y="5504059"/>
            <a:ext cx="102663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k-TM" sz="5400" b="1" i="1" cap="none" spc="0" dirty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  <a:latin typeface="Impact" panose="020B0806030902050204" pitchFamily="34" charset="0"/>
              </a:rPr>
              <a:t>Ýörite ýük daşaýjy gämiler </a:t>
            </a:r>
            <a:endParaRPr lang="ru-RU" sz="5400" b="1" i="1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  <a:latin typeface="Impact" panose="020B080603090205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B5A617-F130-480B-A8E8-52EE7C96A276}"/>
              </a:ext>
            </a:extLst>
          </p:cNvPr>
          <p:cNvSpPr/>
          <p:nvPr/>
        </p:nvSpPr>
        <p:spPr>
          <a:xfrm>
            <a:off x="7947286" y="-159320"/>
            <a:ext cx="4320542" cy="646331"/>
          </a:xfrm>
          <a:prstGeom prst="rect">
            <a:avLst/>
          </a:prstGeom>
          <a:noFill/>
          <a:effectLst>
            <a:reflection blurRad="6350" stA="50000" endA="300" endPos="90000" dir="5400000" sy="-100000" algn="bl" rotWithShape="0"/>
          </a:effectLst>
          <a:scene3d>
            <a:camera prst="perspectiveLeft"/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i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Marinede</a:t>
            </a:r>
            <a:r>
              <a:rPr lang="en-US" sz="3600" b="1" i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alnews.com</a:t>
            </a:r>
            <a:endParaRPr lang="ru-RU" sz="3600" b="1" i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4831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18F89-10E5-4B1D-BE5C-A62F68611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06A93B5-5F35-4C59-99DF-BCCE24B9D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F02751D-583C-4A71-B995-3998AD02B281}"/>
              </a:ext>
            </a:extLst>
          </p:cNvPr>
          <p:cNvSpPr/>
          <p:nvPr/>
        </p:nvSpPr>
        <p:spPr>
          <a:xfrm>
            <a:off x="-345019" y="-85584"/>
            <a:ext cx="12882053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2800" i="1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Döwlet Baştutanmyz Gurbanguly Berdimuhamedowyň belleýşi ýaly </a:t>
            </a:r>
          </a:p>
          <a:p>
            <a:pPr algn="ctr"/>
            <a:r>
              <a:rPr lang="tk-TM" sz="2800" i="1" cap="none" spc="0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Ýur</a:t>
            </a:r>
            <a:r>
              <a:rPr lang="tk-TM" sz="2800" i="1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dumuzda içerki hem-de dünýä bazaryna harytlaryň çalt we netijeli </a:t>
            </a:r>
          </a:p>
          <a:p>
            <a:pPr algn="ctr"/>
            <a:r>
              <a:rPr lang="tk-TM" sz="2800" i="1" cap="none" spc="0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Iberilmegine mümkinçilik berýän ýokary guramaçylykly ulag ulgamynyň</a:t>
            </a:r>
          </a:p>
          <a:p>
            <a:pPr algn="ctr"/>
            <a:r>
              <a:rPr lang="tk-TM" sz="2800" i="1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Bolmagy bazar ykdysadyýetiniň ösmeginiň,önümçilik-enjamlaýyn </a:t>
            </a:r>
          </a:p>
          <a:p>
            <a:pPr algn="ctr"/>
            <a:r>
              <a:rPr lang="tk-TM" sz="2800" i="1" cap="none" spc="0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Bi</a:t>
            </a:r>
            <a:r>
              <a:rPr lang="tk-TM" sz="2800" i="1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nýadyň pugtalandyrmagynyň esasy şertleriniň biridir.Mundan </a:t>
            </a:r>
          </a:p>
          <a:p>
            <a:pPr algn="ctr"/>
            <a:r>
              <a:rPr lang="tk-TM" sz="2800" i="1" cap="none" spc="0" dirty="0">
                <a:ln w="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</a:rPr>
              <a:t>Başga-da,ilatyň ulag hyzmatlaryna bolan islegleri hem artýar </a:t>
            </a:r>
            <a:endParaRPr lang="ru-RU" sz="2800" i="1" cap="none" spc="0" dirty="0">
              <a:ln w="0">
                <a:solidFill>
                  <a:schemeClr val="bg1"/>
                </a:solidFill>
              </a:ln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36EBE0-24B2-4607-B144-EA0A930FF9BB}"/>
              </a:ext>
            </a:extLst>
          </p:cNvPr>
          <p:cNvSpPr/>
          <p:nvPr/>
        </p:nvSpPr>
        <p:spPr>
          <a:xfrm>
            <a:off x="6725261" y="6172195"/>
            <a:ext cx="6197036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i="1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T</a:t>
            </a:r>
            <a:r>
              <a:rPr lang="tk-TM" sz="4000" b="1" i="1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ü</a:t>
            </a:r>
            <a:r>
              <a:rPr lang="en-US" sz="4000" b="1" i="1" dirty="0" err="1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rkmenmetbugat</a:t>
            </a:r>
            <a:r>
              <a:rPr lang="en-US" sz="4000" b="1" i="1" dirty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Bahnschrift SemiBold Condensed" panose="020B0502040204020203" pitchFamily="34" charset="0"/>
              </a:rPr>
              <a:t> .gov.tm</a:t>
            </a:r>
            <a:endParaRPr lang="ru-RU" sz="4000" b="1" i="1" dirty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  <a:latin typeface="Bahnschrift SemiBold Condensed" panose="020B0502040204020203" pitchFamily="34" charset="0"/>
            </a:endParaRPr>
          </a:p>
          <a:p>
            <a:pPr algn="ctr"/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416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ECC42-98CF-4110-BC8A-57552A3BD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BCAED57-759C-47F1-9981-07D13833EA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8E5C897-71BE-4019-9998-75D5926ED9CA}"/>
              </a:ext>
            </a:extLst>
          </p:cNvPr>
          <p:cNvSpPr/>
          <p:nvPr/>
        </p:nvSpPr>
        <p:spPr>
          <a:xfrm>
            <a:off x="-18194" y="-26577"/>
            <a:ext cx="10960052" cy="267765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tk-TM" sz="2800" b="0" cap="none" spc="0" dirty="0">
                <a:ln w="0"/>
                <a:solidFill>
                  <a:schemeClr val="bg1"/>
                </a:solidFill>
                <a:effectLst/>
                <a:highlight>
                  <a:srgbClr val="0000FF"/>
                </a:highlight>
              </a:rPr>
              <a:t>Ýakyn wagytda uglerot zyňyndylaryny azaltmak üçin</a:t>
            </a:r>
          </a:p>
          <a:p>
            <a:r>
              <a:rPr lang="tk-TM" sz="2800" dirty="0">
                <a:ln w="0"/>
                <a:solidFill>
                  <a:schemeClr val="bg1"/>
                </a:solidFill>
                <a:highlight>
                  <a:srgbClr val="0000FF"/>
                </a:highlight>
              </a:rPr>
              <a:t>Ýük gämilerini deňize çekip biljek äpet batbörekler </a:t>
            </a:r>
          </a:p>
          <a:p>
            <a:r>
              <a:rPr lang="tk-TM" sz="2800" b="0" cap="none" spc="0" dirty="0">
                <a:ln w="0"/>
                <a:solidFill>
                  <a:schemeClr val="bg1"/>
                </a:solidFill>
                <a:effectLst/>
                <a:highlight>
                  <a:srgbClr val="0000FF"/>
                </a:highlight>
              </a:rPr>
              <a:t>Synagdan geçiriler.</a:t>
            </a:r>
            <a:r>
              <a:rPr lang="tk-TM" sz="2800" dirty="0">
                <a:ln w="0"/>
                <a:solidFill>
                  <a:schemeClr val="bg1"/>
                </a:solidFill>
                <a:highlight>
                  <a:srgbClr val="0000FF"/>
                </a:highlight>
              </a:rPr>
              <a:t>5000 inedördül metirlik batbörükleriň ilkinjisi </a:t>
            </a:r>
          </a:p>
          <a:p>
            <a:r>
              <a:rPr lang="tk-TM" sz="2800" b="0" cap="none" spc="0" dirty="0">
                <a:ln w="0"/>
                <a:solidFill>
                  <a:schemeClr val="bg1"/>
                </a:solidFill>
                <a:effectLst/>
                <a:highlight>
                  <a:srgbClr val="0000FF"/>
                </a:highlight>
              </a:rPr>
              <a:t>“</a:t>
            </a:r>
            <a:r>
              <a:rPr lang="en-US" sz="2800" dirty="0">
                <a:ln w="0"/>
                <a:solidFill>
                  <a:schemeClr val="bg1"/>
                </a:solidFill>
                <a:highlight>
                  <a:srgbClr val="0000FF"/>
                </a:highlight>
              </a:rPr>
              <a:t>V</a:t>
            </a:r>
            <a:r>
              <a:rPr lang="tk-TM" sz="2800" dirty="0">
                <a:ln w="0"/>
                <a:solidFill>
                  <a:schemeClr val="bg1"/>
                </a:solidFill>
                <a:highlight>
                  <a:srgbClr val="0000FF"/>
                </a:highlight>
              </a:rPr>
              <a:t>ille de Bordeauh” atly 154 metr uzynlykdaky gämä doly</a:t>
            </a:r>
          </a:p>
          <a:p>
            <a:r>
              <a:rPr lang="tk-TM" sz="2800" b="0" cap="none" spc="0" dirty="0">
                <a:ln w="0"/>
                <a:solidFill>
                  <a:schemeClr val="bg1"/>
                </a:solidFill>
                <a:effectLst/>
                <a:highlight>
                  <a:srgbClr val="0000FF"/>
                </a:highlight>
              </a:rPr>
              <a:t>Ulanylmazdan ozal 6-aýlap </a:t>
            </a:r>
            <a:r>
              <a:rPr lang="tk-TM" sz="2800" dirty="0">
                <a:ln w="0"/>
                <a:solidFill>
                  <a:schemeClr val="bg1"/>
                </a:solidFill>
                <a:highlight>
                  <a:srgbClr val="0000FF"/>
                </a:highlight>
              </a:rPr>
              <a:t>A</a:t>
            </a:r>
            <a:r>
              <a:rPr lang="tk-TM" sz="2800" b="0" cap="none" spc="0" dirty="0">
                <a:ln w="0"/>
                <a:solidFill>
                  <a:schemeClr val="bg1"/>
                </a:solidFill>
                <a:effectLst/>
                <a:highlight>
                  <a:srgbClr val="0000FF"/>
                </a:highlight>
              </a:rPr>
              <a:t>tlantik ummanynyň üstünden </a:t>
            </a:r>
          </a:p>
          <a:p>
            <a:r>
              <a:rPr lang="tk-TM" sz="2800" b="0" cap="none" spc="0" dirty="0">
                <a:ln w="0"/>
                <a:solidFill>
                  <a:schemeClr val="bg1"/>
                </a:solidFill>
                <a:effectLst/>
                <a:highlight>
                  <a:srgbClr val="0000FF"/>
                </a:highlight>
              </a:rPr>
              <a:t>Söwdw syýahatyna  kömek eder. </a:t>
            </a:r>
            <a:endParaRPr lang="ru-RU" sz="3200" b="0" cap="none" spc="0" dirty="0">
              <a:ln w="0"/>
              <a:solidFill>
                <a:schemeClr val="bg1"/>
              </a:solidFill>
              <a:effectLst/>
              <a:highlight>
                <a:srgbClr val="0000FF"/>
              </a:highligh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71849E-7927-4AC3-B454-55B56B2A27D9}"/>
              </a:ext>
            </a:extLst>
          </p:cNvPr>
          <p:cNvSpPr/>
          <p:nvPr/>
        </p:nvSpPr>
        <p:spPr>
          <a:xfrm>
            <a:off x="7402001" y="6049744"/>
            <a:ext cx="479169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i="1" cap="none" spc="0" dirty="0">
                <a:ln w="0"/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Francecultre.fr</a:t>
            </a:r>
            <a:endParaRPr lang="ru-RU" sz="4800" b="1" i="1" cap="none" spc="0" dirty="0">
              <a:ln w="0"/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76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724E36A-66CF-4A7F-A290-B55F8B6E0C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02" y="-14750"/>
            <a:ext cx="12192000" cy="6843252"/>
          </a:xfr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025BDA8-0F8B-4A19-820A-01480D31C3EB}"/>
              </a:ext>
            </a:extLst>
          </p:cNvPr>
          <p:cNvSpPr/>
          <p:nvPr/>
        </p:nvSpPr>
        <p:spPr>
          <a:xfrm>
            <a:off x="353961" y="4380270"/>
            <a:ext cx="114742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400" b="1" i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Dünýädäki iň uly gämi ‘’Ýelken,, gimidir onuň uzynlygy 200 metr, ini 40 metr, paraşuduň beýikligi  80 metr bolup , onuň içine </a:t>
            </a:r>
          </a:p>
          <a:p>
            <a:pPr algn="just"/>
            <a:r>
              <a:rPr lang="tk-TM" sz="2400" b="1" i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7-müňden gowrak awtoulag sygdyryp bolar. Şeýle hem gämini işläp düzenler gäminiň ummanlardan geçip biljekdigni </a:t>
            </a:r>
          </a:p>
          <a:p>
            <a:pPr algn="just"/>
            <a:r>
              <a:rPr lang="tk-TM" sz="2400" b="1" i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Belleýär.Bu bolsa häzirki ýük gämilerinden birnäçe hepde uzak dowam edip biler .</a:t>
            </a:r>
            <a:endParaRPr lang="ru-RU" b="1" i="1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166F053C-ECEA-4DC6-A57F-908DC32B6E2E}"/>
                  </a:ext>
                </a:extLst>
              </p:cNvPr>
              <p:cNvSpPr/>
              <p:nvPr/>
            </p:nvSpPr>
            <p:spPr>
              <a:xfrm>
                <a:off x="-61337" y="61908"/>
                <a:ext cx="4055597" cy="400110"/>
              </a:xfrm>
              <a:prstGeom prst="rect">
                <a:avLst/>
              </a:prstGeom>
              <a:effectLst>
                <a:reflection blurRad="6350" stA="50000" endA="300" endPos="90000" dist="50800" dir="5400000" sy="-100000" algn="bl" rotWithShape="0"/>
              </a:effectLst>
              <a:scene3d>
                <a:camera prst="perspectiveRight"/>
                <a:lightRig rig="threePt" dir="t"/>
              </a:scene3d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lIns="91440" tIns="45720" rIns="91440" bIns="45720">
                <a:spAutoFit/>
              </a:bodyPr>
              <a:lstStyle/>
              <a:p>
                <a:r>
                  <a:rPr lang="en-US" sz="2000" b="1" i="1" dirty="0">
                    <a:ln w="0"/>
                    <a:solidFill>
                      <a:schemeClr val="accent1">
                        <a:lumMod val="10000"/>
                      </a:schemeClr>
                    </a:solidFill>
                    <a:effectLst>
                      <a:reflection blurRad="6350" stA="53000" endA="300" endPos="35500" dir="5400000" sy="-90000" algn="bl" rotWithShape="0"/>
                    </a:effectLst>
                  </a:rPr>
                  <a:t>a</a:t>
                </a:r>
                <a14:m>
                  <m:oMath xmlns:m="http://schemas.openxmlformats.org/officeDocument/2006/math">
                    <m:r>
                      <a:rPr lang="tk-TM" sz="2000" b="1" i="1" dirty="0">
                        <a:ln w="0"/>
                        <a:solidFill>
                          <a:schemeClr val="accent1">
                            <a:lumMod val="1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Cambria Math" panose="02040503050406030204" pitchFamily="18" charset="0"/>
                      </a:rPr>
                      <m:t>𝒕𝒂𝒘𝒂𝒕𝒂𝒏</m:t>
                    </m:r>
                    <m:r>
                      <a:rPr lang="tk-TM" sz="2000" b="1" i="1" dirty="0">
                        <a:ln w="0"/>
                        <a:solidFill>
                          <a:schemeClr val="accent1">
                            <a:lumMod val="1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dirty="0">
                        <a:ln w="0"/>
                        <a:solidFill>
                          <a:schemeClr val="accent1">
                            <a:lumMod val="1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Cambria Math" panose="02040503050406030204" pitchFamily="18" charset="0"/>
                      </a:rPr>
                      <m:t>𝒕</m:t>
                    </m:r>
                    <m:r>
                      <a:rPr lang="tk-TM" sz="2000" b="1" i="1" dirty="0">
                        <a:ln w="0"/>
                        <a:solidFill>
                          <a:schemeClr val="accent1">
                            <a:lumMod val="1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Cambria Math" panose="02040503050406030204" pitchFamily="18" charset="0"/>
                      </a:rPr>
                      <m:t>𝒖𝒓𝒌𝒎𝒆𝒏𝒊𝒔𝒕𝒂𝒏</m:t>
                    </m:r>
                    <m:r>
                      <a:rPr lang="tk-TM" sz="2000" b="1" i="1" dirty="0">
                        <a:ln w="0"/>
                        <a:solidFill>
                          <a:schemeClr val="accent1">
                            <a:lumMod val="1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1" i="1" dirty="0">
                        <a:ln w="0"/>
                        <a:solidFill>
                          <a:schemeClr val="accent1">
                            <a:lumMod val="10000"/>
                          </a:schemeClr>
                        </a:solidFill>
                        <a:effectLst>
                          <a:reflection blurRad="6350" stA="53000" endA="300" endPos="35500" dir="5400000" sy="-90000" algn="bl" rotWithShape="0"/>
                        </a:effectLst>
                        <a:latin typeface="Cambria Math" panose="02040503050406030204" pitchFamily="18" charset="0"/>
                      </a:rPr>
                      <m:t>𝒄𝒐𝒎</m:t>
                    </m:r>
                  </m:oMath>
                </a14:m>
                <a:endParaRPr lang="ru-RU" sz="2000" b="1" i="1" dirty="0">
                  <a:ln w="0"/>
                  <a:solidFill>
                    <a:schemeClr val="accent1">
                      <a:lumMod val="10000"/>
                    </a:schemeClr>
                  </a:solidFill>
                  <a:effectLst>
                    <a:reflection blurRad="6350" stA="53000" endA="300" endPos="35500" dir="5400000" sy="-90000" algn="bl" rotWithShape="0"/>
                  </a:effectLst>
                  <a:latin typeface="Arial Black" panose="020B0A04020102020204" pitchFamily="34" charset="0"/>
                </a:endParaRPr>
              </a:p>
            </p:txBody>
          </p:sp>
        </mc:Choice>
        <mc:Fallback xmlns="">
          <p:sp>
            <p:nvSpPr>
              <p:cNvPr id="2" name="Прямоугольник 1">
                <a:extLst>
                  <a:ext uri="{FF2B5EF4-FFF2-40B4-BE49-F238E27FC236}">
                    <a16:creationId xmlns:a16="http://schemas.microsoft.com/office/drawing/2014/main" id="{166F053C-ECEA-4DC6-A57F-908DC32B6E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1337" y="61908"/>
                <a:ext cx="405559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reflection blurRad="6350" stA="50000" endA="300" endPos="90000" dist="50800" dir="5400000" sy="-100000" algn="bl" rotWithShape="0"/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840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E5CCF3FC-D04E-4000-A79C-1047ED3E87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8710" y="0"/>
            <a:ext cx="12663949" cy="6857999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CD6716-A59F-402F-86B9-861957672692}"/>
              </a:ext>
            </a:extLst>
          </p:cNvPr>
          <p:cNvSpPr/>
          <p:nvPr/>
        </p:nvSpPr>
        <p:spPr>
          <a:xfrm>
            <a:off x="0" y="0"/>
            <a:ext cx="12295238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lgerian" panose="04020705040A02060702" pitchFamily="82" charset="0"/>
              </a:rPr>
              <a:t>2020-nji</a:t>
            </a:r>
            <a:r>
              <a:rPr lang="tk-TM" sz="28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lgerian" panose="04020705040A02060702" pitchFamily="82" charset="0"/>
              </a:rPr>
              <a:t> ýylyň noýabyrynda </a:t>
            </a:r>
          </a:p>
          <a:p>
            <a:pPr algn="ctr"/>
            <a:r>
              <a:rPr lang="tk-TM" sz="28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lgerian" panose="04020705040A02060702" pitchFamily="82" charset="0"/>
              </a:rPr>
              <a:t>“Türkmendeňizderýaýollary”agentliginiň edara  binasynda daşary  ýurut  kompaniýalary  bilen </a:t>
            </a:r>
            <a:r>
              <a:rPr lang="en-US" sz="28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lgerian" panose="04020705040A02060702" pitchFamily="82" charset="0"/>
              </a:rPr>
              <a:t> </a:t>
            </a:r>
            <a:r>
              <a:rPr lang="tk-TM" sz="2800" b="1" i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lgerian" panose="04020705040A02060702" pitchFamily="82" charset="0"/>
              </a:rPr>
              <a:t>hyzmatdaşlygyň mümkinçiliklerini öwrenmek  boýunça wideoaragatnaşyk arkaly  duşuşuk geçirdi.</a:t>
            </a:r>
            <a:endParaRPr lang="ru-RU" sz="2800" b="1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ahnschrift Light Condensed" panose="020B0502040204020203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666407-21A0-4E7B-A0E2-AB12FE5AAB0F}"/>
              </a:ext>
            </a:extLst>
          </p:cNvPr>
          <p:cNvSpPr/>
          <p:nvPr/>
        </p:nvSpPr>
        <p:spPr>
          <a:xfrm>
            <a:off x="9673268" y="6438955"/>
            <a:ext cx="2578398" cy="40011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2000" b="0" cap="none" spc="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Balkanshipyart.</a:t>
            </a:r>
            <a:r>
              <a:rPr lang="en-US" sz="2000" b="0" cap="none" spc="0" dirty="0">
                <a:ln w="0"/>
                <a:solidFill>
                  <a:schemeClr val="bg1">
                    <a:lumMod val="6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com.tm</a:t>
            </a:r>
            <a:endParaRPr lang="ru-RU" sz="2000" b="0" cap="none" spc="0" dirty="0">
              <a:ln w="0"/>
              <a:solidFill>
                <a:schemeClr val="bg1">
                  <a:lumMod val="6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Mongolian Baiti" panose="030005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69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20CD02-5269-4486-9B2E-184B8828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DD2D1F1-3A9E-4C31-A175-AB3B3F212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96"/>
            <a:ext cx="12192000" cy="722671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79D6A67-126E-4B3E-9D18-45086D66A522}"/>
              </a:ext>
            </a:extLst>
          </p:cNvPr>
          <p:cNvSpPr/>
          <p:nvPr/>
        </p:nvSpPr>
        <p:spPr>
          <a:xfrm>
            <a:off x="-65283" y="-41341"/>
            <a:ext cx="1232260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k-TM" sz="2000" b="1" i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Hormatly Prezidentimiz Gurbanguly Berdimuhamedow ýurdumuzuň harby we hukuk goraýjy </a:t>
            </a:r>
          </a:p>
          <a:p>
            <a:pPr algn="ctr"/>
            <a:r>
              <a:rPr lang="tk-TM" sz="2000" b="1" i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Edaralarynyň üstüne ýüklenen wezipeleriň </a:t>
            </a:r>
            <a:r>
              <a:rPr lang="tk-TM" sz="2000" b="1" i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öran wajypdygny nygtaýar.</a:t>
            </a:r>
          </a:p>
          <a:p>
            <a:pPr algn="ctr"/>
            <a:r>
              <a:rPr lang="tk-TM" sz="2000" b="1" i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Döwletimiz Türkmenistanyň Ýaragly Güçleriniň, maddy-enjamlaýyn binýadyny pugtalandyrmak</a:t>
            </a:r>
          </a:p>
          <a:p>
            <a:pPr algn="ctr"/>
            <a:r>
              <a:rPr lang="tk-TM" sz="2000" b="1" i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Olary iň täze tehnikalar bilen üpjün etmek, harby gullukçylaryň gullugy we ýaşaýyş durmuşy üçin </a:t>
            </a:r>
          </a:p>
          <a:p>
            <a:pPr algn="ctr"/>
            <a:r>
              <a:rPr lang="tk-TM" sz="2000" b="1" i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Oňaýly şertleri döretmk  </a:t>
            </a:r>
          </a:p>
          <a:p>
            <a:pPr algn="ctr"/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5CAD2B-62E9-41C3-A138-B6AF3A72577D}"/>
              </a:ext>
            </a:extLst>
          </p:cNvPr>
          <p:cNvSpPr/>
          <p:nvPr/>
        </p:nvSpPr>
        <p:spPr>
          <a:xfrm>
            <a:off x="9875489" y="5902257"/>
            <a:ext cx="2351927" cy="923330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  <a:scene3d>
            <a:camera prst="isometricOffAxis2Lef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</a:t>
            </a:r>
            <a:r>
              <a:rPr lang="tk-TM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.com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8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E8D766-8DAA-415C-BAED-189D10F00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680290" cy="550473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/>
            <a:r>
              <a:rPr lang="tk-TM" b="1" i="1" dirty="0">
                <a:solidFill>
                  <a:srgbClr val="FF0000"/>
                </a:solidFill>
                <a:latin typeface="Impact" panose="020B0806030902050204" pitchFamily="34" charset="0"/>
              </a:rPr>
              <a:t>DIŇLÄNIŇIZ </a:t>
            </a:r>
            <a:br>
              <a:rPr lang="tk-TM" b="1" i="1" dirty="0">
                <a:solidFill>
                  <a:srgbClr val="FF0000"/>
                </a:solidFill>
                <a:latin typeface="Impact" panose="020B0806030902050204" pitchFamily="34" charset="0"/>
              </a:rPr>
            </a:br>
            <a:r>
              <a:rPr lang="tk-TM" b="1" i="1" dirty="0">
                <a:solidFill>
                  <a:srgbClr val="FF0000"/>
                </a:solidFill>
                <a:latin typeface="Impact" panose="020B0806030902050204" pitchFamily="34" charset="0"/>
              </a:rPr>
              <a:t>ÜÇIN SAG </a:t>
            </a:r>
            <a:br>
              <a:rPr lang="tk-TM" b="1" i="1" dirty="0">
                <a:solidFill>
                  <a:srgbClr val="FF0000"/>
                </a:solidFill>
                <a:latin typeface="Impact" panose="020B0806030902050204" pitchFamily="34" charset="0"/>
              </a:rPr>
            </a:br>
            <a:r>
              <a:rPr lang="tk-TM" b="1" i="1" dirty="0">
                <a:solidFill>
                  <a:srgbClr val="FF0000"/>
                </a:solidFill>
                <a:latin typeface="Impact" panose="020B0806030902050204" pitchFamily="34" charset="0"/>
              </a:rPr>
              <a:t>BOLUŇ!</a:t>
            </a:r>
            <a:br>
              <a:rPr lang="tk-TM" b="1" i="1" dirty="0">
                <a:solidFill>
                  <a:srgbClr val="FF0000"/>
                </a:solidFill>
                <a:latin typeface="Impact" panose="020B0806030902050204" pitchFamily="34" charset="0"/>
              </a:rPr>
            </a:br>
            <a:br>
              <a:rPr lang="tk-TM" dirty="0">
                <a:solidFill>
                  <a:srgbClr val="FF0000"/>
                </a:solidFill>
              </a:rPr>
            </a:br>
            <a:endParaRPr lang="ru-RU" sz="2400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68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838</TotalTime>
  <Words>587</Words>
  <Application>Microsoft Office PowerPoint</Application>
  <PresentationFormat>Широкоэкранный</PresentationFormat>
  <Paragraphs>80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8" baseType="lpstr">
      <vt:lpstr>MingLiU-ExtB</vt:lpstr>
      <vt:lpstr>Yu Gothic UI Light</vt:lpstr>
      <vt:lpstr>Algerian</vt:lpstr>
      <vt:lpstr>Arabic Typesetting</vt:lpstr>
      <vt:lpstr>Arial</vt:lpstr>
      <vt:lpstr>Arial Black</vt:lpstr>
      <vt:lpstr>Arial Narrow</vt:lpstr>
      <vt:lpstr>Bahnschrift Light Condensed</vt:lpstr>
      <vt:lpstr>Bahnschrift SemiBold Condensed</vt:lpstr>
      <vt:lpstr>Calibri</vt:lpstr>
      <vt:lpstr>Calibri Light</vt:lpstr>
      <vt:lpstr>Cambria Math</vt:lpstr>
      <vt:lpstr>Comic Sans MS</vt:lpstr>
      <vt:lpstr>Constantia</vt:lpstr>
      <vt:lpstr>Ebrima</vt:lpstr>
      <vt:lpstr>Impact</vt:lpstr>
      <vt:lpstr>Mongolian Baiti</vt:lpstr>
      <vt:lpstr>MV Boli</vt:lpstr>
      <vt:lpstr>Rockwell</vt:lpstr>
      <vt:lpstr>Segoe UI Black</vt:lpstr>
      <vt:lpstr>Office Theme</vt:lpstr>
      <vt:lpstr>Презентация PowerPoint</vt:lpstr>
      <vt:lpstr>   1. Türkmenbaşy şäherinde halkara deňiz pordunuň açylyşy.  2.Geljekki  ýyllarymyzyň içinde döredilmeli suw ulaglary.  3.Ýuk daşayjy deňiz ulagy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DIŇLÄNIŇIZ  ÜÇIN SAG  BOLUŇ!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Aser</dc:creator>
  <cp:lastModifiedBy>Aser</cp:lastModifiedBy>
  <cp:revision>14</cp:revision>
  <dcterms:created xsi:type="dcterms:W3CDTF">2022-01-10T15:28:56Z</dcterms:created>
  <dcterms:modified xsi:type="dcterms:W3CDTF">2022-01-14T15:10:13Z</dcterms:modified>
</cp:coreProperties>
</file>