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8"/>
  </p:notesMasterIdLst>
  <p:sldIdLst>
    <p:sldId id="266" r:id="rId2"/>
    <p:sldId id="267" r:id="rId3"/>
    <p:sldId id="256" r:id="rId4"/>
    <p:sldId id="270" r:id="rId5"/>
    <p:sldId id="258" r:id="rId6"/>
    <p:sldId id="259" r:id="rId7"/>
    <p:sldId id="257" r:id="rId8"/>
    <p:sldId id="260" r:id="rId9"/>
    <p:sldId id="261" r:id="rId10"/>
    <p:sldId id="262" r:id="rId11"/>
    <p:sldId id="263" r:id="rId12"/>
    <p:sldId id="264" r:id="rId13"/>
    <p:sldId id="265" r:id="rId14"/>
    <p:sldId id="268" r:id="rId15"/>
    <p:sldId id="269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 snapToGrid="0" snapToObjects="1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notesMaster" Target="notesMasters/notesMaster1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commentAuthors" Target="commentAuthor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1-13T09:16:22.947" idx="1">
    <p:pos x="10" y="10"/>
    <p:text/>
  </p:cm>
  <p:cm authorId="1" dt="2022-01-13T09:19:34.998" idx="2">
    <p:pos x="146" y="146"/>
    <p:text>n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070994-07BF-3342-B8AD-D55A870434DC}" type="datetimeFigureOut">
              <a:rPr lang="tr-TR" smtClean="0"/>
              <a:t>14.01.2022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6C88B-1A37-BC41-B50B-ABC94470B33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79976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/>
              <a:t>Nsidbjd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6C88B-1A37-BC41-B50B-ABC94470B339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3412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CA167-94B9-6449-A0EE-4A369F21BE7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28199-A887-B24F-A634-E1FC1996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417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CA167-94B9-6449-A0EE-4A369F21BE7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28199-A887-B24F-A634-E1FC1996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747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CA167-94B9-6449-A0EE-4A369F21BE7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28199-A887-B24F-A634-E1FC1996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802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CA167-94B9-6449-A0EE-4A369F21BE7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28199-A887-B24F-A634-E1FC1996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569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CA167-94B9-6449-A0EE-4A369F21BE7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28199-A887-B24F-A634-E1FC1996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30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CA167-94B9-6449-A0EE-4A369F21BE7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28199-A887-B24F-A634-E1FC1996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611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CA167-94B9-6449-A0EE-4A369F21BE7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28199-A887-B24F-A634-E1FC1996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30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CA167-94B9-6449-A0EE-4A369F21BE7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28199-A887-B24F-A634-E1FC1996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575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CA167-94B9-6449-A0EE-4A369F21BE7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28199-A887-B24F-A634-E1FC1996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481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CA167-94B9-6449-A0EE-4A369F21BE7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28199-A887-B24F-A634-E1FC1996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570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CA167-94B9-6449-A0EE-4A369F21BE7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28199-A887-B24F-A634-E1FC1996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171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CA167-94B9-6449-A0EE-4A369F21BE7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28199-A887-B24F-A634-E1FC1996460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88735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CA167-94B9-6449-A0EE-4A369F21BE7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28199-A887-B24F-A634-E1FC1996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268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CA167-94B9-6449-A0EE-4A369F21BE7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28199-A887-B24F-A634-E1FC1996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5986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CA167-94B9-6449-A0EE-4A369F21BE7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28199-A887-B24F-A634-E1FC1996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6355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CA167-94B9-6449-A0EE-4A369F21BE7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28199-A887-B24F-A634-E1FC1996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0487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CA167-94B9-6449-A0EE-4A369F21BE7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28199-A887-B24F-A634-E1FC1996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66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21" Type="http://schemas.openxmlformats.org/officeDocument/2006/relationships/image" Target="../media/image4.png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20" Type="http://schemas.openxmlformats.org/officeDocument/2006/relationships/image" Target="../media/image3.png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2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Relationship Id="rId22" Type="http://schemas.openxmlformats.org/officeDocument/2006/relationships/image" Target="../media/image5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F2CA167-94B9-6449-A0EE-4A369F21BE7A}" type="datetimeFigureOut">
              <a:rPr lang="en-US" smtClean="0"/>
              <a:t>1/14/2022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28199-A887-B24F-A634-E1FC19964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2382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Relationship Id="rId4" Type="http://schemas.openxmlformats.org/officeDocument/2006/relationships/comments" Target="../comments/commen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600D5B7-8AEB-7C42-9405-D99CF9F0A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480" y="0"/>
            <a:ext cx="9404723" cy="891988"/>
          </a:xfrm>
        </p:spPr>
        <p:txBody>
          <a:bodyPr/>
          <a:lstStyle/>
          <a:p>
            <a:r>
              <a:rPr lang="tr-TR" i="1"/>
              <a:t>Türkmenistanyň İnžener tehniki we ulag kommunikasiýalary instituty</a:t>
            </a:r>
          </a:p>
        </p:txBody>
      </p:sp>
      <p:pic>
        <p:nvPicPr>
          <p:cNvPr id="4" name="Resim 4">
            <a:extLst>
              <a:ext uri="{FF2B5EF4-FFF2-40B4-BE49-F238E27FC236}">
                <a16:creationId xmlns:a16="http://schemas.microsoft.com/office/drawing/2014/main" id="{EEDC9968-35B2-C049-B65A-16B186D76A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9647" y="1344706"/>
            <a:ext cx="12102353" cy="541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430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8608B2F-8F5D-644C-8EA3-F51957CE7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i="1"/>
              <a:t>Prezentasiýany taýýarlan:</a:t>
            </a:r>
          </a:p>
        </p:txBody>
      </p:sp>
      <p:sp>
        <p:nvSpPr>
          <p:cNvPr id="7" name="İçerik Yer Tutucusu 6">
            <a:extLst>
              <a:ext uri="{FF2B5EF4-FFF2-40B4-BE49-F238E27FC236}">
                <a16:creationId xmlns:a16="http://schemas.microsoft.com/office/drawing/2014/main" id="{CF18C7E2-5F18-0543-93B1-35EB36655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980" y="1555784"/>
            <a:ext cx="8946541" cy="954495"/>
          </a:xfrm>
        </p:spPr>
        <p:txBody>
          <a:bodyPr>
            <a:noAutofit/>
          </a:bodyPr>
          <a:lstStyle/>
          <a:p>
            <a:r>
              <a:rPr lang="tr-TR" sz="6000" b="1"/>
              <a:t>Maglumat ulgamlary we tehnologiýalary hünâriniň 1 ýyl talyby:Gulyýew Selman</a:t>
            </a:r>
          </a:p>
        </p:txBody>
      </p:sp>
    </p:spTree>
    <p:extLst>
      <p:ext uri="{BB962C8B-B14F-4D97-AF65-F5344CB8AC3E}">
        <p14:creationId xmlns:p14="http://schemas.microsoft.com/office/powerpoint/2010/main" val="568510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87897-5429-3840-B53A-527D2F14FD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9445" y="1771977"/>
            <a:ext cx="8361229" cy="2897005"/>
          </a:xfrm>
        </p:spPr>
        <p:txBody>
          <a:bodyPr/>
          <a:lstStyle/>
          <a:p>
            <a:pPr algn="ctr"/>
            <a:r>
              <a:rPr lang="en-US" sz="8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Demir</a:t>
            </a:r>
            <a:r>
              <a:rPr lang="en-US" sz="8800" dirty="0"/>
              <a:t> </a:t>
            </a:r>
            <a:r>
              <a:rPr lang="en-US" sz="8800" dirty="0" err="1"/>
              <a:t>ýol</a:t>
            </a:r>
            <a:r>
              <a:rPr lang="en-US" sz="8800" dirty="0"/>
              <a:t> </a:t>
            </a:r>
            <a:r>
              <a:rPr lang="en-US" sz="8800" dirty="0" err="1"/>
              <a:t>ulag</a:t>
            </a:r>
            <a:r>
              <a:rPr lang="en-US" sz="8800" dirty="0"/>
              <a:t> </a:t>
            </a:r>
            <a:r>
              <a:rPr lang="en-US" sz="8800" dirty="0" err="1"/>
              <a:t>ulgamy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3257171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230AF75-F17A-B148-8BE7-1F7202779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357" y="0"/>
            <a:ext cx="9404723" cy="965335"/>
          </a:xfrm>
        </p:spPr>
        <p:txBody>
          <a:bodyPr/>
          <a:lstStyle/>
          <a:p>
            <a:r>
              <a:rPr lang="tr-TR"/>
              <a:t>                    MEÝİLNAMA: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0735560-C137-1349-8AE5-9A0059F776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tr-TR" sz="3600"/>
              <a:t>İlkinji demir ýol ulgamy?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3600"/>
              <a:t>İlkinji otlyny kim nâme sebâp bilen ýasapdyr
Tramwaý nâme?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3600"/>
              <a:t>Monorail nâme?</a:t>
            </a:r>
          </a:p>
        </p:txBody>
      </p:sp>
    </p:spTree>
    <p:extLst>
      <p:ext uri="{BB962C8B-B14F-4D97-AF65-F5344CB8AC3E}">
        <p14:creationId xmlns:p14="http://schemas.microsoft.com/office/powerpoint/2010/main" val="2121645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08171-683D-EA4A-A6A2-1A9EE276B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5780" y="831273"/>
            <a:ext cx="5514111" cy="1122218"/>
          </a:xfrm>
        </p:spPr>
        <p:txBody>
          <a:bodyPr>
            <a:normAutofit fontScale="90000"/>
          </a:bodyPr>
          <a:lstStyle/>
          <a:p>
            <a:pPr algn="ctr"/>
            <a:br>
              <a:rPr lang="tk-TM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Richard</a:t>
            </a:r>
            <a:r>
              <a:rPr lang="en-US" dirty="0"/>
              <a:t> Trevithick</a:t>
            </a:r>
            <a:br>
              <a:rPr lang="en-US" dirty="0"/>
            </a:b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9CC5185-C2F5-B94C-A351-09A64F40E2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655" y="235527"/>
            <a:ext cx="5010835" cy="6345382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6AA0F4B-4D31-484C-A953-591D8A05D6B4}"/>
              </a:ext>
            </a:extLst>
          </p:cNvPr>
          <p:cNvSpPr txBox="1"/>
          <p:nvPr/>
        </p:nvSpPr>
        <p:spPr>
          <a:xfrm>
            <a:off x="5735781" y="2161308"/>
            <a:ext cx="6012874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k-TM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Angliyaly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Trevithick 21.11.1804ý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synag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geçirilende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lokomotiw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ýükli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60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işçili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wagony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8km/sag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tizlik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äkidipdir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esasan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magdan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işinde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ýükleri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daşamak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niýeti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lokomotiw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pikirine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başlapdyr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ýerine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ýetiripdir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k-TM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k-TM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k-TM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k-TM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417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BB7CF-26E1-584F-8A30-384154636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4944" y="1018308"/>
            <a:ext cx="5389419" cy="1808019"/>
          </a:xfrm>
        </p:spPr>
        <p:txBody>
          <a:bodyPr>
            <a:normAutofit fontScale="90000"/>
          </a:bodyPr>
          <a:lstStyle/>
          <a:p>
            <a:pPr algn="ctr"/>
            <a:br>
              <a:rPr lang="tk-TM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Bugly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otlynyň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matorynyň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işleýiş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düzgüni</a:t>
            </a:r>
            <a:r>
              <a:rPr lang="en-US" sz="4000" dirty="0"/>
              <a:t>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24C0AB-4877-804F-85DC-0A82362F15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964" y="166255"/>
            <a:ext cx="4765963" cy="6520295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A0FF47-FE07-B647-AFA4-7103D5537EE6}"/>
              </a:ext>
            </a:extLst>
          </p:cNvPr>
          <p:cNvSpPr txBox="1"/>
          <p:nvPr/>
        </p:nvSpPr>
        <p:spPr>
          <a:xfrm>
            <a:off x="5195455" y="2568757"/>
            <a:ext cx="6650183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endParaRPr lang="tk-TM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bugly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ulagyň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işleýiş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düzgüni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esasan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basynç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dolondyrýar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suwy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gaýnatmak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çin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Gazan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gerek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bolmagy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gaýnatmak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haýsy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bolsa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gyzdyryjy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görnüşini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ulanmak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Öňki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döwürlerde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esasan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kömür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ulanylypdyr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emele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ýçli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bug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otlyny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itmäge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ýeterlik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beripdir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k-TM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k-TM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k-TM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k-TM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121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BFA16-FBCD-5048-8C00-C9FA6B95E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2544" y="1004454"/>
            <a:ext cx="6068291" cy="1738745"/>
          </a:xfrm>
        </p:spPr>
        <p:txBody>
          <a:bodyPr>
            <a:normAutofit fontScale="90000"/>
          </a:bodyPr>
          <a:lstStyle/>
          <a:p>
            <a:pPr algn="ctr"/>
            <a:br>
              <a:rPr lang="tk-TM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Ilkinji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elektrikli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demir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ýol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ulagy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BEA7976-15D2-374E-9790-475E074800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383" y="138545"/>
            <a:ext cx="4821381" cy="64977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795AC5-8080-1543-8F43-0B1135DB6F7D}"/>
              </a:ext>
            </a:extLst>
          </p:cNvPr>
          <p:cNvSpPr txBox="1"/>
          <p:nvPr/>
        </p:nvSpPr>
        <p:spPr>
          <a:xfrm>
            <a:off x="5327071" y="2590799"/>
            <a:ext cx="635923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endParaRPr lang="tk-TM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Ilkinji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elektrikli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ulagy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1980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ýylyň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4-nji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noýabrynda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Angliýanyň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Londra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şäherinde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ulanylyp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başlady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1879-njy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ýylda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Alman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Ernst we Siemens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ilkinji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elektrikli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ulagyny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asadylar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inniki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ýyl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ulagy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Londrada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eýýäm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yşa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girizilipdir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1922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ýylda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ilkinji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açylyp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ýapylýan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gapy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sis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girizilýär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5681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B76AB-099C-7047-AB4F-910E1DA41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0472" y="1347354"/>
            <a:ext cx="5541818" cy="1478973"/>
          </a:xfrm>
        </p:spPr>
        <p:txBody>
          <a:bodyPr>
            <a:normAutofit/>
          </a:bodyPr>
          <a:lstStyle/>
          <a:p>
            <a:pPr algn="ctr"/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Dünýäde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ilkinji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demir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ýoly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haçan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guruldy</a:t>
            </a:r>
            <a:r>
              <a:rPr lang="tk-TM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0DECCF6-CB68-504B-8DF9-F78EC8E40A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382" y="263236"/>
            <a:ext cx="5065567" cy="631767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708424-410C-B444-A83C-3FF8A67AED97}"/>
              </a:ext>
            </a:extLst>
          </p:cNvPr>
          <p:cNvSpPr txBox="1"/>
          <p:nvPr/>
        </p:nvSpPr>
        <p:spPr>
          <a:xfrm>
            <a:off x="5791198" y="3027218"/>
            <a:ext cx="583276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Ilkinji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1825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ýylda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Angliýada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Stockhom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Darlington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ş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äherleriniň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arasynda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J.Stefonsyň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ýolbaşçylygynda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gurulýar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Ilkinji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Otly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kömürli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däneli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ýologçyly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bolupdyr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38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wagondan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ybarat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bolupdyr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tk-TM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102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3F62E-D951-7B4D-B2DB-32A6292E4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2655" y="1136073"/>
            <a:ext cx="6109853" cy="1246909"/>
          </a:xfrm>
        </p:spPr>
        <p:txBody>
          <a:bodyPr/>
          <a:lstStyle/>
          <a:p>
            <a:pPr algn="ctr"/>
            <a:r>
              <a:rPr lang="en-US" sz="4000" dirty="0"/>
              <a:t>Richard Trevithick</a:t>
            </a:r>
            <a:r>
              <a:rPr lang="tk-TM" sz="4000" dirty="0"/>
              <a:t>-</a:t>
            </a:r>
            <a:r>
              <a:rPr lang="en-US" sz="4000" dirty="0" err="1"/>
              <a:t>iň</a:t>
            </a:r>
            <a:r>
              <a:rPr lang="en-US" sz="4000" dirty="0"/>
              <a:t> </a:t>
            </a:r>
            <a:r>
              <a:rPr lang="en-US" sz="4000" dirty="0" err="1"/>
              <a:t>ilkinji</a:t>
            </a:r>
            <a:r>
              <a:rPr lang="en-US" sz="4000" dirty="0"/>
              <a:t> </a:t>
            </a:r>
            <a:r>
              <a:rPr lang="en-US" sz="4000" dirty="0" err="1"/>
              <a:t>otlusy</a:t>
            </a:r>
            <a:r>
              <a:rPr lang="en-US" sz="4000" dirty="0"/>
              <a:t>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EC381B-A551-6748-8588-C382B7F4B2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383" y="221674"/>
            <a:ext cx="5084618" cy="6493452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AD1BC6-64E0-2D47-A7DB-85ABDD57F2D8}"/>
              </a:ext>
            </a:extLst>
          </p:cNvPr>
          <p:cNvSpPr txBox="1"/>
          <p:nvPr/>
        </p:nvSpPr>
        <p:spPr>
          <a:xfrm>
            <a:off x="5652655" y="2424546"/>
            <a:ext cx="610985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Demir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ulagynyň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başlangyjy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bolup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esasan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adamlaryň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Haýwanlaryň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kömegi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arabalaryň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goşa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hereket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ýollary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hyzmat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edipdir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Ýewropada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XVI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asyrda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magdan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känlerinde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şahtalarda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ulanylypdyr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Goşa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tigir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erkin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hereket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etmegi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daşdan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pirslerden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ternaw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görnüşli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emeli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ýasalypdyr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Pirsleriň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çalt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sandan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çykmazlygy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üstün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zoloklary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bölekleri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örtüpdirler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Şeýlelikde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adamlar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metal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relsleri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ulanmak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pikirine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gelindi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2301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48AF0-B9BB-5E4C-89FA-8131E3FC3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223" y="233186"/>
            <a:ext cx="9601200" cy="742950"/>
          </a:xfrm>
        </p:spPr>
        <p:txBody>
          <a:bodyPr/>
          <a:lstStyle/>
          <a:p>
            <a:pPr algn="ctr"/>
            <a:r>
              <a:rPr lang="tk-TM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Demir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ýollaryň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durmuş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ähmiýeti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72451F-0007-8C40-9DF8-E90BE9B518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2509" y="1316183"/>
            <a:ext cx="11499273" cy="339436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7D9473-283D-8B4E-B13A-F29ABF7A026F}"/>
              </a:ext>
            </a:extLst>
          </p:cNvPr>
          <p:cNvSpPr txBox="1"/>
          <p:nvPr/>
        </p:nvSpPr>
        <p:spPr>
          <a:xfrm>
            <a:off x="332509" y="4870485"/>
            <a:ext cx="114992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daşama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ukyby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ýük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daşamagyndan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uzynlygy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dynç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dyngysyzlyk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ýoly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beýleki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häsiýetler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mahsus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ulagy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şäher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ýük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daşamakda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artykmaçlygy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agdyk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ediji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ýagdaýa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eýedir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ýollar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boýun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kömüriň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nebit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önümleriň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magdanlaryň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metallaryň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agajyň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himiki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mineral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bölümleriniň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gurluşyk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material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arynyň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hojalyk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önümçiliginiň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ýükleriniň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beýlekiler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esasy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daşalýar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33174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7C066-2A17-0948-9FA1-D349E51BA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746" y="1323110"/>
            <a:ext cx="5957454" cy="1586345"/>
          </a:xfrm>
        </p:spPr>
        <p:txBody>
          <a:bodyPr/>
          <a:lstStyle/>
          <a:p>
            <a:pPr algn="ctr"/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Ilkinji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metro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haçan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döredildi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9615725-DB53-F344-8C4F-69503C7990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382" y="235527"/>
            <a:ext cx="5167745" cy="649388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C4EEF4-EB23-E14B-B4BC-C87B4DA8A010}"/>
              </a:ext>
            </a:extLst>
          </p:cNvPr>
          <p:cNvSpPr txBox="1"/>
          <p:nvPr/>
        </p:nvSpPr>
        <p:spPr>
          <a:xfrm>
            <a:off x="5929746" y="2947988"/>
            <a:ext cx="58604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Londrada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awtoulag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ýygylygy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sebäpli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çäre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hökminde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ilkinji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eriň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duýbünden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ýöreýän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görnüşi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(Metro)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Londra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ylar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tarapyndan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halanyldy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Metro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günüň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dowamynda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27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gatnadyp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bilýärdi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42518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AFA64-DC5D-E643-BE75-218679956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6382" y="1046017"/>
            <a:ext cx="5902037" cy="2486891"/>
          </a:xfrm>
        </p:spPr>
        <p:txBody>
          <a:bodyPr>
            <a:noAutofit/>
          </a:bodyPr>
          <a:lstStyle/>
          <a:p>
            <a:pPr algn="ctr"/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Dünýäde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ilkinji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arassa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demir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relsleri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H.D.Frolow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tarapyndan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1764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ýylda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ulanyldy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246980-A9F1-654C-955B-F1AD1AA13A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528" y="332509"/>
            <a:ext cx="5435200" cy="6139729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B929C-4729-E94F-B356-A6CE661E33AF}"/>
              </a:ext>
            </a:extLst>
          </p:cNvPr>
          <p:cNvSpPr txBox="1"/>
          <p:nvPr/>
        </p:nvSpPr>
        <p:spPr>
          <a:xfrm>
            <a:off x="5786382" y="3832513"/>
            <a:ext cx="613334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Ilkinji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bolup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gidrotehnigi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H.D.Frolow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1764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ýylda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magdan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ekmek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çin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Zmeygorski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Altaý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magdan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käninden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ulanypdyr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däki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metalurgik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zawodunda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sowgat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gulagy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bolon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relsler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ýeterlik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derejede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kämil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gurlupdyr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57255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633543-23A1-F943-8704-5926EE61A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1744" y="1309255"/>
            <a:ext cx="4142509" cy="928903"/>
          </a:xfrm>
        </p:spPr>
        <p:txBody>
          <a:bodyPr/>
          <a:lstStyle/>
          <a:p>
            <a:pPr algn="ctr"/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Ýük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wagonlary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E8B9CF-E634-C34C-BD03-797AF88579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2509" y="277092"/>
            <a:ext cx="5468216" cy="6438034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99DBB8-F101-B049-9442-678567DA9453}"/>
              </a:ext>
            </a:extLst>
          </p:cNvPr>
          <p:cNvSpPr txBox="1"/>
          <p:nvPr/>
        </p:nvSpPr>
        <p:spPr>
          <a:xfrm>
            <a:off x="6091670" y="2238158"/>
            <a:ext cx="593407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Ýük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wagonlary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ulagynyň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wajyp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zatlarynyň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bolup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esasan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import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eksport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ýaly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pursatlarda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ulanylýan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örnüşleriň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bolup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olorda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esasan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nebit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benzin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ýangyjy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ş.m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ükleri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gatnatmak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üçin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gereklidir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Häzirki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döwürde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daşary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ykdysady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öwletler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 import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eksportda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ulagy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esasy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lanylýan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ulagdyr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Şol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sebäpli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biziň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ýurdumyzdan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goňşy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döwletlere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k-TM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relsleri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çekildi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gatnaw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amala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aşyrylýar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7038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FED5D3B-0FE9-E944-80F0-B8BBA5C24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9523" y="0"/>
            <a:ext cx="9404723" cy="696801"/>
          </a:xfrm>
        </p:spPr>
        <p:txBody>
          <a:bodyPr/>
          <a:lstStyle/>
          <a:p>
            <a:r>
              <a:rPr lang="tr-TR" sz="4800" b="1" i="1"/>
              <a:t>                       TRAMWAÝ</a:t>
            </a:r>
          </a:p>
        </p:txBody>
      </p:sp>
      <p:pic>
        <p:nvPicPr>
          <p:cNvPr id="4" name="Resim 4">
            <a:extLst>
              <a:ext uri="{FF2B5EF4-FFF2-40B4-BE49-F238E27FC236}">
                <a16:creationId xmlns:a16="http://schemas.microsoft.com/office/drawing/2014/main" id="{BF73C6C8-E157-CD44-A243-037E2E80C0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70149"/>
            <a:ext cx="7945989" cy="6087851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E1CAF141-3094-A74A-9596-B9FAF99E1ECD}"/>
              </a:ext>
            </a:extLst>
          </p:cNvPr>
          <p:cNvSpPr txBox="1"/>
          <p:nvPr/>
        </p:nvSpPr>
        <p:spPr>
          <a:xfrm>
            <a:off x="7945989" y="1143002"/>
            <a:ext cx="430713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/>
              <a:t>TRAMWAÝ:Esasan ýerleşimli ýerde ulanylýan ulag ğörnüsi bolup durýar.Ony esasan adam gatnatmak üçin ulanylýan elektrikli otly görnüşli ulagdyr.Otlylardan tapawutlykda relsler köçelere döşelip bilinýâr we ol ýerlerden başga ulaglar ýa-da adamlar hem relsleriň üstünden geçip bilýâr.Tramwaýlar garaýolunyň üstünde aýaklary relslere girip yöreýândir we esasan tramwaýlaryň köpsi elektrikli bolsa hem at güýji bilen ýa-da ýangyç bilen hem işleýânleri bardyr.</a:t>
            </a:r>
          </a:p>
        </p:txBody>
      </p:sp>
    </p:spTree>
    <p:extLst>
      <p:ext uri="{BB962C8B-B14F-4D97-AF65-F5344CB8AC3E}">
        <p14:creationId xmlns:p14="http://schemas.microsoft.com/office/powerpoint/2010/main" val="1147834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7D07CB9-2182-6B48-9705-B833DF0E6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2343" y="244491"/>
            <a:ext cx="4268600" cy="1051317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r-TR" b="1" i="1"/>
              <a:t>MONORAİL</a:t>
            </a:r>
          </a:p>
        </p:txBody>
      </p:sp>
      <p:pic>
        <p:nvPicPr>
          <p:cNvPr id="4" name="Resim 4">
            <a:extLst>
              <a:ext uri="{FF2B5EF4-FFF2-40B4-BE49-F238E27FC236}">
                <a16:creationId xmlns:a16="http://schemas.microsoft.com/office/drawing/2014/main" id="{B6DE3F12-9EA9-CE47-9696-E14E48CB9C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10020"/>
            <a:ext cx="6197872" cy="6968020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D44C9750-B34B-E043-8AE7-4C35AA8D06FC}"/>
              </a:ext>
            </a:extLst>
          </p:cNvPr>
          <p:cNvSpPr txBox="1"/>
          <p:nvPr/>
        </p:nvSpPr>
        <p:spPr>
          <a:xfrm>
            <a:off x="6197872" y="1112439"/>
            <a:ext cx="599412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sz="3200" i="1"/>
              <a:t>Monorail ýa-da howaraý hem diyilyâr.Ýeke relsli demir ýoly bolup.Esasan köplenç ýerden ýokorda bolon demir ýol ulgamydyr.Mono(ýeke) rail (rels)sözinden gelip çykýar.Monoraý ilkinji gezek 1897-nji ýylda ulanyldy.Biziň ýurdumyzda hem monoraýlar ýerine ýetirilmek amala aşyrylmalydyr.</a:t>
            </a:r>
          </a:p>
        </p:txBody>
      </p:sp>
    </p:spTree>
    <p:extLst>
      <p:ext uri="{BB962C8B-B14F-4D97-AF65-F5344CB8AC3E}">
        <p14:creationId xmlns:p14="http://schemas.microsoft.com/office/powerpoint/2010/main" val="4215889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0770CFE-2ACE-674E-9D6E-88D24C5C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55" y="110021"/>
            <a:ext cx="10989914" cy="1002418"/>
          </a:xfrm>
        </p:spPr>
        <p:txBody>
          <a:bodyPr/>
          <a:lstStyle/>
          <a:p>
            <a:r>
              <a:rPr lang="tr-TR"/>
              <a:t>Wagonlaryň nâçe görnüşi bar?</a:t>
            </a:r>
          </a:p>
        </p:txBody>
      </p:sp>
      <p:pic>
        <p:nvPicPr>
          <p:cNvPr id="4" name="Resim 4">
            <a:extLst>
              <a:ext uri="{FF2B5EF4-FFF2-40B4-BE49-F238E27FC236}">
                <a16:creationId xmlns:a16="http://schemas.microsoft.com/office/drawing/2014/main" id="{ADC5EE53-6974-5248-A470-0E34F6F08A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70150"/>
            <a:ext cx="5692742" cy="6087849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645E5B19-C2B4-4541-B5E1-87246196C328}"/>
              </a:ext>
            </a:extLst>
          </p:cNvPr>
          <p:cNvSpPr txBox="1"/>
          <p:nvPr/>
        </p:nvSpPr>
        <p:spPr>
          <a:xfrm>
            <a:off x="5692742" y="1112439"/>
            <a:ext cx="649925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r-TR" sz="4400"/>
              <a:t>Wagonlaryň esasan 5 sany görnüşi bardyr.Olora ýapyk, platforma, ýarym wagonlar,sistema we İzotermiki wagonlar diýilen topora bölünýâr.</a:t>
            </a:r>
          </a:p>
        </p:txBody>
      </p:sp>
    </p:spTree>
    <p:extLst>
      <p:ext uri="{BB962C8B-B14F-4D97-AF65-F5344CB8AC3E}">
        <p14:creationId xmlns:p14="http://schemas.microsoft.com/office/powerpoint/2010/main" val="22218436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771</TotalTime>
  <Words>484</Words>
  <Application>Microsoft Office PowerPoint</Application>
  <PresentationFormat>Geniş ekran</PresentationFormat>
  <Paragraphs>30</Paragraphs>
  <Slides>16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17" baseType="lpstr">
      <vt:lpstr>Ион</vt:lpstr>
      <vt:lpstr>Türkmenistanyň İnžener tehniki we ulag kommunikasiýalary instituty</vt:lpstr>
      <vt:lpstr>Prezentasiýany taýýarlan:</vt:lpstr>
      <vt:lpstr>Demir ýol ulag ulgamy</vt:lpstr>
      <vt:lpstr>                    MEÝİLNAMA:</vt:lpstr>
      <vt:lpstr> Richard Trevithick </vt:lpstr>
      <vt:lpstr> Bugly otlynyň matorynyň işleýiş düzgüni.</vt:lpstr>
      <vt:lpstr> Ilkinji elektrikli demir ýol ulagy</vt:lpstr>
      <vt:lpstr>Dünýäde ilkinji demir ýoly haçan guruldy?</vt:lpstr>
      <vt:lpstr>Richard Trevithick-iň ilkinji otlusy.</vt:lpstr>
      <vt:lpstr>       Demir ýollaryň durmuş ähmiýeti</vt:lpstr>
      <vt:lpstr>Ilkinji metro haçan döredildi.</vt:lpstr>
      <vt:lpstr>Dünýäde ilkinji arassa demir relsleri H.D.Frolow tarapyndan 1764 ýylda ulanyldy</vt:lpstr>
      <vt:lpstr>Ýük wagonlary</vt:lpstr>
      <vt:lpstr>                       TRAMWAÝ</vt:lpstr>
      <vt:lpstr>MONORAİL</vt:lpstr>
      <vt:lpstr>Wagonlaryň nâçe görnüşi bar?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ASUS</cp:lastModifiedBy>
  <cp:revision>27</cp:revision>
  <dcterms:created xsi:type="dcterms:W3CDTF">2022-01-12T18:44:38Z</dcterms:created>
  <dcterms:modified xsi:type="dcterms:W3CDTF">2022-01-14T03:34:46Z</dcterms:modified>
</cp:coreProperties>
</file>