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63" r:id="rId4"/>
    <p:sldId id="258" r:id="rId5"/>
    <p:sldId id="276" r:id="rId6"/>
    <p:sldId id="264" r:id="rId7"/>
    <p:sldId id="259" r:id="rId8"/>
    <p:sldId id="265" r:id="rId9"/>
    <p:sldId id="266" r:id="rId10"/>
    <p:sldId id="260" r:id="rId11"/>
    <p:sldId id="267" r:id="rId12"/>
    <p:sldId id="268" r:id="rId13"/>
    <p:sldId id="261" r:id="rId14"/>
    <p:sldId id="269" r:id="rId15"/>
    <p:sldId id="262" r:id="rId16"/>
    <p:sldId id="270" r:id="rId17"/>
    <p:sldId id="271" r:id="rId18"/>
    <p:sldId id="272" r:id="rId19"/>
    <p:sldId id="273" r:id="rId20"/>
    <p:sldId id="274" r:id="rId21"/>
    <p:sldId id="275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 showGuides="1">
      <p:cViewPr varScale="1">
        <p:scale>
          <a:sx n="74" d="100"/>
          <a:sy n="74" d="100"/>
        </p:scale>
        <p:origin x="498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88825" cy="6872226"/>
            <a:chOff x="0" y="0"/>
            <a:chExt cx="12188825" cy="6872226"/>
          </a:xfrm>
        </p:grpSpPr>
        <p:pic>
          <p:nvPicPr>
            <p:cNvPr id="9" name="Picture 8" descr="HD-PanelTitle-V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" r="47673"/>
            <a:stretch/>
          </p:blipFill>
          <p:spPr>
            <a:xfrm rot="5400000">
              <a:off x="5245268" y="530352"/>
              <a:ext cx="1673352" cy="612648"/>
            </a:xfrm>
            <a:prstGeom prst="rect">
              <a:avLst/>
            </a:prstGeom>
          </p:spPr>
        </p:pic>
        <p:pic>
          <p:nvPicPr>
            <p:cNvPr id="18" name="Picture 17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8819"/>
            <a:stretch/>
          </p:blipFill>
          <p:spPr>
            <a:xfrm rot="5400000">
              <a:off x="5263556" y="5747514"/>
              <a:ext cx="1636776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82BD30A8-0AF2-4B75-A77A-31543DC4C001}" type="datetimeFigureOut">
              <a:rPr lang="ru-RU" smtClean="0"/>
              <a:t>24.09.2018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0D151947-0B08-4578-BC8F-4CC4D1576957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48676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D30A8-0AF2-4B75-A77A-31543DC4C001}" type="datetimeFigureOut">
              <a:rPr lang="ru-RU" smtClean="0"/>
              <a:t>24.09.2018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51947-0B08-4578-BC8F-4CC4D15769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16592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D30A8-0AF2-4B75-A77A-31543DC4C001}" type="datetimeFigureOut">
              <a:rPr lang="ru-RU" smtClean="0"/>
              <a:t>24.09.2018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51947-0B08-4578-BC8F-4CC4D1576957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80901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D30A8-0AF2-4B75-A77A-31543DC4C001}" type="datetimeFigureOut">
              <a:rPr lang="ru-RU" smtClean="0"/>
              <a:t>24.09.2018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51947-0B08-4578-BC8F-4CC4D1576957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63296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D30A8-0AF2-4B75-A77A-31543DC4C001}" type="datetimeFigureOut">
              <a:rPr lang="ru-RU" smtClean="0"/>
              <a:t>24.09.2018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51947-0B08-4578-BC8F-4CC4D15769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28844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6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D30A8-0AF2-4B75-A77A-31543DC4C001}" type="datetimeFigureOut">
              <a:rPr lang="ru-RU" smtClean="0"/>
              <a:t>24.09.2018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51947-0B08-4578-BC8F-4CC4D1576957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08747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D30A8-0AF2-4B75-A77A-31543DC4C001}" type="datetimeFigureOut">
              <a:rPr lang="ru-RU" smtClean="0"/>
              <a:t>24.09.2018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51947-0B08-4578-BC8F-4CC4D1576957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66500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D30A8-0AF2-4B75-A77A-31543DC4C001}" type="datetimeFigureOut">
              <a:rPr lang="ru-RU" smtClean="0"/>
              <a:t>24.09.2018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51947-0B08-4578-BC8F-4CC4D1576957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07023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D30A8-0AF2-4B75-A77A-31543DC4C001}" type="datetimeFigureOut">
              <a:rPr lang="ru-RU" smtClean="0"/>
              <a:t>24.09.2018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51947-0B08-4578-BC8F-4CC4D1576957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60895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D30A8-0AF2-4B75-A77A-31543DC4C001}" type="datetimeFigureOut">
              <a:rPr lang="ru-RU" smtClean="0"/>
              <a:t>24.09.2018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51947-0B08-4578-BC8F-4CC4D15769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88051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D30A8-0AF2-4B75-A77A-31543DC4C001}" type="datetimeFigureOut">
              <a:rPr lang="ru-RU" smtClean="0"/>
              <a:t>24.09.2018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51947-0B08-4578-BC8F-4CC4D1576957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98664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D30A8-0AF2-4B75-A77A-31543DC4C001}" type="datetimeFigureOut">
              <a:rPr lang="ru-RU" smtClean="0"/>
              <a:t>24.09.2018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51947-0B08-4578-BC8F-4CC4D1576957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71004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D30A8-0AF2-4B75-A77A-31543DC4C001}" type="datetimeFigureOut">
              <a:rPr lang="ru-RU" smtClean="0"/>
              <a:t>24.09.2018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51947-0B08-4578-BC8F-4CC4D1576957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79436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D30A8-0AF2-4B75-A77A-31543DC4C001}" type="datetimeFigureOut">
              <a:rPr lang="ru-RU" smtClean="0"/>
              <a:t>24.09.2018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51947-0B08-4578-BC8F-4CC4D1576957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86639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D30A8-0AF2-4B75-A77A-31543DC4C001}" type="datetimeFigureOut">
              <a:rPr lang="ru-RU" smtClean="0"/>
              <a:t>24.09.2018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51947-0B08-4578-BC8F-4CC4D15769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14963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D30A8-0AF2-4B75-A77A-31543DC4C001}" type="datetimeFigureOut">
              <a:rPr lang="ru-RU" smtClean="0"/>
              <a:t>24.09.2018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51947-0B08-4578-BC8F-4CC4D1576957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36034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D30A8-0AF2-4B75-A77A-31543DC4C001}" type="datetimeFigureOut">
              <a:rPr lang="ru-RU" smtClean="0"/>
              <a:t>24.09.2018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51947-0B08-4578-BC8F-4CC4D15769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96130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88825" cy="6856215"/>
            <a:chOff x="0" y="0"/>
            <a:chExt cx="12188825" cy="6856215"/>
          </a:xfrm>
        </p:grpSpPr>
        <p:pic>
          <p:nvPicPr>
            <p:cNvPr id="8" name="Picture 7" descr="HD-PanelContent-V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1" y="76265"/>
              <a:ext cx="758952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0" y="6173526"/>
              <a:ext cx="758952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2BD30A8-0AF2-4B75-A77A-31543DC4C001}" type="datetimeFigureOut">
              <a:rPr lang="ru-RU" smtClean="0"/>
              <a:t>24.09.2018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D151947-0B08-4578-BC8F-4CC4D15769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02097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XVII – XVIII</a:t>
            </a:r>
            <a:r>
              <a:rPr lang="tk-TM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ýüzýyllyklaryň  Günbatar  Ýewropa  filosofiýasy</a:t>
            </a:r>
            <a:endParaRPr lang="ru-RU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Fransuz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Magaryfçylygynyň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filosofiýasy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k-TM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Nemes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klass</a:t>
            </a:r>
            <a:r>
              <a:rPr lang="sq-AL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sq-AL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filosofiýasy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k-TM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XIX-XX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asyrlaryň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rus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filosofiýasy</a:t>
            </a:r>
            <a:endParaRPr lang="tk-TM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Paýhas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çeşmesi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kitabynda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dostluk-doganlyk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baradaky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nakyllar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k-TM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2444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42951" y="746063"/>
            <a:ext cx="71660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18185" y="746063"/>
            <a:ext cx="11075831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k-TM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Nemes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klassyky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filosofiýada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diňe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adamzadyň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taryhy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däl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k-TM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eýsem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adamyň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manysy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hem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derňelýär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Kant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adama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ahlakly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ynsan</a:t>
            </a:r>
            <a:r>
              <a:rPr lang="tk-TM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hökmünde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garaýar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Fihte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aňyň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işewürligini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hereketliligini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hemde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adamyň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öz-özüni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aňlamagynyň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wajyplygyny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belleýär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Şelling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obýektiwligiň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subýektiwligiň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özara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baglanyşygyny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görkezmekligi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filosofiki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mesele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hökmünde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öňe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sürýär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Gegel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öz-özüňi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aňlamagyň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aýratyn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aňyň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çägini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giňeldýär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jemgyýetçilik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aňynyň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dürli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görnüşlerini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çuňňur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derňeýär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Feýerbah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materializmiň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täze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görnüşini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antropologiki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materializmi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döredýär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3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Nemes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klassyky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filosofiýasynyň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wekilleriniň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ählisi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filosofiýa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filosofiki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dersleriň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karegoriýalaryň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pikirleriň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ulgamy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hökmünde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garaýarlar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4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Nemes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klassyky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filosofiýasy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dialektikanyň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bitewi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konsepsiýasyny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işläp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düzýär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5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Nemes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klassyky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filosofiýasy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ynsanperwerlik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meselelerini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işläp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düzmekde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filosofiýanyň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aýratyn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ornuny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belleýär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adamzadyň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ýaşaýşyny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aňlamaklyga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çalyşýar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6109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07523" y="814448"/>
            <a:ext cx="10521537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XIX-XX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asyrlaryň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rus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marksistik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filosofiýasy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dirty="0" smtClean="0"/>
              <a:t>	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XIX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asyryň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ikinji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ýarymynda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marksizm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Russiýa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ýaýrap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başlady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Bu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döwürde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Russiýada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marksistik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taglymatyň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ýaýraýşy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soňra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ösüşi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örän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gapma-garşylykly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hem-de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çylşyrymly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ruhy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hereket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hökmünde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ýüze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çykdy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Ilki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hem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halkçylaryň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Russiýada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marksizmiň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ýaýramagyna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eden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täsiri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barada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durup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geçeliň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Halkçylyk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ideologiýa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hökmünde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agrar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demokratiýanyň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daýhan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utopiki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sosializminiň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garyşmagy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häsiýetlendirilýär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Russiýada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ugry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esaslandyryjylar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A.Gersen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N.Çernyşewskiý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çykyş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edýärler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ilkinji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gezek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marksizmde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jemgyýetçilik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ösüşiniň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ýokary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derejesi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hasaplanylýan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kommunizme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daýhan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obşinasynyň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üsti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geçmek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baradaky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pikiri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öňe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sürýärler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XIX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asyryň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70-nji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ýyllarynda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halkçylar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rus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demokratik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hereketinde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güýje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öwrülýärler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Bu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ugruň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ideologlary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M.Bakunin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P.Lawrow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P.Tkaçew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dagy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çykyş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edýärler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4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205600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68780" y="968552"/>
            <a:ext cx="615141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08338" y="698271"/>
            <a:ext cx="10740979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ideologiýa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nazaryýet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manyda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öňki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döwrüňkiden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yza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çekilmeklik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hem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demokratik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hereketde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ilki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anarhizmiň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soňra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terrorizmiň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güýjemegine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döredýär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XIX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asyryň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70-nji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ýyllarynda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filosofiýada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akymyň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tarapdarlary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pozitiwistik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pikirleri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wagyz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edijiler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hökmünde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çykyş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edýärler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asyryň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80-nji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ýyllarynda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ýerde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düýpli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çökgünlik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ýüze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çykýar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ownuk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daýhan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hojalygyny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kapitalizme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garşy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goýýarlar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Mysal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Tkaçew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döwleti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terroryň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başbozarçylygyň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üsti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gowy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taýýarlanan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topar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tarapyndan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ýykyp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syýasy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häkimiýeti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almaklygyň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gerekligini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wagyz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başlaýar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Marksizmiň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Russiýada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düýpli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urup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başlamagy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G.W.Plehanowyň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(1856-1918)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baglanyşdyrylýar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XIX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asyryň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80-nji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ýyllarynda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Marksyň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Engelsiň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eserlerini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düýpli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öwrenip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halkçylardan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kesgitli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arany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açýar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marksizmiň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ynamly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tarapdary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wagyz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ediji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çykyş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edýär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Plehanowyň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Şweýsariýada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esaslandyran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azat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etmeklik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(1883 ý.)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topary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marksizmiň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ýaýramagynda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azat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edijilik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hereketinde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ýeňmeginde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kesgitleýji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orun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eýeleýär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8141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7700" y="633602"/>
            <a:ext cx="10757807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Filosof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halkçylaryň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“legal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marksizmiň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ideologiýasyna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garşy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göreşip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marksistik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taglymaty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ösdürmeklige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saldamly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goşant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goşýar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Plehanow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özüniň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Taryha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monistik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garaýşyň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ösüşiniň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meseleleri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(1895 ý.), “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Marksizmiň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taryhy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baradaky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oçerkler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”,</a:t>
            </a:r>
          </a:p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(1896 ý.). “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Taryhda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şahsyýetiň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orny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we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beýleki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işlerinde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marksistik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taglymatyň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çuňňur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beýanyny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berýär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marksizmi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filosofiýanyň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täze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basgançagy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hökmünde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bahalandyryp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ozalky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filosofik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sosiologik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taglymatlardan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taýdan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tapawutlylygyny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açyp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görkezýär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Filosof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jemgyýetçilik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barlygynyň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jemgyýetçilik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aňynyň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çylşyrymly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gatnaşyklaryny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açyp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taryhda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materialistik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garaýşy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ösdürýär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XX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asyrda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marksizmiň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diňe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Russiýada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däl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eýsem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bütin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dünýäde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hem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giňden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ýaýramagyna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W.Leniniň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(1870-1924)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döredijiligi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eden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işleri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örän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güýçli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täsir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edipdir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1889-1893-nji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ýyllarda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marksizm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taglymatyny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çuňňur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öwrenip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belli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marksist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ýetişýär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Lenin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özüniň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1894-nji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ýylda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ýazan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Halkyň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dostlary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kimler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olar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sosial-demokratiýa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garşy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nähili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göreşýärler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?”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diýen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eserinde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halkçylaryň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ideologiýasynyň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taktikasynyň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ýerliksizligini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görkezip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rus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işçi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synpynyň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gitmeli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ýoluny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özüçe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beýan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edýär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207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38151" y="878106"/>
            <a:ext cx="1043841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43945" y="702584"/>
            <a:ext cx="10834644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k-TM" sz="2400" dirty="0" smtClean="0">
                <a:latin typeface="TimesNewRomanPSMT"/>
              </a:rPr>
              <a:t>	L</a:t>
            </a:r>
            <a:r>
              <a:rPr lang="en-US" sz="2400" dirty="0" err="1" smtClean="0">
                <a:latin typeface="TimesNewRomanPSMT"/>
              </a:rPr>
              <a:t>enin</a:t>
            </a:r>
            <a:r>
              <a:rPr lang="en-US" sz="2400" dirty="0" smtClean="0">
                <a:latin typeface="TimesNewRomanPSMT"/>
              </a:rPr>
              <a:t> </a:t>
            </a:r>
            <a:r>
              <a:rPr lang="en-US" sz="2400" dirty="0">
                <a:latin typeface="TimesNewRomanPSMT"/>
              </a:rPr>
              <a:t>1900-nji </a:t>
            </a:r>
            <a:r>
              <a:rPr lang="en-US" sz="2400" dirty="0" err="1">
                <a:latin typeface="TimesNewRomanPSMT"/>
              </a:rPr>
              <a:t>ýylda</a:t>
            </a:r>
            <a:r>
              <a:rPr lang="en-US" sz="2400" dirty="0">
                <a:latin typeface="TimesNewRomanPSMT"/>
              </a:rPr>
              <a:t> </a:t>
            </a:r>
            <a:r>
              <a:rPr lang="en-US" sz="2400" dirty="0" err="1">
                <a:latin typeface="TimesNewRomanPSMT"/>
              </a:rPr>
              <a:t>daşary</a:t>
            </a:r>
            <a:r>
              <a:rPr lang="en-US" sz="2400" dirty="0">
                <a:latin typeface="TimesNewRomanPSMT"/>
              </a:rPr>
              <a:t> </a:t>
            </a:r>
            <a:r>
              <a:rPr lang="en-US" sz="2400" dirty="0" err="1">
                <a:latin typeface="TimesNewRomanPSMT"/>
              </a:rPr>
              <a:t>ýurtda</a:t>
            </a:r>
            <a:r>
              <a:rPr lang="en-US" sz="2400" dirty="0">
                <a:latin typeface="TimesNewRomanPSMT"/>
              </a:rPr>
              <a:t> “</a:t>
            </a:r>
            <a:r>
              <a:rPr lang="en-US" sz="2400" dirty="0" err="1">
                <a:latin typeface="TimesNewRomanPSMT"/>
              </a:rPr>
              <a:t>Iskra</a:t>
            </a:r>
            <a:r>
              <a:rPr lang="en-US" sz="2400" dirty="0">
                <a:latin typeface="TimesNewRomanPSMT"/>
              </a:rPr>
              <a:t>” </a:t>
            </a:r>
            <a:r>
              <a:rPr lang="en-US" sz="2400" dirty="0" err="1">
                <a:latin typeface="TimesNewRomanPSMT"/>
              </a:rPr>
              <a:t>atly</a:t>
            </a:r>
            <a:r>
              <a:rPr lang="en-US" sz="2400" dirty="0">
                <a:latin typeface="TimesNewRomanPSMT"/>
              </a:rPr>
              <a:t> </a:t>
            </a:r>
            <a:r>
              <a:rPr lang="en-US" sz="2400" dirty="0" err="1">
                <a:latin typeface="TimesNewRomanPSMT"/>
              </a:rPr>
              <a:t>rus</a:t>
            </a:r>
            <a:r>
              <a:rPr lang="en-US" sz="2400" dirty="0">
                <a:latin typeface="TimesNewRomanPSMT"/>
              </a:rPr>
              <a:t> </a:t>
            </a:r>
            <a:r>
              <a:rPr lang="en-US" sz="2400" dirty="0" err="1" smtClean="0">
                <a:latin typeface="TimesNewRomanPSMT"/>
              </a:rPr>
              <a:t>marksistik</a:t>
            </a:r>
            <a:r>
              <a:rPr lang="tk-TM" sz="2400" dirty="0" smtClean="0">
                <a:latin typeface="TimesNewRomanPSMT"/>
              </a:rPr>
              <a:t> </a:t>
            </a:r>
            <a:r>
              <a:rPr lang="en-US" sz="2400" dirty="0" err="1" smtClean="0">
                <a:latin typeface="TimesNewRomanPSMT"/>
              </a:rPr>
              <a:t>gazetini</a:t>
            </a:r>
            <a:r>
              <a:rPr lang="en-US" sz="2400" dirty="0" smtClean="0">
                <a:latin typeface="TimesNewRomanPSMT"/>
              </a:rPr>
              <a:t> </a:t>
            </a:r>
            <a:r>
              <a:rPr lang="en-US" sz="2400" dirty="0" err="1">
                <a:latin typeface="TimesNewRomanPSMT"/>
              </a:rPr>
              <a:t>döredýär</a:t>
            </a:r>
            <a:r>
              <a:rPr lang="en-US" sz="2400" dirty="0">
                <a:latin typeface="TimesNewRomanPSMT"/>
              </a:rPr>
              <a:t>. </a:t>
            </a:r>
            <a:r>
              <a:rPr lang="en-US" sz="2400" dirty="0" err="1">
                <a:latin typeface="TimesNewRomanPSMT"/>
              </a:rPr>
              <a:t>Şol</a:t>
            </a:r>
            <a:r>
              <a:rPr lang="en-US" sz="2400" dirty="0">
                <a:latin typeface="TimesNewRomanPSMT"/>
              </a:rPr>
              <a:t> </a:t>
            </a:r>
            <a:r>
              <a:rPr lang="en-US" sz="2400" dirty="0" err="1">
                <a:latin typeface="TimesNewRomanPSMT"/>
              </a:rPr>
              <a:t>gazetiň</a:t>
            </a:r>
            <a:r>
              <a:rPr lang="en-US" sz="2400" dirty="0">
                <a:latin typeface="TimesNewRomanPSMT"/>
              </a:rPr>
              <a:t> </a:t>
            </a:r>
            <a:r>
              <a:rPr lang="en-US" sz="2400" dirty="0" err="1">
                <a:latin typeface="TimesNewRomanPSMT"/>
              </a:rPr>
              <a:t>üsti</a:t>
            </a:r>
            <a:r>
              <a:rPr lang="en-US" sz="2400" dirty="0">
                <a:latin typeface="TimesNewRomanPSMT"/>
              </a:rPr>
              <a:t> </a:t>
            </a:r>
            <a:r>
              <a:rPr lang="en-US" sz="2400" dirty="0" err="1">
                <a:latin typeface="TimesNewRomanPSMT"/>
              </a:rPr>
              <a:t>bilen</a:t>
            </a:r>
            <a:r>
              <a:rPr lang="en-US" sz="2400" dirty="0">
                <a:latin typeface="TimesNewRomanPSMT"/>
              </a:rPr>
              <a:t> </a:t>
            </a:r>
            <a:r>
              <a:rPr lang="en-US" sz="2400" dirty="0" err="1">
                <a:latin typeface="TimesNewRomanPSMT"/>
              </a:rPr>
              <a:t>ol</a:t>
            </a:r>
            <a:r>
              <a:rPr lang="en-US" sz="2400" dirty="0">
                <a:latin typeface="TimesNewRomanPSMT"/>
              </a:rPr>
              <a:t> </a:t>
            </a:r>
            <a:r>
              <a:rPr lang="en-US" sz="2400" dirty="0" err="1">
                <a:latin typeface="TimesNewRomanPSMT"/>
              </a:rPr>
              <a:t>öz</a:t>
            </a:r>
            <a:r>
              <a:rPr lang="en-US" sz="2400" dirty="0">
                <a:latin typeface="TimesNewRomanPSMT"/>
              </a:rPr>
              <a:t> </a:t>
            </a:r>
            <a:r>
              <a:rPr lang="en-US" sz="2400" dirty="0" err="1">
                <a:latin typeface="TimesNewRomanPSMT"/>
              </a:rPr>
              <a:t>garaýyşlaryny</a:t>
            </a:r>
            <a:r>
              <a:rPr lang="en-US" sz="2400" dirty="0">
                <a:latin typeface="TimesNewRomanPSMT"/>
              </a:rPr>
              <a:t> </a:t>
            </a:r>
            <a:r>
              <a:rPr lang="en-US" sz="2400" dirty="0" err="1" smtClean="0">
                <a:latin typeface="TimesNewRomanPSMT"/>
              </a:rPr>
              <a:t>beýan</a:t>
            </a:r>
            <a:r>
              <a:rPr lang="tk-TM" sz="2400" dirty="0" smtClean="0">
                <a:latin typeface="TimesNewRomanPSMT"/>
              </a:rPr>
              <a:t> </a:t>
            </a:r>
            <a:r>
              <a:rPr lang="en-US" sz="2400" dirty="0" err="1" smtClean="0">
                <a:latin typeface="TimesNewRomanPSMT"/>
              </a:rPr>
              <a:t>edip</a:t>
            </a:r>
            <a:r>
              <a:rPr lang="en-US" sz="2400" dirty="0">
                <a:latin typeface="TimesNewRomanPSMT"/>
              </a:rPr>
              <a:t>, </a:t>
            </a:r>
            <a:r>
              <a:rPr lang="en-US" sz="2400" dirty="0" err="1">
                <a:latin typeface="TimesNewRomanPSMT"/>
              </a:rPr>
              <a:t>özüne</a:t>
            </a:r>
            <a:r>
              <a:rPr lang="en-US" sz="2400" dirty="0">
                <a:latin typeface="TimesNewRomanPSMT"/>
              </a:rPr>
              <a:t> </a:t>
            </a:r>
            <a:r>
              <a:rPr lang="en-US" sz="2400" dirty="0" err="1">
                <a:latin typeface="TimesNewRomanPSMT"/>
              </a:rPr>
              <a:t>tarapdar</a:t>
            </a:r>
            <a:r>
              <a:rPr lang="en-US" sz="2400" dirty="0">
                <a:latin typeface="TimesNewRomanPSMT"/>
              </a:rPr>
              <a:t> </a:t>
            </a:r>
            <a:r>
              <a:rPr lang="en-US" sz="2400" dirty="0" err="1">
                <a:latin typeface="TimesNewRomanPSMT"/>
              </a:rPr>
              <a:t>adamlary</a:t>
            </a:r>
            <a:r>
              <a:rPr lang="en-US" sz="2400" dirty="0">
                <a:latin typeface="TimesNewRomanPSMT"/>
              </a:rPr>
              <a:t> </a:t>
            </a:r>
            <a:r>
              <a:rPr lang="en-US" sz="2400" dirty="0" err="1">
                <a:latin typeface="TimesNewRomanPSMT"/>
              </a:rPr>
              <a:t>daşyna</a:t>
            </a:r>
            <a:r>
              <a:rPr lang="en-US" sz="2400" dirty="0">
                <a:latin typeface="TimesNewRomanPSMT"/>
              </a:rPr>
              <a:t> </a:t>
            </a:r>
            <a:r>
              <a:rPr lang="en-US" sz="2400" dirty="0" err="1">
                <a:latin typeface="TimesNewRomanPSMT"/>
              </a:rPr>
              <a:t>ýygnap</a:t>
            </a:r>
            <a:r>
              <a:rPr lang="en-US" sz="2400" dirty="0">
                <a:latin typeface="TimesNewRomanPSMT"/>
              </a:rPr>
              <a:t>, 1903-nji </a:t>
            </a:r>
            <a:r>
              <a:rPr lang="en-US" sz="2400" dirty="0" err="1">
                <a:latin typeface="TimesNewRomanPSMT"/>
              </a:rPr>
              <a:t>ýylda</a:t>
            </a:r>
            <a:r>
              <a:rPr lang="en-US" sz="2400" dirty="0">
                <a:latin typeface="TimesNewRomanPSMT"/>
              </a:rPr>
              <a:t> </a:t>
            </a:r>
            <a:r>
              <a:rPr lang="en-US" sz="2400" dirty="0" err="1" smtClean="0">
                <a:latin typeface="TimesNewRomanPSMT"/>
              </a:rPr>
              <a:t>RSDRPniň</a:t>
            </a:r>
            <a:r>
              <a:rPr lang="tk-TM" sz="2400" dirty="0" smtClean="0">
                <a:latin typeface="TimesNewRomanPSMT"/>
              </a:rPr>
              <a:t> </a:t>
            </a:r>
            <a:r>
              <a:rPr lang="en-US" sz="2400" dirty="0" smtClean="0">
                <a:latin typeface="TimesNewRomanPSMT"/>
              </a:rPr>
              <a:t>(</a:t>
            </a:r>
            <a:r>
              <a:rPr lang="en-US" sz="2400" dirty="0" err="1" smtClean="0">
                <a:latin typeface="TimesNewRomanPSMT"/>
              </a:rPr>
              <a:t>Russiýanyň</a:t>
            </a:r>
            <a:r>
              <a:rPr lang="en-US" sz="2400" dirty="0" smtClean="0">
                <a:latin typeface="TimesNewRomanPSMT"/>
              </a:rPr>
              <a:t> </a:t>
            </a:r>
            <a:r>
              <a:rPr lang="en-US" sz="2400" dirty="0" err="1">
                <a:latin typeface="TimesNewRomanPSMT"/>
              </a:rPr>
              <a:t>sosial-demokratik</a:t>
            </a:r>
            <a:r>
              <a:rPr lang="en-US" sz="2400" dirty="0">
                <a:latin typeface="TimesNewRomanPSMT"/>
              </a:rPr>
              <a:t> </a:t>
            </a:r>
            <a:r>
              <a:rPr lang="en-US" sz="2400" dirty="0" err="1">
                <a:latin typeface="TimesNewRomanPSMT"/>
              </a:rPr>
              <a:t>işçi</a:t>
            </a:r>
            <a:r>
              <a:rPr lang="en-US" sz="2400" dirty="0">
                <a:latin typeface="TimesNewRomanPSMT"/>
              </a:rPr>
              <a:t> </a:t>
            </a:r>
            <a:r>
              <a:rPr lang="en-US" sz="2400" dirty="0" err="1">
                <a:latin typeface="TimesNewRomanPSMT"/>
              </a:rPr>
              <a:t>partiýasy</a:t>
            </a:r>
            <a:r>
              <a:rPr lang="en-US" sz="2400" dirty="0">
                <a:latin typeface="TimesNewRomanPSMT"/>
              </a:rPr>
              <a:t>) II </a:t>
            </a:r>
            <a:r>
              <a:rPr lang="en-US" sz="2400" dirty="0" err="1" smtClean="0">
                <a:latin typeface="TimesNewRomanPSMT"/>
              </a:rPr>
              <a:t>gurultaýynda</a:t>
            </a:r>
            <a:r>
              <a:rPr lang="tk-TM" sz="2400" dirty="0" smtClean="0">
                <a:latin typeface="TimesNewRomanPSMT"/>
              </a:rPr>
              <a:t> </a:t>
            </a:r>
            <a:r>
              <a:rPr lang="en-US" sz="2400" dirty="0" err="1" smtClean="0">
                <a:latin typeface="TimesNewRomanPSMT"/>
              </a:rPr>
              <a:t>bolşewikleriň</a:t>
            </a:r>
            <a:r>
              <a:rPr lang="en-US" sz="2400" dirty="0" smtClean="0">
                <a:latin typeface="TimesNewRomanPSMT"/>
              </a:rPr>
              <a:t> </a:t>
            </a:r>
            <a:r>
              <a:rPr lang="en-US" sz="2400" dirty="0" err="1">
                <a:latin typeface="TimesNewRomanPSMT"/>
              </a:rPr>
              <a:t>partiýasyny</a:t>
            </a:r>
            <a:r>
              <a:rPr lang="en-US" sz="2400" dirty="0">
                <a:latin typeface="TimesNewRomanPSMT"/>
              </a:rPr>
              <a:t> </a:t>
            </a:r>
            <a:r>
              <a:rPr lang="en-US" sz="2400" dirty="0" err="1">
                <a:latin typeface="TimesNewRomanPSMT"/>
              </a:rPr>
              <a:t>esaslandyrýar</a:t>
            </a:r>
            <a:r>
              <a:rPr lang="en-US" sz="2400" dirty="0">
                <a:latin typeface="TimesNewRomanPSMT"/>
              </a:rPr>
              <a:t>. </a:t>
            </a:r>
            <a:r>
              <a:rPr lang="en-US" sz="2400" dirty="0" err="1">
                <a:latin typeface="TimesNewRomanPSMT"/>
              </a:rPr>
              <a:t>Şol</a:t>
            </a:r>
            <a:r>
              <a:rPr lang="en-US" sz="2400" dirty="0">
                <a:latin typeface="TimesNewRomanPSMT"/>
              </a:rPr>
              <a:t> </a:t>
            </a:r>
            <a:r>
              <a:rPr lang="en-US" sz="2400" dirty="0" err="1">
                <a:latin typeface="TimesNewRomanPSMT"/>
              </a:rPr>
              <a:t>partiýa</a:t>
            </a:r>
            <a:r>
              <a:rPr lang="en-US" sz="2400" dirty="0">
                <a:latin typeface="TimesNewRomanPSMT"/>
              </a:rPr>
              <a:t> 1917-nji </a:t>
            </a:r>
            <a:r>
              <a:rPr lang="en-US" sz="2400" dirty="0" err="1" smtClean="0">
                <a:latin typeface="TimesNewRomanPSMT"/>
              </a:rPr>
              <a:t>ýylda</a:t>
            </a:r>
            <a:r>
              <a:rPr lang="tk-TM" sz="2400" dirty="0" smtClean="0">
                <a:latin typeface="TimesNewRomanPSMT"/>
              </a:rPr>
              <a:t> </a:t>
            </a:r>
            <a:r>
              <a:rPr lang="en-US" sz="2400" dirty="0" err="1" smtClean="0">
                <a:latin typeface="TimesNewRomanPSMT"/>
              </a:rPr>
              <a:t>Russiýada</a:t>
            </a:r>
            <a:r>
              <a:rPr lang="en-US" sz="2400" dirty="0" smtClean="0">
                <a:latin typeface="TimesNewRomanPSMT"/>
              </a:rPr>
              <a:t> </a:t>
            </a:r>
            <a:r>
              <a:rPr lang="en-US" sz="2400" dirty="0" err="1">
                <a:latin typeface="TimesNewRomanPSMT"/>
              </a:rPr>
              <a:t>ýurt</a:t>
            </a:r>
            <a:r>
              <a:rPr lang="en-US" sz="2400" dirty="0">
                <a:latin typeface="TimesNewRomanPSMT"/>
              </a:rPr>
              <a:t> </a:t>
            </a:r>
            <a:r>
              <a:rPr lang="en-US" sz="2400" dirty="0" err="1">
                <a:latin typeface="TimesNewRomanPSMT"/>
              </a:rPr>
              <a:t>ýolbaşçylygyna</a:t>
            </a:r>
            <a:r>
              <a:rPr lang="en-US" sz="2400" dirty="0">
                <a:latin typeface="TimesNewRomanPSMT"/>
              </a:rPr>
              <a:t> </a:t>
            </a:r>
            <a:r>
              <a:rPr lang="en-US" sz="2400" dirty="0" err="1">
                <a:latin typeface="TimesNewRomanPSMT"/>
              </a:rPr>
              <a:t>gelýär</a:t>
            </a:r>
            <a:r>
              <a:rPr lang="en-US" sz="2400" dirty="0">
                <a:latin typeface="TimesNewRomanPSMT"/>
              </a:rPr>
              <a:t>. </a:t>
            </a:r>
            <a:r>
              <a:rPr lang="en-US" sz="2400" dirty="0" err="1">
                <a:latin typeface="TimesNewRomanPSMT"/>
              </a:rPr>
              <a:t>Şeýle</a:t>
            </a:r>
            <a:r>
              <a:rPr lang="en-US" sz="2400" dirty="0">
                <a:latin typeface="TimesNewRomanPSMT"/>
              </a:rPr>
              <a:t> </a:t>
            </a:r>
            <a:r>
              <a:rPr lang="en-US" sz="2400" dirty="0" err="1">
                <a:latin typeface="TimesNewRomanPSMT"/>
              </a:rPr>
              <a:t>batly</a:t>
            </a:r>
            <a:r>
              <a:rPr lang="en-US" sz="2400" dirty="0">
                <a:latin typeface="TimesNewRomanPSMT"/>
              </a:rPr>
              <a:t> </a:t>
            </a:r>
            <a:r>
              <a:rPr lang="en-US" sz="2400" dirty="0" err="1">
                <a:latin typeface="TimesNewRomanPSMT"/>
              </a:rPr>
              <a:t>ösüşiň</a:t>
            </a:r>
            <a:r>
              <a:rPr lang="en-US" sz="2400" dirty="0">
                <a:latin typeface="TimesNewRomanPSMT"/>
              </a:rPr>
              <a:t> </a:t>
            </a:r>
            <a:r>
              <a:rPr lang="en-US" sz="2400" dirty="0" err="1" smtClean="0">
                <a:latin typeface="TimesNewRomanPSMT"/>
              </a:rPr>
              <a:t>sebäbi</a:t>
            </a:r>
            <a:r>
              <a:rPr lang="tk-TM" sz="2400" dirty="0" smtClean="0">
                <a:latin typeface="TimesNewRomanPSMT"/>
              </a:rPr>
              <a:t> </a:t>
            </a:r>
            <a:r>
              <a:rPr lang="en-US" sz="2400" dirty="0" err="1" smtClean="0">
                <a:latin typeface="TimesNewRomanPSMT"/>
              </a:rPr>
              <a:t>nämede</a:t>
            </a:r>
            <a:r>
              <a:rPr lang="en-US" sz="2400" dirty="0">
                <a:latin typeface="TimesNewRomanPSMT"/>
              </a:rPr>
              <a:t>? </a:t>
            </a:r>
            <a:r>
              <a:rPr lang="en-US" sz="2400" dirty="0" err="1">
                <a:latin typeface="TimesNewRomanPSMT"/>
              </a:rPr>
              <a:t>Dogrudan</a:t>
            </a:r>
            <a:r>
              <a:rPr lang="en-US" sz="2400" dirty="0">
                <a:latin typeface="TimesNewRomanPSMT"/>
              </a:rPr>
              <a:t> hem W. Lenin </a:t>
            </a:r>
            <a:r>
              <a:rPr lang="en-US" sz="2400" dirty="0" err="1">
                <a:latin typeface="TimesNewRomanPSMT"/>
              </a:rPr>
              <a:t>marksizmi</a:t>
            </a:r>
            <a:r>
              <a:rPr lang="en-US" sz="2400" dirty="0">
                <a:latin typeface="TimesNewRomanPSMT"/>
              </a:rPr>
              <a:t> </a:t>
            </a:r>
            <a:r>
              <a:rPr lang="en-US" sz="2400" dirty="0" err="1">
                <a:latin typeface="TimesNewRomanPSMT"/>
              </a:rPr>
              <a:t>Russiýanyň</a:t>
            </a:r>
            <a:r>
              <a:rPr lang="en-US" sz="2400" dirty="0">
                <a:latin typeface="TimesNewRomanPSMT"/>
              </a:rPr>
              <a:t> </a:t>
            </a:r>
            <a:r>
              <a:rPr lang="en-US" sz="2400" dirty="0" err="1" smtClean="0">
                <a:latin typeface="TimesNewRomanPSMT"/>
              </a:rPr>
              <a:t>şertlerinde</a:t>
            </a:r>
            <a:r>
              <a:rPr lang="tk-TM" sz="2400" dirty="0" smtClean="0">
                <a:latin typeface="TimesNewRomanPSMT"/>
              </a:rPr>
              <a:t> </a:t>
            </a:r>
            <a:r>
              <a:rPr lang="en-US" sz="2400" dirty="0" err="1" smtClean="0">
                <a:latin typeface="TimesNewRomanPSMT"/>
              </a:rPr>
              <a:t>ösdürip</a:t>
            </a:r>
            <a:r>
              <a:rPr lang="en-US" sz="2400" dirty="0">
                <a:latin typeface="TimesNewRomanPSMT"/>
              </a:rPr>
              <a:t>, </a:t>
            </a:r>
            <a:r>
              <a:rPr lang="en-US" sz="2400" dirty="0" err="1">
                <a:latin typeface="TimesNewRomanPSMT"/>
              </a:rPr>
              <a:t>bolşewiklere</a:t>
            </a:r>
            <a:r>
              <a:rPr lang="en-US" sz="2400" dirty="0">
                <a:latin typeface="TimesNewRomanPSMT"/>
              </a:rPr>
              <a:t> </a:t>
            </a:r>
            <a:r>
              <a:rPr lang="en-US" sz="2400" dirty="0" err="1">
                <a:latin typeface="TimesNewRomanPSMT"/>
              </a:rPr>
              <a:t>ýeke-täk</a:t>
            </a:r>
            <a:r>
              <a:rPr lang="en-US" sz="2400" dirty="0">
                <a:latin typeface="TimesNewRomanPSMT"/>
              </a:rPr>
              <a:t> </a:t>
            </a:r>
            <a:r>
              <a:rPr lang="en-US" sz="2400" dirty="0" err="1">
                <a:latin typeface="TimesNewRomanPSMT"/>
              </a:rPr>
              <a:t>dogry</a:t>
            </a:r>
            <a:r>
              <a:rPr lang="en-US" sz="2400" dirty="0">
                <a:latin typeface="TimesNewRomanPSMT"/>
              </a:rPr>
              <a:t> </a:t>
            </a:r>
            <a:r>
              <a:rPr lang="en-US" sz="2400" dirty="0" err="1">
                <a:latin typeface="TimesNewRomanPSMT"/>
              </a:rPr>
              <a:t>ýoly</a:t>
            </a:r>
            <a:r>
              <a:rPr lang="en-US" sz="2400" dirty="0">
                <a:latin typeface="TimesNewRomanPSMT"/>
              </a:rPr>
              <a:t> </a:t>
            </a:r>
            <a:r>
              <a:rPr lang="en-US" sz="2400" dirty="0" err="1">
                <a:latin typeface="TimesNewRomanPSMT"/>
              </a:rPr>
              <a:t>görkezip</a:t>
            </a:r>
            <a:r>
              <a:rPr lang="en-US" sz="2400" dirty="0">
                <a:latin typeface="TimesNewRomanPSMT"/>
              </a:rPr>
              <a:t> </a:t>
            </a:r>
            <a:r>
              <a:rPr lang="en-US" sz="2400" dirty="0" err="1">
                <a:latin typeface="TimesNewRomanPSMT"/>
              </a:rPr>
              <a:t>bilipmi</a:t>
            </a:r>
            <a:r>
              <a:rPr lang="en-US" sz="2400" dirty="0">
                <a:latin typeface="TimesNewRomanPSMT"/>
              </a:rPr>
              <a:t>? </a:t>
            </a:r>
            <a:r>
              <a:rPr lang="en-US" sz="2400" dirty="0" smtClean="0">
                <a:latin typeface="TimesNewRomanPSMT"/>
              </a:rPr>
              <a:t>Bu</a:t>
            </a:r>
            <a:r>
              <a:rPr lang="tk-TM" sz="2400" dirty="0" smtClean="0">
                <a:latin typeface="TimesNewRomanPSMT"/>
              </a:rPr>
              <a:t> </a:t>
            </a:r>
            <a:r>
              <a:rPr lang="en-US" sz="2400" dirty="0" err="1" smtClean="0">
                <a:latin typeface="TimesNewRomanPSMT"/>
              </a:rPr>
              <a:t>soraglaryň</a:t>
            </a:r>
            <a:r>
              <a:rPr lang="en-US" sz="2400" dirty="0" smtClean="0">
                <a:latin typeface="TimesNewRomanPSMT"/>
              </a:rPr>
              <a:t> </a:t>
            </a:r>
            <a:r>
              <a:rPr lang="en-US" sz="2400" dirty="0" err="1">
                <a:latin typeface="TimesNewRomanPSMT"/>
              </a:rPr>
              <a:t>jogabyny</a:t>
            </a:r>
            <a:r>
              <a:rPr lang="en-US" sz="2400" dirty="0">
                <a:latin typeface="TimesNewRomanPSMT"/>
              </a:rPr>
              <a:t> </a:t>
            </a:r>
            <a:r>
              <a:rPr lang="en-US" sz="2400" dirty="0" err="1">
                <a:latin typeface="TimesNewRomanPSMT"/>
              </a:rPr>
              <a:t>bermezden</a:t>
            </a:r>
            <a:r>
              <a:rPr lang="en-US" sz="2400" dirty="0">
                <a:latin typeface="TimesNewRomanPSMT"/>
              </a:rPr>
              <a:t> </a:t>
            </a:r>
            <a:r>
              <a:rPr lang="en-US" sz="2400" dirty="0" err="1">
                <a:latin typeface="TimesNewRomanPSMT"/>
              </a:rPr>
              <a:t>ozal</a:t>
            </a:r>
            <a:r>
              <a:rPr lang="en-US" sz="2400" dirty="0">
                <a:latin typeface="TimesNewRomanPSMT"/>
              </a:rPr>
              <a:t> </a:t>
            </a:r>
            <a:r>
              <a:rPr lang="en-US" sz="2400" dirty="0" err="1">
                <a:latin typeface="TimesNewRomanPSMT"/>
              </a:rPr>
              <a:t>Leniniň</a:t>
            </a:r>
            <a:r>
              <a:rPr lang="en-US" sz="2400" dirty="0">
                <a:latin typeface="TimesNewRomanPSMT"/>
              </a:rPr>
              <a:t> </a:t>
            </a:r>
            <a:r>
              <a:rPr lang="en-US" sz="2400" dirty="0" err="1">
                <a:latin typeface="TimesNewRomanPSMT"/>
              </a:rPr>
              <a:t>marksistik</a:t>
            </a:r>
            <a:r>
              <a:rPr lang="en-US" sz="2400" dirty="0">
                <a:latin typeface="TimesNewRomanPSMT"/>
              </a:rPr>
              <a:t> </a:t>
            </a:r>
            <a:r>
              <a:rPr lang="en-US" sz="2400" dirty="0" err="1" smtClean="0">
                <a:latin typeface="TimesNewRomanPSMT"/>
              </a:rPr>
              <a:t>filosofiýa</a:t>
            </a:r>
            <a:r>
              <a:rPr lang="tk-TM" sz="2400" dirty="0" smtClean="0">
                <a:latin typeface="TimesNewRomanPSMT"/>
              </a:rPr>
              <a:t> </a:t>
            </a:r>
            <a:r>
              <a:rPr lang="en-US" sz="2400" dirty="0" err="1" smtClean="0">
                <a:latin typeface="TimesNewRomanPSMT"/>
              </a:rPr>
              <a:t>eden</a:t>
            </a:r>
            <a:r>
              <a:rPr lang="en-US" sz="2400" dirty="0" smtClean="0">
                <a:latin typeface="TimesNewRomanPSMT"/>
              </a:rPr>
              <a:t> </a:t>
            </a:r>
            <a:r>
              <a:rPr lang="en-US" sz="2400" dirty="0" err="1">
                <a:latin typeface="TimesNewRomanPSMT"/>
              </a:rPr>
              <a:t>goşandynyň</a:t>
            </a:r>
            <a:r>
              <a:rPr lang="en-US" sz="2400" dirty="0">
                <a:latin typeface="TimesNewRomanPSMT"/>
              </a:rPr>
              <a:t> </a:t>
            </a:r>
            <a:r>
              <a:rPr lang="en-US" sz="2400" dirty="0" err="1">
                <a:latin typeface="TimesNewRomanPSMT"/>
              </a:rPr>
              <a:t>üstünde</a:t>
            </a:r>
            <a:r>
              <a:rPr lang="en-US" sz="2400" dirty="0">
                <a:latin typeface="TimesNewRomanPSMT"/>
              </a:rPr>
              <a:t> </a:t>
            </a:r>
            <a:r>
              <a:rPr lang="en-US" sz="2400" dirty="0" err="1">
                <a:latin typeface="TimesNewRomanPSMT"/>
              </a:rPr>
              <a:t>durup</a:t>
            </a:r>
            <a:r>
              <a:rPr lang="en-US" sz="2400" dirty="0">
                <a:latin typeface="TimesNewRomanPSMT"/>
              </a:rPr>
              <a:t> </a:t>
            </a:r>
            <a:r>
              <a:rPr lang="en-US" sz="2400" dirty="0" err="1">
                <a:latin typeface="TimesNewRomanPSMT"/>
              </a:rPr>
              <a:t>geçeliň</a:t>
            </a:r>
            <a:r>
              <a:rPr lang="en-US" sz="2400" dirty="0">
                <a:latin typeface="TimesNewRomanPSMT"/>
              </a:rPr>
              <a:t>. Lenin </a:t>
            </a:r>
            <a:r>
              <a:rPr lang="en-US" sz="2400" dirty="0" err="1">
                <a:latin typeface="TimesNewRomanPSMT"/>
              </a:rPr>
              <a:t>özüniň</a:t>
            </a:r>
            <a:r>
              <a:rPr lang="en-US" sz="2400" dirty="0">
                <a:latin typeface="TimesNewRomanPSMT"/>
              </a:rPr>
              <a:t> 1916-njy </a:t>
            </a:r>
            <a:r>
              <a:rPr lang="en-US" sz="2400" dirty="0" err="1" smtClean="0">
                <a:latin typeface="TimesNewRomanPSMT"/>
              </a:rPr>
              <a:t>ýylda</a:t>
            </a:r>
            <a:r>
              <a:rPr lang="tk-TM" sz="2400" dirty="0" smtClean="0">
                <a:latin typeface="TimesNewRomanPSMT"/>
              </a:rPr>
              <a:t> </a:t>
            </a:r>
            <a:r>
              <a:rPr lang="en-US" sz="2400" dirty="0" err="1" smtClean="0">
                <a:latin typeface="TimesNewRomanPSMT"/>
              </a:rPr>
              <a:t>ýazan</a:t>
            </a:r>
            <a:r>
              <a:rPr lang="en-US" sz="2400" dirty="0" smtClean="0">
                <a:latin typeface="TimesNewRomanPSMT"/>
              </a:rPr>
              <a:t> </a:t>
            </a:r>
            <a:r>
              <a:rPr lang="en-US" sz="2400" dirty="0">
                <a:latin typeface="TimesNewRomanPSMT"/>
              </a:rPr>
              <a:t>“</a:t>
            </a:r>
            <a:r>
              <a:rPr lang="en-US" sz="2400" dirty="0" err="1">
                <a:latin typeface="TimesNewRomanPSMT"/>
              </a:rPr>
              <a:t>Imperializm</a:t>
            </a:r>
            <a:r>
              <a:rPr lang="en-US" sz="2400" dirty="0">
                <a:latin typeface="TimesNewRomanPSMT"/>
              </a:rPr>
              <a:t> </a:t>
            </a:r>
            <a:r>
              <a:rPr lang="en-US" sz="2400" dirty="0" err="1">
                <a:latin typeface="TimesNewRomanPSMT"/>
              </a:rPr>
              <a:t>kapitalizmiň</a:t>
            </a:r>
            <a:r>
              <a:rPr lang="en-US" sz="2400" dirty="0">
                <a:latin typeface="TimesNewRomanPSMT"/>
              </a:rPr>
              <a:t> </a:t>
            </a:r>
            <a:r>
              <a:rPr lang="en-US" sz="2400" dirty="0" err="1">
                <a:latin typeface="TimesNewRomanPSMT"/>
              </a:rPr>
              <a:t>iň</a:t>
            </a:r>
            <a:r>
              <a:rPr lang="en-US" sz="2400" dirty="0">
                <a:latin typeface="TimesNewRomanPSMT"/>
              </a:rPr>
              <a:t> </a:t>
            </a:r>
            <a:r>
              <a:rPr lang="en-US" sz="2400" dirty="0" err="1">
                <a:latin typeface="TimesNewRomanPSMT"/>
              </a:rPr>
              <a:t>ýokary</a:t>
            </a:r>
            <a:r>
              <a:rPr lang="en-US" sz="2400" dirty="0">
                <a:latin typeface="TimesNewRomanPSMT"/>
              </a:rPr>
              <a:t> </a:t>
            </a:r>
            <a:r>
              <a:rPr lang="en-US" sz="2400" dirty="0" err="1">
                <a:latin typeface="TimesNewRomanPSMT"/>
              </a:rPr>
              <a:t>derejesi</a:t>
            </a:r>
            <a:r>
              <a:rPr lang="en-US" sz="2400" dirty="0">
                <a:latin typeface="TimesNewRomanPSMT"/>
              </a:rPr>
              <a:t>” </a:t>
            </a:r>
            <a:r>
              <a:rPr lang="en-US" sz="2400" dirty="0" err="1">
                <a:latin typeface="TimesNewRomanPSMT"/>
              </a:rPr>
              <a:t>atly</a:t>
            </a:r>
            <a:r>
              <a:rPr lang="en-US" sz="2400" dirty="0">
                <a:latin typeface="TimesNewRomanPSMT"/>
              </a:rPr>
              <a:t> </a:t>
            </a:r>
            <a:r>
              <a:rPr lang="en-US" sz="2400" dirty="0" err="1" smtClean="0">
                <a:latin typeface="TimesNewRomanPSMT"/>
              </a:rPr>
              <a:t>eserinde</a:t>
            </a:r>
            <a:r>
              <a:rPr lang="tk-TM" sz="2400" dirty="0" smtClean="0">
                <a:latin typeface="TimesNewRomanPSMT"/>
              </a:rPr>
              <a:t> </a:t>
            </a:r>
            <a:r>
              <a:rPr lang="en-US" sz="2400" dirty="0" err="1" smtClean="0">
                <a:latin typeface="TimesNewRomanPSMT"/>
              </a:rPr>
              <a:t>Marksyň</a:t>
            </a:r>
            <a:r>
              <a:rPr lang="en-US" sz="2400" dirty="0" smtClean="0">
                <a:latin typeface="TimesNewRomanPSMT"/>
              </a:rPr>
              <a:t> </a:t>
            </a:r>
            <a:r>
              <a:rPr lang="en-US" sz="2400" dirty="0" err="1">
                <a:latin typeface="TimesNewRomanPSMT"/>
              </a:rPr>
              <a:t>meşhur</a:t>
            </a:r>
            <a:r>
              <a:rPr lang="en-US" sz="2400" dirty="0">
                <a:latin typeface="TimesNewRomanPSMT"/>
              </a:rPr>
              <a:t> “</a:t>
            </a:r>
            <a:r>
              <a:rPr lang="en-US" sz="2400" dirty="0" err="1">
                <a:latin typeface="TimesNewRomanPSMT"/>
              </a:rPr>
              <a:t>Kapitalynda</a:t>
            </a:r>
            <a:r>
              <a:rPr lang="en-US" sz="2400" dirty="0">
                <a:latin typeface="TimesNewRomanPSMT"/>
              </a:rPr>
              <a:t>” </a:t>
            </a:r>
            <a:r>
              <a:rPr lang="en-US" sz="2400" dirty="0" err="1">
                <a:latin typeface="TimesNewRomanPSMT"/>
              </a:rPr>
              <a:t>berlen</a:t>
            </a:r>
            <a:r>
              <a:rPr lang="en-US" sz="2400" dirty="0">
                <a:latin typeface="TimesNewRomanPSMT"/>
              </a:rPr>
              <a:t> </a:t>
            </a:r>
            <a:r>
              <a:rPr lang="en-US" sz="2400" dirty="0" err="1">
                <a:latin typeface="TimesNewRomanPSMT"/>
              </a:rPr>
              <a:t>kapitalistik</a:t>
            </a:r>
            <a:r>
              <a:rPr lang="en-US" sz="2400" dirty="0">
                <a:latin typeface="TimesNewRomanPSMT"/>
              </a:rPr>
              <a:t> </a:t>
            </a:r>
            <a:r>
              <a:rPr lang="en-US" sz="2400" dirty="0" err="1">
                <a:latin typeface="TimesNewRomanPSMT"/>
              </a:rPr>
              <a:t>önümçilik</a:t>
            </a:r>
            <a:r>
              <a:rPr lang="en-US" sz="2400" dirty="0">
                <a:latin typeface="TimesNewRomanPSMT"/>
              </a:rPr>
              <a:t> </a:t>
            </a:r>
            <a:r>
              <a:rPr lang="en-US" sz="2400" dirty="0" err="1" smtClean="0">
                <a:latin typeface="TimesNewRomanPSMT"/>
              </a:rPr>
              <a:t>usulynyň</a:t>
            </a:r>
            <a:r>
              <a:rPr lang="tk-TM" sz="2400" dirty="0" smtClean="0">
                <a:latin typeface="TimesNewRomanPSMT"/>
              </a:rPr>
              <a:t> </a:t>
            </a:r>
            <a:r>
              <a:rPr lang="en-US" sz="2400" dirty="0" err="1" smtClean="0">
                <a:latin typeface="TimesNewRomanPSMT"/>
              </a:rPr>
              <a:t>derňewini</a:t>
            </a:r>
            <a:r>
              <a:rPr lang="en-US" sz="2400" dirty="0" smtClean="0">
                <a:latin typeface="TimesNewRomanPSMT"/>
              </a:rPr>
              <a:t> </a:t>
            </a:r>
            <a:r>
              <a:rPr lang="en-US" sz="2400" dirty="0" err="1">
                <a:latin typeface="TimesNewRomanPSMT"/>
              </a:rPr>
              <a:t>dowam</a:t>
            </a:r>
            <a:r>
              <a:rPr lang="en-US" sz="2400" dirty="0">
                <a:latin typeface="TimesNewRomanPSMT"/>
              </a:rPr>
              <a:t> </a:t>
            </a:r>
            <a:r>
              <a:rPr lang="en-US" sz="2400" dirty="0" err="1">
                <a:latin typeface="TimesNewRomanPSMT"/>
              </a:rPr>
              <a:t>etdi</a:t>
            </a:r>
            <a:r>
              <a:rPr lang="en-US" sz="2400" dirty="0">
                <a:latin typeface="TimesNewRomanPSMT"/>
              </a:rPr>
              <a:t> </a:t>
            </a:r>
            <a:r>
              <a:rPr lang="en-US" sz="2400" dirty="0" err="1">
                <a:latin typeface="TimesNewRomanPSMT"/>
              </a:rPr>
              <a:t>diýip</a:t>
            </a:r>
            <a:r>
              <a:rPr lang="en-US" sz="2400" dirty="0">
                <a:latin typeface="TimesNewRomanPSMT"/>
              </a:rPr>
              <a:t> </a:t>
            </a:r>
            <a:r>
              <a:rPr lang="en-US" sz="2400" dirty="0" err="1">
                <a:latin typeface="TimesNewRomanPSMT"/>
              </a:rPr>
              <a:t>hasap</a:t>
            </a:r>
            <a:r>
              <a:rPr lang="en-US" sz="2400" dirty="0">
                <a:latin typeface="TimesNewRomanPSMT"/>
              </a:rPr>
              <a:t> </a:t>
            </a:r>
            <a:r>
              <a:rPr lang="en-US" sz="2400" dirty="0" err="1">
                <a:latin typeface="TimesNewRomanPSMT"/>
              </a:rPr>
              <a:t>edilýär</a:t>
            </a:r>
            <a:r>
              <a:rPr lang="en-US" sz="2400" dirty="0">
                <a:latin typeface="TimesNewRomanPSMT"/>
              </a:rPr>
              <a:t>. </a:t>
            </a:r>
            <a:r>
              <a:rPr lang="en-US" sz="2400" dirty="0" err="1">
                <a:latin typeface="TimesNewRomanPSMT"/>
              </a:rPr>
              <a:t>Dogrudan</a:t>
            </a:r>
            <a:r>
              <a:rPr lang="en-US" sz="2400" dirty="0">
                <a:latin typeface="TimesNewRomanPSMT"/>
              </a:rPr>
              <a:t> hem </a:t>
            </a:r>
            <a:r>
              <a:rPr lang="en-US" sz="2400" dirty="0" err="1">
                <a:latin typeface="TimesNewRomanPSMT"/>
              </a:rPr>
              <a:t>ol</a:t>
            </a:r>
            <a:r>
              <a:rPr lang="en-US" sz="2400" dirty="0">
                <a:latin typeface="TimesNewRomanPSMT"/>
              </a:rPr>
              <a:t> </a:t>
            </a:r>
            <a:r>
              <a:rPr lang="en-US" sz="2400" dirty="0" err="1" smtClean="0">
                <a:latin typeface="TimesNewRomanPSMT"/>
              </a:rPr>
              <a:t>özüçe</a:t>
            </a:r>
            <a:r>
              <a:rPr lang="tk-TM" sz="2400" dirty="0" smtClean="0">
                <a:latin typeface="TimesNewRomanPSMT"/>
              </a:rPr>
              <a:t> </a:t>
            </a:r>
            <a:r>
              <a:rPr lang="en-US" sz="2400" dirty="0" err="1" smtClean="0">
                <a:latin typeface="TimesNewRomanPSMT"/>
              </a:rPr>
              <a:t>kapitalizmiň</a:t>
            </a:r>
            <a:r>
              <a:rPr lang="en-US" sz="2400" dirty="0" smtClean="0">
                <a:latin typeface="TimesNewRomanPSMT"/>
              </a:rPr>
              <a:t> </a:t>
            </a:r>
            <a:r>
              <a:rPr lang="en-US" sz="2400" dirty="0" err="1">
                <a:latin typeface="TimesNewRomanPSMT"/>
              </a:rPr>
              <a:t>monopolistik</a:t>
            </a:r>
            <a:r>
              <a:rPr lang="en-US" sz="2400" dirty="0">
                <a:latin typeface="TimesNewRomanPSMT"/>
              </a:rPr>
              <a:t> </a:t>
            </a:r>
            <a:r>
              <a:rPr lang="en-US" sz="2400" dirty="0" err="1">
                <a:latin typeface="TimesNewRomanPSMT"/>
              </a:rPr>
              <a:t>ýagdaýda</a:t>
            </a:r>
            <a:r>
              <a:rPr lang="en-US" sz="2400" dirty="0">
                <a:latin typeface="TimesNewRomanPSMT"/>
              </a:rPr>
              <a:t> </a:t>
            </a:r>
            <a:r>
              <a:rPr lang="en-US" sz="2400" dirty="0" err="1">
                <a:latin typeface="TimesNewRomanPSMT"/>
              </a:rPr>
              <a:t>ösüşiniň</a:t>
            </a:r>
            <a:r>
              <a:rPr lang="en-US" sz="2400" dirty="0">
                <a:latin typeface="TimesNewRomanPSMT"/>
              </a:rPr>
              <a:t> </a:t>
            </a:r>
            <a:r>
              <a:rPr lang="en-US" sz="2400" dirty="0" err="1">
                <a:latin typeface="TimesNewRomanPSMT"/>
              </a:rPr>
              <a:t>ykdysady</a:t>
            </a:r>
            <a:r>
              <a:rPr lang="en-US" sz="2400" dirty="0">
                <a:latin typeface="TimesNewRomanPSMT"/>
              </a:rPr>
              <a:t> we </a:t>
            </a:r>
            <a:r>
              <a:rPr lang="en-US" sz="2400" dirty="0" err="1" smtClean="0">
                <a:latin typeface="TimesNewRomanPSMT"/>
              </a:rPr>
              <a:t>syýasy</a:t>
            </a:r>
            <a:r>
              <a:rPr lang="tk-TM" sz="2400" dirty="0">
                <a:latin typeface="TimesNewRomanPSMT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kanunlaryny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açýar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hem-de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sosialistik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rewolýusiýanyň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taglymatyny</a:t>
            </a:r>
            <a:r>
              <a:rPr lang="tk-TM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işläp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düzýär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3249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50005" y="656852"/>
            <a:ext cx="10599313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k-TM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Dünýäniň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ýurtlary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döwürde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başlanan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Birinji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jahan</a:t>
            </a:r>
            <a:r>
              <a:rPr lang="tk-TM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urşy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sebäpli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örän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çylşyrymly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döwri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başlaryndan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geçirýärler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Şonuň</a:t>
            </a:r>
            <a:r>
              <a:rPr lang="tk-TM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Leniniň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kapitalistik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gatnaşyklaryň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ösüşiniň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kanunlary</a:t>
            </a:r>
            <a:r>
              <a:rPr lang="tk-TM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baradaky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çykaran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ähli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netijeleriniň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ylmy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derejesini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kesgitlemeklik</a:t>
            </a:r>
            <a:r>
              <a:rPr lang="tk-TM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örän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kyn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Ýöne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şondan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soňky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geçen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döwür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kapitalizmiň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ölýän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çüýreýän</a:t>
            </a:r>
            <a:r>
              <a:rPr lang="tk-TM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döwri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diýip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Leniniň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çykaran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netijesiniň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dogry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däldigini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doly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tassyklady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1908-nji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ýylda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W.Lenin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Materializm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empiriokritisizm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atly</a:t>
            </a:r>
            <a:r>
              <a:rPr lang="tk-TM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filosofiki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eserini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ýazýar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k-TM" sz="4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4596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92031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55995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3647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67385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 idx="4294967295"/>
          </p:nvPr>
        </p:nvSpPr>
        <p:spPr>
          <a:xfrm>
            <a:off x="1061356" y="607332"/>
            <a:ext cx="9901238" cy="544513"/>
          </a:xfrm>
        </p:spPr>
        <p:txBody>
          <a:bodyPr>
            <a:normAutofit fontScale="90000"/>
          </a:bodyPr>
          <a:lstStyle/>
          <a:p>
            <a:r>
              <a:rPr lang="tk-TM" b="1" dirty="0" smtClean="0"/>
              <a:t>  </a:t>
            </a:r>
            <a:r>
              <a:rPr lang="en-US" b="1" dirty="0" err="1"/>
              <a:t>Fransuz</a:t>
            </a:r>
            <a:r>
              <a:rPr lang="en-US" b="1" dirty="0"/>
              <a:t> </a:t>
            </a:r>
            <a:r>
              <a:rPr lang="en-US" b="1" dirty="0" err="1"/>
              <a:t>Magaryfçylygynyň</a:t>
            </a:r>
            <a:r>
              <a:rPr lang="en-US" b="1" dirty="0"/>
              <a:t> </a:t>
            </a:r>
            <a:r>
              <a:rPr lang="en-US" b="1" dirty="0" err="1"/>
              <a:t>filosofiýasy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34096" y="1151845"/>
            <a:ext cx="10779617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k-TM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k-TM" sz="24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Fransuz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Magaryfçylygynyň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filosofiýasy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XVIII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asyrda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döräp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tk-TM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iki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ugra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bölünýär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tk-TM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Wolteriň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Monteskýeniň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Russonyň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deistik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materializmi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tk-TM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Nýutonuň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Galileýiň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Dekartyň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tebigy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ylymlarynyň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esasynda</a:t>
            </a:r>
            <a:r>
              <a:rPr lang="tk-TM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deizmiň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nazaryýet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esaslaryny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tankytlaýan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Didronyň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Golbahyň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Gelwesiniň</a:t>
            </a:r>
            <a:r>
              <a:rPr lang="tk-TM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Lametriniň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garaýyşlary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k-TM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Fransua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Wolter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(1694-1778)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fransuz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Magaryfçylygynyň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filosofiýasynyň</a:t>
            </a:r>
            <a:r>
              <a:rPr lang="tk-TM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görnükli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wekilleriniň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hasaplanylýar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Täze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döwrüň</a:t>
            </a:r>
            <a:r>
              <a:rPr lang="tk-TM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ylymlaryny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ilki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Nýutonyň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mehanikasyny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fizikasyny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iňlis</a:t>
            </a:r>
            <a:r>
              <a:rPr lang="tk-TM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konstitusion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düzgünleri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edaralaryny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wagyz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ediji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şahsyýetiň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azatlygyny</a:t>
            </a:r>
            <a:r>
              <a:rPr lang="tk-TM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goraýjy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çykyş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edýär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k-TM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Žan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Žak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Russo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(1712-1778)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Ýewropanyň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rewolýusion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ideologiýasynyň</a:t>
            </a:r>
            <a:r>
              <a:rPr lang="tk-TM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kemala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gelmegine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örän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güýçli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täsir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eden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akyldarlaryň</a:t>
            </a:r>
            <a:r>
              <a:rPr lang="tk-TM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biridir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Jemgyýetçilik</a:t>
            </a:r>
            <a:r>
              <a:rPr lang="tk-TM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şertnamasy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atly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eseri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azatlyk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ýuridiki</a:t>
            </a:r>
            <a:r>
              <a:rPr lang="tk-TM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hukuklaryň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deňligi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ýörelgelerine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esaslanýan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raýat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jemgyýetini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nazaryýet</a:t>
            </a:r>
            <a:r>
              <a:rPr lang="tk-TM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taýdan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esaslandyrýan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taglymat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çykyş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edipdir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Russonyň</a:t>
            </a:r>
            <a:r>
              <a:rPr lang="tk-TM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garaýyşlary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Beýik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fransuz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rewolýusiýasy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döwründe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ýakobinsçiler</a:t>
            </a:r>
            <a:r>
              <a:rPr lang="tk-TM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diýlip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atlandyrylan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topary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ruhlandyrypdyr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2628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47205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8449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1672" y="688451"/>
            <a:ext cx="2843548" cy="3135434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8976574" y="4128427"/>
            <a:ext cx="247864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Şarl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Monteskýe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k-TM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1689-1755) </a:t>
            </a:r>
            <a:endParaRPr lang="ru-RU" sz="3200" b="1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9049" y="557325"/>
            <a:ext cx="4533900" cy="569595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4574909" y="5080090"/>
            <a:ext cx="3042179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Fransua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Wolter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k-TM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1694-1778) </a:t>
            </a:r>
            <a:endParaRPr lang="ru-RU" sz="3200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971918" y="4128427"/>
            <a:ext cx="241522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k-TM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Žan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Žak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Russo</a:t>
            </a:r>
            <a:endParaRPr lang="tk-TM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(1712-1778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sz="3200" b="1"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048" y="688451"/>
            <a:ext cx="2881279" cy="3135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8356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9279" y="705177"/>
            <a:ext cx="10834007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k-TM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b="1" dirty="0"/>
              <a:t> </a:t>
            </a:r>
            <a:r>
              <a:rPr lang="en-US" sz="3600" b="1" dirty="0" err="1"/>
              <a:t>Fransuz</a:t>
            </a:r>
            <a:r>
              <a:rPr lang="en-US" sz="3600" b="1" dirty="0"/>
              <a:t> </a:t>
            </a:r>
            <a:r>
              <a:rPr lang="en-US" sz="3600" b="1" dirty="0" err="1"/>
              <a:t>Magaryfçylygynyň</a:t>
            </a:r>
            <a:r>
              <a:rPr lang="en-US" sz="3600" b="1" dirty="0"/>
              <a:t> </a:t>
            </a:r>
            <a:r>
              <a:rPr lang="en-US" sz="3600" b="1" dirty="0" err="1" smtClean="0"/>
              <a:t>filosofiýasy</a:t>
            </a:r>
            <a:endParaRPr lang="tk-TM" sz="3600" b="1" dirty="0" smtClean="0"/>
          </a:p>
          <a:p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Şarl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Lui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Monteskýe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(1689-1755)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geografiki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determinizm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taglymatyny</a:t>
            </a:r>
            <a:r>
              <a:rPr lang="tk-TM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esaslandyryjylaryň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hasaplanylýar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Bu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taglymat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howa</a:t>
            </a:r>
            <a:r>
              <a:rPr lang="tk-TM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şertleri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toprak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ýeriň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üstki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ýagdaýy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halkyň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ruhunyň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jemgyýetiň</a:t>
            </a:r>
            <a:r>
              <a:rPr lang="tk-TM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ösüşiniň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häsiýetini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kesgitleýän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esaslar</a:t>
            </a:r>
            <a:r>
              <a:rPr lang="tk-TM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bolýanlygyndan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ugur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alýar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Olar</a:t>
            </a:r>
            <a:r>
              <a:rPr lang="tk-TM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döwleti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dolandyrmaklygyň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häsiýetine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hem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täsir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edýärler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Monteskýe</a:t>
            </a:r>
            <a:r>
              <a:rPr lang="tk-TM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döwlet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dolandyryşynyň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kämil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görnüşi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hökmünde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konstitusion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monarhiýanyň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çykyş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edýänligini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belläpdir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Monteskýe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häkimiýetiň</a:t>
            </a:r>
            <a:r>
              <a:rPr lang="tk-TM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bölünişigi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taglymatyny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öňe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sürýär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k-TM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XVIII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asyryň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ikiji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ýarymynda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magaryfçylyk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hereketi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demokratik</a:t>
            </a:r>
            <a:r>
              <a:rPr lang="tk-TM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häsiýete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eýe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bolýar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Bu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pikiri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goldaýan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filosoflar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D.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Didro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tarapyndan</a:t>
            </a:r>
            <a:r>
              <a:rPr lang="tk-TM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çap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edilýän</a:t>
            </a:r>
            <a:r>
              <a:rPr lang="tk-TM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Ensiklopediýanyň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daşyna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jebisleşýärler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Bu</a:t>
            </a:r>
            <a:r>
              <a:rPr lang="tk-TM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işe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Gelwesiý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Golbah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Lametri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işjeň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gatnaşýarlar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Olar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soňky</a:t>
            </a:r>
            <a:r>
              <a:rPr lang="tk-TM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filosoflara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filosofiki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mekdeplere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güýçli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täsir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eden</a:t>
            </a:r>
            <a:r>
              <a:rPr lang="tk-TM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materializmiň</a:t>
            </a:r>
            <a:r>
              <a:rPr lang="tk-TM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ösen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görnüşini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kemala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getiripdirler</a:t>
            </a:r>
            <a:r>
              <a:rPr lang="en-US" dirty="0" smtClean="0"/>
              <a:t>.</a:t>
            </a:r>
            <a:r>
              <a:rPr lang="en-US" sz="3600" b="1" dirty="0" smtClean="0"/>
              <a:t> </a:t>
            </a:r>
            <a:endParaRPr lang="tk-TM" sz="2400" b="1" dirty="0" smtClean="0"/>
          </a:p>
        </p:txBody>
      </p:sp>
      <p:sp>
        <p:nvSpPr>
          <p:cNvPr id="5" name="Прямоугольник 4"/>
          <p:cNvSpPr/>
          <p:nvPr/>
        </p:nvSpPr>
        <p:spPr>
          <a:xfrm>
            <a:off x="1110342" y="1338357"/>
            <a:ext cx="103196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k-TM" b="1" dirty="0" smtClean="0">
                <a:latin typeface="TimesNewRomanPS-BoldMT"/>
              </a:rPr>
              <a:t>	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50911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734" y="891604"/>
            <a:ext cx="3618964" cy="320273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833433" y="4481848"/>
            <a:ext cx="4163127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Klod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Adrian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Gelwesiý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k-TM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1715-</a:t>
            </a:r>
            <a:r>
              <a:rPr lang="tk-TM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1771) </a:t>
            </a:r>
            <a:endParaRPr lang="ru-RU" sz="32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5048" y="891604"/>
            <a:ext cx="3567448" cy="320273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998286" y="4481848"/>
            <a:ext cx="4588693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Žýulýen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Ofre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Lametri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(1709-1751)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6959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33154" y="944940"/>
            <a:ext cx="10224654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Fransuz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materializminiň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filosofiki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garaýyşlaryny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k-TM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yzygiderli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beýan</a:t>
            </a:r>
            <a:r>
              <a:rPr lang="tk-TM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ediji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Genrih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Golbah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(1723-1789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tk-TM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çykyş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edýär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Tebigat</a:t>
            </a:r>
            <a:r>
              <a:rPr lang="tk-TM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ulgamy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atly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eseri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“XVIII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asyryň</a:t>
            </a:r>
            <a:endParaRPr lang="tk-TM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materializm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ateizm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kodeksi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tk-TM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hökmünde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kabul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edilipdir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k-TM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eser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1770-nji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ýylda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neşir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edilipdir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Onda</a:t>
            </a:r>
            <a:r>
              <a:rPr lang="tk-TM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ontologiýanyň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k-TM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wajyp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meseleleri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materiýa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hereket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giňişlik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sebäplilik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tötänlilik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zerurlyk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ş.m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kategoriýalar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giňişleýin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k-TM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k-TM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eýan</a:t>
            </a:r>
            <a:r>
              <a:rPr lang="tk-TM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edilýär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tebigat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ähli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zadyň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sebäbi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bolýar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k-TM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Çünki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Hudaý</a:t>
            </a:r>
            <a:r>
              <a:rPr lang="tk-TM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zerarly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däl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-de,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zerarly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ýaşaýar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Tebigat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k-TM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Golbah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energiýasynyň</a:t>
            </a:r>
            <a:r>
              <a:rPr lang="tk-TM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güýji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esasynda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hereket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edýän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k-TM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zatlaryň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bitewiligi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bolýar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Ähli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zatlar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tk-TM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bölünmeýän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we</a:t>
            </a:r>
            <a:endParaRPr lang="tk-TM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üýtgemeýän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atomlardan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ybarat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7785" y="1059028"/>
            <a:ext cx="2730321" cy="4182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399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9881" y="549886"/>
            <a:ext cx="1082992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Didro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(1713-1784)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özüniň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Materiýanyň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hereketiň</a:t>
            </a:r>
            <a:r>
              <a:rPr lang="tk-TM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k-TM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Filosofiki</a:t>
            </a:r>
            <a:r>
              <a:rPr lang="tk-TM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ýörelgeleri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”, “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Tebigaty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düşündirmek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baradaky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k-TM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pikirler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tk-TM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başga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eserlerinde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subýektiw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idealizme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garşy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çykyş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k-TM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edip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ontologiki</a:t>
            </a:r>
            <a:r>
              <a:rPr lang="tk-TM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meselelere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garaýşyny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berýär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ähli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bar </a:t>
            </a:r>
            <a:endParaRPr lang="tk-TM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zatlar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maddylaýyn</a:t>
            </a:r>
            <a:r>
              <a:rPr lang="tk-TM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bolýarlar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diýip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öwredipdir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Dünýä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gutarnyksyz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k-TM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döreýär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bolýar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tk-TM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Her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pursat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döreýän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bolýan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k-TM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ýagdaýda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ýüze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çykýar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tk-TM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Hiç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haçan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başga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dünýä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bolmandyr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endParaRPr lang="tk-TM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bolmazam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Görşümiz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ýaly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k-TM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Didro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barlyk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meselelerini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derňemekde</a:t>
            </a:r>
            <a:endParaRPr lang="tk-TM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dialektikany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ulanýar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tk-TM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pikiriçe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ähli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materiýa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duýýar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Bu </a:t>
            </a:r>
            <a:endParaRPr lang="tk-TM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gilozoizmiň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grekçe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hule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-zat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zöe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ýaşaýyş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nukdaýnazarydyr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Ýöne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“inert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duýgulygy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we “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hereketli</a:t>
            </a:r>
            <a:r>
              <a:rPr lang="tk-TM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duýgulygy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tapawutlandyrýar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pikiriçe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soňky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belli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derejede</a:t>
            </a:r>
            <a:r>
              <a:rPr lang="tk-TM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gurnalan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materiýada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ýüze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çykýar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dirty="0"/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Didro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hereketiň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tebigatyna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beýleki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fransuz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materialistlerinden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has</a:t>
            </a:r>
            <a:r>
              <a:rPr lang="tk-TM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çuňňur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düşünipdir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daşarky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içerki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hereketleri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tapawutlandyrypdyr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tk-TM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Birinjä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giňişlikdäki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hereket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daşky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täsir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ikinjä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içerki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jisimleriň</a:t>
            </a:r>
            <a:r>
              <a:rPr lang="tk-TM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molekulýar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gizlin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hereketi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hökmünde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garapdyr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k-TM" sz="36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9302" y="652917"/>
            <a:ext cx="2620507" cy="3271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638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55023" y="887511"/>
            <a:ext cx="10542779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k-TM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Fransuz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filosoflarynyň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jemgyýetçilik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durmuşyna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garaýyşlary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gnoseologiki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meseleleri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çözüşleri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baglydyr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tejribäniň</a:t>
            </a:r>
            <a:r>
              <a:rPr lang="tk-TM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duýgyny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pikir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ýöredişi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paýhasy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kemala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getirmekdäki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orny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tk-TM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baglanyşykly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meseleleri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çözmekleri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daşky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şertleriň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terbiýäniň</a:t>
            </a:r>
            <a:r>
              <a:rPr lang="tk-TM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adamyň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kämilleşmegine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dürli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jemgyýetçilik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hadysalaryň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döremegine</a:t>
            </a:r>
            <a:r>
              <a:rPr lang="tk-TM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edýän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täsirini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ýokarlandyrmagyň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ýollaryny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görkezýär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Daşky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gurşawyň</a:t>
            </a:r>
            <a:r>
              <a:rPr lang="tk-TM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şahsyýeti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kemala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getirmekdäki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orny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baradaky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taglymaty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fransuz</a:t>
            </a:r>
            <a:r>
              <a:rPr lang="tk-TM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akyldarlarynyň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gazanan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üstünligidir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adamlaryň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doglanlarynda</a:t>
            </a:r>
            <a:r>
              <a:rPr lang="tk-TM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meňzeş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bolýandyklaryny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belläpdirler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Adamlaryň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akyl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tk-TM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ahlak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tapawutlylygy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diňe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terbiýäniň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daşky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şertleriň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tapawudy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tk-TM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kesgitlenýär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Bu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meseläni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derňemeklige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Klod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Adrian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Gelwesiý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1715-</a:t>
            </a:r>
            <a:r>
              <a:rPr lang="tk-TM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1771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tarapyndan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üns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berlipdir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Gelwesiý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adamyň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ruhy</a:t>
            </a:r>
            <a:r>
              <a:rPr lang="tk-TM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kysmynyň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daşky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gurşawa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baglylygy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baradaky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pikir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tk-TM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ähli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sosial-filosofiki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garaýyşlarynyň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içinden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eriş-argaç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geçýär</a:t>
            </a:r>
            <a:r>
              <a:rPr lang="en-US" dirty="0"/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Fransuz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materialistleriniň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eserlerinde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şahsyýetiň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taryhdaky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orny</a:t>
            </a:r>
            <a:r>
              <a:rPr lang="tk-TM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giňişleýin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derňelýär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k-TM" sz="4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8442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98489" y="733246"/>
            <a:ext cx="10637949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>
                <a:latin typeface="TimesNewRomanPS-BoldMT"/>
              </a:rPr>
              <a:t>Nemes</a:t>
            </a:r>
            <a:r>
              <a:rPr lang="en-US" sz="3200" b="1" dirty="0">
                <a:latin typeface="TimesNewRomanPS-BoldMT"/>
              </a:rPr>
              <a:t> </a:t>
            </a:r>
            <a:r>
              <a:rPr lang="en-US" sz="3200" b="1" dirty="0" err="1">
                <a:latin typeface="TimesNewRomanPS-BoldMT"/>
              </a:rPr>
              <a:t>klassyky</a:t>
            </a:r>
            <a:r>
              <a:rPr lang="en-US" sz="3200" b="1" dirty="0">
                <a:latin typeface="TimesNewRomanPS-BoldMT"/>
              </a:rPr>
              <a:t> </a:t>
            </a:r>
            <a:r>
              <a:rPr lang="en-US" sz="3200" b="1" dirty="0" err="1">
                <a:latin typeface="TimesNewRomanPS-BoldMT"/>
              </a:rPr>
              <a:t>filosofiýasy</a:t>
            </a:r>
            <a:endParaRPr lang="en-US" sz="3200" b="1" dirty="0">
              <a:latin typeface="TimesNewRomanPS-BoldMT"/>
            </a:endParaRPr>
          </a:p>
          <a:p>
            <a:pPr algn="just"/>
            <a:r>
              <a:rPr lang="tk-TM" sz="2400" dirty="0" smtClean="0">
                <a:latin typeface="TimesNewRomanPSMT"/>
              </a:rPr>
              <a:t>	</a:t>
            </a:r>
            <a:r>
              <a:rPr lang="en-US" sz="2400" dirty="0" err="1" smtClean="0">
                <a:latin typeface="TimesNewRomanPSMT"/>
              </a:rPr>
              <a:t>Nemes</a:t>
            </a:r>
            <a:r>
              <a:rPr lang="en-US" sz="2400" dirty="0" smtClean="0">
                <a:latin typeface="TimesNewRomanPSMT"/>
              </a:rPr>
              <a:t> </a:t>
            </a:r>
            <a:r>
              <a:rPr lang="en-US" sz="2400" dirty="0" err="1">
                <a:latin typeface="TimesNewRomanPSMT"/>
              </a:rPr>
              <a:t>klassyky</a:t>
            </a:r>
            <a:r>
              <a:rPr lang="en-US" sz="2400" dirty="0">
                <a:latin typeface="TimesNewRomanPSMT"/>
              </a:rPr>
              <a:t> </a:t>
            </a:r>
            <a:r>
              <a:rPr lang="en-US" sz="2400" dirty="0" err="1">
                <a:latin typeface="TimesNewRomanPSMT"/>
              </a:rPr>
              <a:t>filosofiýasy</a:t>
            </a:r>
            <a:r>
              <a:rPr lang="en-US" sz="2400" dirty="0">
                <a:latin typeface="TimesNewRomanPSMT"/>
              </a:rPr>
              <a:t> </a:t>
            </a:r>
            <a:r>
              <a:rPr lang="en-US" sz="2400" dirty="0" err="1" smtClean="0">
                <a:latin typeface="TimesNewRomanPSMT"/>
              </a:rPr>
              <a:t>adamzadyň</a:t>
            </a:r>
            <a:r>
              <a:rPr lang="tk-TM" sz="2400" dirty="0" smtClean="0">
                <a:latin typeface="TimesNewRomanPSMT"/>
              </a:rPr>
              <a:t> </a:t>
            </a:r>
            <a:r>
              <a:rPr lang="en-US" sz="2400" dirty="0" err="1" smtClean="0">
                <a:latin typeface="TimesNewRomanPSMT"/>
              </a:rPr>
              <a:t>filosofiki</a:t>
            </a:r>
            <a:r>
              <a:rPr lang="en-US" sz="2400" dirty="0" smtClean="0">
                <a:latin typeface="TimesNewRomanPSMT"/>
              </a:rPr>
              <a:t> </a:t>
            </a:r>
            <a:r>
              <a:rPr lang="en-US" sz="2400" dirty="0" err="1">
                <a:latin typeface="TimesNewRomanPSMT"/>
              </a:rPr>
              <a:t>pikir</a:t>
            </a:r>
            <a:r>
              <a:rPr lang="en-US" sz="2400" dirty="0">
                <a:latin typeface="TimesNewRomanPSMT"/>
              </a:rPr>
              <a:t> </a:t>
            </a:r>
            <a:r>
              <a:rPr lang="en-US" sz="2400" dirty="0" err="1">
                <a:latin typeface="TimesNewRomanPSMT"/>
              </a:rPr>
              <a:t>medeniýetiniň</a:t>
            </a:r>
            <a:r>
              <a:rPr lang="en-US" sz="2400" dirty="0">
                <a:latin typeface="TimesNewRomanPSMT"/>
              </a:rPr>
              <a:t> </a:t>
            </a:r>
            <a:r>
              <a:rPr lang="en-US" sz="2400" dirty="0" err="1" smtClean="0">
                <a:latin typeface="TimesNewRomanPSMT"/>
              </a:rPr>
              <a:t>ösüşinde</a:t>
            </a:r>
            <a:r>
              <a:rPr lang="tk-TM" sz="2400" dirty="0" smtClean="0">
                <a:latin typeface="TimesNewRomanPSMT"/>
              </a:rPr>
              <a:t> </a:t>
            </a:r>
            <a:r>
              <a:rPr lang="en-US" sz="2400" dirty="0" err="1" smtClean="0">
                <a:latin typeface="TimesNewRomanPSMT"/>
              </a:rPr>
              <a:t>aýratyn</a:t>
            </a:r>
            <a:r>
              <a:rPr lang="en-US" sz="2400" dirty="0" smtClean="0">
                <a:latin typeface="TimesNewRomanPSMT"/>
              </a:rPr>
              <a:t> </a:t>
            </a:r>
            <a:r>
              <a:rPr lang="en-US" sz="2400" dirty="0" err="1">
                <a:latin typeface="TimesNewRomanPSMT"/>
              </a:rPr>
              <a:t>yz</a:t>
            </a:r>
            <a:r>
              <a:rPr lang="en-US" sz="2400" dirty="0">
                <a:latin typeface="TimesNewRomanPSMT"/>
              </a:rPr>
              <a:t> </a:t>
            </a:r>
            <a:r>
              <a:rPr lang="en-US" sz="2400" dirty="0" err="1">
                <a:latin typeface="TimesNewRomanPSMT"/>
              </a:rPr>
              <a:t>galdyran</a:t>
            </a:r>
            <a:r>
              <a:rPr lang="en-US" sz="2400" dirty="0">
                <a:latin typeface="TimesNewRomanPSMT"/>
              </a:rPr>
              <a:t> </a:t>
            </a:r>
            <a:r>
              <a:rPr lang="en-US" sz="2400" dirty="0" err="1" smtClean="0">
                <a:latin typeface="TimesNewRomanPSMT"/>
              </a:rPr>
              <a:t>taglymatlaryň</a:t>
            </a:r>
            <a:r>
              <a:rPr lang="tk-TM" sz="2400" dirty="0" smtClean="0">
                <a:latin typeface="TimesNewRomanPSMT"/>
              </a:rPr>
              <a:t> </a:t>
            </a:r>
            <a:r>
              <a:rPr lang="es-ES" sz="2400" dirty="0" smtClean="0">
                <a:latin typeface="TimesNewRomanPSMT"/>
              </a:rPr>
              <a:t>toplumydyr</a:t>
            </a:r>
            <a:r>
              <a:rPr lang="es-ES" sz="2400" dirty="0">
                <a:latin typeface="TimesNewRomanPSMT"/>
              </a:rPr>
              <a:t>. Ol döwür, esasan, </a:t>
            </a:r>
            <a:r>
              <a:rPr lang="es-ES" sz="2400" b="1" dirty="0" smtClean="0">
                <a:latin typeface="TimesNewRomanPS-BoldMT"/>
              </a:rPr>
              <a:t>Immanuil</a:t>
            </a:r>
            <a:r>
              <a:rPr lang="tk-TM" sz="2400" b="1" dirty="0" smtClean="0">
                <a:latin typeface="TimesNewRomanPS-BoldMT"/>
              </a:rPr>
              <a:t> </a:t>
            </a:r>
            <a:r>
              <a:rPr lang="en-US" sz="2400" b="1" dirty="0" err="1" smtClean="0">
                <a:latin typeface="TimesNewRomanPS-BoldMT"/>
              </a:rPr>
              <a:t>Kantyň</a:t>
            </a:r>
            <a:r>
              <a:rPr lang="en-US" sz="2400" b="1" dirty="0" smtClean="0">
                <a:latin typeface="TimesNewRomanPS-BoldMT"/>
              </a:rPr>
              <a:t> </a:t>
            </a:r>
            <a:r>
              <a:rPr lang="en-US" sz="2400" dirty="0">
                <a:latin typeface="TimesNewRomanPSMT"/>
              </a:rPr>
              <a:t>(1724-1804), </a:t>
            </a:r>
            <a:r>
              <a:rPr lang="en-US" sz="2400" b="1" dirty="0" err="1" smtClean="0">
                <a:latin typeface="TimesNewRomanPS-BoldMT"/>
              </a:rPr>
              <a:t>Iogann</a:t>
            </a:r>
            <a:r>
              <a:rPr lang="tk-TM" sz="2400" b="1" dirty="0" smtClean="0">
                <a:latin typeface="TimesNewRomanPS-BoldMT"/>
              </a:rPr>
              <a:t> </a:t>
            </a:r>
            <a:r>
              <a:rPr lang="en-US" sz="2400" b="1" dirty="0" err="1" smtClean="0">
                <a:latin typeface="TimesNewRomanPS-BoldMT"/>
              </a:rPr>
              <a:t>Gotlib</a:t>
            </a:r>
            <a:r>
              <a:rPr lang="en-US" sz="2400" b="1" dirty="0" smtClean="0">
                <a:latin typeface="TimesNewRomanPS-BoldMT"/>
              </a:rPr>
              <a:t> </a:t>
            </a:r>
            <a:r>
              <a:rPr lang="en-US" sz="2400" b="1" dirty="0" err="1">
                <a:latin typeface="TimesNewRomanPS-BoldMT"/>
              </a:rPr>
              <a:t>Fihtäniň</a:t>
            </a:r>
            <a:r>
              <a:rPr lang="en-US" sz="2400" b="1" dirty="0">
                <a:latin typeface="TimesNewRomanPS-BoldMT"/>
              </a:rPr>
              <a:t> </a:t>
            </a:r>
            <a:r>
              <a:rPr lang="en-US" sz="2400" dirty="0">
                <a:latin typeface="TimesNewRomanPSMT"/>
              </a:rPr>
              <a:t>(1762-1814), </a:t>
            </a:r>
            <a:r>
              <a:rPr lang="en-US" sz="2400" b="1" dirty="0" err="1" smtClean="0">
                <a:latin typeface="TimesNewRomanPS-BoldMT"/>
              </a:rPr>
              <a:t>Fridrih</a:t>
            </a:r>
            <a:r>
              <a:rPr lang="tk-TM" sz="2400" b="1" dirty="0" smtClean="0">
                <a:latin typeface="TimesNewRomanPS-BoldMT"/>
              </a:rPr>
              <a:t> </a:t>
            </a:r>
            <a:r>
              <a:rPr lang="en-US" sz="2400" b="1" dirty="0" err="1" smtClean="0">
                <a:latin typeface="TimesNewRomanPS-BoldMT"/>
              </a:rPr>
              <a:t>Wilgelm</a:t>
            </a:r>
            <a:r>
              <a:rPr lang="en-US" sz="2400" b="1" dirty="0" smtClean="0">
                <a:latin typeface="TimesNewRomanPS-BoldMT"/>
              </a:rPr>
              <a:t> </a:t>
            </a:r>
            <a:r>
              <a:rPr lang="en-US" sz="2400" b="1" dirty="0" err="1">
                <a:latin typeface="TimesNewRomanPS-BoldMT"/>
              </a:rPr>
              <a:t>Şellingiň</a:t>
            </a:r>
            <a:r>
              <a:rPr lang="en-US" sz="2400" b="1" dirty="0">
                <a:latin typeface="TimesNewRomanPS-BoldMT"/>
              </a:rPr>
              <a:t> </a:t>
            </a:r>
            <a:r>
              <a:rPr lang="en-US" sz="2400" dirty="0">
                <a:latin typeface="TimesNewRomanPSMT"/>
              </a:rPr>
              <a:t>(1775-1854), </a:t>
            </a:r>
            <a:r>
              <a:rPr lang="en-US" sz="2400" b="1" dirty="0" smtClean="0">
                <a:latin typeface="TimesNewRomanPS-BoldMT"/>
              </a:rPr>
              <a:t>Georg</a:t>
            </a:r>
            <a:r>
              <a:rPr lang="tk-TM" sz="2400" b="1" dirty="0" smtClean="0">
                <a:latin typeface="TimesNewRomanPS-BoldMT"/>
              </a:rPr>
              <a:t> </a:t>
            </a:r>
            <a:r>
              <a:rPr lang="en-US" sz="2400" b="1" dirty="0" err="1" smtClean="0">
                <a:latin typeface="TimesNewRomanPS-BoldMT"/>
              </a:rPr>
              <a:t>Wilgelm</a:t>
            </a:r>
            <a:r>
              <a:rPr lang="en-US" sz="2400" b="1" dirty="0" smtClean="0">
                <a:latin typeface="TimesNewRomanPS-BoldMT"/>
              </a:rPr>
              <a:t> </a:t>
            </a:r>
            <a:r>
              <a:rPr lang="en-US" sz="2400" b="1" dirty="0" err="1">
                <a:latin typeface="TimesNewRomanPS-BoldMT"/>
              </a:rPr>
              <a:t>Fridrih</a:t>
            </a:r>
            <a:r>
              <a:rPr lang="en-US" sz="2400" b="1" dirty="0">
                <a:latin typeface="TimesNewRomanPS-BoldMT"/>
              </a:rPr>
              <a:t> </a:t>
            </a:r>
            <a:r>
              <a:rPr lang="en-US" sz="2400" b="1" dirty="0" err="1">
                <a:latin typeface="TimesNewRomanPS-BoldMT"/>
              </a:rPr>
              <a:t>Gegeliň</a:t>
            </a:r>
            <a:r>
              <a:rPr lang="en-US" sz="2400" b="1" dirty="0">
                <a:latin typeface="TimesNewRomanPS-BoldMT"/>
              </a:rPr>
              <a:t> </a:t>
            </a:r>
            <a:r>
              <a:rPr lang="en-US" sz="2400" dirty="0">
                <a:latin typeface="TimesNewRomanPSMT"/>
              </a:rPr>
              <a:t>(1770-1831</a:t>
            </a:r>
            <a:r>
              <a:rPr lang="en-US" sz="2400" dirty="0" smtClean="0">
                <a:latin typeface="TimesNewRomanPSMT"/>
              </a:rPr>
              <a:t>),</a:t>
            </a:r>
            <a:r>
              <a:rPr lang="tk-TM" sz="2400" dirty="0" smtClean="0">
                <a:latin typeface="TimesNewRomanPSMT"/>
              </a:rPr>
              <a:t> </a:t>
            </a:r>
            <a:r>
              <a:rPr lang="en-US" sz="2400" b="1" dirty="0" err="1" smtClean="0">
                <a:latin typeface="TimesNewRomanPS-BoldMT"/>
              </a:rPr>
              <a:t>Lýudwig</a:t>
            </a:r>
            <a:r>
              <a:rPr lang="en-US" sz="2400" b="1" dirty="0" smtClean="0">
                <a:latin typeface="TimesNewRomanPS-BoldMT"/>
              </a:rPr>
              <a:t> </a:t>
            </a:r>
            <a:r>
              <a:rPr lang="en-US" sz="2400" b="1" dirty="0">
                <a:latin typeface="TimesNewRomanPS-BoldMT"/>
              </a:rPr>
              <a:t>Andreas </a:t>
            </a:r>
            <a:r>
              <a:rPr lang="en-US" sz="2400" b="1" dirty="0" err="1">
                <a:latin typeface="TimesNewRomanPS-BoldMT"/>
              </a:rPr>
              <a:t>Feýerbahyň</a:t>
            </a:r>
            <a:r>
              <a:rPr lang="en-US" sz="2400" b="1" dirty="0">
                <a:latin typeface="TimesNewRomanPS-BoldMT"/>
              </a:rPr>
              <a:t> </a:t>
            </a:r>
            <a:r>
              <a:rPr lang="en-US" sz="2400" dirty="0">
                <a:latin typeface="TimesNewRomanPSMT"/>
              </a:rPr>
              <a:t>(</a:t>
            </a:r>
            <a:r>
              <a:rPr lang="en-US" sz="2400" dirty="0" smtClean="0">
                <a:latin typeface="TimesNewRomanPSMT"/>
              </a:rPr>
              <a:t>1804-</a:t>
            </a:r>
            <a:r>
              <a:rPr lang="tk-TM" sz="2400" dirty="0" smtClean="0">
                <a:latin typeface="TimesNewRomanPSMT"/>
              </a:rPr>
              <a:t> </a:t>
            </a:r>
            <a:r>
              <a:rPr lang="en-US" sz="2400" dirty="0" smtClean="0">
                <a:latin typeface="TimesNewRomanPSMT"/>
              </a:rPr>
              <a:t>1872</a:t>
            </a:r>
            <a:r>
              <a:rPr lang="en-US" sz="2400" dirty="0">
                <a:latin typeface="TimesNewRomanPSMT"/>
              </a:rPr>
              <a:t>) </a:t>
            </a:r>
            <a:r>
              <a:rPr lang="en-US" sz="2400" dirty="0" err="1" smtClean="0">
                <a:latin typeface="TimesNewRomanPSMT"/>
              </a:rPr>
              <a:t>filosofiki</a:t>
            </a:r>
            <a:r>
              <a:rPr lang="tk-TM" sz="2400" dirty="0" smtClean="0">
                <a:latin typeface="TimesNewRomanPSMT"/>
              </a:rPr>
              <a:t> </a:t>
            </a:r>
            <a:r>
              <a:rPr lang="en-US" sz="2400" dirty="0" err="1" smtClean="0">
                <a:latin typeface="TimesNewRomanPSMT"/>
              </a:rPr>
              <a:t>döredijiligi</a:t>
            </a:r>
            <a:r>
              <a:rPr lang="en-US" sz="2400" dirty="0" smtClean="0">
                <a:latin typeface="TimesNewRomanPSMT"/>
              </a:rPr>
              <a:t> </a:t>
            </a:r>
            <a:r>
              <a:rPr lang="en-US" sz="2400" dirty="0" err="1">
                <a:latin typeface="TimesNewRomanPSMT"/>
              </a:rPr>
              <a:t>bilen</a:t>
            </a:r>
            <a:r>
              <a:rPr lang="en-US" sz="2400" dirty="0">
                <a:latin typeface="TimesNewRomanPSMT"/>
              </a:rPr>
              <a:t> </a:t>
            </a:r>
            <a:r>
              <a:rPr lang="en-US" sz="2400" dirty="0" err="1" smtClean="0">
                <a:latin typeface="TimesNewRomanPSMT"/>
              </a:rPr>
              <a:t>baglanyşdyrylýar</a:t>
            </a:r>
            <a:r>
              <a:rPr lang="en-US" sz="2400" dirty="0" smtClean="0">
                <a:latin typeface="TimesNewRomanPSMT"/>
              </a:rPr>
              <a:t>.</a:t>
            </a:r>
            <a:r>
              <a:rPr lang="tk-TM" sz="2400" dirty="0" smtClean="0">
                <a:latin typeface="TimesNewRomanPSMT"/>
              </a:rPr>
              <a:t> </a:t>
            </a:r>
            <a:r>
              <a:rPr lang="en-US" sz="2400" dirty="0" smtClean="0">
                <a:latin typeface="TimesNewRomanPSMT"/>
              </a:rPr>
              <a:t>Bu </a:t>
            </a:r>
            <a:r>
              <a:rPr lang="en-US" sz="2400" dirty="0" err="1">
                <a:latin typeface="TimesNewRomanPSMT"/>
              </a:rPr>
              <a:t>filosoflaryň</a:t>
            </a:r>
            <a:r>
              <a:rPr lang="en-US" sz="2400" dirty="0">
                <a:latin typeface="TimesNewRomanPSMT"/>
              </a:rPr>
              <a:t> her </a:t>
            </a:r>
            <a:r>
              <a:rPr lang="en-US" sz="2400" dirty="0" err="1" smtClean="0">
                <a:latin typeface="TimesNewRomanPSMT"/>
              </a:rPr>
              <a:t>haýsy</a:t>
            </a:r>
            <a:r>
              <a:rPr lang="tk-TM" sz="2400" dirty="0" smtClean="0">
                <a:latin typeface="TimesNewRomanPSMT"/>
              </a:rPr>
              <a:t> </a:t>
            </a:r>
            <a:r>
              <a:rPr lang="en-US" sz="2400" dirty="0" err="1" smtClean="0">
                <a:latin typeface="TimesNewRomanPSMT"/>
              </a:rPr>
              <a:t>taglymatlara</a:t>
            </a:r>
            <a:r>
              <a:rPr lang="en-US" sz="2400" dirty="0" smtClean="0">
                <a:latin typeface="TimesNewRomanPSMT"/>
              </a:rPr>
              <a:t> </a:t>
            </a:r>
            <a:r>
              <a:rPr lang="en-US" sz="2400" dirty="0">
                <a:latin typeface="TimesNewRomanPSMT"/>
              </a:rPr>
              <a:t>we </a:t>
            </a:r>
            <a:r>
              <a:rPr lang="en-US" sz="2400" dirty="0" err="1">
                <a:latin typeface="TimesNewRomanPSMT"/>
              </a:rPr>
              <a:t>pikirlere</a:t>
            </a:r>
            <a:r>
              <a:rPr lang="en-US" sz="2400" dirty="0">
                <a:latin typeface="TimesNewRomanPSMT"/>
              </a:rPr>
              <a:t> </a:t>
            </a:r>
            <a:r>
              <a:rPr lang="en-US" sz="2400" dirty="0" err="1">
                <a:latin typeface="TimesNewRomanPSMT"/>
              </a:rPr>
              <a:t>baý</a:t>
            </a:r>
            <a:r>
              <a:rPr lang="en-US" sz="2400" dirty="0">
                <a:latin typeface="TimesNewRomanPSMT"/>
              </a:rPr>
              <a:t> </a:t>
            </a:r>
            <a:r>
              <a:rPr lang="en-US" sz="2400" dirty="0" err="1">
                <a:latin typeface="TimesNewRomanPSMT"/>
              </a:rPr>
              <a:t>öz</a:t>
            </a:r>
            <a:r>
              <a:rPr lang="en-US" sz="2400" dirty="0">
                <a:latin typeface="TimesNewRomanPSMT"/>
              </a:rPr>
              <a:t> </a:t>
            </a:r>
            <a:r>
              <a:rPr lang="en-US" sz="2400" dirty="0" err="1" smtClean="0">
                <a:latin typeface="TimesNewRomanPSMT"/>
              </a:rPr>
              <a:t>filosofiki</a:t>
            </a:r>
            <a:r>
              <a:rPr lang="tk-TM" sz="2400" dirty="0" smtClean="0">
                <a:latin typeface="TimesNewRomanPSMT"/>
              </a:rPr>
              <a:t> </a:t>
            </a:r>
            <a:r>
              <a:rPr lang="en-US" sz="2400" dirty="0" err="1" smtClean="0">
                <a:latin typeface="TimesNewRomanPSMT"/>
              </a:rPr>
              <a:t>ulgamyny</a:t>
            </a:r>
            <a:r>
              <a:rPr lang="en-US" sz="2400" dirty="0" smtClean="0">
                <a:latin typeface="TimesNewRomanPSMT"/>
              </a:rPr>
              <a:t> </a:t>
            </a:r>
            <a:r>
              <a:rPr lang="en-US" sz="2400" dirty="0" err="1">
                <a:latin typeface="TimesNewRomanPSMT"/>
              </a:rPr>
              <a:t>döreden</a:t>
            </a:r>
            <a:r>
              <a:rPr lang="en-US" sz="2400" dirty="0">
                <a:latin typeface="TimesNewRomanPSMT"/>
              </a:rPr>
              <a:t> </a:t>
            </a:r>
            <a:r>
              <a:rPr lang="en-US" sz="2400" dirty="0" err="1">
                <a:latin typeface="TimesNewRomanPSMT"/>
              </a:rPr>
              <a:t>alymlardyr</a:t>
            </a:r>
            <a:r>
              <a:rPr lang="en-US" sz="2400" dirty="0">
                <a:latin typeface="TimesNewRomanPSMT"/>
              </a:rPr>
              <a:t>. </a:t>
            </a:r>
            <a:r>
              <a:rPr lang="en-US" sz="2400" dirty="0" err="1">
                <a:latin typeface="TimesNewRomanPSMT"/>
              </a:rPr>
              <a:t>Şol</a:t>
            </a:r>
            <a:r>
              <a:rPr lang="en-US" sz="2400" dirty="0">
                <a:latin typeface="TimesNewRomanPSMT"/>
              </a:rPr>
              <a:t> </a:t>
            </a:r>
            <a:r>
              <a:rPr lang="en-US" sz="2400" dirty="0" err="1">
                <a:latin typeface="TimesNewRomanPSMT"/>
              </a:rPr>
              <a:t>bir</a:t>
            </a:r>
            <a:r>
              <a:rPr lang="en-US" sz="2400" dirty="0">
                <a:latin typeface="TimesNewRomanPSMT"/>
              </a:rPr>
              <a:t> </a:t>
            </a:r>
            <a:r>
              <a:rPr lang="en-US" sz="2400" dirty="0" err="1">
                <a:latin typeface="TimesNewRomanPSMT"/>
              </a:rPr>
              <a:t>wagtda</a:t>
            </a:r>
            <a:r>
              <a:rPr lang="en-US" sz="2400" dirty="0">
                <a:latin typeface="TimesNewRomanPSMT"/>
              </a:rPr>
              <a:t> hem </a:t>
            </a:r>
            <a:r>
              <a:rPr lang="en-US" sz="2400" dirty="0" err="1">
                <a:latin typeface="TimesNewRomanPSMT"/>
              </a:rPr>
              <a:t>nemes</a:t>
            </a:r>
            <a:r>
              <a:rPr lang="en-US" sz="2400" dirty="0">
                <a:latin typeface="TimesNewRomanPSMT"/>
              </a:rPr>
              <a:t> </a:t>
            </a:r>
            <a:r>
              <a:rPr lang="en-US" sz="2400" dirty="0" err="1" smtClean="0">
                <a:latin typeface="TimesNewRomanPSMT"/>
              </a:rPr>
              <a:t>klassyky</a:t>
            </a:r>
            <a:r>
              <a:rPr lang="tk-TM" sz="2400" dirty="0" smtClean="0">
                <a:latin typeface="TimesNewRomanPSMT"/>
              </a:rPr>
              <a:t> </a:t>
            </a:r>
            <a:r>
              <a:rPr lang="en-US" sz="2400" dirty="0" err="1" smtClean="0">
                <a:latin typeface="TimesNewRomanPSMT"/>
              </a:rPr>
              <a:t>filosofiýasy</a:t>
            </a:r>
            <a:r>
              <a:rPr lang="en-US" sz="2400" dirty="0" smtClean="0">
                <a:latin typeface="TimesNewRomanPSMT"/>
              </a:rPr>
              <a:t> </a:t>
            </a:r>
            <a:r>
              <a:rPr lang="en-US" sz="2400" dirty="0" err="1">
                <a:latin typeface="TimesNewRomanPSMT"/>
              </a:rPr>
              <a:t>bir</a:t>
            </a:r>
            <a:r>
              <a:rPr lang="en-US" sz="2400" dirty="0">
                <a:latin typeface="TimesNewRomanPSMT"/>
              </a:rPr>
              <a:t> </a:t>
            </a:r>
            <a:r>
              <a:rPr lang="en-US" sz="2400" dirty="0" err="1">
                <a:latin typeface="TimesNewRomanPSMT"/>
              </a:rPr>
              <a:t>bitewi</a:t>
            </a:r>
            <a:r>
              <a:rPr lang="en-US" sz="2400" dirty="0">
                <a:latin typeface="TimesNewRomanPSMT"/>
              </a:rPr>
              <a:t> </a:t>
            </a:r>
            <a:r>
              <a:rPr lang="en-US" sz="2400" dirty="0" err="1">
                <a:latin typeface="TimesNewRomanPSMT"/>
              </a:rPr>
              <a:t>ruhy</a:t>
            </a:r>
            <a:r>
              <a:rPr lang="en-US" sz="2400" dirty="0">
                <a:latin typeface="TimesNewRomanPSMT"/>
              </a:rPr>
              <a:t> </a:t>
            </a:r>
            <a:r>
              <a:rPr lang="en-US" sz="2400" dirty="0" err="1">
                <a:latin typeface="TimesNewRomanPSMT"/>
              </a:rPr>
              <a:t>birleşme</a:t>
            </a:r>
            <a:r>
              <a:rPr lang="en-US" sz="2400" dirty="0">
                <a:latin typeface="TimesNewRomanPSMT"/>
              </a:rPr>
              <a:t> </a:t>
            </a:r>
            <a:r>
              <a:rPr lang="en-US" sz="2400" dirty="0" err="1">
                <a:latin typeface="TimesNewRomanPSMT"/>
              </a:rPr>
              <a:t>bolup</a:t>
            </a:r>
            <a:r>
              <a:rPr lang="en-US" sz="2400" dirty="0">
                <a:latin typeface="TimesNewRomanPSMT"/>
              </a:rPr>
              <a:t> </a:t>
            </a:r>
            <a:r>
              <a:rPr lang="en-US" sz="2400" dirty="0" err="1">
                <a:latin typeface="TimesNewRomanPSMT"/>
              </a:rPr>
              <a:t>çykyş</a:t>
            </a:r>
            <a:r>
              <a:rPr lang="en-US" sz="2400" dirty="0">
                <a:latin typeface="TimesNewRomanPSMT"/>
              </a:rPr>
              <a:t> </a:t>
            </a:r>
            <a:r>
              <a:rPr lang="en-US" sz="2400" dirty="0" err="1">
                <a:latin typeface="TimesNewRomanPSMT"/>
              </a:rPr>
              <a:t>edýär</a:t>
            </a:r>
            <a:r>
              <a:rPr lang="en-US" sz="2400" dirty="0">
                <a:latin typeface="TimesNewRomanPSMT"/>
              </a:rPr>
              <a:t>. </a:t>
            </a:r>
            <a:r>
              <a:rPr lang="en-US" sz="2400" dirty="0" err="1">
                <a:latin typeface="TimesNewRomanPSMT"/>
              </a:rPr>
              <a:t>Şol</a:t>
            </a:r>
            <a:r>
              <a:rPr lang="en-US" sz="2400" dirty="0">
                <a:latin typeface="TimesNewRomanPSMT"/>
              </a:rPr>
              <a:t> </a:t>
            </a:r>
            <a:r>
              <a:rPr lang="en-US" sz="2400" dirty="0" err="1" smtClean="0">
                <a:latin typeface="TimesNewRomanPSMT"/>
              </a:rPr>
              <a:t>birleşigiň</a:t>
            </a:r>
            <a:r>
              <a:rPr lang="tk-TM" sz="2400" dirty="0" smtClean="0">
                <a:latin typeface="TimesNewRomanPSMT"/>
              </a:rPr>
              <a:t> </a:t>
            </a:r>
            <a:r>
              <a:rPr lang="en-US" sz="2400" dirty="0" err="1" smtClean="0">
                <a:latin typeface="TimesNewRomanPSMT"/>
              </a:rPr>
              <a:t>tapawutly</a:t>
            </a:r>
            <a:r>
              <a:rPr lang="en-US" sz="2400" dirty="0" smtClean="0">
                <a:latin typeface="TimesNewRomanPSMT"/>
              </a:rPr>
              <a:t> </a:t>
            </a:r>
            <a:r>
              <a:rPr lang="en-US" sz="2400" dirty="0" err="1">
                <a:latin typeface="TimesNewRomanPSMT"/>
              </a:rPr>
              <a:t>aýratynlyklary</a:t>
            </a:r>
            <a:r>
              <a:rPr lang="en-US" sz="2400" dirty="0">
                <a:latin typeface="TimesNewRomanPSMT"/>
              </a:rPr>
              <a:t> </a:t>
            </a:r>
            <a:r>
              <a:rPr lang="en-US" sz="2400" dirty="0" err="1">
                <a:latin typeface="TimesNewRomanPSMT"/>
              </a:rPr>
              <a:t>aşakdylardan</a:t>
            </a:r>
            <a:r>
              <a:rPr lang="en-US" sz="2400" dirty="0">
                <a:latin typeface="TimesNewRomanPSMT"/>
              </a:rPr>
              <a:t> </a:t>
            </a:r>
            <a:r>
              <a:rPr lang="en-US" sz="2400" dirty="0" err="1">
                <a:latin typeface="TimesNewRomanPSMT"/>
              </a:rPr>
              <a:t>ybaratdyr</a:t>
            </a:r>
            <a:r>
              <a:rPr lang="en-US" sz="2400" dirty="0" smtClean="0">
                <a:latin typeface="TimesNewRomanPSMT"/>
              </a:rPr>
              <a:t>:</a:t>
            </a:r>
            <a:endParaRPr lang="tk-TM" sz="2400" dirty="0" smtClean="0">
              <a:latin typeface="TimesNewRomanPSMT"/>
            </a:endParaRPr>
          </a:p>
          <a:p>
            <a:pPr algn="just"/>
            <a:r>
              <a:rPr lang="tk-TM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Filosofiýanyň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adamzat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taryhyndaky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dünýä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medeniýetiniň</a:t>
            </a:r>
            <a:r>
              <a:rPr lang="tk-TM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ösüşindäki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ornuna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özboluşly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düşünmek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Nemes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klassyky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filosofiýasy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filosofiýanyň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medeniýetiň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tankydy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aňy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“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harçaňlaşýan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aň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”, “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hakykata</a:t>
            </a:r>
            <a:r>
              <a:rPr lang="tk-TM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ýylgyryp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garaýan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”,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medeniýetiň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ruhy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bolmalydygyny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göz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öňünde</a:t>
            </a:r>
            <a:r>
              <a:rPr lang="tk-TM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tutupdyr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8910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B15E28"/>
      </a:accent1>
      <a:accent2>
        <a:srgbClr val="B13228"/>
      </a:accent2>
      <a:accent3>
        <a:srgbClr val="8B7B56"/>
      </a:accent3>
      <a:accent4>
        <a:srgbClr val="E09C41"/>
      </a:accent4>
      <a:accent5>
        <a:srgbClr val="9EAE51"/>
      </a:accent5>
      <a:accent6>
        <a:srgbClr val="6E7355"/>
      </a:accent6>
      <a:hlink>
        <a:srgbClr val="D37A21"/>
      </a:hlink>
      <a:folHlink>
        <a:srgbClr val="CA8F55"/>
      </a:folHlink>
    </a:clrScheme>
    <a:fontScheme name="Натуральные материалы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039A4B3-0617-4CFC-B614-27363ECC28A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735</TotalTime>
  <Words>552</Words>
  <Application>Microsoft Office PowerPoint</Application>
  <PresentationFormat>Широкоэкранный</PresentationFormat>
  <Paragraphs>74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7" baseType="lpstr">
      <vt:lpstr>Arial</vt:lpstr>
      <vt:lpstr>Garamond</vt:lpstr>
      <vt:lpstr>Times New Roman</vt:lpstr>
      <vt:lpstr>TimesNewRomanPS-BoldMT</vt:lpstr>
      <vt:lpstr>TimesNewRomanPSMT</vt:lpstr>
      <vt:lpstr>Натуральные материалы</vt:lpstr>
      <vt:lpstr>XVII – XVIII  ýüzýyllyklaryň  Günbatar  Ýewropa  filosofiýasy</vt:lpstr>
      <vt:lpstr>  Fransuz Magaryfçylygynyň filosofiýasy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Filosofiýanyň ösüş taryhy Gadymy we orta asyr filosofiýasy</dc:title>
  <dc:creator>Lenovo</dc:creator>
  <cp:lastModifiedBy>Admin</cp:lastModifiedBy>
  <cp:revision>48</cp:revision>
  <dcterms:created xsi:type="dcterms:W3CDTF">2018-09-11T05:21:34Z</dcterms:created>
  <dcterms:modified xsi:type="dcterms:W3CDTF">2018-09-24T22:06:46Z</dcterms:modified>
</cp:coreProperties>
</file>