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1"/>
  </p:sldMasterIdLst>
  <p:notesMasterIdLst>
    <p:notesMasterId r:id="rId22"/>
  </p:notesMasterIdLst>
  <p:sldIdLst>
    <p:sldId id="328" r:id="rId2"/>
    <p:sldId id="330" r:id="rId3"/>
    <p:sldId id="331" r:id="rId4"/>
    <p:sldId id="351" r:id="rId5"/>
    <p:sldId id="352" r:id="rId6"/>
    <p:sldId id="335" r:id="rId7"/>
    <p:sldId id="337" r:id="rId8"/>
    <p:sldId id="358" r:id="rId9"/>
    <p:sldId id="340" r:id="rId10"/>
    <p:sldId id="342" r:id="rId11"/>
    <p:sldId id="353" r:id="rId12"/>
    <p:sldId id="359" r:id="rId13"/>
    <p:sldId id="360" r:id="rId14"/>
    <p:sldId id="361" r:id="rId15"/>
    <p:sldId id="362" r:id="rId16"/>
    <p:sldId id="363" r:id="rId17"/>
    <p:sldId id="364" r:id="rId18"/>
    <p:sldId id="365" r:id="rId19"/>
    <p:sldId id="366" r:id="rId20"/>
    <p:sldId id="367" r:id="rId2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D95D1100-3E9E-4941-A146-5F663FB1A2A5}">
          <p14:sldIdLst>
            <p14:sldId id="328"/>
            <p14:sldId id="330"/>
            <p14:sldId id="331"/>
          </p14:sldIdLst>
        </p14:section>
        <p14:section name="Раздел без заголовка" id="{1D193853-0BB6-4E28-BB06-A220B97E4AC9}">
          <p14:sldIdLst>
            <p14:sldId id="351"/>
            <p14:sldId id="352"/>
            <p14:sldId id="335"/>
            <p14:sldId id="337"/>
            <p14:sldId id="358"/>
            <p14:sldId id="340"/>
            <p14:sldId id="342"/>
            <p14:sldId id="353"/>
            <p14:sldId id="359"/>
            <p14:sldId id="360"/>
            <p14:sldId id="361"/>
            <p14:sldId id="362"/>
            <p14:sldId id="363"/>
            <p14:sldId id="364"/>
            <p14:sldId id="365"/>
            <p14:sldId id="366"/>
            <p14:sldId id="367"/>
          </p14:sldIdLst>
        </p14:section>
        <p14:section name="Раздел без заголовка" id="{1D2908AB-43DA-4221-829A-863ADB76F49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8" autoAdjust="0"/>
    <p:restoredTop sz="94660"/>
  </p:normalViewPr>
  <p:slideViewPr>
    <p:cSldViewPr snapToGrid="0">
      <p:cViewPr varScale="1">
        <p:scale>
          <a:sx n="74" d="100"/>
          <a:sy n="74" d="100"/>
        </p:scale>
        <p:origin x="29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74"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75"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76"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77"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78"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79"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extLst>
      <p:ext uri="{BB962C8B-B14F-4D97-AF65-F5344CB8AC3E}">
        <p14:creationId xmlns:p14="http://schemas.microsoft.com/office/powerpoint/2010/main" val="259477913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B29C8F3-725A-4F9A-A507-94E9D5D4F6DB}" type="datetimeFigureOut">
              <a:rPr lang="zh-CN" altLang="en-US" smtClean="0"/>
              <a:t>2021/10/29</a:t>
            </a:fld>
            <a:endParaRPr lang="zh-CN" altLang="en-US"/>
          </a:p>
        </p:txBody>
      </p:sp>
      <p:sp>
        <p:nvSpPr>
          <p:cNvPr id="5" name="Нижний колонтитул 4"/>
          <p:cNvSpPr>
            <a:spLocks noGrp="1"/>
          </p:cNvSpPr>
          <p:nvPr>
            <p:ph type="ftr" sz="quarter" idx="11"/>
          </p:nvPr>
        </p:nvSpPr>
        <p:spPr/>
        <p:txBody>
          <a:bodyPr/>
          <a:lstStyle/>
          <a:p>
            <a:endParaRPr lang="zh-CN" altLang="en-US"/>
          </a:p>
        </p:txBody>
      </p:sp>
      <p:sp>
        <p:nvSpPr>
          <p:cNvPr id="6" name="Номер слайда 5"/>
          <p:cNvSpPr>
            <a:spLocks noGrp="1"/>
          </p:cNvSpPr>
          <p:nvPr>
            <p:ph type="sldNum" sz="quarter" idx="12"/>
          </p:nvPr>
        </p:nvSpPr>
        <p:spPr/>
        <p:txBody>
          <a:bodyPr/>
          <a:lstStyle/>
          <a:p>
            <a:fld id="{7BE40409-DAE8-4674-9087-DC3CFB3688BD}" type="slidenum">
              <a:rPr lang="zh-CN" altLang="en-US" smtClean="0"/>
              <a:t>‹#›</a:t>
            </a:fld>
            <a:endParaRPr lang="zh-CN" altLang="en-US"/>
          </a:p>
        </p:txBody>
      </p:sp>
    </p:spTree>
    <p:extLst>
      <p:ext uri="{BB962C8B-B14F-4D97-AF65-F5344CB8AC3E}">
        <p14:creationId xmlns:p14="http://schemas.microsoft.com/office/powerpoint/2010/main" val="2088499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B29C8F3-725A-4F9A-A507-94E9D5D4F6DB}" type="datetimeFigureOut">
              <a:rPr lang="zh-CN" altLang="en-US" smtClean="0"/>
              <a:t>2021/10/29</a:t>
            </a:fld>
            <a:endParaRPr lang="zh-CN" altLang="en-US"/>
          </a:p>
        </p:txBody>
      </p:sp>
      <p:sp>
        <p:nvSpPr>
          <p:cNvPr id="5" name="Нижний колонтитул 4"/>
          <p:cNvSpPr>
            <a:spLocks noGrp="1"/>
          </p:cNvSpPr>
          <p:nvPr>
            <p:ph type="ftr" sz="quarter" idx="11"/>
          </p:nvPr>
        </p:nvSpPr>
        <p:spPr/>
        <p:txBody>
          <a:bodyPr/>
          <a:lstStyle/>
          <a:p>
            <a:endParaRPr lang="zh-CN" altLang="en-US"/>
          </a:p>
        </p:txBody>
      </p:sp>
      <p:sp>
        <p:nvSpPr>
          <p:cNvPr id="6" name="Номер слайда 5"/>
          <p:cNvSpPr>
            <a:spLocks noGrp="1"/>
          </p:cNvSpPr>
          <p:nvPr>
            <p:ph type="sldNum" sz="quarter" idx="12"/>
          </p:nvPr>
        </p:nvSpPr>
        <p:spPr/>
        <p:txBody>
          <a:bodyPr/>
          <a:lstStyle/>
          <a:p>
            <a:fld id="{7BE40409-DAE8-4674-9087-DC3CFB3688BD}" type="slidenum">
              <a:rPr lang="zh-CN" altLang="en-US" smtClean="0"/>
              <a:t>‹#›</a:t>
            </a:fld>
            <a:endParaRPr lang="zh-CN" altLang="en-US"/>
          </a:p>
        </p:txBody>
      </p:sp>
    </p:spTree>
    <p:extLst>
      <p:ext uri="{BB962C8B-B14F-4D97-AF65-F5344CB8AC3E}">
        <p14:creationId xmlns:p14="http://schemas.microsoft.com/office/powerpoint/2010/main" val="3978952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B29C8F3-725A-4F9A-A507-94E9D5D4F6DB}" type="datetimeFigureOut">
              <a:rPr lang="zh-CN" altLang="en-US" smtClean="0"/>
              <a:t>2021/10/29</a:t>
            </a:fld>
            <a:endParaRPr lang="zh-CN" altLang="en-US"/>
          </a:p>
        </p:txBody>
      </p:sp>
      <p:sp>
        <p:nvSpPr>
          <p:cNvPr id="5" name="Нижний колонтитул 4"/>
          <p:cNvSpPr>
            <a:spLocks noGrp="1"/>
          </p:cNvSpPr>
          <p:nvPr>
            <p:ph type="ftr" sz="quarter" idx="11"/>
          </p:nvPr>
        </p:nvSpPr>
        <p:spPr/>
        <p:txBody>
          <a:bodyPr/>
          <a:lstStyle/>
          <a:p>
            <a:endParaRPr lang="zh-CN" altLang="en-US"/>
          </a:p>
        </p:txBody>
      </p:sp>
      <p:sp>
        <p:nvSpPr>
          <p:cNvPr id="6" name="Номер слайда 5"/>
          <p:cNvSpPr>
            <a:spLocks noGrp="1"/>
          </p:cNvSpPr>
          <p:nvPr>
            <p:ph type="sldNum" sz="quarter" idx="12"/>
          </p:nvPr>
        </p:nvSpPr>
        <p:spPr/>
        <p:txBody>
          <a:bodyPr/>
          <a:lstStyle/>
          <a:p>
            <a:fld id="{7BE40409-DAE8-4674-9087-DC3CFB3688BD}" type="slidenum">
              <a:rPr lang="zh-CN" altLang="en-US" smtClean="0"/>
              <a:t>‹#›</a:t>
            </a:fld>
            <a:endParaRPr lang="zh-CN" altLang="en-US"/>
          </a:p>
        </p:txBody>
      </p:sp>
    </p:spTree>
    <p:extLst>
      <p:ext uri="{BB962C8B-B14F-4D97-AF65-F5344CB8AC3E}">
        <p14:creationId xmlns:p14="http://schemas.microsoft.com/office/powerpoint/2010/main" val="2285348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B29C8F3-725A-4F9A-A507-94E9D5D4F6DB}" type="datetimeFigureOut">
              <a:rPr lang="zh-CN" altLang="en-US" smtClean="0"/>
              <a:t>2021/10/29</a:t>
            </a:fld>
            <a:endParaRPr lang="zh-CN" altLang="en-US"/>
          </a:p>
        </p:txBody>
      </p:sp>
      <p:sp>
        <p:nvSpPr>
          <p:cNvPr id="6" name="Нижний колонтитул 5"/>
          <p:cNvSpPr>
            <a:spLocks noGrp="1"/>
          </p:cNvSpPr>
          <p:nvPr>
            <p:ph type="ftr" sz="quarter" idx="11"/>
          </p:nvPr>
        </p:nvSpPr>
        <p:spPr/>
        <p:txBody>
          <a:bodyPr/>
          <a:lstStyle/>
          <a:p>
            <a:endParaRPr lang="zh-CN" altLang="en-US"/>
          </a:p>
        </p:txBody>
      </p:sp>
      <p:sp>
        <p:nvSpPr>
          <p:cNvPr id="7" name="Номер слайда 6"/>
          <p:cNvSpPr>
            <a:spLocks noGrp="1"/>
          </p:cNvSpPr>
          <p:nvPr>
            <p:ph type="sldNum" sz="quarter" idx="12"/>
          </p:nvPr>
        </p:nvSpPr>
        <p:spPr/>
        <p:txBody>
          <a:bodyPr/>
          <a:lstStyle/>
          <a:p>
            <a:fld id="{7BE40409-DAE8-4674-9087-DC3CFB3688BD}" type="slidenum">
              <a:rPr lang="zh-CN" altLang="en-US" smtClean="0"/>
              <a:t>‹#›</a:t>
            </a:fld>
            <a:endParaRPr lang="zh-CN" altLang="en-US"/>
          </a:p>
        </p:txBody>
      </p:sp>
    </p:spTree>
    <p:extLst>
      <p:ext uri="{BB962C8B-B14F-4D97-AF65-F5344CB8AC3E}">
        <p14:creationId xmlns:p14="http://schemas.microsoft.com/office/powerpoint/2010/main" val="1032748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B29C8F3-725A-4F9A-A507-94E9D5D4F6DB}" type="datetimeFigureOut">
              <a:rPr lang="zh-CN" altLang="en-US" smtClean="0"/>
              <a:t>2021/10/29</a:t>
            </a:fld>
            <a:endParaRPr lang="zh-CN" altLang="en-US"/>
          </a:p>
        </p:txBody>
      </p:sp>
      <p:sp>
        <p:nvSpPr>
          <p:cNvPr id="8" name="Нижний колонтитул 7"/>
          <p:cNvSpPr>
            <a:spLocks noGrp="1"/>
          </p:cNvSpPr>
          <p:nvPr>
            <p:ph type="ftr" sz="quarter" idx="11"/>
          </p:nvPr>
        </p:nvSpPr>
        <p:spPr/>
        <p:txBody>
          <a:bodyPr/>
          <a:lstStyle/>
          <a:p>
            <a:endParaRPr lang="zh-CN" altLang="en-US"/>
          </a:p>
        </p:txBody>
      </p:sp>
      <p:sp>
        <p:nvSpPr>
          <p:cNvPr id="9" name="Номер слайда 8"/>
          <p:cNvSpPr>
            <a:spLocks noGrp="1"/>
          </p:cNvSpPr>
          <p:nvPr>
            <p:ph type="sldNum" sz="quarter" idx="12"/>
          </p:nvPr>
        </p:nvSpPr>
        <p:spPr/>
        <p:txBody>
          <a:bodyPr/>
          <a:lstStyle/>
          <a:p>
            <a:fld id="{7BE40409-DAE8-4674-9087-DC3CFB3688BD}" type="slidenum">
              <a:rPr lang="zh-CN" altLang="en-US" smtClean="0"/>
              <a:t>‹#›</a:t>
            </a:fld>
            <a:endParaRPr lang="zh-CN" altLang="en-US"/>
          </a:p>
        </p:txBody>
      </p:sp>
    </p:spTree>
    <p:extLst>
      <p:ext uri="{BB962C8B-B14F-4D97-AF65-F5344CB8AC3E}">
        <p14:creationId xmlns:p14="http://schemas.microsoft.com/office/powerpoint/2010/main" val="539738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B29C8F3-725A-4F9A-A507-94E9D5D4F6DB}" type="datetimeFigureOut">
              <a:rPr lang="zh-CN" altLang="en-US" smtClean="0"/>
              <a:t>2021/10/29</a:t>
            </a:fld>
            <a:endParaRPr lang="zh-CN" altLang="en-US"/>
          </a:p>
        </p:txBody>
      </p:sp>
      <p:sp>
        <p:nvSpPr>
          <p:cNvPr id="4" name="Нижний колонтитул 3"/>
          <p:cNvSpPr>
            <a:spLocks noGrp="1"/>
          </p:cNvSpPr>
          <p:nvPr>
            <p:ph type="ftr" sz="quarter" idx="11"/>
          </p:nvPr>
        </p:nvSpPr>
        <p:spPr/>
        <p:txBody>
          <a:bodyPr/>
          <a:lstStyle/>
          <a:p>
            <a:endParaRPr lang="zh-CN" altLang="en-US"/>
          </a:p>
        </p:txBody>
      </p:sp>
      <p:sp>
        <p:nvSpPr>
          <p:cNvPr id="5" name="Номер слайда 4"/>
          <p:cNvSpPr>
            <a:spLocks noGrp="1"/>
          </p:cNvSpPr>
          <p:nvPr>
            <p:ph type="sldNum" sz="quarter" idx="12"/>
          </p:nvPr>
        </p:nvSpPr>
        <p:spPr/>
        <p:txBody>
          <a:bodyPr/>
          <a:lstStyle/>
          <a:p>
            <a:fld id="{7BE40409-DAE8-4674-9087-DC3CFB3688BD}" type="slidenum">
              <a:rPr lang="zh-CN" altLang="en-US" smtClean="0"/>
              <a:t>‹#›</a:t>
            </a:fld>
            <a:endParaRPr lang="zh-CN" altLang="en-US"/>
          </a:p>
        </p:txBody>
      </p:sp>
    </p:spTree>
    <p:extLst>
      <p:ext uri="{BB962C8B-B14F-4D97-AF65-F5344CB8AC3E}">
        <p14:creationId xmlns:p14="http://schemas.microsoft.com/office/powerpoint/2010/main" val="3971114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B29C8F3-725A-4F9A-A507-94E9D5D4F6DB}" type="datetimeFigureOut">
              <a:rPr lang="zh-CN" altLang="en-US" smtClean="0"/>
              <a:t>2021/10/29</a:t>
            </a:fld>
            <a:endParaRPr lang="zh-CN" altLang="en-US"/>
          </a:p>
        </p:txBody>
      </p:sp>
      <p:sp>
        <p:nvSpPr>
          <p:cNvPr id="3" name="Нижний колонтитул 2"/>
          <p:cNvSpPr>
            <a:spLocks noGrp="1"/>
          </p:cNvSpPr>
          <p:nvPr>
            <p:ph type="ftr" sz="quarter" idx="11"/>
          </p:nvPr>
        </p:nvSpPr>
        <p:spPr/>
        <p:txBody>
          <a:bodyPr/>
          <a:lstStyle/>
          <a:p>
            <a:endParaRPr lang="zh-CN" altLang="en-US"/>
          </a:p>
        </p:txBody>
      </p:sp>
      <p:sp>
        <p:nvSpPr>
          <p:cNvPr id="4" name="Номер слайда 3"/>
          <p:cNvSpPr>
            <a:spLocks noGrp="1"/>
          </p:cNvSpPr>
          <p:nvPr>
            <p:ph type="sldNum" sz="quarter" idx="12"/>
          </p:nvPr>
        </p:nvSpPr>
        <p:spPr/>
        <p:txBody>
          <a:bodyPr/>
          <a:lstStyle/>
          <a:p>
            <a:fld id="{7BE40409-DAE8-4674-9087-DC3CFB3688BD}" type="slidenum">
              <a:rPr lang="zh-CN" altLang="en-US" smtClean="0"/>
              <a:t>‹#›</a:t>
            </a:fld>
            <a:endParaRPr lang="zh-CN" altLang="en-US"/>
          </a:p>
        </p:txBody>
      </p:sp>
    </p:spTree>
    <p:extLst>
      <p:ext uri="{BB962C8B-B14F-4D97-AF65-F5344CB8AC3E}">
        <p14:creationId xmlns:p14="http://schemas.microsoft.com/office/powerpoint/2010/main" val="253702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AB29C8F3-725A-4F9A-A507-94E9D5D4F6DB}" type="datetimeFigureOut">
              <a:rPr lang="zh-CN" altLang="en-US" smtClean="0"/>
              <a:t>2021/10/29</a:t>
            </a:fld>
            <a:endParaRPr lang="zh-CN" altLang="en-US"/>
          </a:p>
        </p:txBody>
      </p:sp>
      <p:sp>
        <p:nvSpPr>
          <p:cNvPr id="6" name="Нижний колонтитул 5"/>
          <p:cNvSpPr>
            <a:spLocks noGrp="1"/>
          </p:cNvSpPr>
          <p:nvPr>
            <p:ph type="ftr" sz="quarter" idx="11"/>
          </p:nvPr>
        </p:nvSpPr>
        <p:spPr/>
        <p:txBody>
          <a:bodyPr/>
          <a:lstStyle/>
          <a:p>
            <a:endParaRPr lang="zh-CN" altLang="en-US"/>
          </a:p>
        </p:txBody>
      </p:sp>
      <p:sp>
        <p:nvSpPr>
          <p:cNvPr id="7" name="Номер слайда 6"/>
          <p:cNvSpPr>
            <a:spLocks noGrp="1"/>
          </p:cNvSpPr>
          <p:nvPr>
            <p:ph type="sldNum" sz="quarter" idx="12"/>
          </p:nvPr>
        </p:nvSpPr>
        <p:spPr/>
        <p:txBody>
          <a:bodyPr/>
          <a:lstStyle/>
          <a:p>
            <a:fld id="{7BE40409-DAE8-4674-9087-DC3CFB3688BD}" type="slidenum">
              <a:rPr lang="zh-CN" altLang="en-US" smtClean="0"/>
              <a:t>‹#›</a:t>
            </a:fld>
            <a:endParaRPr lang="zh-CN" altLang="en-US"/>
          </a:p>
        </p:txBody>
      </p:sp>
    </p:spTree>
    <p:extLst>
      <p:ext uri="{BB962C8B-B14F-4D97-AF65-F5344CB8AC3E}">
        <p14:creationId xmlns:p14="http://schemas.microsoft.com/office/powerpoint/2010/main" val="1091033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fld id="{AB29C8F3-725A-4F9A-A507-94E9D5D4F6DB}" type="datetimeFigureOut">
              <a:rPr lang="zh-CN" altLang="en-US" smtClean="0"/>
              <a:t>2021/10/29</a:t>
            </a:fld>
            <a:endParaRPr lang="zh-CN" altLang="en-US"/>
          </a:p>
        </p:txBody>
      </p:sp>
      <p:sp>
        <p:nvSpPr>
          <p:cNvPr id="6" name="Нижний колонтитул 5"/>
          <p:cNvSpPr>
            <a:spLocks noGrp="1"/>
          </p:cNvSpPr>
          <p:nvPr>
            <p:ph type="ftr" sz="quarter" idx="11"/>
          </p:nvPr>
        </p:nvSpPr>
        <p:spPr/>
        <p:txBody>
          <a:bodyPr/>
          <a:lstStyle/>
          <a:p>
            <a:endParaRPr lang="zh-CN" altLang="en-US"/>
          </a:p>
        </p:txBody>
      </p:sp>
      <p:sp>
        <p:nvSpPr>
          <p:cNvPr id="7" name="Номер слайда 6"/>
          <p:cNvSpPr>
            <a:spLocks noGrp="1"/>
          </p:cNvSpPr>
          <p:nvPr>
            <p:ph type="sldNum" sz="quarter" idx="12"/>
          </p:nvPr>
        </p:nvSpPr>
        <p:spPr/>
        <p:txBody>
          <a:bodyPr/>
          <a:lstStyle/>
          <a:p>
            <a:fld id="{7BE40409-DAE8-4674-9087-DC3CFB3688BD}" type="slidenum">
              <a:rPr lang="zh-CN" altLang="en-US" smtClean="0"/>
              <a:t>‹#›</a:t>
            </a:fld>
            <a:endParaRPr lang="zh-CN" altLang="en-US"/>
          </a:p>
        </p:txBody>
      </p:sp>
    </p:spTree>
    <p:extLst>
      <p:ext uri="{BB962C8B-B14F-4D97-AF65-F5344CB8AC3E}">
        <p14:creationId xmlns:p14="http://schemas.microsoft.com/office/powerpoint/2010/main" val="1902171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B29C8F3-725A-4F9A-A507-94E9D5D4F6DB}" type="datetimeFigureOut">
              <a:rPr lang="zh-CN" altLang="en-US" smtClean="0"/>
              <a:t>2021/10/29</a:t>
            </a:fld>
            <a:endParaRPr lang="zh-CN" altLang="en-US"/>
          </a:p>
        </p:txBody>
      </p:sp>
      <p:sp>
        <p:nvSpPr>
          <p:cNvPr id="5" name="Нижний колонтитул 4"/>
          <p:cNvSpPr>
            <a:spLocks noGrp="1"/>
          </p:cNvSpPr>
          <p:nvPr>
            <p:ph type="ftr" sz="quarter" idx="11"/>
          </p:nvPr>
        </p:nvSpPr>
        <p:spPr/>
        <p:txBody>
          <a:bodyPr/>
          <a:lstStyle/>
          <a:p>
            <a:endParaRPr lang="zh-CN" altLang="en-US"/>
          </a:p>
        </p:txBody>
      </p:sp>
      <p:sp>
        <p:nvSpPr>
          <p:cNvPr id="6" name="Номер слайда 5"/>
          <p:cNvSpPr>
            <a:spLocks noGrp="1"/>
          </p:cNvSpPr>
          <p:nvPr>
            <p:ph type="sldNum" sz="quarter" idx="12"/>
          </p:nvPr>
        </p:nvSpPr>
        <p:spPr/>
        <p:txBody>
          <a:bodyPr/>
          <a:lstStyle/>
          <a:p>
            <a:fld id="{7BE40409-DAE8-4674-9087-DC3CFB3688BD}" type="slidenum">
              <a:rPr lang="zh-CN" altLang="en-US" smtClean="0"/>
              <a:t>‹#›</a:t>
            </a:fld>
            <a:endParaRPr lang="zh-CN" altLang="en-US"/>
          </a:p>
        </p:txBody>
      </p:sp>
    </p:spTree>
    <p:extLst>
      <p:ext uri="{BB962C8B-B14F-4D97-AF65-F5344CB8AC3E}">
        <p14:creationId xmlns:p14="http://schemas.microsoft.com/office/powerpoint/2010/main" val="2882050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B29C8F3-725A-4F9A-A507-94E9D5D4F6DB}" type="datetimeFigureOut">
              <a:rPr lang="zh-CN" altLang="en-US" smtClean="0"/>
              <a:t>2021/10/29</a:t>
            </a:fld>
            <a:endParaRPr lang="zh-CN" altLang="en-US"/>
          </a:p>
        </p:txBody>
      </p:sp>
      <p:sp>
        <p:nvSpPr>
          <p:cNvPr id="5" name="Нижний колонтитул 4"/>
          <p:cNvSpPr>
            <a:spLocks noGrp="1"/>
          </p:cNvSpPr>
          <p:nvPr>
            <p:ph type="ftr" sz="quarter" idx="11"/>
          </p:nvPr>
        </p:nvSpPr>
        <p:spPr/>
        <p:txBody>
          <a:bodyPr/>
          <a:lstStyle/>
          <a:p>
            <a:endParaRPr lang="zh-CN" altLang="en-US"/>
          </a:p>
        </p:txBody>
      </p:sp>
      <p:sp>
        <p:nvSpPr>
          <p:cNvPr id="6" name="Номер слайда 5"/>
          <p:cNvSpPr>
            <a:spLocks noGrp="1"/>
          </p:cNvSpPr>
          <p:nvPr>
            <p:ph type="sldNum" sz="quarter" idx="12"/>
          </p:nvPr>
        </p:nvSpPr>
        <p:spPr/>
        <p:txBody>
          <a:bodyPr/>
          <a:lstStyle/>
          <a:p>
            <a:fld id="{7BE40409-DAE8-4674-9087-DC3CFB3688BD}" type="slidenum">
              <a:rPr lang="zh-CN" altLang="en-US" smtClean="0"/>
              <a:t>‹#›</a:t>
            </a:fld>
            <a:endParaRPr lang="zh-CN" altLang="en-US"/>
          </a:p>
        </p:txBody>
      </p:sp>
    </p:spTree>
    <p:extLst>
      <p:ext uri="{BB962C8B-B14F-4D97-AF65-F5344CB8AC3E}">
        <p14:creationId xmlns:p14="http://schemas.microsoft.com/office/powerpoint/2010/main" val="306065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B29C8F3-725A-4F9A-A507-94E9D5D4F6DB}" type="datetimeFigureOut">
              <a:rPr lang="zh-CN" altLang="en-US" smtClean="0"/>
              <a:t>2021/10/29</a:t>
            </a:fld>
            <a:endParaRPr lang="zh-CN" altLang="en-US"/>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BE40409-DAE8-4674-9087-DC3CFB3688BD}" type="slidenum">
              <a:rPr lang="zh-CN" altLang="en-US" smtClean="0"/>
              <a:t>‹#›</a:t>
            </a:fld>
            <a:endParaRPr lang="zh-CN" altLang="en-US"/>
          </a:p>
        </p:txBody>
      </p:sp>
    </p:spTree>
    <p:extLst>
      <p:ext uri="{BB962C8B-B14F-4D97-AF65-F5344CB8AC3E}">
        <p14:creationId xmlns:p14="http://schemas.microsoft.com/office/powerpoint/2010/main" val="2681493183"/>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3" name="Рисунок 2097152"/>
          <p:cNvPicPr>
            <a:picLocks/>
          </p:cNvPicPr>
          <p:nvPr/>
        </p:nvPicPr>
        <p:blipFill>
          <a:blip r:embed="rId2"/>
          <a:stretch>
            <a:fillRect/>
          </a:stretch>
        </p:blipFill>
        <p:spPr>
          <a:xfrm>
            <a:off x="450569" y="282178"/>
            <a:ext cx="8388238" cy="5686196"/>
          </a:xfrm>
          <a:prstGeom prst="rect">
            <a:avLst/>
          </a:prstGeom>
        </p:spPr>
      </p:pic>
      <p:sp>
        <p:nvSpPr>
          <p:cNvPr id="1048592" name="Заголовок 1"/>
          <p:cNvSpPr>
            <a:spLocks noGrp="1"/>
          </p:cNvSpPr>
          <p:nvPr>
            <p:ph type="ctrTitle"/>
          </p:nvPr>
        </p:nvSpPr>
        <p:spPr>
          <a:xfrm>
            <a:off x="539779" y="282178"/>
            <a:ext cx="7772400" cy="2387600"/>
          </a:xfrm>
          <a:noFill/>
          <a:ln>
            <a:noFill/>
            <a:prstDash val="solid"/>
          </a:ln>
        </p:spPr>
        <p:txBody>
          <a:bodyPr/>
          <a:lstStyle/>
          <a:p>
            <a:r>
              <a:rPr lang="en-US" altLang="en-US" b="1" i="0">
                <a:solidFill>
                  <a:srgbClr val="FFFFFF"/>
                </a:solidFill>
              </a:rPr>
              <a:t>Prezentasi</a:t>
            </a:r>
            <a:r>
              <a:rPr lang="ru-RU" altLang="en-US" b="1" i="0">
                <a:solidFill>
                  <a:srgbClr val="FFFFFF"/>
                </a:solidFill>
              </a:rPr>
              <a:t>ý</a:t>
            </a:r>
            <a:r>
              <a:rPr lang="en-US" altLang="en-US" b="1" i="0">
                <a:solidFill>
                  <a:srgbClr val="FFFFFF"/>
                </a:solidFill>
              </a:rPr>
              <a:t>a</a:t>
            </a:r>
            <a:endParaRPr lang="ru-RU" altLang="en-US" b="1" i="0">
              <a:solidFill>
                <a:srgbClr val="FFFFFF"/>
              </a:solidFill>
            </a:endParaRPr>
          </a:p>
        </p:txBody>
      </p:sp>
      <p:sp>
        <p:nvSpPr>
          <p:cNvPr id="1048593" name="Подзаголовок 2"/>
          <p:cNvSpPr>
            <a:spLocks noGrp="1"/>
          </p:cNvSpPr>
          <p:nvPr>
            <p:ph type="subTitle" idx="1"/>
          </p:nvPr>
        </p:nvSpPr>
        <p:spPr>
          <a:xfrm>
            <a:off x="2029522" y="4694663"/>
            <a:ext cx="4828647" cy="1193180"/>
          </a:xfrm>
          <a:solidFill>
            <a:srgbClr val="99CCFF"/>
          </a:solidFill>
          <a:ln>
            <a:solidFill>
              <a:srgbClr val="00B0F0"/>
            </a:solidFill>
            <a:prstDash val="solid"/>
          </a:ln>
        </p:spPr>
        <p:txBody>
          <a:bodyPr>
            <a:normAutofit/>
          </a:bodyPr>
          <a:lstStyle/>
          <a:p>
            <a:r>
              <a:rPr lang="tk-TM" altLang="en-US" b="1" dirty="0" smtClean="0">
                <a:solidFill>
                  <a:srgbClr val="FFFFFF"/>
                </a:solidFill>
              </a:rPr>
              <a:t>Mugallym: Aýnazarowa Oguljan </a:t>
            </a:r>
          </a:p>
          <a:p>
            <a:r>
              <a:rPr lang="tk-TM" altLang="en-US" b="1" dirty="0" smtClean="0">
                <a:solidFill>
                  <a:srgbClr val="FFFFFF"/>
                </a:solidFill>
              </a:rPr>
              <a:t>Taýýarlan: Beginýazowa Aýzada</a:t>
            </a:r>
            <a:endParaRPr lang="ru-RU" altLang="en-US" b="1" dirty="0">
              <a:solidFill>
                <a:srgbClr val="FFFFFF"/>
              </a:solidFill>
            </a:endParaRPr>
          </a:p>
          <a:p>
            <a:endParaRPr lang="ru-RU" altLang="en-US" dirty="0">
              <a:solidFill>
                <a:srgbClr val="0000FF"/>
              </a:solidFill>
            </a:endParaRPr>
          </a:p>
        </p:txBody>
      </p:sp>
      <p:sp>
        <p:nvSpPr>
          <p:cNvPr id="1048594" name="TextBox 1048593"/>
          <p:cNvSpPr txBox="1"/>
          <p:nvPr/>
        </p:nvSpPr>
        <p:spPr>
          <a:xfrm>
            <a:off x="372512" y="723236"/>
            <a:ext cx="8106935" cy="929641"/>
          </a:xfrm>
          <a:prstGeom prst="rect">
            <a:avLst/>
          </a:prstGeom>
        </p:spPr>
        <p:txBody>
          <a:bodyPr wrap="square" rtlCol="0">
            <a:spAutoFit/>
          </a:bodyPr>
          <a:lstStyle/>
          <a:p>
            <a:pPr algn="ctr"/>
            <a:r>
              <a:rPr lang="en-US" sz="2800" b="1">
                <a:solidFill>
                  <a:srgbClr val="FFFFFF"/>
                </a:solidFill>
              </a:rPr>
              <a:t>T</a:t>
            </a:r>
            <a:r>
              <a:rPr lang="ru-RU" altLang="en-US" sz="2800" b="1">
                <a:solidFill>
                  <a:srgbClr val="FFFFFF"/>
                </a:solidFill>
              </a:rPr>
              <a:t>ü</a:t>
            </a:r>
            <a:r>
              <a:rPr lang="en-US" altLang="en-US" sz="2800" b="1">
                <a:solidFill>
                  <a:srgbClr val="FFFFFF"/>
                </a:solidFill>
              </a:rPr>
              <a:t>rkmenistany</a:t>
            </a:r>
            <a:r>
              <a:rPr lang="ru-RU" altLang="en-US" sz="2800" b="1">
                <a:solidFill>
                  <a:srgbClr val="FFFFFF"/>
                </a:solidFill>
              </a:rPr>
              <a:t>ň</a:t>
            </a:r>
            <a:r>
              <a:rPr lang="en-US" altLang="en-US" sz="2800" b="1">
                <a:solidFill>
                  <a:srgbClr val="FFFFFF"/>
                </a:solidFill>
              </a:rPr>
              <a:t> Inźener-tehniki we ulag kommunikasiýalary instituty</a:t>
            </a:r>
            <a:endParaRPr lang="ru-RU" sz="2800" b="1">
              <a:solidFill>
                <a:srgbClr val="FFFFFF"/>
              </a:solidFill>
            </a:endParaRPr>
          </a:p>
        </p:txBody>
      </p:sp>
      <p:sp>
        <p:nvSpPr>
          <p:cNvPr id="1048595" name="TextBox 1048594"/>
          <p:cNvSpPr txBox="1"/>
          <p:nvPr/>
        </p:nvSpPr>
        <p:spPr>
          <a:xfrm>
            <a:off x="3186476" y="6232532"/>
            <a:ext cx="1675456" cy="523220"/>
          </a:xfrm>
          <a:prstGeom prst="rect">
            <a:avLst/>
          </a:prstGeom>
        </p:spPr>
        <p:txBody>
          <a:bodyPr wrap="square" rtlCol="0">
            <a:spAutoFit/>
          </a:bodyPr>
          <a:lstStyle/>
          <a:p>
            <a:r>
              <a:rPr lang="tk-TM" sz="2800" b="1" dirty="0" smtClean="0">
                <a:solidFill>
                  <a:srgbClr val="3399FF"/>
                </a:solidFill>
                <a:latin typeface="Droid Sans Mono"/>
                <a:cs typeface="Droid Sans Mono"/>
              </a:rPr>
              <a:t>2- GEDU</a:t>
            </a:r>
            <a:endParaRPr lang="ru-RU" sz="2800" b="1" dirty="0">
              <a:solidFill>
                <a:srgbClr val="3399FF"/>
              </a:solidFill>
              <a:latin typeface="Droid Sans Mono"/>
              <a:cs typeface="Droid Sans Mono"/>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48590" name="Заголовок 1048589"/>
          <p:cNvSpPr>
            <a:spLocks noGrp="1"/>
          </p:cNvSpPr>
          <p:nvPr>
            <p:ph type="ctrTitle"/>
          </p:nvPr>
        </p:nvSpPr>
        <p:spPr>
          <a:xfrm>
            <a:off x="685800" y="152401"/>
            <a:ext cx="8056756" cy="2110154"/>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tk-TM" b="1" dirty="0" smtClean="0">
                <a:solidFill>
                  <a:srgbClr val="FFFFFF"/>
                </a:solidFill>
              </a:rPr>
              <a:t>Deňiz ulagy    </a:t>
            </a:r>
            <a:br>
              <a:rPr lang="tk-TM" b="1" dirty="0" smtClean="0">
                <a:solidFill>
                  <a:srgbClr val="FFFFFF"/>
                </a:solidFill>
              </a:rPr>
            </a:br>
            <a:endParaRPr lang="ru-RU" b="1" dirty="0">
              <a:solidFill>
                <a:srgbClr val="FFFFFF"/>
              </a:solidFill>
            </a:endParaRPr>
          </a:p>
        </p:txBody>
      </p:sp>
      <p:sp useBgFill="1">
        <p:nvSpPr>
          <p:cNvPr id="1048591" name="Подзаголовок 1048590"/>
          <p:cNvSpPr>
            <a:spLocks noGrp="1"/>
          </p:cNvSpPr>
          <p:nvPr>
            <p:ph type="subTitle" idx="1"/>
          </p:nvPr>
        </p:nvSpPr>
        <p:spPr>
          <a:xfrm>
            <a:off x="685800" y="2743200"/>
            <a:ext cx="7772400" cy="3681046"/>
          </a:xfrm>
          <a:ln>
            <a:solidFill>
              <a:schemeClr val="bg1"/>
            </a:solidFill>
            <a:prstDash val="solid"/>
          </a:ln>
        </p:spPr>
        <p:txBody>
          <a:bodyPr>
            <a:normAutofit fontScale="94167"/>
          </a:bodyPr>
          <a:lstStyle/>
          <a:p>
            <a:pPr algn="l"/>
            <a:r>
              <a:rPr lang="tk-TM" b="1" dirty="0" smtClean="0"/>
              <a:t>                                   Meýilnama:</a:t>
            </a:r>
          </a:p>
          <a:p>
            <a:pPr marL="457200" indent="-457200" algn="l">
              <a:buAutoNum type="arabicPeriod"/>
            </a:pPr>
            <a:r>
              <a:rPr lang="tk-TM" b="1" dirty="0" smtClean="0"/>
              <a:t>Deňiz gämi gurluşygynyň döremeginiň taryhy</a:t>
            </a:r>
            <a:r>
              <a:rPr lang="ru-RU" b="1" dirty="0"/>
              <a:t> </a:t>
            </a:r>
            <a:endParaRPr lang="ru-RU" b="1" dirty="0" smtClean="0"/>
          </a:p>
          <a:p>
            <a:pPr marL="457200" indent="-457200" algn="l">
              <a:buAutoNum type="arabicPeriod"/>
            </a:pPr>
            <a:r>
              <a:rPr lang="tk-TM" b="1" dirty="0" smtClean="0"/>
              <a:t>Deňiz ulagyny guramaklyga we dolandyrmaklyga, onuň tehniki üpjünçiligine we tehnologiýasyna umumy häsiýetnama</a:t>
            </a:r>
          </a:p>
          <a:p>
            <a:pPr marL="457200" indent="-457200" algn="l">
              <a:buAutoNum type="arabicPeriod"/>
            </a:pPr>
            <a:r>
              <a:rPr lang="tk-TM" b="1" dirty="0" smtClean="0"/>
              <a:t>Deňiz ulagynyň häzirki wagtdaky ýagdaýy, mundan beýläk ösdürmegiň ylmy tehniki meseleleri</a:t>
            </a:r>
          </a:p>
          <a:p>
            <a:pPr marL="457200" indent="-457200" algn="l">
              <a:buAutoNum type="arabicPeriod"/>
            </a:pPr>
            <a:endParaRPr lang="tk-TM" b="1"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48601" name="Заголовок 1048600"/>
          <p:cNvSpPr>
            <a:spLocks noGrp="1"/>
          </p:cNvSpPr>
          <p:nvPr>
            <p:ph type="title"/>
          </p:nvPr>
        </p:nvSpPr>
        <p:sp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t="100000" r="100000"/>
            </a:path>
            <a:tileRect l="-100000" b="-100000"/>
          </a:gradFill>
          <a:ln>
            <a:solidFill>
              <a:schemeClr val="bg1"/>
            </a:solidFill>
          </a:ln>
        </p:spPr>
        <p:txBody>
          <a:bodyPr/>
          <a:lstStyle/>
          <a:p>
            <a:r>
              <a:rPr lang="tk-TM" b="1" dirty="0" smtClean="0">
                <a:solidFill>
                  <a:srgbClr val="FFFFFF"/>
                </a:solidFill>
              </a:rPr>
              <a:t>Deňiz gämi gurluşygynyň döremeginiň taryhy</a:t>
            </a:r>
            <a:endParaRPr lang="ru-RU" b="1" dirty="0">
              <a:solidFill>
                <a:srgbClr val="FFFFFF"/>
              </a:solidFill>
            </a:endParaRPr>
          </a:p>
        </p:txBody>
      </p:sp>
      <p:sp>
        <p:nvSpPr>
          <p:cNvPr id="1048602" name="Объект 1048601"/>
          <p:cNvSpPr>
            <a:spLocks noGrp="1"/>
          </p:cNvSpPr>
          <p:nvPr>
            <p:ph idx="1"/>
          </p:nvPr>
        </p:nvSpPr>
        <p:spPr>
          <a:ln>
            <a:solidFill>
              <a:srgbClr val="D66565"/>
            </a:solidFill>
            <a:prstDash val="solid"/>
          </a:ln>
        </p:spPr>
        <p:txBody>
          <a:bodyPr>
            <a:normAutofit fontScale="96667"/>
          </a:bodyPr>
          <a:lstStyle/>
          <a:p>
            <a:pPr marL="0" indent="0">
              <a:buNone/>
            </a:pPr>
            <a:r>
              <a:rPr lang="ru-RU" sz="3200">
                <a:latin typeface="Times New Roman" panose="02020603050405020304" pitchFamily="18" charset="0"/>
                <a:ea typeface="Times New Roman" panose="02020603050405020304" pitchFamily="18" charset="0"/>
              </a:rPr>
              <a:t> Deňiz ulagynyň taryhy ösüşi b. e. öň takmynan 6 – 4 müň ýyllyklardan başlanýar. Kürek arkaly herekete getirilýän gaýyklar ir wagtlardan bäri bellidir. B. e. öň 3 müň ýyla golaý ozal ýelken oýlanyp tapylýar. Gämileri herekete getirmekde ýelkenler köp asyrlaryň dowamynda esasy rol oýnaýar. B. e. öň 3 asyrdan tä b. e. 5 asyryna çenli Orta ýer deňiz kenar ýurtlarynyň Hindistan we Hytaý bilen deňiz arkaly alyp baran söwdasy giň gerime eýe bolýar. </a:t>
            </a:r>
            <a:endParaRPr lang="ru-RU" sz="3000" dirty="0">
              <a:solidFill>
                <a:srgbClr val="D66565"/>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Прямоугольник 1"/>
          <p:cNvSpPr/>
          <p:nvPr/>
        </p:nvSpPr>
        <p:spPr>
          <a:xfrm>
            <a:off x="797170" y="3898991"/>
            <a:ext cx="7270595" cy="2677656"/>
          </a:xfrm>
          <a:prstGeom prst="rect">
            <a:avLst/>
          </a:prstGeom>
        </p:spPr>
        <p:txBody>
          <a:bodyPr wrap="square">
            <a:spAutoFit/>
          </a:bodyPr>
          <a:lstStyle/>
          <a:p>
            <a:r>
              <a:rPr lang="ru-RU" sz="2800" dirty="0" err="1">
                <a:latin typeface="Times New Roman" panose="02020603050405020304" pitchFamily="18" charset="0"/>
                <a:ea typeface="Times New Roman" panose="02020603050405020304" pitchFamily="18" charset="0"/>
              </a:rPr>
              <a:t>Rossiýada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ilkinji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Ýelizaweta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parohody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Peterburg</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şäherinde</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gurulýar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Ol</a:t>
            </a:r>
            <a:r>
              <a:rPr lang="ru-RU" sz="2800" dirty="0">
                <a:latin typeface="Times New Roman" panose="02020603050405020304" pitchFamily="18" charset="0"/>
                <a:ea typeface="Times New Roman" panose="02020603050405020304" pitchFamily="18" charset="0"/>
              </a:rPr>
              <a:t> 4 </a:t>
            </a:r>
            <a:r>
              <a:rPr lang="ru-RU" sz="2800" dirty="0" err="1">
                <a:latin typeface="Times New Roman" panose="02020603050405020304" pitchFamily="18" charset="0"/>
                <a:ea typeface="Times New Roman" panose="02020603050405020304" pitchFamily="18" charset="0"/>
              </a:rPr>
              <a:t>at</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güýjüne</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deň</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bolan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kuwwata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eýe</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bolupdyr</a:t>
            </a:r>
            <a:r>
              <a:rPr lang="ru-RU" sz="2800" dirty="0">
                <a:latin typeface="Times New Roman" panose="02020603050405020304" pitchFamily="18" charset="0"/>
                <a:ea typeface="Times New Roman" panose="02020603050405020304" pitchFamily="18" charset="0"/>
              </a:rPr>
              <a:t>. 3.11.1815-nji </a:t>
            </a:r>
            <a:r>
              <a:rPr lang="ru-RU" sz="2800" dirty="0" err="1">
                <a:latin typeface="Times New Roman" panose="02020603050405020304" pitchFamily="18" charset="0"/>
                <a:ea typeface="Times New Roman" panose="02020603050405020304" pitchFamily="18" charset="0"/>
              </a:rPr>
              <a:t>ýylda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Ýelizaweta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parohody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Peterburg</a:t>
            </a:r>
            <a:r>
              <a:rPr lang="ru-RU" sz="2800" dirty="0">
                <a:latin typeface="Times New Roman" panose="02020603050405020304" pitchFamily="18" charset="0"/>
                <a:ea typeface="Times New Roman" panose="02020603050405020304" pitchFamily="18" charset="0"/>
              </a:rPr>
              <a:t> – </a:t>
            </a:r>
            <a:r>
              <a:rPr lang="ru-RU" sz="2800" dirty="0" err="1">
                <a:latin typeface="Times New Roman" panose="02020603050405020304" pitchFamily="18" charset="0"/>
                <a:ea typeface="Times New Roman" panose="02020603050405020304" pitchFamily="18" charset="0"/>
              </a:rPr>
              <a:t>Kronştadt</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aralygynda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ýolagçylary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gatnadyp</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başlaýar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Ilkinji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ýüzüşde</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onuň</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tizligi</a:t>
            </a:r>
            <a:r>
              <a:rPr lang="ru-RU" sz="2800" dirty="0">
                <a:latin typeface="Times New Roman" panose="02020603050405020304" pitchFamily="18" charset="0"/>
                <a:ea typeface="Times New Roman" panose="02020603050405020304" pitchFamily="18" charset="0"/>
              </a:rPr>
              <a:t> 8,75 </a:t>
            </a:r>
            <a:r>
              <a:rPr lang="ru-RU" sz="2800" dirty="0" err="1">
                <a:latin typeface="Times New Roman" panose="02020603050405020304" pitchFamily="18" charset="0"/>
                <a:ea typeface="Times New Roman" panose="02020603050405020304" pitchFamily="18" charset="0"/>
              </a:rPr>
              <a:t>km</a:t>
            </a:r>
            <a:r>
              <a:rPr lang="ru-RU" sz="2800" dirty="0">
                <a:latin typeface="Times New Roman" panose="02020603050405020304" pitchFamily="18" charset="0"/>
                <a:ea typeface="Times New Roman" panose="02020603050405020304" pitchFamily="18" charset="0"/>
              </a:rPr>
              <a:t>/s </a:t>
            </a:r>
            <a:r>
              <a:rPr lang="ru-RU" sz="2800" dirty="0" err="1">
                <a:latin typeface="Times New Roman" panose="02020603050405020304" pitchFamily="18" charset="0"/>
                <a:ea typeface="Times New Roman" panose="02020603050405020304" pitchFamily="18" charset="0"/>
              </a:rPr>
              <a:t>deň</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bolupdyr</a:t>
            </a:r>
            <a:endParaRPr lang="ru-RU" sz="28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392" y="396387"/>
            <a:ext cx="4029075" cy="3181350"/>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8051" y="396387"/>
            <a:ext cx="3990975" cy="3228975"/>
          </a:xfrm>
          <a:prstGeom prst="rect">
            <a:avLst/>
          </a:prstGeom>
        </p:spPr>
      </p:pic>
    </p:spTree>
    <p:extLst>
      <p:ext uri="{BB962C8B-B14F-4D97-AF65-F5344CB8AC3E}">
        <p14:creationId xmlns:p14="http://schemas.microsoft.com/office/powerpoint/2010/main" val="2812986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Прямоугольник 1"/>
          <p:cNvSpPr/>
          <p:nvPr/>
        </p:nvSpPr>
        <p:spPr>
          <a:xfrm>
            <a:off x="316522" y="281354"/>
            <a:ext cx="3645875" cy="6001643"/>
          </a:xfrm>
          <a:prstGeom prst="rect">
            <a:avLst/>
          </a:prstGeom>
        </p:spPr>
        <p:txBody>
          <a:bodyPr wrap="square">
            <a:spAutoFit/>
          </a:bodyPr>
          <a:lstStyle/>
          <a:p>
            <a:pPr algn="just">
              <a:spcAft>
                <a:spcPts val="0"/>
              </a:spcAft>
            </a:pPr>
            <a:r>
              <a:rPr lang="ru-RU" sz="2400" dirty="0" err="1">
                <a:latin typeface="Times New Roman" panose="02020603050405020304" pitchFamily="18" charset="0"/>
                <a:ea typeface="Times New Roman" panose="02020603050405020304" pitchFamily="18" charset="0"/>
              </a:rPr>
              <a:t>Daşary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ýurtlarda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ilkinji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parohod</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deňze</a:t>
            </a:r>
            <a:r>
              <a:rPr lang="ru-RU" sz="2400" dirty="0">
                <a:latin typeface="Times New Roman" panose="02020603050405020304" pitchFamily="18" charset="0"/>
                <a:ea typeface="Times New Roman" panose="02020603050405020304" pitchFamily="18" charset="0"/>
              </a:rPr>
              <a:t> 1816-njy </a:t>
            </a:r>
            <a:r>
              <a:rPr lang="ru-RU" sz="2400" dirty="0" err="1">
                <a:latin typeface="Times New Roman" panose="02020603050405020304" pitchFamily="18" charset="0"/>
                <a:ea typeface="Times New Roman" panose="02020603050405020304" pitchFamily="18" charset="0"/>
              </a:rPr>
              <a:t>ýylda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çykypdyr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Eýýäm</a:t>
            </a:r>
            <a:r>
              <a:rPr lang="ru-RU" sz="2400" dirty="0">
                <a:latin typeface="Times New Roman" panose="02020603050405020304" pitchFamily="18" charset="0"/>
                <a:ea typeface="Times New Roman" panose="02020603050405020304" pitchFamily="18" charset="0"/>
              </a:rPr>
              <a:t> 1819-njy </a:t>
            </a:r>
            <a:r>
              <a:rPr lang="ru-RU" sz="2400" dirty="0" err="1">
                <a:latin typeface="Times New Roman" panose="02020603050405020304" pitchFamily="18" charset="0"/>
                <a:ea typeface="Times New Roman" panose="02020603050405020304" pitchFamily="18" charset="0"/>
              </a:rPr>
              <a:t>ýylda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Sawanna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parohody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Amerikadan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Ýewropa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çenli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bolan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ugurda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Atlantik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ummanyny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kesip</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geçýär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Ol</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bu</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aralygy</a:t>
            </a:r>
            <a:r>
              <a:rPr lang="ru-RU" sz="2400" dirty="0">
                <a:latin typeface="Times New Roman" panose="02020603050405020304" pitchFamily="18" charset="0"/>
                <a:ea typeface="Times New Roman" panose="02020603050405020304" pitchFamily="18" charset="0"/>
              </a:rPr>
              <a:t> 26 </a:t>
            </a:r>
            <a:r>
              <a:rPr lang="ru-RU" sz="2400" dirty="0" err="1">
                <a:latin typeface="Times New Roman" panose="02020603050405020304" pitchFamily="18" charset="0"/>
                <a:ea typeface="Times New Roman" panose="02020603050405020304" pitchFamily="18" charset="0"/>
              </a:rPr>
              <a:t>gije-gündizde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geçýär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Bu</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aralyk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esasan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ýelkenlerde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geçilip</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kynçylyklar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bolanam</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bolsa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ol</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adamzadyň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ummanlary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ulag</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taýdan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özleşdirmeginde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ýeňşi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hökmünde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belli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bolýar</a:t>
            </a:r>
            <a:r>
              <a:rPr lang="ru-RU" sz="2400" dirty="0">
                <a:latin typeface="Times New Roman" panose="02020603050405020304" pitchFamily="18" charset="0"/>
                <a:ea typeface="Times New Roman" panose="02020603050405020304" pitchFamily="18" charset="0"/>
              </a:rPr>
              <a:t>. </a:t>
            </a:r>
            <a:r>
              <a:rPr lang="ru-RU" sz="2400" dirty="0" smtClean="0">
                <a:latin typeface="Times New Roman" panose="02020603050405020304" pitchFamily="18" charset="0"/>
                <a:ea typeface="Times New Roman" panose="02020603050405020304" pitchFamily="18" charset="0"/>
              </a:rPr>
              <a:t> </a:t>
            </a:r>
            <a:endParaRPr lang="ru-RU" sz="2400" dirty="0">
              <a:effectLst/>
              <a:latin typeface="Times New Roman" panose="02020603050405020304" pitchFamily="18" charset="0"/>
              <a:ea typeface="Times New Roman" panose="020206030504050203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3101" y="1362584"/>
            <a:ext cx="4171950" cy="3305175"/>
          </a:xfrm>
          <a:prstGeom prst="rect">
            <a:avLst/>
          </a:prstGeom>
        </p:spPr>
      </p:pic>
    </p:spTree>
    <p:extLst>
      <p:ext uri="{BB962C8B-B14F-4D97-AF65-F5344CB8AC3E}">
        <p14:creationId xmlns:p14="http://schemas.microsoft.com/office/powerpoint/2010/main" val="30898068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48611" name="TextBox 1048610"/>
          <p:cNvSpPr txBox="1"/>
          <p:nvPr/>
        </p:nvSpPr>
        <p:spPr>
          <a:xfrm>
            <a:off x="0" y="167268"/>
            <a:ext cx="4270915" cy="6124754"/>
          </a:xfrm>
          <a:prstGeom prst="rect">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p:spPr>
        <p:txBody>
          <a:bodyPr wrap="square" rtlCol="0">
            <a:spAutoFit/>
          </a:bodyPr>
          <a:lstStyle/>
          <a:p>
            <a:r>
              <a:rPr lang="ru-RU" sz="2800" dirty="0"/>
              <a:t> </a:t>
            </a:r>
            <a:r>
              <a:rPr lang="ru-RU" sz="2800" dirty="0" err="1"/>
              <a:t>Köp</a:t>
            </a:r>
            <a:r>
              <a:rPr lang="ru-RU" sz="2800" dirty="0"/>
              <a:t> </a:t>
            </a:r>
            <a:r>
              <a:rPr lang="ru-RU" sz="2800" dirty="0" err="1"/>
              <a:t>wagtlap</a:t>
            </a:r>
            <a:r>
              <a:rPr lang="ru-RU" sz="2800" dirty="0"/>
              <a:t> </a:t>
            </a:r>
            <a:r>
              <a:rPr lang="ru-RU" sz="2800" dirty="0" err="1"/>
              <a:t>deňiz</a:t>
            </a:r>
            <a:r>
              <a:rPr lang="ru-RU" sz="2800" dirty="0"/>
              <a:t> </a:t>
            </a:r>
            <a:r>
              <a:rPr lang="ru-RU" sz="2800" dirty="0" err="1"/>
              <a:t>gämileri</a:t>
            </a:r>
            <a:r>
              <a:rPr lang="ru-RU" sz="2800" dirty="0"/>
              <a:t> </a:t>
            </a:r>
            <a:r>
              <a:rPr lang="ru-RU" sz="2800" dirty="0" err="1"/>
              <a:t>agaçdan</a:t>
            </a:r>
            <a:r>
              <a:rPr lang="ru-RU" sz="2800" dirty="0"/>
              <a:t> </a:t>
            </a:r>
            <a:r>
              <a:rPr lang="ru-RU" sz="2800" dirty="0" err="1"/>
              <a:t>gurlupdyr</a:t>
            </a:r>
            <a:r>
              <a:rPr lang="ru-RU" sz="2800" dirty="0"/>
              <a:t>. </a:t>
            </a:r>
            <a:r>
              <a:rPr lang="ru-RU" sz="2800" dirty="0" err="1"/>
              <a:t>Hereketlendirijiler</a:t>
            </a:r>
            <a:r>
              <a:rPr lang="ru-RU" sz="2800" dirty="0"/>
              <a:t> </a:t>
            </a:r>
            <a:r>
              <a:rPr lang="ru-RU" sz="2800" dirty="0" err="1"/>
              <a:t>hökmünde</a:t>
            </a:r>
            <a:r>
              <a:rPr lang="ru-RU" sz="2800" dirty="0"/>
              <a:t> </a:t>
            </a:r>
            <a:r>
              <a:rPr lang="ru-RU" sz="2800" dirty="0" err="1"/>
              <a:t>esasan</a:t>
            </a:r>
            <a:r>
              <a:rPr lang="ru-RU" sz="2800" dirty="0"/>
              <a:t> </a:t>
            </a:r>
            <a:r>
              <a:rPr lang="ru-RU" sz="2800" dirty="0" err="1"/>
              <a:t>kürek</a:t>
            </a:r>
            <a:r>
              <a:rPr lang="ru-RU" sz="2800" dirty="0"/>
              <a:t> </a:t>
            </a:r>
            <a:r>
              <a:rPr lang="ru-RU" sz="2800" dirty="0" err="1"/>
              <a:t>tigirleri</a:t>
            </a:r>
            <a:r>
              <a:rPr lang="ru-RU" sz="2800" dirty="0"/>
              <a:t> </a:t>
            </a:r>
            <a:r>
              <a:rPr lang="ru-RU" sz="2800" dirty="0" err="1"/>
              <a:t>ulanylypdyr</a:t>
            </a:r>
            <a:r>
              <a:rPr lang="ru-RU" sz="2800" dirty="0"/>
              <a:t>. 1850-nji </a:t>
            </a:r>
            <a:r>
              <a:rPr lang="ru-RU" sz="2800" dirty="0" err="1"/>
              <a:t>ýylda</a:t>
            </a:r>
            <a:r>
              <a:rPr lang="ru-RU" sz="2800" dirty="0"/>
              <a:t> </a:t>
            </a:r>
            <a:r>
              <a:rPr lang="ru-RU" sz="2800" dirty="0" err="1"/>
              <a:t>ilkinji</a:t>
            </a:r>
            <a:r>
              <a:rPr lang="ru-RU" sz="2800" dirty="0"/>
              <a:t> </a:t>
            </a:r>
            <a:r>
              <a:rPr lang="ru-RU" sz="2800" dirty="0" err="1"/>
              <a:t>metal</a:t>
            </a:r>
            <a:r>
              <a:rPr lang="ru-RU" sz="2800" dirty="0"/>
              <a:t> </a:t>
            </a:r>
            <a:r>
              <a:rPr lang="ru-RU" sz="2800" dirty="0" err="1"/>
              <a:t>gämileri</a:t>
            </a:r>
            <a:r>
              <a:rPr lang="ru-RU" sz="2800" dirty="0"/>
              <a:t> </a:t>
            </a:r>
            <a:r>
              <a:rPr lang="ru-RU" sz="2800" dirty="0" err="1"/>
              <a:t>peýda</a:t>
            </a:r>
            <a:r>
              <a:rPr lang="ru-RU" sz="2800" dirty="0"/>
              <a:t> </a:t>
            </a:r>
            <a:r>
              <a:rPr lang="ru-RU" sz="2800" dirty="0" err="1"/>
              <a:t>bolýar</a:t>
            </a:r>
            <a:r>
              <a:rPr lang="ru-RU" sz="2800" dirty="0"/>
              <a:t>. </a:t>
            </a:r>
            <a:r>
              <a:rPr lang="ru-RU" sz="2800" dirty="0" err="1"/>
              <a:t>Takmynan</a:t>
            </a:r>
            <a:r>
              <a:rPr lang="ru-RU" sz="2800" dirty="0"/>
              <a:t> </a:t>
            </a:r>
            <a:r>
              <a:rPr lang="ru-RU" sz="2800" dirty="0" err="1"/>
              <a:t>şol</a:t>
            </a:r>
            <a:r>
              <a:rPr lang="ru-RU" sz="2800" dirty="0"/>
              <a:t> </a:t>
            </a:r>
            <a:r>
              <a:rPr lang="ru-RU" sz="2800" dirty="0" err="1"/>
              <a:t>wagtlar</a:t>
            </a:r>
            <a:r>
              <a:rPr lang="ru-RU" sz="2800" dirty="0"/>
              <a:t> </a:t>
            </a:r>
            <a:r>
              <a:rPr lang="ru-RU" sz="2800" dirty="0" err="1"/>
              <a:t>hem</a:t>
            </a:r>
            <a:r>
              <a:rPr lang="ru-RU" sz="2800" dirty="0"/>
              <a:t> </a:t>
            </a:r>
            <a:r>
              <a:rPr lang="ru-RU" sz="2800" dirty="0" err="1"/>
              <a:t>gämi</a:t>
            </a:r>
            <a:r>
              <a:rPr lang="ru-RU" sz="2800" dirty="0"/>
              <a:t> </a:t>
            </a:r>
            <a:r>
              <a:rPr lang="ru-RU" sz="2800" dirty="0" err="1"/>
              <a:t>nurbatlary</a:t>
            </a:r>
            <a:r>
              <a:rPr lang="ru-RU" sz="2800" dirty="0"/>
              <a:t> </a:t>
            </a:r>
            <a:r>
              <a:rPr lang="ru-RU" sz="2800" dirty="0" err="1"/>
              <a:t>döredilýär</a:t>
            </a:r>
            <a:r>
              <a:rPr lang="ru-RU" sz="2800" dirty="0"/>
              <a:t> </a:t>
            </a:r>
            <a:r>
              <a:rPr lang="ru-RU" sz="2800" dirty="0" err="1"/>
              <a:t>hem-de</a:t>
            </a:r>
            <a:r>
              <a:rPr lang="ru-RU" sz="2800" dirty="0"/>
              <a:t> </a:t>
            </a:r>
            <a:r>
              <a:rPr lang="ru-RU" sz="2800" dirty="0" err="1"/>
              <a:t>gämi</a:t>
            </a:r>
            <a:r>
              <a:rPr lang="ru-RU" sz="2800" dirty="0"/>
              <a:t> </a:t>
            </a:r>
            <a:r>
              <a:rPr lang="ru-RU" sz="2800" dirty="0" err="1"/>
              <a:t>gurluşygynda</a:t>
            </a:r>
            <a:r>
              <a:rPr lang="ru-RU" sz="2800" dirty="0"/>
              <a:t> </a:t>
            </a:r>
            <a:r>
              <a:rPr lang="ru-RU" sz="2800" dirty="0" err="1"/>
              <a:t>ulanylyp</a:t>
            </a:r>
            <a:r>
              <a:rPr lang="ru-RU" sz="2800" dirty="0"/>
              <a:t> </a:t>
            </a:r>
            <a:r>
              <a:rPr lang="ru-RU" sz="2800" dirty="0" err="1"/>
              <a:t>başlanýar</a:t>
            </a:r>
            <a:r>
              <a:rPr lang="ru-RU" sz="2800" dirty="0"/>
              <a:t>. </a:t>
            </a:r>
            <a:r>
              <a:rPr lang="ru-RU" sz="2800" dirty="0" err="1"/>
              <a:t>Ol</a:t>
            </a:r>
            <a:r>
              <a:rPr lang="ru-RU" sz="2800" dirty="0"/>
              <a:t> ХХ </a:t>
            </a:r>
            <a:r>
              <a:rPr lang="ru-RU" sz="2800" dirty="0" err="1"/>
              <a:t>asyrda</a:t>
            </a:r>
            <a:r>
              <a:rPr lang="ru-RU" sz="2800" dirty="0"/>
              <a:t> </a:t>
            </a:r>
            <a:r>
              <a:rPr lang="ru-RU" sz="2800" dirty="0" err="1"/>
              <a:t>giňden</a:t>
            </a:r>
            <a:r>
              <a:rPr lang="ru-RU" sz="2800" dirty="0"/>
              <a:t> </a:t>
            </a:r>
            <a:r>
              <a:rPr lang="ru-RU" sz="2800" dirty="0" err="1"/>
              <a:t>ulanylyp</a:t>
            </a:r>
            <a:r>
              <a:rPr lang="ru-RU" sz="2800" dirty="0"/>
              <a:t> </a:t>
            </a:r>
            <a:r>
              <a:rPr lang="ru-RU" sz="2800" dirty="0" err="1"/>
              <a:t>başlanýar</a:t>
            </a:r>
            <a:r>
              <a:rPr lang="ru-RU" sz="2800" dirty="0"/>
              <a:t> </a:t>
            </a:r>
            <a:r>
              <a:rPr lang="ru-RU" sz="2800" dirty="0" err="1"/>
              <a:t>we</a:t>
            </a:r>
            <a:r>
              <a:rPr lang="ru-RU" sz="2800" dirty="0"/>
              <a:t> </a:t>
            </a:r>
            <a:r>
              <a:rPr lang="ru-RU" sz="2800" dirty="0" err="1"/>
              <a:t>aýratyn</a:t>
            </a:r>
            <a:r>
              <a:rPr lang="ru-RU" sz="2800" dirty="0"/>
              <a:t> </a:t>
            </a:r>
            <a:r>
              <a:rPr lang="ru-RU" sz="2800" dirty="0" err="1"/>
              <a:t>ösüşe</a:t>
            </a:r>
            <a:r>
              <a:rPr lang="ru-RU" sz="2800" dirty="0"/>
              <a:t> </a:t>
            </a:r>
            <a:r>
              <a:rPr lang="ru-RU" sz="2800" dirty="0" err="1"/>
              <a:t>eýe</a:t>
            </a:r>
            <a:r>
              <a:rPr lang="ru-RU" sz="2800" dirty="0"/>
              <a:t> </a:t>
            </a:r>
            <a:r>
              <a:rPr lang="ru-RU" sz="2800" dirty="0" err="1"/>
              <a:t>bolýar</a:t>
            </a:r>
            <a:r>
              <a:rPr lang="ru-RU" sz="2800" dirty="0"/>
              <a:t>.  </a:t>
            </a:r>
            <a:endParaRPr lang="ru-RU" sz="2800" b="1" dirty="0">
              <a:solidFill>
                <a:srgbClr val="FFFFFF"/>
              </a:solidFill>
            </a:endParaRPr>
          </a:p>
        </p:txBody>
      </p:sp>
      <p:pic>
        <p:nvPicPr>
          <p:cNvPr id="3" name="Рисунок 2"/>
          <p:cNvPicPr>
            <a:picLocks/>
          </p:cNvPicPr>
          <p:nvPr/>
        </p:nvPicPr>
        <p:blipFill>
          <a:blip r:embed="rId2"/>
          <a:srcRect l="22616" r="22616"/>
          <a:stretch>
            <a:fillRect/>
          </a:stretch>
        </p:blipFill>
        <p:spPr>
          <a:xfrm>
            <a:off x="4411498" y="0"/>
            <a:ext cx="4629150" cy="4560849"/>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48620" name="TextBox 1048619"/>
          <p:cNvSpPr txBox="1"/>
          <p:nvPr/>
        </p:nvSpPr>
        <p:spPr>
          <a:xfrm>
            <a:off x="2572000" y="5618341"/>
            <a:ext cx="4000000" cy="92964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US" sz="2800" b="1" dirty="0" err="1">
                <a:solidFill>
                  <a:srgbClr val="FFFFFF"/>
                </a:solidFill>
              </a:rPr>
              <a:t>Gadymy</a:t>
            </a:r>
            <a:r>
              <a:rPr lang="en-US" sz="2800" b="1" dirty="0">
                <a:solidFill>
                  <a:srgbClr val="FFFFFF"/>
                </a:solidFill>
              </a:rPr>
              <a:t> M</a:t>
            </a:r>
            <a:r>
              <a:rPr lang="ru-RU" altLang="en-US" sz="2800" b="1" dirty="0">
                <a:solidFill>
                  <a:srgbClr val="FFFFFF"/>
                </a:solidFill>
              </a:rPr>
              <a:t>ü</a:t>
            </a:r>
            <a:r>
              <a:rPr lang="en-US" altLang="en-US" sz="2800" b="1" dirty="0">
                <a:solidFill>
                  <a:srgbClr val="FFFFFF"/>
                </a:solidFill>
              </a:rPr>
              <a:t>s</a:t>
            </a:r>
            <a:r>
              <a:rPr lang="ru-RU" altLang="en-US" sz="2800" b="1" dirty="0">
                <a:solidFill>
                  <a:srgbClr val="FFFFFF"/>
                </a:solidFill>
              </a:rPr>
              <a:t>ü</a:t>
            </a:r>
            <a:r>
              <a:rPr lang="en-US" altLang="en-US" sz="2800" b="1" dirty="0">
                <a:solidFill>
                  <a:srgbClr val="FFFFFF"/>
                </a:solidFill>
              </a:rPr>
              <a:t>r g</a:t>
            </a:r>
            <a:r>
              <a:rPr lang="ru-RU" altLang="en-US" sz="2800" b="1" dirty="0">
                <a:solidFill>
                  <a:srgbClr val="FFFFFF"/>
                </a:solidFill>
              </a:rPr>
              <a:t>ä</a:t>
            </a:r>
            <a:r>
              <a:rPr lang="en-US" altLang="en-US" sz="2800" b="1" dirty="0" err="1">
                <a:solidFill>
                  <a:srgbClr val="FFFFFF"/>
                </a:solidFill>
              </a:rPr>
              <a:t>misi</a:t>
            </a:r>
            <a:r>
              <a:rPr lang="en-US" altLang="en-US" sz="2800" b="1" dirty="0">
                <a:solidFill>
                  <a:srgbClr val="FFFFFF"/>
                </a:solidFill>
              </a:rPr>
              <a:t>.</a:t>
            </a:r>
            <a:endParaRPr lang="ru-RU" sz="2800" b="1" dirty="0">
              <a:solidFill>
                <a:srgbClr val="FFFFFF"/>
              </a:solidFill>
            </a:endParaRPr>
          </a:p>
          <a:p>
            <a:r>
              <a:rPr lang="en-US" altLang="en-US" sz="2800" b="1" dirty="0">
                <a:solidFill>
                  <a:srgbClr val="FFFFFF"/>
                </a:solidFill>
              </a:rPr>
              <a:t>            </a:t>
            </a:r>
            <a:r>
              <a:rPr lang="en-US" altLang="en-US" sz="2800" b="1" dirty="0" err="1">
                <a:solidFill>
                  <a:srgbClr val="FFFFFF"/>
                </a:solidFill>
              </a:rPr>
              <a:t>B.e</a:t>
            </a:r>
            <a:r>
              <a:rPr lang="en-US" altLang="en-US" sz="2800" b="1" dirty="0">
                <a:solidFill>
                  <a:srgbClr val="FFFFFF"/>
                </a:solidFill>
              </a:rPr>
              <a:t>.</a:t>
            </a:r>
            <a:r>
              <a:rPr lang="ru-RU" altLang="en-US" sz="2800" b="1" dirty="0">
                <a:solidFill>
                  <a:srgbClr val="FFFFFF"/>
                </a:solidFill>
              </a:rPr>
              <a:t>ö</a:t>
            </a:r>
            <a:r>
              <a:rPr lang="en-US" altLang="en-US" sz="2800" b="1" dirty="0">
                <a:solidFill>
                  <a:srgbClr val="FFFFFF"/>
                </a:solidFill>
              </a:rPr>
              <a:t> IV </a:t>
            </a:r>
            <a:r>
              <a:rPr lang="en-US" altLang="en-US" sz="2800" b="1" dirty="0" err="1">
                <a:solidFill>
                  <a:srgbClr val="FFFFFF"/>
                </a:solidFill>
              </a:rPr>
              <a:t>asyr</a:t>
            </a:r>
            <a:r>
              <a:rPr lang="en-US" altLang="en-US" sz="2800" b="1" dirty="0">
                <a:solidFill>
                  <a:srgbClr val="FFFFFF"/>
                </a:solidFill>
              </a:rPr>
              <a:t>.</a:t>
            </a:r>
            <a:endParaRPr lang="ru-RU" sz="2800" b="1" dirty="0">
              <a:solidFill>
                <a:srgbClr val="FFFFFF"/>
              </a:solidFill>
            </a:endParaRPr>
          </a:p>
        </p:txBody>
      </p:sp>
      <p:pic>
        <p:nvPicPr>
          <p:cNvPr id="2097160" name="Рисунок 2097159"/>
          <p:cNvPicPr>
            <a:picLocks/>
          </p:cNvPicPr>
          <p:nvPr/>
        </p:nvPicPr>
        <p:blipFill>
          <a:blip r:embed="rId2"/>
          <a:stretch>
            <a:fillRect/>
          </a:stretch>
        </p:blipFill>
        <p:spPr>
          <a:xfrm>
            <a:off x="790812" y="535821"/>
            <a:ext cx="7375474" cy="461603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p:cNvPicPr>
            <a:picLocks/>
          </p:cNvPicPr>
          <p:nvPr/>
        </p:nvPicPr>
        <p:blipFill>
          <a:blip r:embed="rId2"/>
          <a:stretch>
            <a:fillRect/>
          </a:stretch>
        </p:blipFill>
        <p:spPr>
          <a:xfrm>
            <a:off x="1131269" y="457852"/>
            <a:ext cx="6855703" cy="4574134"/>
          </a:xfrm>
          <a:prstGeom prst="rect">
            <a:avLst/>
          </a:prstGeom>
        </p:spPr>
      </p:pic>
      <p:sp>
        <p:nvSpPr>
          <p:cNvPr id="3" name="TextBox 2"/>
          <p:cNvSpPr txBox="1"/>
          <p:nvPr/>
        </p:nvSpPr>
        <p:spPr>
          <a:xfrm>
            <a:off x="2620200" y="5341085"/>
            <a:ext cx="4141208" cy="963123"/>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800" b="1" dirty="0" err="1">
                <a:solidFill>
                  <a:srgbClr val="FFFFFF"/>
                </a:solidFill>
              </a:rPr>
              <a:t>Gadymy</a:t>
            </a:r>
            <a:r>
              <a:rPr lang="en-US" sz="2800" b="1" dirty="0">
                <a:solidFill>
                  <a:srgbClr val="FFFFFF"/>
                </a:solidFill>
              </a:rPr>
              <a:t> </a:t>
            </a:r>
            <a:r>
              <a:rPr lang="en-US" sz="2800" b="1" dirty="0" err="1">
                <a:solidFill>
                  <a:srgbClr val="FFFFFF"/>
                </a:solidFill>
              </a:rPr>
              <a:t>Gresiýany</a:t>
            </a:r>
            <a:r>
              <a:rPr lang="ru-RU" altLang="en-US" sz="2800" b="1" dirty="0">
                <a:solidFill>
                  <a:srgbClr val="FFFFFF"/>
                </a:solidFill>
              </a:rPr>
              <a:t>ň</a:t>
            </a:r>
            <a:r>
              <a:rPr lang="en-US" altLang="en-US" sz="2800" b="1" dirty="0">
                <a:solidFill>
                  <a:srgbClr val="FFFFFF"/>
                </a:solidFill>
              </a:rPr>
              <a:t> (Rim) g</a:t>
            </a:r>
            <a:r>
              <a:rPr lang="ru-RU" altLang="en-US" sz="2800" b="1" dirty="0">
                <a:solidFill>
                  <a:srgbClr val="FFFFFF"/>
                </a:solidFill>
              </a:rPr>
              <a:t>ä</a:t>
            </a:r>
            <a:r>
              <a:rPr lang="en-US" altLang="en-US" sz="2800" b="1" dirty="0" err="1">
                <a:solidFill>
                  <a:srgbClr val="FFFFFF"/>
                </a:solidFill>
              </a:rPr>
              <a:t>misi</a:t>
            </a:r>
            <a:r>
              <a:rPr lang="en-US" altLang="en-US" sz="2800" b="1" dirty="0">
                <a:solidFill>
                  <a:srgbClr val="FFFFFF"/>
                </a:solidFill>
              </a:rPr>
              <a:t>.</a:t>
            </a:r>
            <a:endParaRPr lang="ru-RU" sz="2800" b="1" dirty="0">
              <a:solidFill>
                <a:srgbClr val="FFFFFF"/>
              </a:solidFill>
            </a:endParaRPr>
          </a:p>
        </p:txBody>
      </p:sp>
    </p:spTree>
    <p:extLst>
      <p:ext uri="{BB962C8B-B14F-4D97-AF65-F5344CB8AC3E}">
        <p14:creationId xmlns:p14="http://schemas.microsoft.com/office/powerpoint/2010/main" val="36239433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097162" name="Рисунок 2097161"/>
          <p:cNvPicPr>
            <a:picLocks/>
          </p:cNvPicPr>
          <p:nvPr/>
        </p:nvPicPr>
        <p:blipFill>
          <a:blip r:embed="rId2"/>
          <a:stretch>
            <a:fillRect/>
          </a:stretch>
        </p:blipFill>
        <p:spPr>
          <a:xfrm>
            <a:off x="1562626" y="856729"/>
            <a:ext cx="6018742" cy="3096163"/>
          </a:xfrm>
          <a:prstGeom prst="rect">
            <a:avLst/>
          </a:prstGeom>
        </p:spPr>
      </p:pic>
      <p:pic>
        <p:nvPicPr>
          <p:cNvPr id="2097163" name="Рисунок 2097162"/>
          <p:cNvPicPr>
            <a:picLocks/>
          </p:cNvPicPr>
          <p:nvPr/>
        </p:nvPicPr>
        <p:blipFill>
          <a:blip r:embed="rId3"/>
          <a:stretch>
            <a:fillRect/>
          </a:stretch>
        </p:blipFill>
        <p:spPr>
          <a:xfrm>
            <a:off x="1557985" y="3952892"/>
            <a:ext cx="6023383" cy="2905108"/>
          </a:xfrm>
          <a:prstGeom prst="rect">
            <a:avLst/>
          </a:prstGeom>
        </p:spPr>
      </p:pic>
      <p:sp>
        <p:nvSpPr>
          <p:cNvPr id="1048623" name="TextBox 1048622"/>
          <p:cNvSpPr txBox="1"/>
          <p:nvPr/>
        </p:nvSpPr>
        <p:spPr>
          <a:xfrm>
            <a:off x="1938688" y="215096"/>
            <a:ext cx="5261979" cy="523220"/>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l"/>
            <a:r>
              <a:rPr lang="tk-TM" sz="2800" b="1" dirty="0" smtClean="0">
                <a:solidFill>
                  <a:srgbClr val="FFFFFF"/>
                </a:solidFill>
              </a:rPr>
              <a:t>        </a:t>
            </a:r>
            <a:r>
              <a:rPr lang="en-US" sz="2800" b="1" dirty="0" err="1" smtClean="0">
                <a:solidFill>
                  <a:srgbClr val="FFFFFF"/>
                </a:solidFill>
              </a:rPr>
              <a:t>Grek</a:t>
            </a:r>
            <a:r>
              <a:rPr lang="en-US" sz="2800" b="1" dirty="0" smtClean="0">
                <a:solidFill>
                  <a:srgbClr val="FFFFFF"/>
                </a:solidFill>
              </a:rPr>
              <a:t> </a:t>
            </a:r>
            <a:r>
              <a:rPr lang="en-US" sz="2800" b="1" dirty="0">
                <a:solidFill>
                  <a:srgbClr val="FFFFFF"/>
                </a:solidFill>
              </a:rPr>
              <a:t>we Pars g</a:t>
            </a:r>
            <a:r>
              <a:rPr lang="ru-RU" altLang="en-US" sz="2800" b="1" dirty="0">
                <a:solidFill>
                  <a:srgbClr val="FFFFFF"/>
                </a:solidFill>
              </a:rPr>
              <a:t>ä</a:t>
            </a:r>
            <a:r>
              <a:rPr lang="en-US" altLang="en-US" sz="2800" b="1" dirty="0" err="1">
                <a:solidFill>
                  <a:srgbClr val="FFFFFF"/>
                </a:solidFill>
              </a:rPr>
              <a:t>mileri</a:t>
            </a:r>
            <a:r>
              <a:rPr lang="en-US" altLang="en-US" sz="2800" b="1" dirty="0">
                <a:solidFill>
                  <a:srgbClr val="FFFFFF"/>
                </a:solidFill>
              </a:rPr>
              <a:t> </a:t>
            </a:r>
            <a:endParaRPr lang="ru-RU" sz="2800" b="1" dirty="0">
              <a:solidFill>
                <a:srgbClr val="FFFF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48625" name="Заголовок 1048624"/>
          <p:cNvSpPr>
            <a:spLocks noGrp="1"/>
          </p:cNvSpPr>
          <p:nvPr>
            <p:ph type="title"/>
          </p:nvPr>
        </p:nvSpPr>
        <p:spPr>
          <a:xfrm>
            <a:off x="0" y="0"/>
            <a:ext cx="9144000" cy="136462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lvl="1"/>
            <a:r>
              <a:rPr lang="ru-RU" sz="2000" b="1" dirty="0" smtClean="0">
                <a:solidFill>
                  <a:schemeClr val="lt1"/>
                </a:solidFill>
                <a:latin typeface="+mn-lt"/>
                <a:ea typeface="+mn-ea"/>
                <a:cs typeface="+mn-cs"/>
              </a:rPr>
              <a:t>2.Deñiz </a:t>
            </a:r>
            <a:r>
              <a:rPr lang="ru-RU" sz="2000" b="1" dirty="0" err="1" smtClean="0">
                <a:solidFill>
                  <a:schemeClr val="lt1"/>
                </a:solidFill>
                <a:latin typeface="+mn-lt"/>
                <a:ea typeface="+mn-ea"/>
                <a:cs typeface="+mn-cs"/>
              </a:rPr>
              <a:t>ulagyny</a:t>
            </a:r>
            <a:r>
              <a:rPr lang="ru-RU" sz="2000" b="1" dirty="0" smtClean="0">
                <a:solidFill>
                  <a:schemeClr val="lt1"/>
                </a:solidFill>
                <a:latin typeface="+mn-lt"/>
                <a:ea typeface="+mn-ea"/>
                <a:cs typeface="+mn-cs"/>
              </a:rPr>
              <a:t> </a:t>
            </a:r>
            <a:r>
              <a:rPr lang="ru-RU" sz="2000" b="1" dirty="0" err="1" smtClean="0">
                <a:solidFill>
                  <a:schemeClr val="lt1"/>
                </a:solidFill>
                <a:latin typeface="+mn-lt"/>
                <a:ea typeface="+mn-ea"/>
                <a:cs typeface="+mn-cs"/>
              </a:rPr>
              <a:t>guramaklyga</a:t>
            </a:r>
            <a:r>
              <a:rPr lang="ru-RU" sz="2000" b="1" dirty="0" smtClean="0">
                <a:solidFill>
                  <a:schemeClr val="lt1"/>
                </a:solidFill>
                <a:latin typeface="+mn-lt"/>
                <a:ea typeface="+mn-ea"/>
                <a:cs typeface="+mn-cs"/>
              </a:rPr>
              <a:t> </a:t>
            </a:r>
            <a:r>
              <a:rPr lang="ru-RU" sz="2000" b="1" dirty="0" err="1" smtClean="0">
                <a:solidFill>
                  <a:schemeClr val="lt1"/>
                </a:solidFill>
                <a:latin typeface="+mn-lt"/>
                <a:ea typeface="+mn-ea"/>
                <a:cs typeface="+mn-cs"/>
              </a:rPr>
              <a:t>we</a:t>
            </a:r>
            <a:r>
              <a:rPr lang="ru-RU" sz="2000" b="1" dirty="0" smtClean="0">
                <a:solidFill>
                  <a:schemeClr val="lt1"/>
                </a:solidFill>
                <a:latin typeface="+mn-lt"/>
                <a:ea typeface="+mn-ea"/>
                <a:cs typeface="+mn-cs"/>
              </a:rPr>
              <a:t> </a:t>
            </a:r>
            <a:r>
              <a:rPr lang="ru-RU" sz="2000" b="1" dirty="0" err="1" smtClean="0">
                <a:solidFill>
                  <a:schemeClr val="lt1"/>
                </a:solidFill>
                <a:latin typeface="+mn-lt"/>
                <a:ea typeface="+mn-ea"/>
                <a:cs typeface="+mn-cs"/>
              </a:rPr>
              <a:t>dolandyrmaklyga</a:t>
            </a:r>
            <a:r>
              <a:rPr lang="ru-RU" sz="2000" b="1" dirty="0" smtClean="0">
                <a:solidFill>
                  <a:schemeClr val="lt1"/>
                </a:solidFill>
                <a:latin typeface="+mn-lt"/>
                <a:ea typeface="+mn-ea"/>
                <a:cs typeface="+mn-cs"/>
              </a:rPr>
              <a:t>, </a:t>
            </a:r>
            <a:r>
              <a:rPr lang="ru-RU" sz="2000" b="1" dirty="0" err="1" smtClean="0">
                <a:solidFill>
                  <a:schemeClr val="lt1"/>
                </a:solidFill>
                <a:latin typeface="+mn-lt"/>
                <a:ea typeface="+mn-ea"/>
                <a:cs typeface="+mn-cs"/>
              </a:rPr>
              <a:t>onuñ</a:t>
            </a:r>
            <a:r>
              <a:rPr lang="ru-RU" sz="2000" b="1" dirty="0" smtClean="0">
                <a:solidFill>
                  <a:schemeClr val="lt1"/>
                </a:solidFill>
                <a:latin typeface="+mn-lt"/>
                <a:ea typeface="+mn-ea"/>
                <a:cs typeface="+mn-cs"/>
              </a:rPr>
              <a:t> </a:t>
            </a:r>
            <a:r>
              <a:rPr lang="ru-RU" sz="2000" b="1" dirty="0" err="1" smtClean="0">
                <a:solidFill>
                  <a:schemeClr val="lt1"/>
                </a:solidFill>
                <a:latin typeface="+mn-lt"/>
                <a:ea typeface="+mn-ea"/>
                <a:cs typeface="+mn-cs"/>
              </a:rPr>
              <a:t>tehniki</a:t>
            </a:r>
            <a:r>
              <a:rPr lang="ru-RU" sz="2000" b="1" dirty="0" smtClean="0">
                <a:solidFill>
                  <a:schemeClr val="lt1"/>
                </a:solidFill>
                <a:latin typeface="+mn-lt"/>
                <a:ea typeface="+mn-ea"/>
                <a:cs typeface="+mn-cs"/>
              </a:rPr>
              <a:t> </a:t>
            </a:r>
            <a:r>
              <a:rPr lang="ru-RU" sz="2000" b="1" dirty="0" err="1" smtClean="0">
                <a:solidFill>
                  <a:schemeClr val="lt1"/>
                </a:solidFill>
                <a:latin typeface="+mn-lt"/>
                <a:ea typeface="+mn-ea"/>
                <a:cs typeface="+mn-cs"/>
              </a:rPr>
              <a:t>üpjünçiligine</a:t>
            </a:r>
            <a:r>
              <a:rPr lang="ru-RU" sz="2000" b="1" dirty="0" smtClean="0">
                <a:solidFill>
                  <a:schemeClr val="lt1"/>
                </a:solidFill>
                <a:latin typeface="+mn-lt"/>
                <a:ea typeface="+mn-ea"/>
                <a:cs typeface="+mn-cs"/>
              </a:rPr>
              <a:t>  </a:t>
            </a:r>
            <a:r>
              <a:rPr lang="ru-RU" sz="2000" b="1" dirty="0" err="1" smtClean="0">
                <a:solidFill>
                  <a:schemeClr val="lt1"/>
                </a:solidFill>
                <a:latin typeface="+mn-lt"/>
                <a:ea typeface="+mn-ea"/>
                <a:cs typeface="+mn-cs"/>
              </a:rPr>
              <a:t>we</a:t>
            </a:r>
            <a:r>
              <a:rPr lang="ru-RU" sz="2000" b="1" dirty="0" smtClean="0">
                <a:solidFill>
                  <a:schemeClr val="lt1"/>
                </a:solidFill>
                <a:latin typeface="+mn-lt"/>
                <a:ea typeface="+mn-ea"/>
                <a:cs typeface="+mn-cs"/>
              </a:rPr>
              <a:t> </a:t>
            </a:r>
            <a:r>
              <a:rPr lang="ru-RU" sz="2000" b="1" dirty="0" err="1" smtClean="0">
                <a:solidFill>
                  <a:schemeClr val="lt1"/>
                </a:solidFill>
                <a:latin typeface="+mn-lt"/>
                <a:ea typeface="+mn-ea"/>
                <a:cs typeface="+mn-cs"/>
              </a:rPr>
              <a:t>tehnologiýasyna</a:t>
            </a:r>
            <a:r>
              <a:rPr lang="ru-RU" sz="2000" b="1" dirty="0" smtClean="0">
                <a:solidFill>
                  <a:schemeClr val="lt1"/>
                </a:solidFill>
                <a:latin typeface="+mn-lt"/>
                <a:ea typeface="+mn-ea"/>
                <a:cs typeface="+mn-cs"/>
              </a:rPr>
              <a:t> </a:t>
            </a:r>
            <a:r>
              <a:rPr lang="ru-RU" sz="2000" b="1" dirty="0" err="1" smtClean="0">
                <a:solidFill>
                  <a:schemeClr val="lt1"/>
                </a:solidFill>
                <a:latin typeface="+mn-lt"/>
                <a:ea typeface="+mn-ea"/>
                <a:cs typeface="+mn-cs"/>
              </a:rPr>
              <a:t>umumy</a:t>
            </a:r>
            <a:r>
              <a:rPr lang="ru-RU" sz="2000" b="1" dirty="0" smtClean="0">
                <a:solidFill>
                  <a:schemeClr val="lt1"/>
                </a:solidFill>
                <a:latin typeface="+mn-lt"/>
                <a:ea typeface="+mn-ea"/>
                <a:cs typeface="+mn-cs"/>
              </a:rPr>
              <a:t> </a:t>
            </a:r>
            <a:r>
              <a:rPr lang="ru-RU" sz="2000" b="1" dirty="0" err="1" smtClean="0">
                <a:solidFill>
                  <a:schemeClr val="lt1"/>
                </a:solidFill>
                <a:latin typeface="+mn-lt"/>
                <a:ea typeface="+mn-ea"/>
                <a:cs typeface="+mn-cs"/>
              </a:rPr>
              <a:t>häsiýetnama</a:t>
            </a:r>
            <a:endParaRPr lang="ru-RU" sz="2000" dirty="0">
              <a:solidFill>
                <a:schemeClr val="lt1"/>
              </a:solidFill>
              <a:latin typeface="+mn-lt"/>
              <a:ea typeface="+mn-ea"/>
              <a:cs typeface="+mn-cs"/>
            </a:endParaRPr>
          </a:p>
        </p:txBody>
      </p:sp>
      <p:sp>
        <p:nvSpPr>
          <p:cNvPr id="2" name="Прямоугольник 1"/>
          <p:cNvSpPr/>
          <p:nvPr/>
        </p:nvSpPr>
        <p:spPr>
          <a:xfrm>
            <a:off x="164123" y="1305342"/>
            <a:ext cx="8581291" cy="5262979"/>
          </a:xfrm>
          <a:prstGeom prst="rect">
            <a:avLst/>
          </a:prstGeom>
        </p:spPr>
        <p:txBody>
          <a:bodyPr wrap="square">
            <a:spAutoFit/>
          </a:bodyPr>
          <a:lstStyle/>
          <a:p>
            <a:pPr algn="just">
              <a:spcAft>
                <a:spcPts val="0"/>
              </a:spcAft>
            </a:pPr>
            <a:r>
              <a:rPr lang="ru-RU" sz="2800">
                <a:latin typeface="Times New Roman" panose="02020603050405020304" pitchFamily="18" charset="0"/>
                <a:ea typeface="Times New Roman" panose="02020603050405020304" pitchFamily="18" charset="0"/>
              </a:rPr>
              <a:t> Häzirki zaman deňiz ulagynyň tehniki esasyny deňiz gämileri (floty), deňiz portlary, gämi abatlaýyş zawodlary, deňiz ýollarynyň käbir düzüjileri hem-de beýleki gurluşlar we enjamlar düzýär. </a:t>
            </a:r>
            <a:endParaRPr lang="ru-RU" sz="2400">
              <a:latin typeface="Times New Roman" panose="02020603050405020304" pitchFamily="18" charset="0"/>
              <a:ea typeface="Times New Roman" panose="02020603050405020304" pitchFamily="18" charset="0"/>
            </a:endParaRPr>
          </a:p>
          <a:p>
            <a:pPr algn="just">
              <a:spcAft>
                <a:spcPts val="0"/>
              </a:spcAft>
            </a:pPr>
            <a:r>
              <a:rPr lang="ru-RU" sz="2800">
                <a:latin typeface="Times New Roman" panose="02020603050405020304" pitchFamily="18" charset="0"/>
                <a:ea typeface="Times New Roman" panose="02020603050405020304" pitchFamily="18" charset="0"/>
              </a:rPr>
              <a:t>    Deňiz floty – deňiz ulagynyň esasyny düzýär. Raýat deňiz flotynyň düzümine ýükleri we ýolagçylary gatnatmaga niýetlenen ähli dürli görnüşli söwda gämileri, şeýle hem, deňiz önümçiligine, beýleki gämileri çekmäge, gidrotehniki işlere we gark bolan gämileri we emläkleri çykarmaga niýetlenen gämiler girýär. Deňiz önümçiligini goramaga, sanitar, karantin, ylmy-barlag, sport we ş. m. gämileri gämileriň aýratyn toparyny düzýär.</a:t>
            </a:r>
            <a:endParaRPr lang="ru-RU"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a:normAutofit fontScale="90000"/>
          </a:bodyPr>
          <a:lstStyle/>
          <a:p>
            <a:r>
              <a:rPr lang="ru-RU" dirty="0" err="1"/>
              <a:t>Ulanyş</a:t>
            </a:r>
            <a:r>
              <a:rPr lang="ru-RU" dirty="0"/>
              <a:t> </a:t>
            </a:r>
            <a:r>
              <a:rPr lang="ru-RU" dirty="0" err="1"/>
              <a:t>maksatlaryna</a:t>
            </a:r>
            <a:r>
              <a:rPr lang="ru-RU" dirty="0"/>
              <a:t> </a:t>
            </a:r>
            <a:r>
              <a:rPr lang="ru-RU" dirty="0" err="1"/>
              <a:t>görä</a:t>
            </a:r>
            <a:r>
              <a:rPr lang="ru-RU" dirty="0"/>
              <a:t> </a:t>
            </a:r>
            <a:r>
              <a:rPr lang="ru-RU" dirty="0" err="1"/>
              <a:t>gämileriň</a:t>
            </a:r>
            <a:r>
              <a:rPr lang="ru-RU" dirty="0"/>
              <a:t> </a:t>
            </a:r>
            <a:r>
              <a:rPr lang="ru-RU" dirty="0" err="1"/>
              <a:t>şu</a:t>
            </a:r>
            <a:r>
              <a:rPr lang="ru-RU" dirty="0"/>
              <a:t> </a:t>
            </a:r>
            <a:r>
              <a:rPr lang="ru-RU" dirty="0" err="1"/>
              <a:t>aşakdaky</a:t>
            </a:r>
            <a:r>
              <a:rPr lang="ru-RU" dirty="0"/>
              <a:t> </a:t>
            </a:r>
            <a:r>
              <a:rPr lang="ru-RU" dirty="0" err="1"/>
              <a:t>toparlary</a:t>
            </a:r>
            <a:r>
              <a:rPr lang="ru-RU" dirty="0"/>
              <a:t> </a:t>
            </a:r>
            <a:r>
              <a:rPr lang="ru-RU" dirty="0" err="1"/>
              <a:t>tapawutlanýar</a:t>
            </a:r>
            <a:r>
              <a:rPr lang="ru-RU" dirty="0"/>
              <a:t>:</a:t>
            </a:r>
            <a:br>
              <a:rPr lang="ru-RU" dirty="0"/>
            </a:br>
            <a:endParaRPr lang="ru-RU" dirty="0"/>
          </a:p>
        </p:txBody>
      </p:sp>
      <p:sp>
        <p:nvSpPr>
          <p:cNvPr id="3" name="Объект 2"/>
          <p:cNvSpPr>
            <a:spLocks noGrp="1"/>
          </p:cNvSpPr>
          <p:nvPr>
            <p:ph idx="1"/>
          </p:nvPr>
        </p:nvSpPr>
        <p:spPr>
          <a:xfrm>
            <a:off x="100768" y="1523263"/>
            <a:ext cx="8609135" cy="4640385"/>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marL="0" lvl="0" indent="0">
              <a:buNone/>
            </a:pPr>
            <a:r>
              <a:rPr lang="ru-RU" dirty="0" smtClean="0"/>
              <a:t>1. </a:t>
            </a:r>
            <a:r>
              <a:rPr lang="ru-RU" dirty="0" err="1"/>
              <a:t>Ulag</a:t>
            </a:r>
            <a:r>
              <a:rPr lang="ru-RU" dirty="0"/>
              <a:t> </a:t>
            </a:r>
            <a:r>
              <a:rPr lang="ru-RU" dirty="0" err="1"/>
              <a:t>gämileri</a:t>
            </a:r>
            <a:r>
              <a:rPr lang="ru-RU" dirty="0"/>
              <a:t>. </a:t>
            </a:r>
            <a:r>
              <a:rPr lang="ru-RU" dirty="0" err="1"/>
              <a:t>Ýükleri</a:t>
            </a:r>
            <a:r>
              <a:rPr lang="ru-RU" dirty="0"/>
              <a:t> </a:t>
            </a:r>
            <a:r>
              <a:rPr lang="ru-RU" dirty="0" err="1"/>
              <a:t>we</a:t>
            </a:r>
            <a:r>
              <a:rPr lang="ru-RU" dirty="0"/>
              <a:t> </a:t>
            </a:r>
            <a:r>
              <a:rPr lang="ru-RU" dirty="0" err="1"/>
              <a:t>ýolagçylary</a:t>
            </a:r>
            <a:r>
              <a:rPr lang="ru-RU" dirty="0"/>
              <a:t> </a:t>
            </a:r>
            <a:r>
              <a:rPr lang="ru-RU" dirty="0" err="1"/>
              <a:t>gatnatmak</a:t>
            </a:r>
            <a:r>
              <a:rPr lang="ru-RU" dirty="0"/>
              <a:t> </a:t>
            </a:r>
            <a:r>
              <a:rPr lang="ru-RU" dirty="0" err="1"/>
              <a:t>üçin</a:t>
            </a:r>
            <a:r>
              <a:rPr lang="ru-RU" dirty="0"/>
              <a:t>;</a:t>
            </a:r>
          </a:p>
          <a:p>
            <a:pPr marL="0" indent="0">
              <a:buNone/>
            </a:pP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7974" y="2097527"/>
            <a:ext cx="3661395" cy="2032351"/>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7974" y="4078830"/>
            <a:ext cx="3577376" cy="2067802"/>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864" y="2097527"/>
            <a:ext cx="4581595" cy="2834862"/>
          </a:xfrm>
          <a:prstGeom prst="rect">
            <a:avLst/>
          </a:prstGeom>
        </p:spPr>
      </p:pic>
    </p:spTree>
    <p:extLst>
      <p:ext uri="{BB962C8B-B14F-4D97-AF65-F5344CB8AC3E}">
        <p14:creationId xmlns:p14="http://schemas.microsoft.com/office/powerpoint/2010/main" val="37454493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Прямоугольник 1"/>
          <p:cNvSpPr/>
          <p:nvPr/>
        </p:nvSpPr>
        <p:spPr>
          <a:xfrm>
            <a:off x="650382" y="288529"/>
            <a:ext cx="7939825" cy="1231106"/>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p:spPr>
        <p:txBody>
          <a:bodyPr wrap="square">
            <a:spAutoFit/>
          </a:bodyPr>
          <a:lstStyle/>
          <a:p>
            <a:r>
              <a:rPr lang="ru-RU" sz="2800" dirty="0"/>
              <a:t>2. </a:t>
            </a:r>
            <a:r>
              <a:rPr lang="ru-RU" sz="2800" dirty="0" err="1"/>
              <a:t>Gulluk-kömekçi</a:t>
            </a:r>
            <a:r>
              <a:rPr lang="ru-RU" sz="2800" dirty="0"/>
              <a:t> </a:t>
            </a:r>
            <a:r>
              <a:rPr lang="ru-RU" sz="2800" dirty="0" err="1"/>
              <a:t>gämileri</a:t>
            </a:r>
            <a:r>
              <a:rPr lang="ru-RU" sz="2800" dirty="0"/>
              <a:t>. </a:t>
            </a:r>
            <a:r>
              <a:rPr lang="ru-RU" sz="2800" dirty="0" err="1"/>
              <a:t>Gämileri</a:t>
            </a:r>
            <a:r>
              <a:rPr lang="ru-RU" sz="2800" dirty="0"/>
              <a:t> </a:t>
            </a:r>
            <a:r>
              <a:rPr lang="ru-RU" sz="2800" dirty="0" err="1"/>
              <a:t>çekýän</a:t>
            </a:r>
            <a:r>
              <a:rPr lang="ru-RU" sz="2800" dirty="0"/>
              <a:t>, </a:t>
            </a:r>
            <a:r>
              <a:rPr lang="ru-RU" sz="2800" dirty="0" err="1"/>
              <a:t>buz</a:t>
            </a:r>
            <a:r>
              <a:rPr lang="ru-RU" sz="2800" dirty="0"/>
              <a:t> </a:t>
            </a:r>
            <a:r>
              <a:rPr lang="ru-RU" sz="2800" dirty="0" err="1"/>
              <a:t>döwüji</a:t>
            </a:r>
            <a:r>
              <a:rPr lang="ru-RU" sz="2800" dirty="0"/>
              <a:t>, </a:t>
            </a:r>
            <a:r>
              <a:rPr lang="ru-RU" sz="2800" dirty="0" err="1"/>
              <a:t>ýangyn</a:t>
            </a:r>
            <a:r>
              <a:rPr lang="ru-RU" sz="2800" dirty="0"/>
              <a:t> </a:t>
            </a:r>
            <a:r>
              <a:rPr lang="ru-RU" sz="2800" dirty="0" err="1"/>
              <a:t>söndüriji</a:t>
            </a:r>
            <a:r>
              <a:rPr lang="ru-RU" sz="2800" dirty="0"/>
              <a:t> </a:t>
            </a:r>
            <a:r>
              <a:rPr lang="ru-RU" sz="2800" dirty="0" err="1"/>
              <a:t>gämiler</a:t>
            </a:r>
            <a:r>
              <a:rPr lang="ru-RU" dirty="0"/>
              <a:t>;</a:t>
            </a:r>
            <a:br>
              <a:rPr lang="ru-RU" dirty="0"/>
            </a:br>
            <a:endParaRPr lang="ru-RU"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645" y="1539563"/>
            <a:ext cx="4653687" cy="2677464"/>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2332" y="1519635"/>
            <a:ext cx="4262252" cy="2954629"/>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8683" y="4217027"/>
            <a:ext cx="3707298" cy="2516406"/>
          </a:xfrm>
          <a:prstGeom prst="rect">
            <a:avLst/>
          </a:prstGeom>
        </p:spPr>
      </p:pic>
    </p:spTree>
    <p:extLst>
      <p:ext uri="{BB962C8B-B14F-4D97-AF65-F5344CB8AC3E}">
        <p14:creationId xmlns:p14="http://schemas.microsoft.com/office/powerpoint/2010/main" val="14942684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txBox="1">
            <a:spLocks/>
          </p:cNvSpPr>
          <p:nvPr/>
        </p:nvSpPr>
        <p:spPr>
          <a:xfrm>
            <a:off x="628650" y="365126"/>
            <a:ext cx="7886700" cy="1325563"/>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ru-RU" smtClean="0"/>
              <a:t>3.Tehniki flot. Düýbi çuňlaşdyryjy, ýer sorujy, toprak  äkidiji, kran gämiler. </a:t>
            </a:r>
            <a:endParaRPr lang="ru-RU"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626" y="1802074"/>
            <a:ext cx="3942374" cy="2382272"/>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6253" y="1898762"/>
            <a:ext cx="3458045" cy="1753148"/>
          </a:xfrm>
          <a:prstGeom prst="rect">
            <a:avLst/>
          </a:prstGeom>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4415" y="4014685"/>
            <a:ext cx="3561719" cy="2637688"/>
          </a:xfrm>
          <a:prstGeom prst="rect">
            <a:avLst/>
          </a:prstGeom>
        </p:spPr>
      </p:pic>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8650" y="4184346"/>
            <a:ext cx="4387603" cy="2468027"/>
          </a:xfrm>
          <a:prstGeom prst="rect">
            <a:avLst/>
          </a:prstGeom>
        </p:spPr>
      </p:pic>
    </p:spTree>
    <p:extLst>
      <p:ext uri="{BB962C8B-B14F-4D97-AF65-F5344CB8AC3E}">
        <p14:creationId xmlns:p14="http://schemas.microsoft.com/office/powerpoint/2010/main" val="35590927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Прямоугольник 1"/>
          <p:cNvSpPr/>
          <p:nvPr/>
        </p:nvSpPr>
        <p:spPr>
          <a:xfrm>
            <a:off x="296214" y="347730"/>
            <a:ext cx="8693239" cy="95410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lvl="0"/>
            <a:r>
              <a:rPr lang="ru-RU"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Islendik</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deňiz</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gämisiniň</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hilini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şu</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aşakdaky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görkezijileriň</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üsti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bilen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görkezip</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bolar</a:t>
            </a:r>
            <a:r>
              <a:rPr lang="ru-RU" sz="2800" dirty="0" smtClean="0">
                <a:latin typeface="Times New Roman" panose="02020603050405020304" pitchFamily="18" charset="0"/>
                <a:ea typeface="Times New Roman" panose="02020603050405020304" pitchFamily="18" charset="0"/>
              </a:rPr>
              <a:t>:</a:t>
            </a:r>
            <a:r>
              <a:rPr lang="ru-RU" sz="2800" i="1" dirty="0"/>
              <a:t> </a:t>
            </a:r>
            <a:r>
              <a:rPr lang="ru-RU" sz="2800" dirty="0" smtClean="0"/>
              <a:t> </a:t>
            </a:r>
            <a:endParaRPr lang="ru-RU" sz="2800" dirty="0"/>
          </a:p>
        </p:txBody>
      </p:sp>
      <p:sp>
        <p:nvSpPr>
          <p:cNvPr id="3" name="Прямоугольник 2"/>
          <p:cNvSpPr/>
          <p:nvPr/>
        </p:nvSpPr>
        <p:spPr>
          <a:xfrm>
            <a:off x="206063" y="1450384"/>
            <a:ext cx="8783390" cy="3046988"/>
          </a:xfrm>
          <a:prstGeom prst="rect">
            <a:avLst/>
          </a:prstGeom>
        </p:spPr>
        <p:txBody>
          <a:bodyPr wrap="square">
            <a:spAutoFit/>
          </a:bodyPr>
          <a:lstStyle/>
          <a:p>
            <a:pPr marL="342900" lvl="0" indent="-342900" algn="just">
              <a:spcAft>
                <a:spcPts val="0"/>
              </a:spcAft>
              <a:buFont typeface="Times New Roman" panose="02020603050405020304" pitchFamily="18" charset="0"/>
              <a:buChar char="-"/>
              <a:tabLst>
                <a:tab pos="221615" algn="l"/>
              </a:tabLst>
            </a:pPr>
            <a:r>
              <a:rPr lang="ru-RU" sz="2400" i="1"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ýüzüjiligi</a:t>
            </a:r>
            <a:r>
              <a:rPr lang="ru-RU" sz="2400" dirty="0">
                <a:latin typeface="Times New Roman" panose="02020603050405020304" pitchFamily="18" charset="0"/>
                <a:ea typeface="Times New Roman" panose="02020603050405020304" pitchFamily="18" charset="0"/>
              </a:rPr>
              <a:t>.</a:t>
            </a:r>
            <a:r>
              <a:rPr lang="ru-RU" sz="2400" i="1"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Islendik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howa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şertlerinde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kesgitli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agramda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ýüzüp</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bilijilik</a:t>
            </a:r>
            <a:r>
              <a:rPr lang="ru-RU" sz="2400" dirty="0">
                <a:latin typeface="Times New Roman" panose="02020603050405020304" pitchFamily="18" charset="0"/>
                <a:ea typeface="Times New Roman" panose="02020603050405020304" pitchFamily="18" charset="0"/>
              </a:rPr>
              <a:t> </a:t>
            </a:r>
            <a:r>
              <a:rPr lang="ru-RU" sz="2400" dirty="0" err="1" smtClean="0">
                <a:latin typeface="Times New Roman" panose="02020603050405020304" pitchFamily="18" charset="0"/>
                <a:ea typeface="Times New Roman" panose="02020603050405020304" pitchFamily="18" charset="0"/>
              </a:rPr>
              <a:t>ukyby</a:t>
            </a:r>
            <a:r>
              <a:rPr lang="ru-RU" sz="2400" dirty="0" smtClean="0">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21615" algn="l"/>
              </a:tabLst>
            </a:pP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Daşky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güýçleriň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täsirinden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soň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başky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ýagdaýyna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gelip</a:t>
            </a:r>
            <a:r>
              <a:rPr lang="ru-RU" sz="2400" dirty="0">
                <a:latin typeface="Times New Roman" panose="02020603050405020304" pitchFamily="18" charset="0"/>
                <a:ea typeface="Times New Roman" panose="02020603050405020304" pitchFamily="18" charset="0"/>
              </a:rPr>
              <a:t> </a:t>
            </a:r>
            <a:r>
              <a:rPr lang="ru-RU" sz="2400" dirty="0" err="1" smtClean="0">
                <a:latin typeface="Times New Roman" panose="02020603050405020304" pitchFamily="18" charset="0"/>
                <a:ea typeface="Times New Roman" panose="02020603050405020304" pitchFamily="18" charset="0"/>
              </a:rPr>
              <a:t>bilijiligi</a:t>
            </a:r>
            <a:r>
              <a:rPr lang="ru-RU" sz="2400" dirty="0" smtClean="0">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21615" algn="l"/>
              </a:tabLst>
            </a:pP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Bölekleýin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otaglaryny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suw</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basmagyna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garamazdan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ýüzüşde</a:t>
            </a:r>
            <a:r>
              <a:rPr lang="ru-RU" sz="2400" dirty="0">
                <a:latin typeface="Times New Roman" panose="02020603050405020304" pitchFamily="18" charset="0"/>
                <a:ea typeface="Times New Roman" panose="02020603050405020304" pitchFamily="18" charset="0"/>
              </a:rPr>
              <a:t> </a:t>
            </a:r>
            <a:r>
              <a:rPr lang="ru-RU" sz="2400" dirty="0" err="1" smtClean="0">
                <a:latin typeface="Times New Roman" panose="02020603050405020304" pitchFamily="18" charset="0"/>
                <a:ea typeface="Times New Roman" panose="02020603050405020304" pitchFamily="18" charset="0"/>
              </a:rPr>
              <a:t>galyjylygy</a:t>
            </a:r>
            <a:r>
              <a:rPr lang="ru-RU" sz="2400" dirty="0" smtClean="0">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a:p>
            <a:pPr marL="342900" lvl="0" indent="-342900" algn="just">
              <a:spcAft>
                <a:spcPts val="0"/>
              </a:spcAft>
              <a:buFont typeface="Times New Roman" panose="02020603050405020304" pitchFamily="18" charset="0"/>
              <a:buChar char="-"/>
              <a:tabLst>
                <a:tab pos="221615" algn="l"/>
              </a:tabLst>
            </a:pP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Hereketlendirijiniň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degişli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kuwwatyna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görä</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tizligi</a:t>
            </a:r>
            <a:r>
              <a:rPr lang="ru-RU" sz="2400" dirty="0">
                <a:latin typeface="Times New Roman" panose="02020603050405020304" pitchFamily="18" charset="0"/>
                <a:ea typeface="Times New Roman" panose="02020603050405020304" pitchFamily="18" charset="0"/>
              </a:rPr>
              <a:t> </a:t>
            </a:r>
            <a:r>
              <a:rPr lang="ru-RU" sz="2400" dirty="0" err="1" smtClean="0">
                <a:latin typeface="Times New Roman" panose="02020603050405020304" pitchFamily="18" charset="0"/>
                <a:ea typeface="Times New Roman" panose="02020603050405020304" pitchFamily="18" charset="0"/>
              </a:rPr>
              <a:t>artdyryjylygy</a:t>
            </a:r>
            <a:r>
              <a:rPr lang="ru-RU" sz="2400" dirty="0" smtClean="0">
                <a:latin typeface="Times New Roman" panose="02020603050405020304" pitchFamily="18" charset="0"/>
                <a:ea typeface="Times New Roman" panose="02020603050405020304" pitchFamily="18" charset="0"/>
              </a:rPr>
              <a:t>;</a:t>
            </a:r>
            <a:endParaRPr lang="ru-RU" sz="2400" dirty="0">
              <a:latin typeface="Times New Roman" panose="02020603050405020304" pitchFamily="18" charset="0"/>
              <a:ea typeface="Times New Roman" panose="02020603050405020304" pitchFamily="18" charset="0"/>
            </a:endParaRPr>
          </a:p>
          <a:p>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Hereketiň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berlen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ugruny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saklamagy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we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ony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rulyň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kömegi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bilen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üýtgedijiligi</a:t>
            </a:r>
            <a:r>
              <a:rPr lang="ru-RU" sz="2400" dirty="0">
                <a:latin typeface="Times New Roman" panose="02020603050405020304" pitchFamily="18" charset="0"/>
                <a:ea typeface="Times New Roman" panose="02020603050405020304" pitchFamily="18" charset="0"/>
              </a:rPr>
              <a:t> </a:t>
            </a:r>
            <a:endParaRPr lang="ru-RU" sz="2400" dirty="0"/>
          </a:p>
        </p:txBody>
      </p:sp>
      <p:pic>
        <p:nvPicPr>
          <p:cNvPr id="4" name="Рисунок 3" descr="4c4fcbd899bd9557f99663357a472483"/>
          <p:cNvPicPr/>
          <p:nvPr/>
        </p:nvPicPr>
        <p:blipFill>
          <a:blip r:embed="rId2">
            <a:extLst>
              <a:ext uri="{28A0092B-C50C-407E-A947-70E740481C1C}">
                <a14:useLocalDpi xmlns:a14="http://schemas.microsoft.com/office/drawing/2010/main" val="0"/>
              </a:ext>
            </a:extLst>
          </a:blip>
          <a:srcRect/>
          <a:stretch>
            <a:fillRect/>
          </a:stretch>
        </p:blipFill>
        <p:spPr bwMode="auto">
          <a:xfrm>
            <a:off x="2655785" y="4342826"/>
            <a:ext cx="4414716" cy="236062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62527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Прямоугольник 1"/>
          <p:cNvSpPr/>
          <p:nvPr/>
        </p:nvSpPr>
        <p:spPr>
          <a:xfrm>
            <a:off x="109469" y="-1"/>
            <a:ext cx="9034531" cy="4401205"/>
          </a:xfrm>
          <a:prstGeom prst="rect">
            <a:avLst/>
          </a:prstGeom>
        </p:spPr>
        <p:txBody>
          <a:bodyPr wrap="square">
            <a:spAutoFit/>
          </a:bodyPr>
          <a:lstStyle/>
          <a:p>
            <a:r>
              <a:rPr lang="ru-RU" sz="2800" b="1" i="1" dirty="0" err="1">
                <a:latin typeface="Times New Roman" panose="02020603050405020304" pitchFamily="18" charset="0"/>
                <a:ea typeface="Times New Roman" panose="02020603050405020304" pitchFamily="18" charset="0"/>
              </a:rPr>
              <a:t>Deňiz</a:t>
            </a:r>
            <a:r>
              <a:rPr lang="ru-RU" sz="2800" b="1" i="1" dirty="0">
                <a:latin typeface="Times New Roman" panose="02020603050405020304" pitchFamily="18" charset="0"/>
                <a:ea typeface="Times New Roman" panose="02020603050405020304" pitchFamily="18" charset="0"/>
              </a:rPr>
              <a:t> </a:t>
            </a:r>
            <a:r>
              <a:rPr lang="ru-RU" sz="2800" b="1" i="1" dirty="0" err="1">
                <a:latin typeface="Times New Roman" panose="02020603050405020304" pitchFamily="18" charset="0"/>
                <a:ea typeface="Times New Roman" panose="02020603050405020304" pitchFamily="18" charset="0"/>
              </a:rPr>
              <a:t>portlary</a:t>
            </a:r>
            <a:r>
              <a:rPr lang="ru-RU" sz="2800" b="1"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deňiz</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kenaryndaky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gämileriň</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rahat</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durmagy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üçin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gurluşlar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gurallar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bilen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enjamlaşdyrylan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we</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olara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hyzmat</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etmek</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bilen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baglanyşykly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geçirilýän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işleriň</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amala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aşyrylýan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ýeridir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Ol</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deňiz</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ulagynyň</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wajyp</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bölümi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bolup</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durýar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Deňiz</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portlary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floty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ulanmaklygyň</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netijeliligini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köp</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derejede</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kesgitleýär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Olar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ulanylyşyna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görä</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harby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we</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raýat</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söwda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portlaryna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bölünýärler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Harby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deňiz</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portlary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harby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korabllaryň</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bazasy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bolup</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hyzmat</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edýär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Söwda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deňiz</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portlary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söwda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flotyna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hyzmat</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etmek</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bilen</a:t>
            </a:r>
            <a:r>
              <a:rPr lang="ru-RU" sz="2800" dirty="0">
                <a:latin typeface="Times New Roman" panose="02020603050405020304" pitchFamily="18" charset="0"/>
                <a:ea typeface="Times New Roman" panose="02020603050405020304" pitchFamily="18" charset="0"/>
              </a:rPr>
              <a:t> </a:t>
            </a:r>
            <a:r>
              <a:rPr lang="ru-RU" sz="2800" i="1" dirty="0" err="1">
                <a:latin typeface="Times New Roman" panose="02020603050405020304" pitchFamily="18" charset="0"/>
                <a:ea typeface="Times New Roman" panose="02020603050405020304" pitchFamily="18" charset="0"/>
              </a:rPr>
              <a:t>umumy</a:t>
            </a:r>
            <a:r>
              <a:rPr lang="ru-RU" sz="2800" i="1" dirty="0">
                <a:latin typeface="Times New Roman" panose="02020603050405020304" pitchFamily="18" charset="0"/>
                <a:ea typeface="Times New Roman" panose="02020603050405020304" pitchFamily="18" charset="0"/>
              </a:rPr>
              <a:t>,</a:t>
            </a:r>
            <a:r>
              <a:rPr lang="ru-RU" sz="2800" dirty="0">
                <a:latin typeface="Times New Roman" panose="02020603050405020304" pitchFamily="18" charset="0"/>
                <a:ea typeface="Times New Roman" panose="02020603050405020304" pitchFamily="18" charset="0"/>
              </a:rPr>
              <a:t> </a:t>
            </a:r>
            <a:r>
              <a:rPr lang="ru-RU" sz="2800" i="1" dirty="0" err="1">
                <a:latin typeface="Times New Roman" panose="02020603050405020304" pitchFamily="18" charset="0"/>
                <a:ea typeface="Times New Roman" panose="02020603050405020304" pitchFamily="18" charset="0"/>
              </a:rPr>
              <a:t>ýöriteleşdirilen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we</a:t>
            </a:r>
            <a:r>
              <a:rPr lang="ru-RU" sz="2800" dirty="0">
                <a:latin typeface="Times New Roman" panose="02020603050405020304" pitchFamily="18" charset="0"/>
                <a:ea typeface="Times New Roman" panose="02020603050405020304" pitchFamily="18" charset="0"/>
              </a:rPr>
              <a:t> </a:t>
            </a:r>
            <a:r>
              <a:rPr lang="ru-RU" sz="2800" i="1" dirty="0" err="1">
                <a:latin typeface="Times New Roman" panose="02020603050405020304" pitchFamily="18" charset="0"/>
                <a:ea typeface="Times New Roman" panose="02020603050405020304" pitchFamily="18" charset="0"/>
              </a:rPr>
              <a:t>garyşyk</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portlara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bölünýär</a:t>
            </a:r>
            <a:endParaRPr lang="ru-RU" sz="28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310" y="4401204"/>
            <a:ext cx="4029075" cy="2314575"/>
          </a:xfrm>
          <a:prstGeom prst="rect">
            <a:avLst/>
          </a:prstGeom>
        </p:spPr>
      </p:pic>
    </p:spTree>
    <p:extLst>
      <p:ext uri="{BB962C8B-B14F-4D97-AF65-F5344CB8AC3E}">
        <p14:creationId xmlns:p14="http://schemas.microsoft.com/office/powerpoint/2010/main" val="5707788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Прямоугольник 1"/>
          <p:cNvSpPr/>
          <p:nvPr/>
        </p:nvSpPr>
        <p:spPr>
          <a:xfrm>
            <a:off x="244698" y="3438658"/>
            <a:ext cx="8667481" cy="3108543"/>
          </a:xfrm>
          <a:prstGeom prst="rect">
            <a:avLst/>
          </a:prstGeom>
        </p:spPr>
        <p:txBody>
          <a:bodyPr wrap="square">
            <a:spAutoFit/>
          </a:bodyPr>
          <a:lstStyle/>
          <a:p>
            <a:r>
              <a:rPr lang="ru-RU" sz="2400" i="1" dirty="0"/>
              <a:t> </a:t>
            </a:r>
            <a:r>
              <a:rPr lang="ru-RU" sz="2800" b="1" i="1" dirty="0" err="1"/>
              <a:t>Deňiz</a:t>
            </a:r>
            <a:r>
              <a:rPr lang="ru-RU" sz="2800" b="1" i="1" dirty="0"/>
              <a:t> </a:t>
            </a:r>
            <a:r>
              <a:rPr lang="ru-RU" sz="2800" b="1" i="1" dirty="0" err="1"/>
              <a:t>ulagynyň</a:t>
            </a:r>
            <a:r>
              <a:rPr lang="ru-RU" sz="2800" b="1" i="1" dirty="0"/>
              <a:t> </a:t>
            </a:r>
            <a:r>
              <a:rPr lang="ru-RU" sz="2800" b="1" i="1" dirty="0" err="1"/>
              <a:t>işleriniň</a:t>
            </a:r>
            <a:r>
              <a:rPr lang="ru-RU" sz="2800" b="1" i="1" dirty="0"/>
              <a:t> </a:t>
            </a:r>
            <a:r>
              <a:rPr lang="ru-RU" sz="2800" b="1" i="1" dirty="0" err="1"/>
              <a:t>tehnologiýasy</a:t>
            </a:r>
            <a:r>
              <a:rPr lang="ru-RU" sz="2800" dirty="0"/>
              <a:t> </a:t>
            </a:r>
            <a:r>
              <a:rPr lang="ru-RU" sz="2800" dirty="0" err="1"/>
              <a:t>özboluşlydyr</a:t>
            </a:r>
            <a:r>
              <a:rPr lang="ru-RU" sz="2800" dirty="0"/>
              <a:t>. </a:t>
            </a:r>
            <a:r>
              <a:rPr lang="ru-RU" sz="2800" dirty="0" err="1"/>
              <a:t>Ol</a:t>
            </a:r>
            <a:r>
              <a:rPr lang="ru-RU" sz="2800" dirty="0"/>
              <a:t> </a:t>
            </a:r>
            <a:r>
              <a:rPr lang="ru-RU" sz="2800" dirty="0" err="1"/>
              <a:t>degişli</a:t>
            </a:r>
            <a:r>
              <a:rPr lang="ru-RU" sz="2800" dirty="0"/>
              <a:t> </a:t>
            </a:r>
            <a:r>
              <a:rPr lang="ru-RU" sz="2800" dirty="0" err="1"/>
              <a:t>gämileriň</a:t>
            </a:r>
            <a:r>
              <a:rPr lang="ru-RU" sz="2800" dirty="0"/>
              <a:t>, </a:t>
            </a:r>
            <a:r>
              <a:rPr lang="ru-RU" sz="2800" dirty="0" err="1"/>
              <a:t>portlaryň</a:t>
            </a:r>
            <a:r>
              <a:rPr lang="ru-RU" sz="2800" dirty="0"/>
              <a:t>, </a:t>
            </a:r>
            <a:r>
              <a:rPr lang="ru-RU" sz="2800" dirty="0" err="1"/>
              <a:t>gämi</a:t>
            </a:r>
            <a:r>
              <a:rPr lang="ru-RU" sz="2800" dirty="0"/>
              <a:t> </a:t>
            </a:r>
            <a:r>
              <a:rPr lang="ru-RU" sz="2800" dirty="0" err="1"/>
              <a:t>abatlaýyş</a:t>
            </a:r>
            <a:r>
              <a:rPr lang="ru-RU" sz="2800" dirty="0"/>
              <a:t> </a:t>
            </a:r>
            <a:r>
              <a:rPr lang="ru-RU" sz="2800" dirty="0" err="1"/>
              <a:t>we</a:t>
            </a:r>
            <a:r>
              <a:rPr lang="ru-RU" sz="2800" dirty="0"/>
              <a:t> </a:t>
            </a:r>
            <a:r>
              <a:rPr lang="ru-RU" sz="2800" dirty="0" err="1"/>
              <a:t>beýleki</a:t>
            </a:r>
            <a:r>
              <a:rPr lang="ru-RU" sz="2800" dirty="0"/>
              <a:t> </a:t>
            </a:r>
            <a:r>
              <a:rPr lang="ru-RU" sz="2800" dirty="0" err="1"/>
              <a:t>kärhanalaryň</a:t>
            </a:r>
            <a:r>
              <a:rPr lang="ru-RU" sz="2800" dirty="0"/>
              <a:t> </a:t>
            </a:r>
            <a:r>
              <a:rPr lang="ru-RU" sz="2800" dirty="0" err="1"/>
              <a:t>kadaly</a:t>
            </a:r>
            <a:r>
              <a:rPr lang="ru-RU" sz="2800" dirty="0"/>
              <a:t> </a:t>
            </a:r>
            <a:r>
              <a:rPr lang="ru-RU" sz="2800" dirty="0" err="1"/>
              <a:t>hem-de</a:t>
            </a:r>
            <a:r>
              <a:rPr lang="ru-RU" sz="2800" dirty="0"/>
              <a:t> </a:t>
            </a:r>
            <a:r>
              <a:rPr lang="ru-RU" sz="2800" dirty="0" err="1"/>
              <a:t>howpsuz</a:t>
            </a:r>
            <a:r>
              <a:rPr lang="ru-RU" sz="2800" dirty="0"/>
              <a:t> </a:t>
            </a:r>
            <a:r>
              <a:rPr lang="ru-RU" sz="2800" dirty="0" err="1"/>
              <a:t>işlemeginiň</a:t>
            </a:r>
            <a:r>
              <a:rPr lang="ru-RU" sz="2800" dirty="0"/>
              <a:t> </a:t>
            </a:r>
            <a:r>
              <a:rPr lang="ru-RU" sz="2800" dirty="0" err="1"/>
              <a:t>düzgünini</a:t>
            </a:r>
            <a:r>
              <a:rPr lang="ru-RU" sz="2800" dirty="0"/>
              <a:t> </a:t>
            </a:r>
            <a:r>
              <a:rPr lang="ru-RU" sz="2800" dirty="0" err="1"/>
              <a:t>özünde</a:t>
            </a:r>
            <a:r>
              <a:rPr lang="ru-RU" sz="2800" dirty="0"/>
              <a:t> </a:t>
            </a:r>
            <a:r>
              <a:rPr lang="ru-RU" sz="2800" dirty="0" err="1"/>
              <a:t>saklaýan</a:t>
            </a:r>
            <a:r>
              <a:rPr lang="ru-RU" sz="2800" dirty="0"/>
              <a:t> </a:t>
            </a:r>
            <a:r>
              <a:rPr lang="ru-RU" sz="2800" dirty="0" err="1"/>
              <a:t>köp</a:t>
            </a:r>
            <a:r>
              <a:rPr lang="ru-RU" sz="2800" dirty="0"/>
              <a:t> </a:t>
            </a:r>
            <a:r>
              <a:rPr lang="ru-RU" sz="2800" dirty="0" err="1"/>
              <a:t>sanly</a:t>
            </a:r>
            <a:r>
              <a:rPr lang="ru-RU" sz="2800" dirty="0"/>
              <a:t> </a:t>
            </a:r>
            <a:r>
              <a:rPr lang="ru-RU" sz="2800" dirty="0" err="1"/>
              <a:t>tehniki</a:t>
            </a:r>
            <a:r>
              <a:rPr lang="ru-RU" sz="2800" dirty="0"/>
              <a:t> </a:t>
            </a:r>
            <a:r>
              <a:rPr lang="ru-RU" sz="2800" dirty="0" err="1"/>
              <a:t>resminamalar</a:t>
            </a:r>
            <a:r>
              <a:rPr lang="ru-RU" sz="2800" dirty="0"/>
              <a:t> </a:t>
            </a:r>
            <a:r>
              <a:rPr lang="ru-RU" sz="2800" dirty="0" err="1"/>
              <a:t>bilen</a:t>
            </a:r>
            <a:r>
              <a:rPr lang="ru-RU" sz="2800" dirty="0"/>
              <a:t> </a:t>
            </a:r>
            <a:r>
              <a:rPr lang="ru-RU" sz="2800" dirty="0" err="1"/>
              <a:t>düzgünleşdirilýär</a:t>
            </a:r>
            <a:r>
              <a:rPr lang="ru-RU" sz="2800" dirty="0"/>
              <a:t>. </a:t>
            </a:r>
            <a:r>
              <a:rPr lang="ru-RU" sz="2800" dirty="0" err="1"/>
              <a:t>Ol</a:t>
            </a:r>
            <a:r>
              <a:rPr lang="ru-RU" sz="2800" dirty="0"/>
              <a:t> </a:t>
            </a:r>
            <a:r>
              <a:rPr lang="ru-RU" sz="2800" dirty="0" err="1"/>
              <a:t>gäminiň</a:t>
            </a:r>
            <a:r>
              <a:rPr lang="ru-RU" sz="2800" dirty="0"/>
              <a:t> </a:t>
            </a:r>
            <a:r>
              <a:rPr lang="ru-RU" sz="2800" dirty="0" err="1"/>
              <a:t>deňiz</a:t>
            </a:r>
            <a:r>
              <a:rPr lang="ru-RU" sz="2800" dirty="0"/>
              <a:t> </a:t>
            </a:r>
            <a:r>
              <a:rPr lang="ru-RU" sz="2800" dirty="0" err="1"/>
              <a:t>portyna</a:t>
            </a:r>
            <a:r>
              <a:rPr lang="ru-RU" sz="2800" dirty="0"/>
              <a:t> </a:t>
            </a:r>
            <a:r>
              <a:rPr lang="ru-RU" sz="2800" dirty="0" err="1"/>
              <a:t>gelmeginden</a:t>
            </a:r>
            <a:r>
              <a:rPr lang="ru-RU" sz="2800" dirty="0"/>
              <a:t> </a:t>
            </a:r>
            <a:r>
              <a:rPr lang="ru-RU" sz="2800" dirty="0" err="1"/>
              <a:t>başlap</a:t>
            </a:r>
            <a:r>
              <a:rPr lang="ru-RU" sz="2800" dirty="0"/>
              <a:t> </a:t>
            </a:r>
            <a:r>
              <a:rPr lang="ru-RU" sz="2800" dirty="0" err="1"/>
              <a:t>tä</a:t>
            </a:r>
            <a:r>
              <a:rPr lang="ru-RU" sz="2800" dirty="0"/>
              <a:t> </a:t>
            </a:r>
            <a:r>
              <a:rPr lang="ru-RU" sz="2800" dirty="0" err="1"/>
              <a:t>ýükleri</a:t>
            </a:r>
            <a:r>
              <a:rPr lang="ru-RU" sz="2800" dirty="0"/>
              <a:t> </a:t>
            </a:r>
            <a:r>
              <a:rPr lang="ru-RU" sz="2800" dirty="0" err="1"/>
              <a:t>düşürip</a:t>
            </a:r>
            <a:r>
              <a:rPr lang="ru-RU" sz="2800" dirty="0"/>
              <a:t> </a:t>
            </a:r>
            <a:r>
              <a:rPr lang="ru-RU" sz="2800" dirty="0" err="1"/>
              <a:t>ýa-da</a:t>
            </a:r>
            <a:r>
              <a:rPr lang="ru-RU" sz="2800" dirty="0"/>
              <a:t> </a:t>
            </a:r>
            <a:r>
              <a:rPr lang="ru-RU" sz="2800" dirty="0" err="1"/>
              <a:t>ýükläp</a:t>
            </a:r>
            <a:r>
              <a:rPr lang="ru-RU" sz="2800" dirty="0"/>
              <a:t> </a:t>
            </a:r>
            <a:r>
              <a:rPr lang="ru-RU" sz="2800" dirty="0" err="1"/>
              <a:t>çykyp</a:t>
            </a:r>
            <a:r>
              <a:rPr lang="ru-RU" sz="2800" dirty="0"/>
              <a:t> </a:t>
            </a:r>
            <a:r>
              <a:rPr lang="ru-RU" sz="2800" dirty="0" err="1"/>
              <a:t>gitmegine</a:t>
            </a:r>
            <a:r>
              <a:rPr lang="ru-RU" sz="2800" dirty="0"/>
              <a:t> </a:t>
            </a:r>
            <a:r>
              <a:rPr lang="ru-RU" sz="2800" dirty="0" err="1"/>
              <a:t>çenli</a:t>
            </a:r>
            <a:r>
              <a:rPr lang="ru-RU" sz="2800" dirty="0"/>
              <a:t> </a:t>
            </a:r>
            <a:r>
              <a:rPr lang="ru-RU" sz="2800" dirty="0" err="1"/>
              <a:t>bolan</a:t>
            </a:r>
            <a:r>
              <a:rPr lang="ru-RU" sz="2800" dirty="0"/>
              <a:t> </a:t>
            </a:r>
            <a:r>
              <a:rPr lang="ru-RU" sz="2800" dirty="0" err="1"/>
              <a:t>ähli</a:t>
            </a:r>
            <a:r>
              <a:rPr lang="ru-RU" sz="2800" dirty="0"/>
              <a:t> </a:t>
            </a:r>
            <a:r>
              <a:rPr lang="ru-RU" sz="2800" dirty="0" err="1"/>
              <a:t>işleri</a:t>
            </a:r>
            <a:r>
              <a:rPr lang="ru-RU" sz="2800" dirty="0"/>
              <a:t> </a:t>
            </a:r>
            <a:r>
              <a:rPr lang="ru-RU" sz="2800" dirty="0" err="1"/>
              <a:t>öz</a:t>
            </a:r>
            <a:r>
              <a:rPr lang="ru-RU" sz="2800" dirty="0"/>
              <a:t> </a:t>
            </a:r>
            <a:r>
              <a:rPr lang="ru-RU" sz="2800" dirty="0" err="1"/>
              <a:t>içine</a:t>
            </a:r>
            <a:r>
              <a:rPr lang="ru-RU" sz="2800" dirty="0"/>
              <a:t> </a:t>
            </a:r>
            <a:r>
              <a:rPr lang="ru-RU" sz="2800" dirty="0" err="1"/>
              <a:t>alýar</a:t>
            </a:r>
            <a:endParaRPr lang="ru-RU" sz="2800" dirty="0"/>
          </a:p>
        </p:txBody>
      </p:sp>
      <p:sp>
        <p:nvSpPr>
          <p:cNvPr id="3" name="Прямоугольник 2"/>
          <p:cNvSpPr/>
          <p:nvPr/>
        </p:nvSpPr>
        <p:spPr>
          <a:xfrm>
            <a:off x="244700" y="0"/>
            <a:ext cx="8667479" cy="3539430"/>
          </a:xfrm>
          <a:prstGeom prst="rect">
            <a:avLst/>
          </a:prstGeom>
        </p:spPr>
        <p:txBody>
          <a:bodyPr wrap="square">
            <a:spAutoFit/>
          </a:bodyPr>
          <a:lstStyle/>
          <a:p>
            <a:r>
              <a:rPr lang="ru-RU" sz="2800" b="1" i="1" dirty="0">
                <a:latin typeface="Times New Roman" panose="02020603050405020304" pitchFamily="18" charset="0"/>
                <a:ea typeface="Times New Roman" panose="02020603050405020304" pitchFamily="18" charset="0"/>
              </a:rPr>
              <a:t> </a:t>
            </a:r>
            <a:r>
              <a:rPr lang="ru-RU" sz="2800" b="1" i="1" dirty="0" err="1">
                <a:latin typeface="Times New Roman" panose="02020603050405020304" pitchFamily="18" charset="0"/>
                <a:ea typeface="Times New Roman" panose="02020603050405020304" pitchFamily="18" charset="0"/>
              </a:rPr>
              <a:t>Gämi</a:t>
            </a:r>
            <a:r>
              <a:rPr lang="ru-RU" sz="2800" b="1" i="1" dirty="0">
                <a:latin typeface="Times New Roman" panose="02020603050405020304" pitchFamily="18" charset="0"/>
                <a:ea typeface="Times New Roman" panose="02020603050405020304" pitchFamily="18" charset="0"/>
              </a:rPr>
              <a:t> </a:t>
            </a:r>
            <a:r>
              <a:rPr lang="ru-RU" sz="2800" b="1" i="1" dirty="0" err="1">
                <a:latin typeface="Times New Roman" panose="02020603050405020304" pitchFamily="18" charset="0"/>
                <a:ea typeface="Times New Roman" panose="02020603050405020304" pitchFamily="18" charset="0"/>
              </a:rPr>
              <a:t>abatlaýyş</a:t>
            </a:r>
            <a:r>
              <a:rPr lang="ru-RU" sz="2800" i="1" dirty="0">
                <a:latin typeface="Times New Roman" panose="02020603050405020304" pitchFamily="18" charset="0"/>
                <a:ea typeface="Times New Roman" panose="02020603050405020304" pitchFamily="18" charset="0"/>
              </a:rPr>
              <a:t> </a:t>
            </a:r>
            <a:r>
              <a:rPr lang="ru-RU" sz="2800" i="1" dirty="0" err="1">
                <a:latin typeface="Times New Roman" panose="02020603050405020304" pitchFamily="18" charset="0"/>
                <a:ea typeface="Times New Roman" panose="02020603050405020304" pitchFamily="18" charset="0"/>
              </a:rPr>
              <a:t>zawodlary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düzgüne</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görä</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iri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deňiz</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portlarynyň</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golaýynda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gurulýar</a:t>
            </a:r>
            <a:r>
              <a:rPr lang="ru-RU" sz="2800" dirty="0">
                <a:latin typeface="Times New Roman" panose="02020603050405020304" pitchFamily="18" charset="0"/>
                <a:ea typeface="Times New Roman" panose="02020603050405020304" pitchFamily="18" charset="0"/>
              </a:rPr>
              <a:t> . </a:t>
            </a:r>
            <a:r>
              <a:rPr lang="ru-RU" sz="2800" dirty="0" err="1">
                <a:latin typeface="Times New Roman" panose="02020603050405020304" pitchFamily="18" charset="0"/>
                <a:ea typeface="Times New Roman" panose="02020603050405020304" pitchFamily="18" charset="0"/>
              </a:rPr>
              <a:t>Olar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tötänleýin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bolýan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döwürleýin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we</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tutuşlaýyn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abatlaýyş</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işlerini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şeýle</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hem</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tutuş</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gämini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ýa-da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onuň</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aýratyn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böleklerini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täzelemek</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işlerini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amala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aşyrýar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Gämi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abatlaýyş</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zawodlarynyň</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tehniki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mümkinçiligini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görkezýän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wajyp</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düzüjileri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bolup</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gury</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ýerdäki</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ýa-da</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ýüzýän</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doklar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abatlaýyş</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desgalar</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hyzmat</a:t>
            </a:r>
            <a:r>
              <a:rPr lang="ru-RU" sz="2800" dirty="0">
                <a:latin typeface="Times New Roman" panose="02020603050405020304" pitchFamily="18" charset="0"/>
                <a:ea typeface="Times New Roman" panose="02020603050405020304" pitchFamily="18" charset="0"/>
              </a:rPr>
              <a:t> </a:t>
            </a:r>
            <a:r>
              <a:rPr lang="ru-RU" sz="2800" dirty="0" err="1">
                <a:latin typeface="Times New Roman" panose="02020603050405020304" pitchFamily="18" charset="0"/>
                <a:ea typeface="Times New Roman" panose="02020603050405020304" pitchFamily="18" charset="0"/>
              </a:rPr>
              <a:t>edýär</a:t>
            </a:r>
            <a:endParaRPr lang="ru-RU" sz="2800" dirty="0"/>
          </a:p>
        </p:txBody>
      </p:sp>
    </p:spTree>
    <p:extLst>
      <p:ext uri="{BB962C8B-B14F-4D97-AF65-F5344CB8AC3E}">
        <p14:creationId xmlns:p14="http://schemas.microsoft.com/office/powerpoint/2010/main" val="19408096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Прямоугольник 1"/>
          <p:cNvSpPr/>
          <p:nvPr/>
        </p:nvSpPr>
        <p:spPr>
          <a:xfrm>
            <a:off x="-386366" y="0"/>
            <a:ext cx="9234152" cy="954107"/>
          </a:xfrm>
          <a:prstGeom prst="rect">
            <a:avLst/>
          </a:prstGeom>
        </p:spPr>
        <p:txBody>
          <a:bodyPr wrap="square">
            <a:spAutoFit/>
          </a:bodyPr>
          <a:lstStyle/>
          <a:p>
            <a:pPr lvl="1" algn="ctr">
              <a:spcAft>
                <a:spcPts val="0"/>
              </a:spcAft>
            </a:pPr>
            <a:r>
              <a:rPr lang="ru-RU" sz="2800" b="1" dirty="0" smtClean="0">
                <a:latin typeface="Times New Roman" panose="02020603050405020304" pitchFamily="18" charset="0"/>
                <a:ea typeface="Times New Roman" panose="02020603050405020304" pitchFamily="18" charset="0"/>
              </a:rPr>
              <a:t>3.Deñiz </a:t>
            </a:r>
            <a:r>
              <a:rPr lang="ru-RU" sz="2800" b="1" dirty="0" err="1">
                <a:latin typeface="Times New Roman" panose="02020603050405020304" pitchFamily="18" charset="0"/>
                <a:ea typeface="Times New Roman" panose="02020603050405020304" pitchFamily="18" charset="0"/>
              </a:rPr>
              <a:t>ulagynyñ</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häzirki</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wagtdaky</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ýagdaýy</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mundan</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beýläk</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ösdürmegiñ</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ylmy</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tehniki</a:t>
            </a:r>
            <a:r>
              <a:rPr lang="ru-RU" sz="2800" b="1" dirty="0">
                <a:latin typeface="Times New Roman" panose="02020603050405020304" pitchFamily="18" charset="0"/>
                <a:ea typeface="Times New Roman" panose="02020603050405020304" pitchFamily="18" charset="0"/>
              </a:rPr>
              <a:t> </a:t>
            </a:r>
            <a:r>
              <a:rPr lang="ru-RU" sz="2800" b="1" dirty="0" err="1">
                <a:latin typeface="Times New Roman" panose="02020603050405020304" pitchFamily="18" charset="0"/>
                <a:ea typeface="Times New Roman" panose="02020603050405020304" pitchFamily="18" charset="0"/>
              </a:rPr>
              <a:t>meseleleri</a:t>
            </a:r>
            <a:endParaRPr lang="ru-RU" sz="28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41668" y="1094704"/>
            <a:ext cx="8706118" cy="5632311"/>
          </a:xfrm>
          <a:prstGeom prst="rect">
            <a:avLst/>
          </a:prstGeom>
        </p:spPr>
        <p:txBody>
          <a:bodyPr wrap="square">
            <a:spAutoFit/>
          </a:bodyPr>
          <a:lstStyle/>
          <a:p>
            <a:r>
              <a:rPr lang="ru-RU" sz="2400" dirty="0" err="1">
                <a:latin typeface="Times New Roman" panose="02020603050405020304" pitchFamily="18" charset="0"/>
                <a:ea typeface="Times New Roman" panose="02020603050405020304" pitchFamily="18" charset="0"/>
              </a:rPr>
              <a:t>Ikinji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jahan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urşundan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soň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dünýä</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floty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gämileriň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sany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boýynça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hem</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umumy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ýük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göterijiligi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boýynça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hem</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çürt-kesik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artdy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Dünýä</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ykdysadyýetiniň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talaplaryndan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ugur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alyp</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ulagy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bilen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ýük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dolanyşygyny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we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daşamagyň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göwrümini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giňeltmek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hem-de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daşarky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söwda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gatnaşyklaryny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ösdürmek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göz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öňünde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tutulýar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flotynyň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düzüminde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köp</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taraply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gämiler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bilen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birlikde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ýöryte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gämiler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şol</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sanda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tankerler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balkerler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rolkerler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Ro</a:t>
            </a:r>
            <a:r>
              <a:rPr lang="ru-RU" sz="2400" dirty="0">
                <a:latin typeface="Times New Roman" panose="02020603050405020304" pitchFamily="18" charset="0"/>
                <a:ea typeface="Times New Roman" panose="02020603050405020304" pitchFamily="18" charset="0"/>
              </a:rPr>
              <a:t> - </a:t>
            </a:r>
            <a:r>
              <a:rPr lang="ru-RU" sz="2400" dirty="0" err="1">
                <a:latin typeface="Times New Roman" panose="02020603050405020304" pitchFamily="18" charset="0"/>
                <a:ea typeface="Times New Roman" panose="02020603050405020304" pitchFamily="18" charset="0"/>
              </a:rPr>
              <a:t>Ro</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konteýner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hem-de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gaz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daşaýjylar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we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beýl</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peýda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boldy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Öňde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goýlan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maksatlara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ýetmek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üçin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gämi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gurluşyk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we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flotynyň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işgärlerinden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ulagynyň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kuwwatyny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artdyrmak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boýynça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düýpli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çäreleriň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geçirilmegi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talap</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edilýär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Mesele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ulagynyň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we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onuň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dürli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serişdeleriniň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ýük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göterijiligini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san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hem-de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hil</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taýdan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kämilleşdirmek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bilen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şeýle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hem</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gatnawlarynyň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geljekki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mümkin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boljak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ösüş</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ýollaryny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kesgitleýän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täze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adalgalary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hasaba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alyp</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iş</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usullaryny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üýtgetmek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bilen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baglanyşyklydyr</a:t>
            </a:r>
            <a:r>
              <a:rPr lang="ru-RU" sz="2400" dirty="0">
                <a:latin typeface="Times New Roman" panose="02020603050405020304" pitchFamily="18" charset="0"/>
                <a:ea typeface="Times New Roman" panose="02020603050405020304" pitchFamily="18" charset="0"/>
              </a:rPr>
              <a:t>. </a:t>
            </a:r>
            <a:endParaRPr lang="ru-RU" sz="2400" dirty="0"/>
          </a:p>
        </p:txBody>
      </p:sp>
    </p:spTree>
    <p:extLst>
      <p:ext uri="{BB962C8B-B14F-4D97-AF65-F5344CB8AC3E}">
        <p14:creationId xmlns:p14="http://schemas.microsoft.com/office/powerpoint/2010/main" val="14626344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Прямоугольник 1"/>
          <p:cNvSpPr/>
          <p:nvPr/>
        </p:nvSpPr>
        <p:spPr>
          <a:xfrm>
            <a:off x="186742" y="313256"/>
            <a:ext cx="8661043" cy="6001643"/>
          </a:xfrm>
          <a:prstGeom prst="rect">
            <a:avLst/>
          </a:prstGeom>
        </p:spPr>
        <p:txBody>
          <a:bodyPr wrap="square">
            <a:spAutoFit/>
          </a:bodyPr>
          <a:lstStyle/>
          <a:p>
            <a:pPr algn="just">
              <a:spcAft>
                <a:spcPts val="0"/>
              </a:spcAft>
            </a:pP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ulagy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ýurtlaryň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ykdysadyýetinde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aýratyn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orun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eýeleýär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Ol</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ýurtlaryň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arasynda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söwda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gatnaşyklaryny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üpjün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etmek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bilen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dünýä</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ulag</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ulgamynyň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düzümine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girýär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ulagy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ýurtlaryň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arasynda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bolýan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hyzmatdaşlyga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göni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gatnaşyp</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zähmetiň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halkara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bölünilişine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ýardam</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edýär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Eksport-import</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ýükleriň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daşalyşynda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ulagynyň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paýy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örän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ýokarydyr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Onuň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ähmiýeti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içerki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ýük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daşalyşynda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hem</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ulydyr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Ulagyň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hemmetaraplaýyn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görnüşleriniň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arasynda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ulagy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özüne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düşýän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gymmatyň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pesligi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we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zähmetiň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ýokary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öndürijiligi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bilen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tapawutlanýar</a:t>
            </a:r>
            <a:r>
              <a:rPr lang="ru-RU" sz="2400" dirty="0">
                <a:latin typeface="Times New Roman" panose="02020603050405020304" pitchFamily="18" charset="0"/>
                <a:ea typeface="Times New Roman" panose="02020603050405020304" pitchFamily="18" charset="0"/>
              </a:rPr>
              <a:t>. </a:t>
            </a:r>
          </a:p>
          <a:p>
            <a:pPr algn="just">
              <a:spcAft>
                <a:spcPts val="0"/>
              </a:spcAft>
            </a:pP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ulagy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ýükleri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tapgyrlarda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getirýär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Şoňa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göräde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ol</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esasan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demir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ýol</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ulagy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bilen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ýakyndan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aragatnaşyk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edýär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Demir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ýol</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ulagy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portlaryna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äkidiljek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ýükleri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eltýär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hem-de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getirilenlerini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alyp</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gaýdýar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Şunuň</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bilen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baglylykda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ähli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deňiz</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portlary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diýen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ýaly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hususy</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içki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demir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ýollaryna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eýedir</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Bu</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bolsa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ýükleri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ýükläp</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düşürmegi</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göni</a:t>
            </a:r>
            <a:r>
              <a:rPr lang="ru-RU" sz="2400" dirty="0">
                <a:latin typeface="Times New Roman" panose="02020603050405020304" pitchFamily="18" charset="0"/>
                <a:ea typeface="Times New Roman" panose="02020603050405020304" pitchFamily="18" charset="0"/>
              </a:rPr>
              <a:t> – «</a:t>
            </a:r>
            <a:r>
              <a:rPr lang="ru-RU" sz="2400" dirty="0" err="1">
                <a:latin typeface="Times New Roman" panose="02020603050405020304" pitchFamily="18" charset="0"/>
                <a:ea typeface="Times New Roman" panose="02020603050405020304" pitchFamily="18" charset="0"/>
              </a:rPr>
              <a:t>gämi</a:t>
            </a:r>
            <a:r>
              <a:rPr lang="ru-RU" sz="2400" dirty="0">
                <a:latin typeface="Times New Roman" panose="02020603050405020304" pitchFamily="18" charset="0"/>
                <a:ea typeface="Times New Roman" panose="02020603050405020304" pitchFamily="18" charset="0"/>
              </a:rPr>
              <a:t> - </a:t>
            </a:r>
            <a:r>
              <a:rPr lang="ru-RU" sz="2400" dirty="0" err="1">
                <a:latin typeface="Times New Roman" panose="02020603050405020304" pitchFamily="18" charset="0"/>
                <a:ea typeface="Times New Roman" panose="02020603050405020304" pitchFamily="18" charset="0"/>
              </a:rPr>
              <a:t>wagon</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görnüşinde</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amala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aşyrmaga</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mümkinçilik</a:t>
            </a:r>
            <a:r>
              <a:rPr lang="ru-RU" sz="2400" dirty="0">
                <a:latin typeface="Times New Roman" panose="02020603050405020304" pitchFamily="18" charset="0"/>
                <a:ea typeface="Times New Roman" panose="02020603050405020304" pitchFamily="18" charset="0"/>
              </a:rPr>
              <a:t> </a:t>
            </a:r>
            <a:r>
              <a:rPr lang="ru-RU" sz="2400" dirty="0" err="1">
                <a:latin typeface="Times New Roman" panose="02020603050405020304" pitchFamily="18" charset="0"/>
                <a:ea typeface="Times New Roman" panose="02020603050405020304" pitchFamily="18" charset="0"/>
              </a:rPr>
              <a:t>berýär</a:t>
            </a:r>
            <a:r>
              <a:rPr lang="ru-RU" sz="2400" dirty="0">
                <a:latin typeface="Times New Roman" panose="02020603050405020304" pitchFamily="18" charset="0"/>
                <a:ea typeface="Times New Roman" panose="02020603050405020304" pitchFamily="18" charset="0"/>
              </a:rPr>
              <a:t>. </a:t>
            </a:r>
            <a:endParaRPr lang="ru-RU" sz="2400" dirty="0"/>
          </a:p>
        </p:txBody>
      </p:sp>
    </p:spTree>
    <p:extLst>
      <p:ext uri="{BB962C8B-B14F-4D97-AF65-F5344CB8AC3E}">
        <p14:creationId xmlns:p14="http://schemas.microsoft.com/office/powerpoint/2010/main" val="30609050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a:stretch>
            <a:fillRect/>
          </a:stretch>
        </p:blipFill>
        <p:spPr bwMode="auto">
          <a:xfrm>
            <a:off x="145774" y="0"/>
            <a:ext cx="8905461" cy="6858000"/>
          </a:xfrm>
          <a:prstGeom prst="rect">
            <a:avLst/>
          </a:prstGeom>
          <a:noFill/>
          <a:ln>
            <a:noFill/>
          </a:ln>
        </p:spPr>
      </p:pic>
    </p:spTree>
    <p:extLst>
      <p:ext uri="{BB962C8B-B14F-4D97-AF65-F5344CB8AC3E}">
        <p14:creationId xmlns:p14="http://schemas.microsoft.com/office/powerpoint/2010/main" val="22348365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Прямоугольник 1"/>
          <p:cNvSpPr/>
          <p:nvPr/>
        </p:nvSpPr>
        <p:spPr>
          <a:xfrm>
            <a:off x="2356525" y="2381450"/>
            <a:ext cx="4765492" cy="1323439"/>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txBody>
          <a:bodyPr wrap="square">
            <a:spAutoFit/>
          </a:bodyPr>
          <a:lstStyle/>
          <a:p>
            <a:pPr algn="ctr"/>
            <a:r>
              <a:rPr lang="ru-RU" altLang="en-US" sz="4000" b="1" dirty="0">
                <a:solidFill>
                  <a:srgbClr val="002060"/>
                </a:solidFill>
                <a:latin typeface="Roboto Condensed"/>
                <a:ea typeface="Noto Sans Mono CJK JP Regular"/>
                <a:cs typeface="Roboto Condensed"/>
              </a:rPr>
              <a:t>Ü</a:t>
            </a:r>
            <a:r>
              <a:rPr lang="en-US" altLang="en-US" sz="4000" b="1" dirty="0">
                <a:solidFill>
                  <a:srgbClr val="002060"/>
                </a:solidFill>
                <a:latin typeface="Roboto Condensed"/>
                <a:ea typeface="Noto Sans Mono CJK JP Regular"/>
                <a:cs typeface="Roboto Condensed"/>
              </a:rPr>
              <a:t>NS BERENI</a:t>
            </a:r>
            <a:r>
              <a:rPr lang="ru-RU" altLang="en-US" sz="4000" b="1" dirty="0">
                <a:solidFill>
                  <a:srgbClr val="002060"/>
                </a:solidFill>
                <a:latin typeface="Roboto Condensed"/>
                <a:ea typeface="Noto Sans Mono CJK JP Regular"/>
                <a:cs typeface="Roboto Condensed"/>
              </a:rPr>
              <a:t>Ň</a:t>
            </a:r>
            <a:r>
              <a:rPr lang="en-US" altLang="en-US" sz="4000" b="1" dirty="0">
                <a:solidFill>
                  <a:srgbClr val="002060"/>
                </a:solidFill>
                <a:latin typeface="Roboto Condensed"/>
                <a:ea typeface="Noto Sans Mono CJK JP Regular"/>
                <a:cs typeface="Roboto Condensed"/>
              </a:rPr>
              <a:t>IZ </a:t>
            </a:r>
            <a:r>
              <a:rPr lang="ru-RU" altLang="en-US" sz="4000" b="1" dirty="0">
                <a:solidFill>
                  <a:srgbClr val="002060"/>
                </a:solidFill>
                <a:latin typeface="Roboto Condensed"/>
                <a:ea typeface="Noto Sans Mono CJK JP Regular"/>
                <a:cs typeface="Roboto Condensed"/>
              </a:rPr>
              <a:t>ÜÇ</a:t>
            </a:r>
            <a:r>
              <a:rPr lang="en-US" altLang="en-US" sz="4000" b="1" dirty="0">
                <a:solidFill>
                  <a:srgbClr val="002060"/>
                </a:solidFill>
                <a:latin typeface="Roboto Condensed"/>
                <a:ea typeface="Noto Sans Mono CJK JP Regular"/>
                <a:cs typeface="Roboto Condensed"/>
              </a:rPr>
              <a:t>IN SAGBOLU</a:t>
            </a:r>
            <a:r>
              <a:rPr lang="ru-RU" altLang="en-US" sz="4000" b="1" dirty="0">
                <a:solidFill>
                  <a:srgbClr val="002060"/>
                </a:solidFill>
                <a:latin typeface="Roboto Condensed"/>
                <a:ea typeface="Noto Sans Mono CJK JP Regular"/>
                <a:cs typeface="Roboto Condensed"/>
              </a:rPr>
              <a:t>Ň</a:t>
            </a:r>
            <a:r>
              <a:rPr lang="en-US" altLang="en-US" sz="4000" b="1" dirty="0">
                <a:solidFill>
                  <a:srgbClr val="002060"/>
                </a:solidFill>
                <a:latin typeface="Roboto Condensed"/>
                <a:ea typeface="Noto Sans Mono CJK JP Regular"/>
                <a:cs typeface="Roboto Condensed"/>
              </a:rPr>
              <a:t>!</a:t>
            </a:r>
            <a:endParaRPr lang="ru-RU" sz="4000" b="1" dirty="0">
              <a:solidFill>
                <a:srgbClr val="002060"/>
              </a:solidFill>
              <a:latin typeface="Roboto Condensed"/>
              <a:ea typeface="Noto Sans Mono CJK JP Regular"/>
              <a:cs typeface="Roboto Condensed"/>
            </a:endParaRPr>
          </a:p>
        </p:txBody>
      </p:sp>
    </p:spTree>
    <p:extLst>
      <p:ext uri="{BB962C8B-B14F-4D97-AF65-F5344CB8AC3E}">
        <p14:creationId xmlns:p14="http://schemas.microsoft.com/office/powerpoint/2010/main" val="399228457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290</TotalTime>
  <Words>1031</Words>
  <Application>Microsoft Office PowerPoint</Application>
  <PresentationFormat>Экран (4:3)</PresentationFormat>
  <Paragraphs>40</Paragraphs>
  <Slides>20</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20</vt:i4>
      </vt:variant>
    </vt:vector>
  </HeadingPairs>
  <TitlesOfParts>
    <vt:vector size="29" baseType="lpstr">
      <vt:lpstr>宋体</vt:lpstr>
      <vt:lpstr>Arial</vt:lpstr>
      <vt:lpstr>Calibri</vt:lpstr>
      <vt:lpstr>Calibri Light</vt:lpstr>
      <vt:lpstr>Droid Sans Mono</vt:lpstr>
      <vt:lpstr>Noto Sans Mono CJK JP Regular</vt:lpstr>
      <vt:lpstr>Roboto Condensed</vt:lpstr>
      <vt:lpstr>Times New Roman</vt:lpstr>
      <vt:lpstr>Тема Office</vt:lpstr>
      <vt:lpstr>Prezentasiýa</vt:lpstr>
      <vt:lpstr>Deňiz ulagy     </vt:lpstr>
      <vt:lpstr>Deňiz gämi gurluşygynyň döremeginiň taryhy</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2.Deñiz ulagyny guramaklyga we dolandyrmaklyga, onuñ tehniki üpjünçiligine  we tehnologiýasyna umumy häsiýetnama</vt:lpstr>
      <vt:lpstr>Ulanyş maksatlaryna görä gämileriň şu aşakdaky toparlary tapawutlanýar: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Prezentasiýa</dc:title>
  <dc:creator>Redmi Note 8</dc:creator>
  <cp:lastModifiedBy>МиноБразованияТМ</cp:lastModifiedBy>
  <cp:revision>29</cp:revision>
  <dcterms:created xsi:type="dcterms:W3CDTF">2015-05-09T01:36:16Z</dcterms:created>
  <dcterms:modified xsi:type="dcterms:W3CDTF">2021-10-29T12:46:05Z</dcterms:modified>
</cp:coreProperties>
</file>