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96" r:id="rId1"/>
    <p:sldMasterId id="2147483708" r:id="rId2"/>
    <p:sldMasterId id="2147483720" r:id="rId3"/>
  </p:sldMasterIdLst>
  <p:notesMasterIdLst>
    <p:notesMasterId r:id="rId13"/>
  </p:notesMasterIdLst>
  <p:sldIdLst>
    <p:sldId id="321" r:id="rId4"/>
    <p:sldId id="351" r:id="rId5"/>
    <p:sldId id="320" r:id="rId6"/>
    <p:sldId id="352" r:id="rId7"/>
    <p:sldId id="277" r:id="rId8"/>
    <p:sldId id="354" r:id="rId9"/>
    <p:sldId id="355" r:id="rId10"/>
    <p:sldId id="276" r:id="rId11"/>
    <p:sldId id="289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TGMHI" initials="T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4598" autoAdjust="0"/>
  </p:normalViewPr>
  <p:slideViewPr>
    <p:cSldViewPr>
      <p:cViewPr>
        <p:scale>
          <a:sx n="120" d="100"/>
          <a:sy n="120" d="100"/>
        </p:scale>
        <p:origin x="-1374" y="13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presProps" Target="pres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117C2E-64E8-4570-A5DB-AC72869DB532}" type="datetimeFigureOut">
              <a:rPr lang="ru-RU" smtClean="0"/>
              <a:pPr/>
              <a:t>06.04.2018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84CEBF-6647-4D3D-B137-64461502CE4E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139085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4CEBF-6647-4D3D-B137-64461502CE4E}" type="slidenum">
              <a:rPr lang="ru-RU" smtClean="0"/>
              <a:pPr/>
              <a:t>5</a:t>
            </a:fld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4CEBF-6647-4D3D-B137-64461502CE4E}" type="slidenum">
              <a:rPr lang="ru-RU" smtClean="0"/>
              <a:pPr/>
              <a:t>8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06.04.2018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06.04.2018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06.04.2018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06.04.2018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06.04.2018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06.04.2018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06.04.2018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06.04.2018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06.04.2018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06.04.2018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06.04.2018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06.04.2018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06.04.2018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06.04.2018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06.04.2018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06.04.2018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06.04.2018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06.04.2018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06.04.2018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06.04.2018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06.04.2018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06.04.2018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06.04.2018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06.04.2018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06.04.2018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06.04.2018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06.04.2018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06.04.2018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06.04.2018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06.04.2018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06.04.2018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06.04.2018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06.04.2018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61DA351-7C76-4D68-ACBB-3328AFB001FA}" type="datetimeFigureOut">
              <a:rPr lang="ru-RU" smtClean="0"/>
              <a:pPr/>
              <a:t>06.04.2018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61DA351-7C76-4D68-ACBB-3328AFB001FA}" type="datetimeFigureOut">
              <a:rPr lang="ru-RU" smtClean="0"/>
              <a:pPr/>
              <a:t>06.04.2018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61DA351-7C76-4D68-ACBB-3328AFB001FA}" type="datetimeFigureOut">
              <a:rPr lang="ru-RU" smtClean="0"/>
              <a:pPr/>
              <a:t>06.04.2018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microsoft.com/office/2007/relationships/hdphoto" Target="../media/hdphoto3.wdp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7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.png"/><Relationship Id="rId5" Type="http://schemas.microsoft.com/office/2007/relationships/hdphoto" Target="../media/hdphoto5.wdp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8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microsoft.com/office/2007/relationships/hdphoto" Target="../media/hdphoto4.wdp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7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microsoft.com/office/2007/relationships/hdphoto" Target="../media/hdphoto8.wdp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7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microsoft.com/office/2007/relationships/hdphoto" Target="../media/hdphoto8.wdp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5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9.wdp"/><Relationship Id="rId5" Type="http://schemas.openxmlformats.org/officeDocument/2006/relationships/image" Target="../media/image12.png"/><Relationship Id="rId4" Type="http://schemas.microsoft.com/office/2007/relationships/hdphoto" Target="../media/hdphoto4.wdp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microsoft.com/office/2007/relationships/hdphoto" Target="../media/hdphoto4.wdp"/><Relationship Id="rId7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microsoft.com/office/2007/relationships/hdphoto" Target="../media/hdphoto7.wdp"/><Relationship Id="rId5" Type="http://schemas.openxmlformats.org/officeDocument/2006/relationships/image" Target="../media/image10.png"/><Relationship Id="rId10" Type="http://schemas.microsoft.com/office/2007/relationships/hdphoto" Target="../media/hdphoto1.wdp"/><Relationship Id="rId4" Type="http://schemas.openxmlformats.org/officeDocument/2006/relationships/image" Target="../media/image13.png"/><Relationship Id="rId9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84694" y="151183"/>
            <a:ext cx="9019155" cy="6624737"/>
            <a:chOff x="84694" y="151183"/>
            <a:chExt cx="9019155" cy="6624737"/>
          </a:xfrm>
        </p:grpSpPr>
        <p:pic>
          <p:nvPicPr>
            <p:cNvPr id="4" name="Объект 9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84694" y="151183"/>
              <a:ext cx="9019155" cy="6624737"/>
            </a:xfrm>
            <a:prstGeom prst="rect">
              <a:avLst/>
            </a:prstGeom>
          </p:spPr>
        </p:pic>
        <p:sp>
          <p:nvSpPr>
            <p:cNvPr id="5" name="Прямоугольник 4"/>
            <p:cNvSpPr/>
            <p:nvPr/>
          </p:nvSpPr>
          <p:spPr>
            <a:xfrm>
              <a:off x="323528" y="406405"/>
              <a:ext cx="864096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b="1" cap="all" dirty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solidFill>
                    <a:srgbClr val="FFFF00"/>
                  </a:solidFill>
                  <a:effectLst>
                    <a:reflection blurRad="12700" stA="28000" endPos="45000" dist="1000" dir="5400000" sy="-100000" algn="bl" rotWithShape="0"/>
                  </a:effectLst>
                </a:rPr>
                <a:t>TÜRKMENISTANYŇ GORANMAK MINISTRLIGINIŇ BEÝIK SAPARMYRAT TÜRKMENBAŞY ADYNDAKY HARBY INSTITUTY</a:t>
              </a:r>
            </a:p>
          </p:txBody>
        </p:sp>
        <p:pic>
          <p:nvPicPr>
            <p:cNvPr id="6" name="Рисунок 5"/>
            <p:cNvPicPr/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21852" b="78981" l="35625" r="61875"/>
                      </a14:imgEffect>
                    </a14:imgLayer>
                  </a14:imgProps>
                </a:ext>
              </a:extLst>
            </a:blip>
            <a:srcRect l="33536" t="18311" r="35431" b="19399"/>
            <a:stretch/>
          </p:blipFill>
          <p:spPr bwMode="auto">
            <a:xfrm>
              <a:off x="315333" y="980727"/>
              <a:ext cx="872291" cy="720081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7" name="Picture 8" descr="C:\Users\1\Desktop\sewron.jpg"/>
            <p:cNvPicPr/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515" b="99613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84368" y="980727"/>
              <a:ext cx="864096" cy="720081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Прямоугольник 7"/>
            <p:cNvSpPr/>
            <p:nvPr/>
          </p:nvSpPr>
          <p:spPr>
            <a:xfrm>
              <a:off x="323528" y="5589240"/>
              <a:ext cx="849694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b="1" dirty="0">
                  <a:solidFill>
                    <a:srgbClr val="FFFF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Awiasiýa tehnikalary we ýaraglary kafedrasynyň toplum başlygy – uly </a:t>
              </a:r>
              <a:r>
                <a:rPr lang="ru-RU" b="1" dirty="0" smtClean="0">
                  <a:solidFill>
                    <a:srgbClr val="FFFF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mugallymy</a:t>
              </a:r>
              <a:r>
                <a:rPr lang="ru-RU" b="1" dirty="0">
                  <a:solidFill>
                    <a:srgbClr val="FFFF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 </a:t>
              </a:r>
            </a:p>
            <a:p>
              <a:pPr algn="ctr"/>
              <a:r>
                <a:rPr lang="ru-RU" b="1" dirty="0">
                  <a:solidFill>
                    <a:srgbClr val="FFFF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podpolkownik </a:t>
              </a:r>
              <a:r>
                <a:rPr lang="ru-RU" b="1" dirty="0" smtClean="0">
                  <a:solidFill>
                    <a:srgbClr val="FFFF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Şehiýew Hudaýberdy</a:t>
              </a:r>
              <a:endParaRPr lang="ru-RU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" name="Прямоугольник 2"/>
          <p:cNvSpPr/>
          <p:nvPr/>
        </p:nvSpPr>
        <p:spPr>
          <a:xfrm>
            <a:off x="201783" y="2492896"/>
            <a:ext cx="878497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“Awiasiýa dwigatelleriň nazarýeti”dersi </a:t>
            </a:r>
            <a:r>
              <a:rPr lang="ru-RU" sz="3600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boýunça</a:t>
            </a:r>
            <a:r>
              <a:rPr lang="en-US" sz="3600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tk-TM" sz="3600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Leksiýa</a:t>
            </a:r>
            <a:r>
              <a:rPr lang="ru-RU" sz="3600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№</a:t>
            </a:r>
            <a:r>
              <a:rPr lang="tk-TM" sz="3600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1</a:t>
            </a:r>
            <a:r>
              <a:rPr lang="en-US" sz="36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6</a:t>
            </a:r>
            <a:endParaRPr lang="ru-RU" sz="36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35029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146612" y="312230"/>
            <a:ext cx="8799742" cy="917920"/>
            <a:chOff x="161378" y="141789"/>
            <a:chExt cx="8799742" cy="1270987"/>
          </a:xfrm>
        </p:grpSpPr>
        <p:cxnSp>
          <p:nvCxnSpPr>
            <p:cNvPr id="7" name="Прямая соединительная линия 6"/>
            <p:cNvCxnSpPr/>
            <p:nvPr/>
          </p:nvCxnSpPr>
          <p:spPr>
            <a:xfrm>
              <a:off x="161378" y="1412776"/>
              <a:ext cx="8784976" cy="0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" name="Группа 4"/>
            <p:cNvGrpSpPr/>
            <p:nvPr/>
          </p:nvGrpSpPr>
          <p:grpSpPr>
            <a:xfrm>
              <a:off x="176144" y="141789"/>
              <a:ext cx="8784976" cy="1124545"/>
              <a:chOff x="199509" y="1320920"/>
              <a:chExt cx="8784976" cy="864096"/>
            </a:xfrm>
            <a:solidFill>
              <a:srgbClr val="FFFF00"/>
            </a:solidFill>
          </p:grpSpPr>
          <p:sp>
            <p:nvSpPr>
              <p:cNvPr id="3" name="Прямоугольник 2"/>
              <p:cNvSpPr/>
              <p:nvPr/>
            </p:nvSpPr>
            <p:spPr>
              <a:xfrm>
                <a:off x="199509" y="1320920"/>
                <a:ext cx="8784976" cy="864096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pic>
            <p:nvPicPr>
              <p:cNvPr id="10" name="Рисунок 9"/>
              <p:cNvPicPr/>
              <p:nvPr/>
            </p:nvPicPr>
            <p:blipFill rotWithShape="1"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21852" b="78981" l="35625" r="61875"/>
                        </a14:imgEffect>
                      </a14:imgLayer>
                    </a14:imgProps>
                  </a:ext>
                </a:extLst>
              </a:blip>
              <a:srcRect l="33536" t="18311" r="35431" b="19399"/>
              <a:stretch/>
            </p:blipFill>
            <p:spPr bwMode="auto">
              <a:xfrm>
                <a:off x="309763" y="1381617"/>
                <a:ext cx="882230" cy="765104"/>
              </a:xfrm>
              <a:prstGeom prst="rect">
                <a:avLst/>
              </a:prstGeom>
              <a:grpFill/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pic>
            <p:nvPicPr>
              <p:cNvPr id="11" name="Picture 8" descr="C:\Users\1\Desktop\sewron.jpg"/>
              <p:cNvPicPr/>
              <p:nvPr/>
            </p:nvPicPr>
            <p:blipFill>
              <a:blip r:embed="rId4" cstate="print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515" b="99613" l="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7664" y="1361960"/>
                <a:ext cx="903204" cy="768359"/>
              </a:xfrm>
              <a:prstGeom prst="rect">
                <a:avLst/>
              </a:prstGeom>
              <a:grpFill/>
              <a:ln>
                <a:noFill/>
              </a:ln>
              <a:effectLst>
                <a:softEdge rad="112500"/>
              </a:effectLst>
              <a:extLst/>
            </p:spPr>
          </p:pic>
        </p:grpSp>
        <p:sp>
          <p:nvSpPr>
            <p:cNvPr id="4" name="Прямоугольник 3"/>
            <p:cNvSpPr/>
            <p:nvPr/>
          </p:nvSpPr>
          <p:spPr>
            <a:xfrm>
              <a:off x="1355781" y="375553"/>
              <a:ext cx="6480720" cy="6392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4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Tema</a:t>
              </a:r>
              <a:r>
                <a:rPr 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№ 3.3. </a:t>
              </a:r>
              <a:r>
                <a:rPr lang="en-US" sz="24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Köpbasgançakly</a:t>
              </a:r>
              <a:r>
                <a:rPr 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</a:t>
              </a:r>
              <a:r>
                <a:rPr lang="en-US" sz="24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turbinalar</a:t>
              </a:r>
              <a:r>
                <a:rPr lang="en-US" sz="2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endPara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7" name="Группа 16"/>
          <p:cNvGrpSpPr/>
          <p:nvPr/>
        </p:nvGrpSpPr>
        <p:grpSpPr>
          <a:xfrm>
            <a:off x="266435" y="1772816"/>
            <a:ext cx="8616808" cy="4539049"/>
            <a:chOff x="260228" y="1817529"/>
            <a:chExt cx="8616808" cy="4539049"/>
          </a:xfrm>
        </p:grpSpPr>
        <p:sp>
          <p:nvSpPr>
            <p:cNvPr id="14" name="Прямоугольник 13"/>
            <p:cNvSpPr/>
            <p:nvPr/>
          </p:nvSpPr>
          <p:spPr>
            <a:xfrm>
              <a:off x="260228" y="1817529"/>
              <a:ext cx="8566302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Sapak</a:t>
              </a:r>
              <a:r>
                <a:rPr 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3.3.2. </a:t>
              </a:r>
              <a:r>
                <a:rPr lang="en-US" sz="28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Gaz</a:t>
              </a:r>
              <a:r>
                <a:rPr 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turbinalaryň</a:t>
              </a:r>
              <a:r>
                <a:rPr 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häsiýetleri</a:t>
              </a:r>
              <a:r>
                <a:rPr 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we </a:t>
              </a:r>
              <a:r>
                <a:rPr lang="en-US" sz="28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olary</a:t>
              </a:r>
              <a:r>
                <a:rPr 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takmyndan</a:t>
              </a:r>
              <a:r>
                <a:rPr 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hasaplamak</a:t>
              </a:r>
              <a:endPara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6" name="Группа 5"/>
            <p:cNvGrpSpPr/>
            <p:nvPr/>
          </p:nvGrpSpPr>
          <p:grpSpPr>
            <a:xfrm>
              <a:off x="260228" y="2294582"/>
              <a:ext cx="8616808" cy="4061996"/>
              <a:chOff x="424890" y="4012470"/>
              <a:chExt cx="8616808" cy="4061996"/>
            </a:xfrm>
          </p:grpSpPr>
          <p:pic>
            <p:nvPicPr>
              <p:cNvPr id="12" name="Picture 2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9559" b="97426" l="1040" r="99827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4890" y="4012470"/>
                <a:ext cx="8616808" cy="406199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1026" name="Rectangle 2"/>
              <p:cNvSpPr>
                <a:spLocks noChangeArrowheads="1"/>
              </p:cNvSpPr>
              <p:nvPr/>
            </p:nvSpPr>
            <p:spPr bwMode="auto">
              <a:xfrm>
                <a:off x="3143241" y="4286256"/>
                <a:ext cx="3643338" cy="5232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2800" b="1" i="0" u="none" strike="noStrike" cap="none" normalizeH="0" baseline="0" dirty="0" smtClean="0">
                    <a:ln>
                      <a:noFill/>
                    </a:ln>
                    <a:solidFill>
                      <a:srgbClr val="FFFF00"/>
                    </a:solidFill>
                    <a:effectLst/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  </a:t>
                </a:r>
                <a:endParaRPr kumimoji="0" lang="ru-RU" sz="2800" i="0" u="none" strike="noStrike" normalizeH="0" baseline="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13" name="Прямоугольник 12"/>
            <p:cNvSpPr/>
            <p:nvPr/>
          </p:nvSpPr>
          <p:spPr>
            <a:xfrm>
              <a:off x="364778" y="2718189"/>
              <a:ext cx="8378175" cy="267765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ru-RU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Okuw soraglary</a:t>
              </a:r>
              <a:r>
                <a:rPr lang="ru-RU" sz="28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:</a:t>
              </a:r>
              <a:endPara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just"/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1. </a:t>
              </a:r>
              <a:r>
                <a:rPr lang="en-US" sz="28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Turbinalaryň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häsiýetlerini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şekillendirmegiň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usullary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</a:p>
            <a:p>
              <a:pPr algn="just"/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2.Turbinanyň </a:t>
              </a:r>
              <a:r>
                <a:rPr lang="en-US" sz="28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basgançagynyň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häsiýetleri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</a:p>
            <a:p>
              <a:pPr algn="just"/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3. </a:t>
              </a:r>
              <a:r>
                <a:rPr lang="en-US" sz="28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Bir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wally </a:t>
              </a:r>
              <a:r>
                <a:rPr lang="en-US" sz="28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turbinalaryň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häsiýetlerini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hasaplamak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üçin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başlangyç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belgiler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</a:p>
            <a:p>
              <a:pPr algn="just"/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4. </a:t>
              </a:r>
              <a:r>
                <a:rPr lang="en-US" sz="28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Turbinanyň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häsiýetlerini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hasaplamagyň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tertibi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42025850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348695" y="1124744"/>
            <a:ext cx="8616808" cy="4061996"/>
            <a:chOff x="288141" y="1190514"/>
            <a:chExt cx="8616808" cy="4061996"/>
          </a:xfrm>
        </p:grpSpPr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9559" b="97426" l="1040" r="99827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141" y="1190514"/>
              <a:ext cx="8616808" cy="40619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9" name="Прямоугольник 8"/>
            <p:cNvSpPr/>
            <p:nvPr/>
          </p:nvSpPr>
          <p:spPr>
            <a:xfrm>
              <a:off x="288141" y="2270634"/>
              <a:ext cx="8568952" cy="224676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tk-TM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1.</a:t>
              </a:r>
              <a:r>
                <a:rPr lang="en-US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Harby talyplara kompressorlaryň durnuksyz režimi – </a:t>
              </a:r>
              <a:r>
                <a:rPr lang="en-US" sz="28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pompaž 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barada düşünje bermek</a:t>
              </a:r>
              <a:r>
                <a:rPr lang="en-US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endParaRPr lang="ru-RU" sz="2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just"/>
              <a:r>
                <a:rPr lang="ru-RU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2. 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Olarda okly kompressoryň işi we </a:t>
              </a:r>
              <a:r>
                <a:rPr lang="en-US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gurluşyny 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öwrenmek olaryň gulluk durmuşynda bu soraglaryň zerur bolup durýandygyny terbiýelemek</a:t>
              </a:r>
              <a:r>
                <a:rPr lang="ru-RU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endParaRPr lang="ru-RU" sz="2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1" name="Группа 10"/>
          <p:cNvGrpSpPr/>
          <p:nvPr/>
        </p:nvGrpSpPr>
        <p:grpSpPr>
          <a:xfrm>
            <a:off x="286205" y="136482"/>
            <a:ext cx="8568952" cy="608526"/>
            <a:chOff x="286205" y="136482"/>
            <a:chExt cx="8568952" cy="608526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>
              <a:off x="286205" y="745008"/>
              <a:ext cx="8568952" cy="0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" name="Группа 12"/>
            <p:cNvGrpSpPr/>
            <p:nvPr/>
          </p:nvGrpSpPr>
          <p:grpSpPr>
            <a:xfrm>
              <a:off x="286205" y="136482"/>
              <a:ext cx="8568952" cy="543063"/>
              <a:chOff x="323528" y="1243443"/>
              <a:chExt cx="8568952" cy="863871"/>
            </a:xfrm>
            <a:solidFill>
              <a:srgbClr val="FFFF00"/>
            </a:solidFill>
          </p:grpSpPr>
          <p:sp>
            <p:nvSpPr>
              <p:cNvPr id="15" name="Прямоугольник 14"/>
              <p:cNvSpPr/>
              <p:nvPr/>
            </p:nvSpPr>
            <p:spPr>
              <a:xfrm>
                <a:off x="323528" y="1243443"/>
                <a:ext cx="8568952" cy="832701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16" name="Прямоугольник 15"/>
              <p:cNvSpPr/>
              <p:nvPr/>
            </p:nvSpPr>
            <p:spPr>
              <a:xfrm>
                <a:off x="3093504" y="1326739"/>
                <a:ext cx="3096344" cy="523219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sq-AL" sz="28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Sapagyň maksady</a:t>
                </a:r>
                <a:endParaRPr lang="tk-TM" sz="28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pic>
            <p:nvPicPr>
              <p:cNvPr id="17" name="Picture 8" descr="C:\Users\1\Desktop\sewron.jpg"/>
              <p:cNvPicPr/>
              <p:nvPr/>
            </p:nvPicPr>
            <p:blipFill>
              <a:blip r:embed="rId4" cstate="print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515" b="99613" l="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83664" y="1275019"/>
                <a:ext cx="614400" cy="832295"/>
              </a:xfrm>
              <a:prstGeom prst="rect">
                <a:avLst/>
              </a:prstGeom>
              <a:grpFill/>
              <a:ln>
                <a:noFill/>
              </a:ln>
              <a:effectLst>
                <a:softEdge rad="112500"/>
              </a:effectLst>
              <a:extLst/>
            </p:spPr>
          </p:pic>
        </p:grpSp>
        <p:pic>
          <p:nvPicPr>
            <p:cNvPr id="14" name="Рисунок 13"/>
            <p:cNvPicPr/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21852" b="78981" l="35625" r="61875"/>
                      </a14:imgEffect>
                    </a14:imgLayer>
                  </a14:imgProps>
                </a:ext>
              </a:extLst>
            </a:blip>
            <a:srcRect l="33536" t="18311" r="35431" b="19399"/>
            <a:stretch/>
          </p:blipFill>
          <p:spPr bwMode="auto">
            <a:xfrm>
              <a:off x="463893" y="156332"/>
              <a:ext cx="647912" cy="517168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5747008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206018" y="124321"/>
            <a:ext cx="8724020" cy="703876"/>
            <a:chOff x="150260" y="188640"/>
            <a:chExt cx="8876499" cy="792088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150260" y="188640"/>
              <a:ext cx="8876499" cy="792088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1929275" y="323074"/>
              <a:ext cx="5548075" cy="47936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tr-TR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ULANYLAN EDEBIÝATLAR</a:t>
              </a:r>
              <a:endPara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7" name="Рисунок 6"/>
            <p:cNvPicPr/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21852" b="78981" l="35625" r="61875"/>
                      </a14:imgEffect>
                    </a14:imgLayer>
                  </a14:imgProps>
                </a:ext>
              </a:extLst>
            </a:blip>
            <a:srcRect l="33536" t="18311" r="35431" b="19399"/>
            <a:stretch/>
          </p:blipFill>
          <p:spPr bwMode="auto">
            <a:xfrm>
              <a:off x="243325" y="192516"/>
              <a:ext cx="759164" cy="716763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8" name="Picture 8" descr="C:\Users\1\Desktop\sewron.jpg"/>
            <p:cNvPicPr/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515" b="99613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47066" y="217897"/>
              <a:ext cx="751260" cy="71676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9" name="Прямая соединительная линия 8"/>
          <p:cNvCxnSpPr/>
          <p:nvPr/>
        </p:nvCxnSpPr>
        <p:spPr>
          <a:xfrm>
            <a:off x="234919" y="934845"/>
            <a:ext cx="8666218" cy="0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Группа 9"/>
          <p:cNvGrpSpPr/>
          <p:nvPr/>
        </p:nvGrpSpPr>
        <p:grpSpPr>
          <a:xfrm>
            <a:off x="49780" y="1124744"/>
            <a:ext cx="9036496" cy="5350620"/>
            <a:chOff x="68923" y="1484784"/>
            <a:chExt cx="9036496" cy="5350620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923" y="1534196"/>
              <a:ext cx="9036496" cy="53012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Прямоугольник 11"/>
            <p:cNvSpPr/>
            <p:nvPr/>
          </p:nvSpPr>
          <p:spPr>
            <a:xfrm>
              <a:off x="178894" y="1484784"/>
              <a:ext cx="8577549" cy="18158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 fontAlgn="base">
                <a:spcBef>
                  <a:spcPct val="0"/>
                </a:spcBef>
                <a:spcAft>
                  <a:spcPct val="0"/>
                </a:spcAft>
              </a:pPr>
              <a:r>
                <a:rPr lang="tk-TM" sz="2800" b="1" cap="all" dirty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solidFill>
                    <a:srgbClr val="002060"/>
                  </a:solidFill>
                  <a:effectLst>
                    <a:reflection blurRad="12700" stA="28000" endPos="45000" dist="1000" dir="5400000" sy="-100000" algn="bl" rotWithShape="0"/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ru-RU" sz="2800" b="1" cap="all" dirty="0" smtClean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solidFill>
                    <a:srgbClr val="002060"/>
                  </a:solidFill>
                  <a:effectLst>
                    <a:reflection blurRad="12700" stA="28000" endPos="45000" dist="1000" dir="5400000" sy="-100000" algn="bl" rotWithShape="0"/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. </a:t>
              </a:r>
              <a:r>
                <a:rPr lang="ru-RU" sz="2800" b="1" cap="all" dirty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solidFill>
                    <a:srgbClr val="002060"/>
                  </a:solidFill>
                  <a:effectLst>
                    <a:reflection blurRad="12700" stA="28000" endPos="45000" dist="1000" dir="5400000" sy="-100000" algn="bl" rotWithShape="0"/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П.К. Казанджан, Л.П. Алексеев, Нечаев Ю.Н. Теория авиационных двигателей. Военное издательство министерства обороны союза ССР Москва- 1955</a:t>
              </a:r>
              <a:r>
                <a:rPr lang="ru-RU" sz="2800" b="1" cap="all" dirty="0" smtClean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solidFill>
                    <a:srgbClr val="002060"/>
                  </a:solidFill>
                  <a:effectLst>
                    <a:reflection blurRad="12700" stA="28000" endPos="45000" dist="1000" dir="5400000" sy="-100000" algn="bl" rotWithShape="0"/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endParaRPr lang="en-US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657674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59" b="97426" l="1040" r="99827"/>
                    </a14:imgEffect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957" y="1268760"/>
            <a:ext cx="8616808" cy="4061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59629" y="1303364"/>
            <a:ext cx="8876867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Turbinalaryň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häsiýetnamalary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hem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kompressoryň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häsiýetnamalary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ýaly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eksperimental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ýa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-da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hasaplama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usuly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bilen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alynyp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biliner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Turbinanyň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realny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ýagdaýda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işleýşini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ýeterlikli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derejede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modelleşdirilse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olaryň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parametrlerini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ölçemekliň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gurnalyş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sistemasy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takyk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bolan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ýagdaýda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eksperimental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häsiýetnama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dogry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bolup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biler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ýöne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olary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alamak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üçin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çylşyrymly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gymmat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bahaly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abzallar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gerekli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bolýär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3" name="Группа 12"/>
          <p:cNvGrpSpPr/>
          <p:nvPr/>
        </p:nvGrpSpPr>
        <p:grpSpPr>
          <a:xfrm>
            <a:off x="159629" y="187817"/>
            <a:ext cx="8810087" cy="629612"/>
            <a:chOff x="159629" y="100424"/>
            <a:chExt cx="8810087" cy="629612"/>
          </a:xfrm>
        </p:grpSpPr>
        <p:grpSp>
          <p:nvGrpSpPr>
            <p:cNvPr id="14" name="Группа 13"/>
            <p:cNvGrpSpPr/>
            <p:nvPr/>
          </p:nvGrpSpPr>
          <p:grpSpPr>
            <a:xfrm>
              <a:off x="159629" y="100424"/>
              <a:ext cx="8810087" cy="629612"/>
              <a:chOff x="159629" y="204125"/>
              <a:chExt cx="8810087" cy="908326"/>
            </a:xfrm>
          </p:grpSpPr>
          <p:cxnSp>
            <p:nvCxnSpPr>
              <p:cNvPr id="16" name="Прямая соединительная линия 15"/>
              <p:cNvCxnSpPr/>
              <p:nvPr/>
            </p:nvCxnSpPr>
            <p:spPr>
              <a:xfrm>
                <a:off x="159629" y="1112451"/>
                <a:ext cx="8810087" cy="0"/>
              </a:xfrm>
              <a:prstGeom prst="line">
                <a:avLst/>
              </a:prstGeom>
              <a:ln w="7620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7" name="Группа 16"/>
              <p:cNvGrpSpPr/>
              <p:nvPr/>
            </p:nvGrpSpPr>
            <p:grpSpPr>
              <a:xfrm>
                <a:off x="159629" y="204125"/>
                <a:ext cx="8810087" cy="792088"/>
                <a:chOff x="395536" y="1412776"/>
                <a:chExt cx="8558079" cy="792088"/>
              </a:xfrm>
              <a:solidFill>
                <a:srgbClr val="FFFF00"/>
              </a:solidFill>
            </p:grpSpPr>
            <p:sp>
              <p:nvSpPr>
                <p:cNvPr id="18" name="Прямоугольник 17"/>
                <p:cNvSpPr/>
                <p:nvPr/>
              </p:nvSpPr>
              <p:spPr>
                <a:xfrm>
                  <a:off x="395536" y="1412776"/>
                  <a:ext cx="8558079" cy="792088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pic>
              <p:nvPicPr>
                <p:cNvPr id="19" name="Рисунок 18"/>
                <p:cNvPicPr/>
                <p:nvPr/>
              </p:nvPicPr>
              <p:blipFill rotWithShape="1">
                <a:blip r:embed="rId5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ackgroundRemoval t="21852" b="78981" l="35625" r="61875"/>
                          </a14:imgEffect>
                        </a14:imgLayer>
                      </a14:imgProps>
                    </a:ext>
                  </a:extLst>
                </a:blip>
                <a:srcRect l="33536" t="18311" r="35431" b="19399"/>
                <a:stretch/>
              </p:blipFill>
              <p:spPr bwMode="auto">
                <a:xfrm>
                  <a:off x="488951" y="1504211"/>
                  <a:ext cx="555433" cy="678724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  <p:pic>
              <p:nvPicPr>
                <p:cNvPr id="20" name="Picture 8" descr="C:\Users\1\Desktop\sewron.jpg"/>
                <p:cNvPicPr/>
                <p:nvPr/>
              </p:nvPicPr>
              <p:blipFill>
                <a:blip r:embed="rId7" cstate="print">
                  <a:extLst>
                    <a:ext uri="{BEBA8EAE-BF5A-486C-A8C5-ECC9F3942E4B}">
                      <a14:imgProps xmlns:a14="http://schemas.microsoft.com/office/drawing/2010/main">
                        <a14:imgLayer r:embed="rId8">
                          <a14:imgEffect>
                            <a14:backgroundRemoval t="515" b="99613" l="0" r="1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49053" y="1462926"/>
                  <a:ext cx="584935" cy="699952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softEdge rad="112500"/>
                </a:effectLst>
                <a:extLst/>
              </p:spPr>
            </p:pic>
          </p:grpSp>
        </p:grpSp>
        <p:sp>
          <p:nvSpPr>
            <p:cNvPr id="15" name="Прямоугольник 14"/>
            <p:cNvSpPr/>
            <p:nvPr/>
          </p:nvSpPr>
          <p:spPr>
            <a:xfrm>
              <a:off x="899593" y="177719"/>
              <a:ext cx="734481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1. </a:t>
              </a:r>
              <a:r>
                <a:rPr lang="en-US" sz="2400" b="1" dirty="0" err="1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Turbinalaryň</a:t>
              </a:r>
              <a:r>
                <a:rPr lang="en-US" sz="2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häsiýetlerini</a:t>
              </a:r>
              <a:r>
                <a:rPr 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şekillendirmegiň</a:t>
              </a:r>
              <a:r>
                <a:rPr 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usullary</a:t>
              </a:r>
              <a:endPara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7504" y="1052736"/>
            <a:ext cx="892899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Hasaplama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usuly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turbinanyň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häsiýetleri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boýunça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eksperimental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belgilerini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turbinanyň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profilleriniň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gözenekleriniň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РК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pilçeli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wenesleriniň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häsiýetleri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bilen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birleşdirmegine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esaslanýar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Kompressorlara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ulanmakda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getirilen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netijeleri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gaýtalaman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turbinalaryň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häsiýetnamalary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şekillendirilende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kriteriýal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parametrler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hökmünde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şu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aşakdakylar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ulanylýar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Mu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bagly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bolan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aýlaw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sanlaryň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parametrleri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q(</a:t>
            </a:r>
            <a:r>
              <a:rPr lang="el-G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λ)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proporsional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bolan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gazyň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harçlanmasynyň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parametri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317656" y="20876"/>
            <a:ext cx="8590210" cy="727321"/>
            <a:chOff x="166528" y="46949"/>
            <a:chExt cx="8784976" cy="1144905"/>
          </a:xfrm>
        </p:grpSpPr>
        <p:grpSp>
          <p:nvGrpSpPr>
            <p:cNvPr id="6" name="Группа 5"/>
            <p:cNvGrpSpPr/>
            <p:nvPr/>
          </p:nvGrpSpPr>
          <p:grpSpPr>
            <a:xfrm>
              <a:off x="166528" y="46949"/>
              <a:ext cx="8784976" cy="1017416"/>
              <a:chOff x="218376" y="-153877"/>
              <a:chExt cx="8925624" cy="1523423"/>
            </a:xfrm>
          </p:grpSpPr>
          <p:grpSp>
            <p:nvGrpSpPr>
              <p:cNvPr id="8" name="Группа 7"/>
              <p:cNvGrpSpPr/>
              <p:nvPr/>
            </p:nvGrpSpPr>
            <p:grpSpPr>
              <a:xfrm>
                <a:off x="218376" y="226936"/>
                <a:ext cx="8925624" cy="1120008"/>
                <a:chOff x="-84667" y="1523661"/>
                <a:chExt cx="9108504" cy="1152128"/>
              </a:xfrm>
              <a:solidFill>
                <a:srgbClr val="FFFF00"/>
              </a:solidFill>
            </p:grpSpPr>
            <p:sp>
              <p:nvSpPr>
                <p:cNvPr id="10" name="Прямоугольник 9"/>
                <p:cNvSpPr/>
                <p:nvPr/>
              </p:nvSpPr>
              <p:spPr>
                <a:xfrm>
                  <a:off x="-84667" y="1523661"/>
                  <a:ext cx="9108504" cy="1152128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pic>
              <p:nvPicPr>
                <p:cNvPr id="11" name="Рисунок 10"/>
                <p:cNvPicPr/>
                <p:nvPr/>
              </p:nvPicPr>
              <p:blipFill>
                <a:blip r:embed="rId2">
                  <a:extLst>
                    <a:ext uri="{BEBA8EAE-BF5A-486C-A8C5-ECC9F3942E4B}">
                      <a14:imgProps xmlns:a14="http://schemas.microsoft.com/office/drawing/2010/main">
                        <a14:imgLayer r:embed="rId3">
                          <a14:imgEffect>
                            <a14:backgroundRemoval t="9091" b="86364" l="192" r="100000">
                              <a14:foregroundMark x1="4023" y1="25000" x2="4023" y2="25000"/>
                              <a14:foregroundMark x1="25862" y1="75000" x2="25862" y2="75000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24328" y="1657563"/>
                  <a:ext cx="4969510" cy="801076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12" name="Picture 8" descr="C:\Users\1\Desktop\sewron.jpg"/>
                <p:cNvPicPr/>
                <p:nvPr/>
              </p:nvPicPr>
              <p:blipFill>
                <a:blip r:embed="rId4" cstate="print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ackgroundRemoval t="515" b="99613" l="0" r="1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05949" y="1628449"/>
                  <a:ext cx="606237" cy="990139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softEdge rad="112500"/>
                </a:effectLst>
                <a:extLst/>
              </p:spPr>
            </p:pic>
            <p:pic>
              <p:nvPicPr>
                <p:cNvPr id="13" name="Рисунок 12"/>
                <p:cNvPicPr/>
                <p:nvPr/>
              </p:nvPicPr>
              <p:blipFill rotWithShape="1">
                <a:blip r:embed="rId6">
                  <a:extLst>
                    <a:ext uri="{BEBA8EAE-BF5A-486C-A8C5-ECC9F3942E4B}">
                      <a14:imgProps xmlns:a14="http://schemas.microsoft.com/office/drawing/2010/main">
                        <a14:imgLayer r:embed="rId7">
                          <a14:imgEffect>
                            <a14:backgroundRemoval t="21852" b="78981" l="35625" r="61875"/>
                          </a14:imgEffect>
                        </a14:imgLayer>
                      </a14:imgProps>
                    </a:ext>
                  </a:extLst>
                </a:blip>
                <a:srcRect l="33536" t="18311" r="35431" b="19399"/>
                <a:stretch/>
              </p:blipFill>
              <p:spPr bwMode="auto">
                <a:xfrm>
                  <a:off x="144094" y="1580860"/>
                  <a:ext cx="595868" cy="1037727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</p:grpSp>
          <p:sp>
            <p:nvSpPr>
              <p:cNvPr id="9" name="Прямоугольник 8"/>
              <p:cNvSpPr/>
              <p:nvPr/>
            </p:nvSpPr>
            <p:spPr>
              <a:xfrm>
                <a:off x="3455675" y="-153877"/>
                <a:ext cx="1672456" cy="152342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36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</a:rPr>
                  <a:t> </a:t>
                </a:r>
                <a:r>
                  <a:rPr lang="ru-RU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 Д</a:t>
                </a:r>
                <a:r>
                  <a:rPr lang="en-US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k-TM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endParaRPr lang="ru-RU" sz="3200" b="1" dirty="0">
                  <a:ln w="1905"/>
                  <a:solidFill>
                    <a:srgbClr val="FF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7" name="Прямая соединительная линия 6"/>
            <p:cNvCxnSpPr/>
            <p:nvPr/>
          </p:nvCxnSpPr>
          <p:spPr>
            <a:xfrm>
              <a:off x="166528" y="1191852"/>
              <a:ext cx="8784976" cy="2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111176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3690" y="1484784"/>
            <a:ext cx="8928992" cy="4124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TRD-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iň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turbinalary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kiçi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göwrümli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gaz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giňeldiji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ýeňil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örän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ynamly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berk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konstruksiýaly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enjam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bolup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örän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uly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10÷70 at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güýjüne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л.с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çenli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güýç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berýär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Turbinanyň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basgançagy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gymyldamaýan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lopataly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gönüleýji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A)apparat we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aýlanýan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lopataly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(PK)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iş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tigirlerinden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ybaratdyr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Işçi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tigir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(PK) we (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saplowoý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apparat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kesilende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aerodinamiki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görnüş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eýeleýär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öz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aralarynda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gysgalyp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gidýän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kanaly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amala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aşyrýar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(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см.рис-1).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Şu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görnüşli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kanalda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gaz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hereket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edende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öz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(P)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basyşyny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T-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ny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pese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düşürýär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bolsa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gazyň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çykyş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tizligini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örän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çaltlaşdyrýar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С4&gt;С3).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317656" y="20876"/>
            <a:ext cx="8590210" cy="727321"/>
            <a:chOff x="166528" y="46949"/>
            <a:chExt cx="8784976" cy="1144905"/>
          </a:xfrm>
        </p:grpSpPr>
        <p:grpSp>
          <p:nvGrpSpPr>
            <p:cNvPr id="6" name="Группа 5"/>
            <p:cNvGrpSpPr/>
            <p:nvPr/>
          </p:nvGrpSpPr>
          <p:grpSpPr>
            <a:xfrm>
              <a:off x="166528" y="46949"/>
              <a:ext cx="8784976" cy="1017416"/>
              <a:chOff x="218376" y="-153877"/>
              <a:chExt cx="8925624" cy="1523423"/>
            </a:xfrm>
          </p:grpSpPr>
          <p:grpSp>
            <p:nvGrpSpPr>
              <p:cNvPr id="8" name="Группа 7"/>
              <p:cNvGrpSpPr/>
              <p:nvPr/>
            </p:nvGrpSpPr>
            <p:grpSpPr>
              <a:xfrm>
                <a:off x="218376" y="226936"/>
                <a:ext cx="8925624" cy="1120008"/>
                <a:chOff x="-84667" y="1523661"/>
                <a:chExt cx="9108504" cy="1152128"/>
              </a:xfrm>
              <a:solidFill>
                <a:srgbClr val="FFFF00"/>
              </a:solidFill>
            </p:grpSpPr>
            <p:sp>
              <p:nvSpPr>
                <p:cNvPr id="10" name="Прямоугольник 9"/>
                <p:cNvSpPr/>
                <p:nvPr/>
              </p:nvSpPr>
              <p:spPr>
                <a:xfrm>
                  <a:off x="-84667" y="1523661"/>
                  <a:ext cx="9108504" cy="1152128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pic>
              <p:nvPicPr>
                <p:cNvPr id="11" name="Рисунок 10"/>
                <p:cNvPicPr/>
                <p:nvPr/>
              </p:nvPicPr>
              <p:blipFill>
                <a:blip r:embed="rId2">
                  <a:extLst>
                    <a:ext uri="{BEBA8EAE-BF5A-486C-A8C5-ECC9F3942E4B}">
                      <a14:imgProps xmlns:a14="http://schemas.microsoft.com/office/drawing/2010/main">
                        <a14:imgLayer r:embed="rId3">
                          <a14:imgEffect>
                            <a14:backgroundRemoval t="9091" b="86364" l="192" r="100000">
                              <a14:foregroundMark x1="4023" y1="25000" x2="4023" y2="25000"/>
                              <a14:foregroundMark x1="25862" y1="75000" x2="25862" y2="75000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24328" y="1657563"/>
                  <a:ext cx="4969510" cy="801076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12" name="Picture 8" descr="C:\Users\1\Desktop\sewron.jpg"/>
                <p:cNvPicPr/>
                <p:nvPr/>
              </p:nvPicPr>
              <p:blipFill>
                <a:blip r:embed="rId4" cstate="print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ackgroundRemoval t="515" b="99613" l="0" r="1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05949" y="1628449"/>
                  <a:ext cx="606237" cy="990139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softEdge rad="112500"/>
                </a:effectLst>
                <a:extLst/>
              </p:spPr>
            </p:pic>
            <p:pic>
              <p:nvPicPr>
                <p:cNvPr id="13" name="Рисунок 12"/>
                <p:cNvPicPr/>
                <p:nvPr/>
              </p:nvPicPr>
              <p:blipFill rotWithShape="1">
                <a:blip r:embed="rId6">
                  <a:extLst>
                    <a:ext uri="{BEBA8EAE-BF5A-486C-A8C5-ECC9F3942E4B}">
                      <a14:imgProps xmlns:a14="http://schemas.microsoft.com/office/drawing/2010/main">
                        <a14:imgLayer r:embed="rId7">
                          <a14:imgEffect>
                            <a14:backgroundRemoval t="21852" b="78981" l="35625" r="61875"/>
                          </a14:imgEffect>
                        </a14:imgLayer>
                      </a14:imgProps>
                    </a:ext>
                  </a:extLst>
                </a:blip>
                <a:srcRect l="33536" t="18311" r="35431" b="19399"/>
                <a:stretch/>
              </p:blipFill>
              <p:spPr bwMode="auto">
                <a:xfrm>
                  <a:off x="144094" y="1580860"/>
                  <a:ext cx="595868" cy="1037727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</p:grpSp>
          <p:sp>
            <p:nvSpPr>
              <p:cNvPr id="9" name="Прямоугольник 8"/>
              <p:cNvSpPr/>
              <p:nvPr/>
            </p:nvSpPr>
            <p:spPr>
              <a:xfrm>
                <a:off x="3455675" y="-153877"/>
                <a:ext cx="1672456" cy="152342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36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</a:rPr>
                  <a:t> </a:t>
                </a:r>
                <a:r>
                  <a:rPr lang="ru-RU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 Д</a:t>
                </a:r>
                <a:r>
                  <a:rPr lang="en-US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k-TM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endParaRPr lang="ru-RU" sz="3200" b="1" dirty="0">
                  <a:ln w="1905"/>
                  <a:solidFill>
                    <a:srgbClr val="FF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7" name="Прямая соединительная линия 6"/>
            <p:cNvCxnSpPr/>
            <p:nvPr/>
          </p:nvCxnSpPr>
          <p:spPr>
            <a:xfrm>
              <a:off x="166528" y="1191852"/>
              <a:ext cx="8784976" cy="2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838744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201255" y="337013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59" b="97426" l="1040" r="9982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255" y="1988840"/>
            <a:ext cx="8747527" cy="4061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" name="Группа 3"/>
          <p:cNvGrpSpPr/>
          <p:nvPr/>
        </p:nvGrpSpPr>
        <p:grpSpPr>
          <a:xfrm>
            <a:off x="209321" y="151973"/>
            <a:ext cx="8758973" cy="827279"/>
            <a:chOff x="0" y="155426"/>
            <a:chExt cx="9144000" cy="969318"/>
          </a:xfrm>
        </p:grpSpPr>
        <p:sp>
          <p:nvSpPr>
            <p:cNvPr id="6148" name="Rectangle 4"/>
            <p:cNvSpPr>
              <a:spLocks noChangeArrowheads="1"/>
            </p:cNvSpPr>
            <p:nvPr/>
          </p:nvSpPr>
          <p:spPr bwMode="auto">
            <a:xfrm>
              <a:off x="0" y="885825"/>
              <a:ext cx="914400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6" name="Группа 5"/>
            <p:cNvGrpSpPr/>
            <p:nvPr/>
          </p:nvGrpSpPr>
          <p:grpSpPr>
            <a:xfrm>
              <a:off x="143508" y="155426"/>
              <a:ext cx="8784976" cy="827279"/>
              <a:chOff x="-84667" y="1523661"/>
              <a:chExt cx="9108504" cy="1152128"/>
            </a:xfrm>
            <a:solidFill>
              <a:srgbClr val="FFFF00"/>
            </a:solidFill>
          </p:grpSpPr>
          <p:sp>
            <p:nvSpPr>
              <p:cNvPr id="8" name="Прямоугольник 7"/>
              <p:cNvSpPr/>
              <p:nvPr/>
            </p:nvSpPr>
            <p:spPr>
              <a:xfrm>
                <a:off x="-84667" y="1523661"/>
                <a:ext cx="9108504" cy="1152128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pic>
            <p:nvPicPr>
              <p:cNvPr id="10" name="Picture 8" descr="C:\Users\1\Desktop\sewron.jpg"/>
              <p:cNvPicPr/>
              <p:nvPr/>
            </p:nvPicPr>
            <p:blipFill>
              <a:blip r:embed="rId5" cstate="print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ackgroundRemoval t="515" b="99613" l="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4908" y="1678770"/>
                <a:ext cx="702771" cy="832295"/>
              </a:xfrm>
              <a:prstGeom prst="rect">
                <a:avLst/>
              </a:prstGeom>
              <a:grpFill/>
              <a:ln>
                <a:noFill/>
              </a:ln>
              <a:effectLst>
                <a:softEdge rad="112500"/>
              </a:effectLst>
              <a:extLst/>
            </p:spPr>
          </p:pic>
          <p:pic>
            <p:nvPicPr>
              <p:cNvPr id="11" name="Рисунок 10"/>
              <p:cNvPicPr/>
              <p:nvPr/>
            </p:nvPicPr>
            <p:blipFill rotWithShape="1">
              <a:blip r:embed="rId7"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backgroundRemoval t="21852" b="78981" l="35625" r="61875"/>
                        </a14:imgEffect>
                      </a14:imgLayer>
                    </a14:imgProps>
                  </a:ext>
                </a:extLst>
              </a:blip>
              <a:srcRect l="33536" t="18311" r="35431" b="19399"/>
              <a:stretch/>
            </p:blipFill>
            <p:spPr bwMode="auto">
              <a:xfrm>
                <a:off x="2322" y="1688385"/>
                <a:ext cx="679486" cy="822680"/>
              </a:xfrm>
              <a:prstGeom prst="rect">
                <a:avLst/>
              </a:prstGeom>
              <a:grpFill/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</p:grpSp>
        <p:cxnSp>
          <p:nvCxnSpPr>
            <p:cNvPr id="12" name="Прямая соединительная линия 11"/>
            <p:cNvCxnSpPr/>
            <p:nvPr/>
          </p:nvCxnSpPr>
          <p:spPr>
            <a:xfrm>
              <a:off x="143508" y="1124744"/>
              <a:ext cx="8784976" cy="0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" name="Прямоугольник 1"/>
            <p:cNvSpPr/>
            <p:nvPr/>
          </p:nvSpPr>
          <p:spPr>
            <a:xfrm>
              <a:off x="1021307" y="266801"/>
              <a:ext cx="6991120" cy="6130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2.Turbinanyň </a:t>
              </a:r>
              <a:r>
                <a:rPr lang="en-US" sz="28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basgançagynyň</a:t>
              </a:r>
              <a:r>
                <a:rPr 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häsiýetleri</a:t>
              </a:r>
              <a:r>
                <a:rPr 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endPara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" name="Прямоугольник 2"/>
          <p:cNvSpPr/>
          <p:nvPr/>
        </p:nvSpPr>
        <p:spPr>
          <a:xfrm>
            <a:off x="97899" y="1052736"/>
            <a:ext cx="8981815" cy="57246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 smtClean="0">
                <a:solidFill>
                  <a:srgbClr val="FFFF00"/>
                </a:solidFill>
              </a:rPr>
              <a:t>	</a:t>
            </a:r>
            <a:r>
              <a:rPr lang="tt-RU" sz="2800" dirty="0"/>
              <a:t>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GT-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ynyň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basgançaklarynda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gaz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basyşynyň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peselişini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paýlap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beriji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usuly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boýunça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bölünişi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GT-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özüniň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gaz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basyşlaryny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basgançaklarda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paýlamak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ugry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bilen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aktiwni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reaktiwnye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diýip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atlandyrylýar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*Eger-de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turbinanyň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basgançagyna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gelýän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ähli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basyşyň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aşak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düşmegi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soplowoý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apparatlarda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işlenýän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bolsa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 PK-da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basyş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üýtgemeýän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bolsa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onda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oňa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Aktiwni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turbina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diýilýär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-da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gazyň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giňelişi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diňe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tt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A-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dy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lopatalarynda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gutaryp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PK-da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bolsa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tizlik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energiýasyna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öwrülýän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bolsa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onda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oňada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aktiwny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turbina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diýip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aýdylýar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*Eger-de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gazyň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giňelişi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(PK)-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yň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lopatkalarynda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dowam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edýän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bolsa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onda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oňa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reaktiwnaýa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turbina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diýip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atlandyrylýar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Ekonomika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ýagdaýyny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göz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öňünde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tutup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häzirki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wagtda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reaktiwny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turbinalar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ulanylýar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559" b="97426" l="1040" r="9982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313" y="1196752"/>
            <a:ext cx="8616808" cy="4061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Прямоугольник 1"/>
              <p:cNvSpPr/>
              <p:nvPr/>
            </p:nvSpPr>
            <p:spPr>
              <a:xfrm>
                <a:off x="173050" y="1340768"/>
                <a:ext cx="8818611" cy="267765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tk-TM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</a:t>
                </a:r>
                <a:r>
                  <a:rPr lang="tt-RU" sz="2800" dirty="0"/>
                  <a:t> </a:t>
                </a:r>
                <a:r>
                  <a:rPr lang="tt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Görkezilen formuladan görünýär real turbinanyň </a:t>
                </a:r>
                <a:endParaRPr lang="tt-RU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:r>
                  <a:rPr lang="tt-RU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tt-RU" sz="2800" baseline="-25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tt-RU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-y </a:t>
                </a:r>
                <a:r>
                  <a:rPr lang="tt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gazyň sekuntda harçlanşyna G</a:t>
                </a:r>
                <a:r>
                  <a:rPr lang="tt-RU" sz="28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sek</a:t>
                </a:r>
                <a:r>
                  <a:rPr lang="tt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turbinanyň öňündäki T*</a:t>
                </a:r>
                <a:r>
                  <a:rPr lang="tt-RU" sz="28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 –a </a:t>
                </a:r>
                <a:r>
                  <a:rPr lang="tt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ru-RU" sz="2800" i="1">
                            <a:latin typeface="Cambria Math"/>
                          </a:rPr>
                        </m:ctrlPr>
                      </m:sSubSupPr>
                      <m:e>
                        <m:r>
                          <a:rPr lang="tt-RU" sz="2800" i="1">
                            <a:latin typeface="Cambria Math"/>
                          </a:rPr>
                          <m:t>𝜋</m:t>
                        </m:r>
                      </m:e>
                      <m:sub>
                        <m:r>
                          <a:rPr lang="tt-RU" sz="2800" i="1">
                            <a:latin typeface="Cambria Math"/>
                          </a:rPr>
                          <m:t>𝑇</m:t>
                        </m:r>
                      </m:sub>
                      <m:sup>
                        <m:r>
                          <a:rPr lang="tt-RU" sz="2800" i="1">
                            <a:latin typeface="Cambria Math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tt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800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sz="2800" i="1">
                            <a:latin typeface="Cambria Math"/>
                          </a:rPr>
                          <m:t>𝜂</m:t>
                        </m:r>
                      </m:e>
                      <m:sub>
                        <m:r>
                          <a:rPr lang="ru-RU" sz="2800" i="1">
                            <a:latin typeface="Cambria Math"/>
                          </a:rPr>
                          <m:t>э.т</m:t>
                        </m:r>
                      </m:sub>
                    </m:sSub>
                  </m:oMath>
                </a14:m>
                <a:r>
                  <a:rPr lang="tt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baglydygy.</a:t>
                </a:r>
                <a:endParaRPr lang="ru-RU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:r>
                  <a:rPr lang="tt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Adiabatiýanyň peýdaly hereket koeffisiýenti (K.П.Д) η</a:t>
                </a:r>
                <a:r>
                  <a:rPr lang="tt-RU" sz="2800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*</a:t>
                </a:r>
                <a:r>
                  <a:rPr lang="tt-RU" sz="28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aд.ст </a:t>
                </a:r>
                <a:r>
                  <a:rPr lang="tt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– bu häsiýet peýdaly edilen işler bilen turbinadaky gazyň giňelişinde adiabatik işleriniň gatnaşygyny </a:t>
                </a:r>
                <a:r>
                  <a:rPr lang="tt-RU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görkezýär</a:t>
                </a:r>
                <a:endParaRPr lang="ru-RU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Прямоугольник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050" y="1340768"/>
                <a:ext cx="8818611" cy="2677656"/>
              </a:xfrm>
              <a:prstGeom prst="rect">
                <a:avLst/>
              </a:prstGeom>
              <a:blipFill rotWithShape="1">
                <a:blip r:embed="rId4"/>
                <a:stretch>
                  <a:fillRect l="-691" t="-2278" r="-1935" b="-54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4" name="Группа 13"/>
          <p:cNvGrpSpPr/>
          <p:nvPr/>
        </p:nvGrpSpPr>
        <p:grpSpPr>
          <a:xfrm>
            <a:off x="239544" y="102062"/>
            <a:ext cx="8590210" cy="727321"/>
            <a:chOff x="166528" y="46949"/>
            <a:chExt cx="8784976" cy="1144905"/>
          </a:xfrm>
        </p:grpSpPr>
        <p:grpSp>
          <p:nvGrpSpPr>
            <p:cNvPr id="15" name="Группа 14"/>
            <p:cNvGrpSpPr/>
            <p:nvPr/>
          </p:nvGrpSpPr>
          <p:grpSpPr>
            <a:xfrm>
              <a:off x="166528" y="46949"/>
              <a:ext cx="8784976" cy="1017416"/>
              <a:chOff x="218376" y="-153877"/>
              <a:chExt cx="8925624" cy="1523423"/>
            </a:xfrm>
          </p:grpSpPr>
          <p:grpSp>
            <p:nvGrpSpPr>
              <p:cNvPr id="17" name="Группа 16"/>
              <p:cNvGrpSpPr/>
              <p:nvPr/>
            </p:nvGrpSpPr>
            <p:grpSpPr>
              <a:xfrm>
                <a:off x="218376" y="226936"/>
                <a:ext cx="8925624" cy="1120008"/>
                <a:chOff x="-84667" y="1523661"/>
                <a:chExt cx="9108504" cy="1152128"/>
              </a:xfrm>
              <a:solidFill>
                <a:srgbClr val="FFFF00"/>
              </a:solidFill>
            </p:grpSpPr>
            <p:sp>
              <p:nvSpPr>
                <p:cNvPr id="19" name="Прямоугольник 18"/>
                <p:cNvSpPr/>
                <p:nvPr/>
              </p:nvSpPr>
              <p:spPr>
                <a:xfrm>
                  <a:off x="-84667" y="1523661"/>
                  <a:ext cx="9108504" cy="1152128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pic>
              <p:nvPicPr>
                <p:cNvPr id="20" name="Рисунок 19"/>
                <p:cNvPicPr/>
                <p:nvPr/>
              </p:nvPicPr>
              <p:blipFill>
                <a:blip r:embed="rId5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ackgroundRemoval t="9091" b="86364" l="192" r="100000">
                              <a14:foregroundMark x1="4023" y1="25000" x2="4023" y2="25000"/>
                              <a14:foregroundMark x1="25862" y1="75000" x2="25862" y2="75000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24328" y="1657563"/>
                  <a:ext cx="4969510" cy="801076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21" name="Picture 8" descr="C:\Users\1\Desktop\sewron.jpg"/>
                <p:cNvPicPr/>
                <p:nvPr/>
              </p:nvPicPr>
              <p:blipFill>
                <a:blip r:embed="rId7" cstate="print">
                  <a:extLst>
                    <a:ext uri="{BEBA8EAE-BF5A-486C-A8C5-ECC9F3942E4B}">
                      <a14:imgProps xmlns:a14="http://schemas.microsoft.com/office/drawing/2010/main">
                        <a14:imgLayer r:embed="rId8">
                          <a14:imgEffect>
                            <a14:backgroundRemoval t="515" b="99613" l="0" r="1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05949" y="1628449"/>
                  <a:ext cx="606237" cy="990139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softEdge rad="112500"/>
                </a:effectLst>
                <a:extLst/>
              </p:spPr>
            </p:pic>
            <p:pic>
              <p:nvPicPr>
                <p:cNvPr id="22" name="Рисунок 21"/>
                <p:cNvPicPr/>
                <p:nvPr/>
              </p:nvPicPr>
              <p:blipFill rotWithShape="1">
                <a:blip r:embed="rId9">
                  <a:extLst>
                    <a:ext uri="{BEBA8EAE-BF5A-486C-A8C5-ECC9F3942E4B}">
                      <a14:imgProps xmlns:a14="http://schemas.microsoft.com/office/drawing/2010/main">
                        <a14:imgLayer r:embed="rId10">
                          <a14:imgEffect>
                            <a14:backgroundRemoval t="21852" b="78981" l="35625" r="61875"/>
                          </a14:imgEffect>
                        </a14:imgLayer>
                      </a14:imgProps>
                    </a:ext>
                  </a:extLst>
                </a:blip>
                <a:srcRect l="33536" t="18311" r="35431" b="19399"/>
                <a:stretch/>
              </p:blipFill>
              <p:spPr bwMode="auto">
                <a:xfrm>
                  <a:off x="144094" y="1580860"/>
                  <a:ext cx="595868" cy="1037727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</p:grpSp>
          <p:sp>
            <p:nvSpPr>
              <p:cNvPr id="18" name="Прямоугольник 17"/>
              <p:cNvSpPr/>
              <p:nvPr/>
            </p:nvSpPr>
            <p:spPr>
              <a:xfrm>
                <a:off x="3455675" y="-153877"/>
                <a:ext cx="1672456" cy="152342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36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</a:rPr>
                  <a:t> </a:t>
                </a:r>
                <a:r>
                  <a:rPr lang="ru-RU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 Д</a:t>
                </a:r>
                <a:r>
                  <a:rPr lang="en-US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k-TM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endParaRPr lang="ru-RU" sz="3200" b="1" dirty="0">
                  <a:ln w="1905"/>
                  <a:solidFill>
                    <a:srgbClr val="FF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16" name="Прямая соединительная линия 15"/>
            <p:cNvCxnSpPr/>
            <p:nvPr/>
          </p:nvCxnSpPr>
          <p:spPr>
            <a:xfrm>
              <a:off x="166528" y="1191852"/>
              <a:ext cx="8784976" cy="2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27347245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6512</TotalTime>
  <Words>264</Words>
  <Application>Microsoft Office PowerPoint</Application>
  <PresentationFormat>Экран (4:3)</PresentationFormat>
  <Paragraphs>40</Paragraphs>
  <Slides>9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9</vt:i4>
      </vt:variant>
    </vt:vector>
  </HeadingPairs>
  <TitlesOfParts>
    <vt:vector size="12" baseType="lpstr">
      <vt:lpstr>Воздушный поток</vt:lpstr>
      <vt:lpstr>1_Воздушный поток</vt:lpstr>
      <vt:lpstr>2_Воздушный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Гость</dc:creator>
  <cp:lastModifiedBy>Shehiyev Hudayberdi</cp:lastModifiedBy>
  <cp:revision>575</cp:revision>
  <dcterms:created xsi:type="dcterms:W3CDTF">2014-03-27T12:19:37Z</dcterms:created>
  <dcterms:modified xsi:type="dcterms:W3CDTF">2018-04-06T06:02:04Z</dcterms:modified>
</cp:coreProperties>
</file>