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96" r:id="rId1"/>
    <p:sldMasterId id="2147483708" r:id="rId2"/>
    <p:sldMasterId id="2147483720" r:id="rId3"/>
  </p:sldMasterIdLst>
  <p:notesMasterIdLst>
    <p:notesMasterId r:id="rId27"/>
  </p:notesMasterIdLst>
  <p:sldIdLst>
    <p:sldId id="321" r:id="rId4"/>
    <p:sldId id="351" r:id="rId5"/>
    <p:sldId id="320" r:id="rId6"/>
    <p:sldId id="352" r:id="rId7"/>
    <p:sldId id="277" r:id="rId8"/>
    <p:sldId id="288" r:id="rId9"/>
    <p:sldId id="349" r:id="rId10"/>
    <p:sldId id="325" r:id="rId11"/>
    <p:sldId id="276" r:id="rId12"/>
    <p:sldId id="289" r:id="rId13"/>
    <p:sldId id="258" r:id="rId14"/>
    <p:sldId id="297" r:id="rId15"/>
    <p:sldId id="278" r:id="rId16"/>
    <p:sldId id="326" r:id="rId17"/>
    <p:sldId id="290" r:id="rId18"/>
    <p:sldId id="279" r:id="rId19"/>
    <p:sldId id="280" r:id="rId20"/>
    <p:sldId id="327" r:id="rId21"/>
    <p:sldId id="291" r:id="rId22"/>
    <p:sldId id="281" r:id="rId23"/>
    <p:sldId id="292" r:id="rId24"/>
    <p:sldId id="298" r:id="rId25"/>
    <p:sldId id="350"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GMHI" initials="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598" autoAdjust="0"/>
  </p:normalViewPr>
  <p:slideViewPr>
    <p:cSldViewPr>
      <p:cViewPr>
        <p:scale>
          <a:sx n="120" d="100"/>
          <a:sy n="120" d="100"/>
        </p:scale>
        <p:origin x="-13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117C2E-64E8-4570-A5DB-AC72869DB532}" type="datetimeFigureOut">
              <a:rPr lang="ru-RU" smtClean="0"/>
              <a:pPr/>
              <a:t>31.03.2018</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84CEBF-6647-4D3D-B137-64461502CE4E}" type="slidenum">
              <a:rPr lang="ru-RU" smtClean="0"/>
              <a:pPr/>
              <a:t>‹#›</a:t>
            </a:fld>
            <a:endParaRPr lang="ru-RU" dirty="0"/>
          </a:p>
        </p:txBody>
      </p:sp>
    </p:spTree>
    <p:extLst>
      <p:ext uri="{BB962C8B-B14F-4D97-AF65-F5344CB8AC3E}">
        <p14:creationId xmlns:p14="http://schemas.microsoft.com/office/powerpoint/2010/main" val="1113908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B384CEBF-6647-4D3D-B137-64461502CE4E}" type="slidenum">
              <a:rPr lang="ru-RU" smtClean="0"/>
              <a:pPr/>
              <a:t>5</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384CEBF-6647-4D3D-B137-64461502CE4E}" type="slidenum">
              <a:rPr lang="ru-RU" smtClean="0"/>
              <a:pPr/>
              <a:t>9</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49FE918-AFD9-4D99-820C-50A861B3AD5E}" type="slidenum">
              <a:rPr lang="ru-RU" smtClean="0"/>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49FE918-AFD9-4D99-820C-50A861B3AD5E}" type="slidenum">
              <a:rPr lang="ru-RU" smtClean="0"/>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49FE918-AFD9-4D99-820C-50A861B3AD5E}" type="slidenum">
              <a:rPr lang="ru-RU" smtClean="0"/>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49FE918-AFD9-4D99-820C-50A861B3AD5E}"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49FE918-AFD9-4D99-820C-50A861B3AD5E}"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49FE918-AFD9-4D99-820C-50A861B3AD5E}"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2.png"/><Relationship Id="rId5" Type="http://schemas.microsoft.com/office/2007/relationships/hdphoto" Target="../media/hdphoto5.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4.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12.png"/><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8" Type="http://schemas.microsoft.com/office/2007/relationships/hdphoto" Target="../media/hdphoto8.wdp"/><Relationship Id="rId3" Type="http://schemas.microsoft.com/office/2007/relationships/hdphoto" Target="../media/hdphoto4.wdp"/><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0.png"/><Relationship Id="rId10" Type="http://schemas.microsoft.com/office/2007/relationships/hdphoto" Target="../media/hdphoto1.wdp"/><Relationship Id="rId4" Type="http://schemas.openxmlformats.org/officeDocument/2006/relationships/image" Target="../media/image13.pn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microsoft.com/office/2007/relationships/hdphoto" Target="../media/hdphoto8.wdp"/><Relationship Id="rId3" Type="http://schemas.microsoft.com/office/2007/relationships/hdphoto" Target="../media/hdphoto4.wdp"/><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2.xml"/><Relationship Id="rId6" Type="http://schemas.microsoft.com/office/2007/relationships/hdphoto" Target="../media/hdphoto7.wdp"/><Relationship Id="rId5" Type="http://schemas.openxmlformats.org/officeDocument/2006/relationships/image" Target="../media/image10.png"/><Relationship Id="rId10" Type="http://schemas.microsoft.com/office/2007/relationships/hdphoto" Target="../media/hdphoto1.wdp"/><Relationship Id="rId4" Type="http://schemas.openxmlformats.org/officeDocument/2006/relationships/image" Target="../media/image14.png"/><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10.wdp"/><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4.wdp"/><Relationship Id="rId7" Type="http://schemas.microsoft.com/office/2007/relationships/hdphoto" Target="../media/hdphoto8.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84694" y="151183"/>
            <a:ext cx="9019155" cy="6624737"/>
            <a:chOff x="84694" y="151183"/>
            <a:chExt cx="9019155" cy="6624737"/>
          </a:xfrm>
        </p:grpSpPr>
        <p:pic>
          <p:nvPicPr>
            <p:cNvPr id="4" name="Объект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4694" y="151183"/>
              <a:ext cx="9019155" cy="6624737"/>
            </a:xfrm>
            <a:prstGeom prst="rect">
              <a:avLst/>
            </a:prstGeom>
          </p:spPr>
        </p:pic>
        <p:sp>
          <p:nvSpPr>
            <p:cNvPr id="5" name="Прямоугольник 4"/>
            <p:cNvSpPr/>
            <p:nvPr/>
          </p:nvSpPr>
          <p:spPr>
            <a:xfrm>
              <a:off x="323528" y="406405"/>
              <a:ext cx="8640960" cy="646331"/>
            </a:xfrm>
            <a:prstGeom prst="rect">
              <a:avLst/>
            </a:prstGeom>
          </p:spPr>
          <p:txBody>
            <a:bodyPr wrap="square">
              <a:spAutoFit/>
            </a:bodyPr>
            <a:lstStyle/>
            <a:p>
              <a:pPr algn="ctr"/>
              <a:r>
                <a:rPr lang="ru-RU"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TÜRKMENISTANYŇ GORANMAK MINISTRLIGINIŇ BEÝIK SAPARMYRAT TÜRKMENBAŞY ADYNDAKY HARBY INSTITUTY</a:t>
              </a:r>
            </a:p>
          </p:txBody>
        </p:sp>
        <p:pic>
          <p:nvPicPr>
            <p:cNvPr id="6" name="Рисунок 5"/>
            <p:cNvPicPr/>
            <p:nvPr/>
          </p:nvPicPr>
          <p:blipFill rotWithShape="1">
            <a:blip r:embed="rId3">
              <a:extLst>
                <a:ext uri="{BEBA8EAE-BF5A-486C-A8C5-ECC9F3942E4B}">
                  <a14:imgProps xmlns:a14="http://schemas.microsoft.com/office/drawing/2010/main">
                    <a14:imgLayer r:embed="rId4">
                      <a14:imgEffect>
                        <a14:backgroundRemoval t="21852" b="78981" l="35625" r="61875"/>
                      </a14:imgEffect>
                    </a14:imgLayer>
                  </a14:imgProps>
                </a:ext>
              </a:extLst>
            </a:blip>
            <a:srcRect l="33536" t="18311" r="35431" b="19399"/>
            <a:stretch/>
          </p:blipFill>
          <p:spPr bwMode="auto">
            <a:xfrm>
              <a:off x="315333" y="980727"/>
              <a:ext cx="872291" cy="720081"/>
            </a:xfrm>
            <a:prstGeom prst="rect">
              <a:avLst/>
            </a:prstGeom>
            <a:ln>
              <a:noFill/>
            </a:ln>
            <a:extLst>
              <a:ext uri="{53640926-AAD7-44D8-BBD7-CCE9431645EC}">
                <a14:shadowObscured xmlns:a14="http://schemas.microsoft.com/office/drawing/2010/main"/>
              </a:ext>
            </a:extLst>
          </p:spPr>
        </p:pic>
        <p:pic>
          <p:nvPicPr>
            <p:cNvPr id="7"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7884368" y="980727"/>
              <a:ext cx="864096" cy="7200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323528" y="5589240"/>
              <a:ext cx="8496944" cy="646331"/>
            </a:xfrm>
            <a:prstGeom prst="rect">
              <a:avLst/>
            </a:prstGeom>
          </p:spPr>
          <p:txBody>
            <a:bodyPr wrap="square">
              <a:spAutoFit/>
            </a:bodyPr>
            <a:lstStyle/>
            <a:p>
              <a:pPr algn="ctr"/>
              <a:r>
                <a:rPr lang="ru-RU" b="1" dirty="0">
                  <a:solidFill>
                    <a:srgbClr val="FFFF00"/>
                  </a:solidFill>
                  <a:latin typeface="Times New Roman" panose="02020603050405020304" pitchFamily="18" charset="0"/>
                  <a:cs typeface="Times New Roman" panose="02020603050405020304" pitchFamily="18" charset="0"/>
                </a:rPr>
                <a:t>Awiasiýa tehnikalary we ýaraglary kafedrasynyň toplum başlygy – uly </a:t>
              </a:r>
              <a:r>
                <a:rPr lang="ru-RU" b="1" dirty="0" smtClean="0">
                  <a:solidFill>
                    <a:srgbClr val="FFFF00"/>
                  </a:solidFill>
                  <a:latin typeface="Times New Roman" panose="02020603050405020304" pitchFamily="18" charset="0"/>
                  <a:cs typeface="Times New Roman" panose="02020603050405020304" pitchFamily="18" charset="0"/>
                </a:rPr>
                <a:t>mugallymy</a:t>
              </a:r>
              <a:r>
                <a:rPr lang="ru-RU" b="1" dirty="0">
                  <a:solidFill>
                    <a:srgbClr val="FFFF00"/>
                  </a:solidFill>
                  <a:latin typeface="Times New Roman" panose="02020603050405020304" pitchFamily="18" charset="0"/>
                  <a:cs typeface="Times New Roman" panose="02020603050405020304" pitchFamily="18" charset="0"/>
                </a:rPr>
                <a:t> </a:t>
              </a:r>
            </a:p>
            <a:p>
              <a:pPr algn="ctr"/>
              <a:r>
                <a:rPr lang="ru-RU" b="1" dirty="0">
                  <a:solidFill>
                    <a:srgbClr val="FFFF00"/>
                  </a:solidFill>
                  <a:latin typeface="Times New Roman" panose="02020603050405020304" pitchFamily="18" charset="0"/>
                  <a:cs typeface="Times New Roman" panose="02020603050405020304" pitchFamily="18" charset="0"/>
                </a:rPr>
                <a:t>podpolkownik </a:t>
              </a:r>
              <a:r>
                <a:rPr lang="ru-RU" b="1" dirty="0" smtClean="0">
                  <a:solidFill>
                    <a:srgbClr val="FFFF00"/>
                  </a:solidFill>
                  <a:latin typeface="Times New Roman" panose="02020603050405020304" pitchFamily="18" charset="0"/>
                  <a:cs typeface="Times New Roman" panose="02020603050405020304" pitchFamily="18" charset="0"/>
                </a:rPr>
                <a:t>Şehiýew Hudaýberdy</a:t>
              </a:r>
              <a:endParaRPr lang="ru-RU" dirty="0">
                <a:latin typeface="Times New Roman" panose="02020603050405020304" pitchFamily="18" charset="0"/>
                <a:cs typeface="Times New Roman" panose="02020603050405020304" pitchFamily="18" charset="0"/>
              </a:endParaRPr>
            </a:p>
          </p:txBody>
        </p:sp>
      </p:grpSp>
      <p:sp>
        <p:nvSpPr>
          <p:cNvPr id="3" name="Прямоугольник 2"/>
          <p:cNvSpPr/>
          <p:nvPr/>
        </p:nvSpPr>
        <p:spPr>
          <a:xfrm>
            <a:off x="201783" y="2492896"/>
            <a:ext cx="8784976" cy="1200329"/>
          </a:xfrm>
          <a:prstGeom prst="rect">
            <a:avLst/>
          </a:prstGeom>
        </p:spPr>
        <p:txBody>
          <a:bodyPr wrap="square">
            <a:spAutoFit/>
          </a:bodyPr>
          <a:lstStyle/>
          <a:p>
            <a:pPr algn="ctr" fontAlgn="base">
              <a:spcBef>
                <a:spcPct val="0"/>
              </a:spcBef>
              <a:spcAft>
                <a:spcPct val="0"/>
              </a:spcAft>
            </a:pPr>
            <a:r>
              <a:rPr lang="ru-RU" sz="3600" b="1" dirty="0">
                <a:solidFill>
                  <a:srgbClr val="FFFF00"/>
                </a:solidFill>
                <a:latin typeface="Times New Roman" panose="02020603050405020304" pitchFamily="18" charset="0"/>
                <a:ea typeface="Times New Roman" pitchFamily="18" charset="0"/>
                <a:cs typeface="Times New Roman" panose="02020603050405020304" pitchFamily="18" charset="0"/>
              </a:rPr>
              <a:t>“Awiasiýa dwigatelleriň nazarýeti”dersi </a:t>
            </a:r>
            <a:r>
              <a:rPr lang="ru-RU"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boýunça</a:t>
            </a:r>
            <a:r>
              <a:rPr lang="en-US"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 </a:t>
            </a:r>
            <a:r>
              <a:rPr lang="tk-TM"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Leksiýa</a:t>
            </a:r>
            <a:r>
              <a:rPr lang="ru-RU"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 </a:t>
            </a:r>
            <a:r>
              <a:rPr lang="ru-RU" sz="3600" b="1" dirty="0">
                <a:solidFill>
                  <a:srgbClr val="FFFF00"/>
                </a:solidFill>
                <a:latin typeface="Times New Roman" panose="02020603050405020304" pitchFamily="18" charset="0"/>
                <a:ea typeface="Times New Roman" pitchFamily="18" charset="0"/>
                <a:cs typeface="Times New Roman" panose="02020603050405020304" pitchFamily="18" charset="0"/>
              </a:rPr>
              <a:t>№</a:t>
            </a:r>
            <a:r>
              <a:rPr lang="tk-TM"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1</a:t>
            </a:r>
            <a:r>
              <a:rPr lang="tk-TM" sz="3600" b="1" dirty="0">
                <a:solidFill>
                  <a:srgbClr val="FFFF00"/>
                </a:solidFill>
                <a:latin typeface="Times New Roman" panose="02020603050405020304" pitchFamily="18" charset="0"/>
                <a:ea typeface="Times New Roman" pitchFamily="18" charset="0"/>
                <a:cs typeface="Times New Roman" panose="02020603050405020304" pitchFamily="18" charset="0"/>
              </a:rPr>
              <a:t>0</a:t>
            </a:r>
            <a:endParaRPr lang="ru-RU" sz="36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3502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146612" y="312230"/>
            <a:ext cx="8799742" cy="917920"/>
            <a:chOff x="161378" y="141789"/>
            <a:chExt cx="8799742" cy="1270987"/>
          </a:xfrm>
        </p:grpSpPr>
        <p:cxnSp>
          <p:nvCxnSpPr>
            <p:cNvPr id="7" name="Прямая соединительная линия 6"/>
            <p:cNvCxnSpPr/>
            <p:nvPr/>
          </p:nvCxnSpPr>
          <p:spPr>
            <a:xfrm>
              <a:off x="161378" y="1412776"/>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5" name="Группа 4"/>
            <p:cNvGrpSpPr/>
            <p:nvPr/>
          </p:nvGrpSpPr>
          <p:grpSpPr>
            <a:xfrm>
              <a:off x="176144" y="141789"/>
              <a:ext cx="8784976" cy="1124545"/>
              <a:chOff x="199509" y="1320920"/>
              <a:chExt cx="8784976" cy="864096"/>
            </a:xfrm>
            <a:solidFill>
              <a:srgbClr val="FFFF00"/>
            </a:solidFill>
          </p:grpSpPr>
          <p:sp>
            <p:nvSpPr>
              <p:cNvPr id="3" name="Прямоугольник 2"/>
              <p:cNvSpPr/>
              <p:nvPr/>
            </p:nvSpPr>
            <p:spPr>
              <a:xfrm>
                <a:off x="199509" y="1320920"/>
                <a:ext cx="8784976" cy="86409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309763" y="1381617"/>
                <a:ext cx="882230" cy="765104"/>
              </a:xfrm>
              <a:prstGeom prst="rect">
                <a:avLst/>
              </a:prstGeom>
              <a:grpFill/>
              <a:ln>
                <a:noFill/>
              </a:ln>
              <a:extLst>
                <a:ext uri="{53640926-AAD7-44D8-BBD7-CCE9431645EC}">
                  <a14:shadowObscured xmlns:a14="http://schemas.microsoft.com/office/drawing/2010/main"/>
                </a:ext>
              </a:extLst>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7967664" y="1361960"/>
                <a:ext cx="903204" cy="768359"/>
              </a:xfrm>
              <a:prstGeom prst="rect">
                <a:avLst/>
              </a:prstGeom>
              <a:grpFill/>
              <a:ln>
                <a:noFill/>
              </a:ln>
              <a:effectLst>
                <a:softEdge rad="112500"/>
              </a:effectLst>
              <a:extLst/>
            </p:spPr>
          </p:pic>
        </p:grpSp>
        <p:sp>
          <p:nvSpPr>
            <p:cNvPr id="4" name="Прямоугольник 3"/>
            <p:cNvSpPr/>
            <p:nvPr/>
          </p:nvSpPr>
          <p:spPr>
            <a:xfrm>
              <a:off x="1355781" y="160415"/>
              <a:ext cx="6480720" cy="1150630"/>
            </a:xfrm>
            <a:prstGeom prst="rect">
              <a:avLst/>
            </a:prstGeom>
          </p:spPr>
          <p:txBody>
            <a:bodyPr wrap="square">
              <a:spAutoFit/>
            </a:bodyPr>
            <a:lstStyle/>
            <a:p>
              <a:pPr algn="ctr"/>
              <a:r>
                <a:rPr lang="ru-RU" sz="2400" b="1" dirty="0" smtClean="0">
                  <a:solidFill>
                    <a:srgbClr val="FF0000"/>
                  </a:solidFill>
                  <a:latin typeface="Times New Roman" panose="02020603050405020304" pitchFamily="18" charset="0"/>
                  <a:cs typeface="Times New Roman" panose="02020603050405020304" pitchFamily="18" charset="0"/>
                </a:rPr>
                <a:t>Tema №</a:t>
              </a:r>
              <a:r>
                <a:rPr lang="tk-TM" sz="2400" b="1" dirty="0" smtClean="0">
                  <a:solidFill>
                    <a:srgbClr val="FF0000"/>
                  </a:solidFill>
                  <a:latin typeface="Times New Roman" panose="02020603050405020304" pitchFamily="18" charset="0"/>
                  <a:cs typeface="Times New Roman" panose="02020603050405020304" pitchFamily="18" charset="0"/>
                </a:rPr>
                <a:t>2.2. </a:t>
              </a:r>
              <a:r>
                <a:rPr lang="ru-RU" sz="2400" b="1" dirty="0">
                  <a:solidFill>
                    <a:srgbClr val="FF0000"/>
                  </a:solidFill>
                  <a:latin typeface="Times New Roman" panose="02020603050405020304" pitchFamily="18" charset="0"/>
                  <a:cs typeface="Times New Roman" panose="02020603050405020304" pitchFamily="18" charset="0"/>
                </a:rPr>
                <a:t>Kompressorlaryň häsiýetnamasy </a:t>
              </a:r>
              <a:endParaRPr lang="ru-RU" sz="2400" b="1" dirty="0" smtClean="0">
                <a:solidFill>
                  <a:srgbClr val="FF0000"/>
                </a:solidFill>
                <a:latin typeface="Times New Roman" panose="02020603050405020304" pitchFamily="18" charset="0"/>
                <a:cs typeface="Times New Roman" panose="02020603050405020304" pitchFamily="18" charset="0"/>
              </a:endParaRPr>
            </a:p>
            <a:p>
              <a:pPr algn="ctr"/>
              <a:r>
                <a:rPr lang="ru-RU" sz="2400" b="1" dirty="0" smtClean="0">
                  <a:solidFill>
                    <a:srgbClr val="FF0000"/>
                  </a:solidFill>
                  <a:latin typeface="Times New Roman" panose="02020603050405020304" pitchFamily="18" charset="0"/>
                  <a:cs typeface="Times New Roman" panose="02020603050405020304" pitchFamily="18" charset="0"/>
                </a:rPr>
                <a:t>we </a:t>
              </a:r>
              <a:r>
                <a:rPr lang="ru-RU" sz="2400" b="1" dirty="0">
                  <a:solidFill>
                    <a:srgbClr val="FF0000"/>
                  </a:solidFill>
                  <a:latin typeface="Times New Roman" panose="02020603050405020304" pitchFamily="18" charset="0"/>
                  <a:cs typeface="Times New Roman" panose="02020603050405020304" pitchFamily="18" charset="0"/>
                </a:rPr>
                <a:t>olaryň sazlaşdyrylyşy</a:t>
              </a:r>
              <a:endParaRPr lang="ru-RU" sz="2400" dirty="0">
                <a:solidFill>
                  <a:srgbClr val="FF0000"/>
                </a:solidFill>
                <a:latin typeface="Times New Roman" panose="02020603050405020304" pitchFamily="18" charset="0"/>
                <a:cs typeface="Times New Roman" panose="02020603050405020304" pitchFamily="18" charset="0"/>
              </a:endParaRPr>
            </a:p>
          </p:txBody>
        </p:sp>
      </p:grpSp>
      <p:grpSp>
        <p:nvGrpSpPr>
          <p:cNvPr id="17" name="Группа 16"/>
          <p:cNvGrpSpPr/>
          <p:nvPr/>
        </p:nvGrpSpPr>
        <p:grpSpPr>
          <a:xfrm>
            <a:off x="140405" y="1556792"/>
            <a:ext cx="8797390" cy="4569070"/>
            <a:chOff x="155171" y="1710077"/>
            <a:chExt cx="8797390" cy="4569070"/>
          </a:xfrm>
        </p:grpSpPr>
        <p:sp>
          <p:nvSpPr>
            <p:cNvPr id="14" name="Прямоугольник 13"/>
            <p:cNvSpPr/>
            <p:nvPr/>
          </p:nvSpPr>
          <p:spPr>
            <a:xfrm>
              <a:off x="155171" y="1710077"/>
              <a:ext cx="8797390" cy="523220"/>
            </a:xfrm>
            <a:prstGeom prst="rect">
              <a:avLst/>
            </a:prstGeom>
          </p:spPr>
          <p:txBody>
            <a:bodyPr wrap="square">
              <a:spAutoFit/>
            </a:bodyPr>
            <a:lstStyle/>
            <a:p>
              <a:pPr algn="ctr"/>
              <a:r>
                <a:rPr lang="ru-RU" sz="2800" b="1" dirty="0">
                  <a:solidFill>
                    <a:srgbClr val="FF0000"/>
                  </a:solidFill>
                  <a:latin typeface="Times New Roman" panose="02020603050405020304" pitchFamily="18" charset="0"/>
                  <a:cs typeface="Times New Roman" panose="02020603050405020304" pitchFamily="18" charset="0"/>
                </a:rPr>
                <a:t>Sapak </a:t>
              </a:r>
              <a:r>
                <a:rPr lang="ru-RU" sz="2800" b="1" dirty="0" smtClean="0">
                  <a:solidFill>
                    <a:srgbClr val="FF0000"/>
                  </a:solidFill>
                  <a:latin typeface="Times New Roman" panose="02020603050405020304" pitchFamily="18" charset="0"/>
                  <a:cs typeface="Times New Roman" panose="02020603050405020304" pitchFamily="18" charset="0"/>
                </a:rPr>
                <a:t>2.2.</a:t>
              </a:r>
              <a:r>
                <a:rPr lang="tk-TM" sz="2800" b="1" dirty="0">
                  <a:solidFill>
                    <a:srgbClr val="FF0000"/>
                  </a:solidFill>
                  <a:latin typeface="Times New Roman" panose="02020603050405020304" pitchFamily="18" charset="0"/>
                  <a:cs typeface="Times New Roman" panose="02020603050405020304" pitchFamily="18" charset="0"/>
                </a:rPr>
                <a:t>2</a:t>
              </a:r>
              <a:r>
                <a:rPr lang="ru-RU" sz="2800" b="1" dirty="0" smtClean="0">
                  <a:solidFill>
                    <a:srgbClr val="FF0000"/>
                  </a:solidFill>
                  <a:latin typeface="Times New Roman" panose="02020603050405020304" pitchFamily="18" charset="0"/>
                  <a:cs typeface="Times New Roman" panose="02020603050405020304" pitchFamily="18" charset="0"/>
                </a:rPr>
                <a:t>. </a:t>
              </a:r>
              <a:r>
                <a:rPr lang="ru-RU" sz="2800" b="1" dirty="0">
                  <a:solidFill>
                    <a:srgbClr val="FF0000"/>
                  </a:solidFill>
                  <a:latin typeface="Times New Roman" panose="02020603050405020304" pitchFamily="18" charset="0"/>
                  <a:cs typeface="Times New Roman" panose="02020603050405020304" pitchFamily="18" charset="0"/>
                </a:rPr>
                <a:t>Kompressoryň durnuksyz režimi – pompaž</a:t>
              </a:r>
              <a:r>
                <a:rPr lang="ru-RU" sz="2800" b="1" dirty="0" smtClean="0">
                  <a:solidFill>
                    <a:srgbClr val="FF0000"/>
                  </a:solidFill>
                  <a:latin typeface="Times New Roman" panose="02020603050405020304" pitchFamily="18" charset="0"/>
                  <a:cs typeface="Times New Roman" panose="02020603050405020304" pitchFamily="18" charset="0"/>
                </a:rPr>
                <a:t>.</a:t>
              </a:r>
              <a:endParaRPr lang="ru-RU" sz="2800" b="1" dirty="0">
                <a:solidFill>
                  <a:srgbClr val="FF0000"/>
                </a:solidFill>
                <a:latin typeface="Times New Roman" panose="02020603050405020304" pitchFamily="18" charset="0"/>
                <a:cs typeface="Times New Roman" panose="02020603050405020304" pitchFamily="18" charset="0"/>
              </a:endParaRPr>
            </a:p>
          </p:txBody>
        </p:sp>
        <p:grpSp>
          <p:nvGrpSpPr>
            <p:cNvPr id="6" name="Группа 5"/>
            <p:cNvGrpSpPr/>
            <p:nvPr/>
          </p:nvGrpSpPr>
          <p:grpSpPr>
            <a:xfrm>
              <a:off x="260228" y="2217151"/>
              <a:ext cx="8616808" cy="4061996"/>
              <a:chOff x="424890" y="3935039"/>
              <a:chExt cx="8616808" cy="4061996"/>
            </a:xfrm>
          </p:grpSpPr>
          <p:pic>
            <p:nvPicPr>
              <p:cNvPr id="12"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424890" y="3935039"/>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6" name="Rectangle 2"/>
              <p:cNvSpPr>
                <a:spLocks noChangeArrowheads="1"/>
              </p:cNvSpPr>
              <p:nvPr/>
            </p:nvSpPr>
            <p:spPr bwMode="auto">
              <a:xfrm>
                <a:off x="3143241" y="4286256"/>
                <a:ext cx="364333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  </a:t>
                </a:r>
                <a:endParaRPr kumimoji="0" lang="ru-RU" sz="28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p:txBody>
          </p:sp>
        </p:grpSp>
        <p:sp>
          <p:nvSpPr>
            <p:cNvPr id="13" name="Прямоугольник 12"/>
            <p:cNvSpPr/>
            <p:nvPr/>
          </p:nvSpPr>
          <p:spPr>
            <a:xfrm>
              <a:off x="364778" y="2718189"/>
              <a:ext cx="8378175" cy="2246769"/>
            </a:xfrm>
            <a:prstGeom prst="rect">
              <a:avLst/>
            </a:prstGeom>
          </p:spPr>
          <p:txBody>
            <a:bodyPr wrap="square">
              <a:spAutoFit/>
            </a:bodyPr>
            <a:lstStyle/>
            <a:p>
              <a:pPr algn="just"/>
              <a:r>
                <a:rPr lang="ru-RU" sz="2800" b="1" dirty="0">
                  <a:solidFill>
                    <a:srgbClr val="FF0000"/>
                  </a:solidFill>
                  <a:latin typeface="Times New Roman" panose="02020603050405020304" pitchFamily="18" charset="0"/>
                  <a:cs typeface="Times New Roman" panose="02020603050405020304" pitchFamily="18" charset="0"/>
                </a:rPr>
                <a:t>Okuw soraglary</a:t>
              </a:r>
              <a:r>
                <a:rPr lang="ru-RU" sz="2800" b="1" dirty="0" smtClean="0">
                  <a:solidFill>
                    <a:srgbClr val="FF0000"/>
                  </a:solidFill>
                  <a:latin typeface="Times New Roman" panose="02020603050405020304" pitchFamily="18" charset="0"/>
                  <a:cs typeface="Times New Roman" panose="02020603050405020304" pitchFamily="18" charset="0"/>
                </a:rPr>
                <a:t>:</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ru-RU" sz="2800" dirty="0" smtClean="0">
                  <a:latin typeface="Times New Roman" panose="02020603050405020304" pitchFamily="18" charset="0"/>
                  <a:cs typeface="Times New Roman" panose="02020603050405020304" pitchFamily="18" charset="0"/>
                </a:rPr>
                <a:t>1</a:t>
              </a:r>
              <a:r>
                <a:rPr lang="ru-RU" sz="2800" dirty="0">
                  <a:latin typeface="Times New Roman" panose="02020603050405020304" pitchFamily="18" charset="0"/>
                  <a:cs typeface="Times New Roman" panose="02020603050405020304" pitchFamily="18" charset="0"/>
                </a:rPr>
                <a:t>. Pompaž barada </a:t>
              </a:r>
              <a:r>
                <a:rPr lang="ru-RU" sz="2800" dirty="0" smtClean="0">
                  <a:latin typeface="Times New Roman" panose="02020603050405020304" pitchFamily="18" charset="0"/>
                  <a:cs typeface="Times New Roman" panose="02020603050405020304" pitchFamily="18" charset="0"/>
                </a:rPr>
                <a:t>düşünje.</a:t>
              </a:r>
              <a:endParaRPr lang="ru-RU" sz="2800" dirty="0">
                <a:latin typeface="Times New Roman" panose="02020603050405020304" pitchFamily="18" charset="0"/>
                <a:cs typeface="Times New Roman" panose="02020603050405020304" pitchFamily="18" charset="0"/>
              </a:endParaRPr>
            </a:p>
            <a:p>
              <a:pPr algn="just"/>
              <a:r>
                <a:rPr lang="ru-RU" sz="2800" dirty="0">
                  <a:latin typeface="Times New Roman" panose="02020603050405020304" pitchFamily="18" charset="0"/>
                  <a:cs typeface="Times New Roman" panose="02020603050405020304" pitchFamily="18" charset="0"/>
                </a:rPr>
                <a:t>2. Merkezden daşlaşýan kompressorlaryň piçelerinden howa akymynyň gopmasy.</a:t>
              </a:r>
            </a:p>
            <a:p>
              <a:pPr algn="just"/>
              <a:r>
                <a:rPr lang="ru-RU" sz="2800" dirty="0">
                  <a:latin typeface="Times New Roman" panose="02020603050405020304" pitchFamily="18" charset="0"/>
                  <a:cs typeface="Times New Roman" panose="02020603050405020304" pitchFamily="18" charset="0"/>
                </a:rPr>
                <a:t>3. Okly kompressorlarynda pompažyň döremegi. </a:t>
              </a:r>
            </a:p>
          </p:txBody>
        </p:sp>
      </p:grpSp>
    </p:spTree>
    <p:extLst>
      <p:ext uri="{BB962C8B-B14F-4D97-AF65-F5344CB8AC3E}">
        <p14:creationId xmlns:p14="http://schemas.microsoft.com/office/powerpoint/2010/main" val="1442025850"/>
      </p:ext>
    </p:extLst>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348695" y="1124744"/>
            <a:ext cx="8616808" cy="4061996"/>
            <a:chOff x="288141" y="1190514"/>
            <a:chExt cx="8616808" cy="4061996"/>
          </a:xfrm>
        </p:grpSpPr>
        <p:pic>
          <p:nvPicPr>
            <p:cNvPr id="10"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288141" y="1190514"/>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288141" y="2270634"/>
              <a:ext cx="8568952" cy="2246769"/>
            </a:xfrm>
            <a:prstGeom prst="rect">
              <a:avLst/>
            </a:prstGeom>
          </p:spPr>
          <p:txBody>
            <a:bodyPr wrap="square">
              <a:spAutoFit/>
            </a:bodyPr>
            <a:lstStyle/>
            <a:p>
              <a:pPr algn="just"/>
              <a:r>
                <a:rPr lang="tk-TM" sz="2800" dirty="0" smtClean="0">
                  <a:latin typeface="Times New Roman" panose="02020603050405020304" pitchFamily="18" charset="0"/>
                  <a:cs typeface="Times New Roman" panose="02020603050405020304" pitchFamily="18" charset="0"/>
                </a:rPr>
                <a:t>1.</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Harby talyplara kompressorlaryň durnuksyz režimi – </a:t>
              </a:r>
              <a:r>
                <a:rPr lang="en-US" sz="2800" dirty="0">
                  <a:solidFill>
                    <a:srgbClr val="FF0000"/>
                  </a:solidFill>
                  <a:latin typeface="Times New Roman" panose="02020603050405020304" pitchFamily="18" charset="0"/>
                  <a:cs typeface="Times New Roman" panose="02020603050405020304" pitchFamily="18" charset="0"/>
                </a:rPr>
                <a:t>pompaž </a:t>
              </a:r>
              <a:r>
                <a:rPr lang="en-US" sz="2800" dirty="0">
                  <a:latin typeface="Times New Roman" panose="02020603050405020304" pitchFamily="18" charset="0"/>
                  <a:cs typeface="Times New Roman" panose="02020603050405020304" pitchFamily="18" charset="0"/>
                </a:rPr>
                <a:t>barada düşünje bermek</a:t>
              </a:r>
              <a:r>
                <a:rPr lang="en-US"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pPr algn="just"/>
              <a:r>
                <a:rPr lang="ru-RU" sz="2800" dirty="0" smtClean="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Olarda okly kompressoryň işi we </a:t>
              </a:r>
              <a:r>
                <a:rPr lang="en-US" sz="2800" dirty="0" smtClean="0">
                  <a:latin typeface="Times New Roman" panose="02020603050405020304" pitchFamily="18" charset="0"/>
                  <a:cs typeface="Times New Roman" panose="02020603050405020304" pitchFamily="18" charset="0"/>
                </a:rPr>
                <a:t>gurluşyny </a:t>
              </a:r>
              <a:r>
                <a:rPr lang="en-US" sz="2800" dirty="0">
                  <a:latin typeface="Times New Roman" panose="02020603050405020304" pitchFamily="18" charset="0"/>
                  <a:cs typeface="Times New Roman" panose="02020603050405020304" pitchFamily="18" charset="0"/>
                </a:rPr>
                <a:t>öwrenmek olaryň gulluk durmuşynda bu soraglaryň zerur bolup durýandygyny terbiýelemek</a:t>
              </a:r>
              <a:r>
                <a:rPr lang="ru-RU"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grpSp>
      <p:grpSp>
        <p:nvGrpSpPr>
          <p:cNvPr id="11" name="Группа 10"/>
          <p:cNvGrpSpPr/>
          <p:nvPr/>
        </p:nvGrpSpPr>
        <p:grpSpPr>
          <a:xfrm>
            <a:off x="286205" y="136482"/>
            <a:ext cx="8568952" cy="608526"/>
            <a:chOff x="286205" y="136482"/>
            <a:chExt cx="8568952" cy="608526"/>
          </a:xfrm>
        </p:grpSpPr>
        <p:cxnSp>
          <p:nvCxnSpPr>
            <p:cNvPr id="12" name="Прямая соединительная линия 11"/>
            <p:cNvCxnSpPr/>
            <p:nvPr/>
          </p:nvCxnSpPr>
          <p:spPr>
            <a:xfrm>
              <a:off x="286205" y="745008"/>
              <a:ext cx="856895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3" name="Группа 12"/>
            <p:cNvGrpSpPr/>
            <p:nvPr/>
          </p:nvGrpSpPr>
          <p:grpSpPr>
            <a:xfrm>
              <a:off x="286205" y="136482"/>
              <a:ext cx="8568952" cy="543063"/>
              <a:chOff x="323528" y="1243443"/>
              <a:chExt cx="8568952" cy="863871"/>
            </a:xfrm>
            <a:solidFill>
              <a:srgbClr val="FFFF00"/>
            </a:solidFill>
          </p:grpSpPr>
          <p:sp>
            <p:nvSpPr>
              <p:cNvPr id="15" name="Прямоугольник 14"/>
              <p:cNvSpPr/>
              <p:nvPr/>
            </p:nvSpPr>
            <p:spPr>
              <a:xfrm>
                <a:off x="323528" y="1243443"/>
                <a:ext cx="8568952" cy="832701"/>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6" name="Прямоугольник 15"/>
              <p:cNvSpPr/>
              <p:nvPr/>
            </p:nvSpPr>
            <p:spPr>
              <a:xfrm>
                <a:off x="3093504" y="1326739"/>
                <a:ext cx="3096344" cy="523219"/>
              </a:xfrm>
              <a:prstGeom prst="rect">
                <a:avLst/>
              </a:prstGeom>
              <a:grpFill/>
            </p:spPr>
            <p:txBody>
              <a:bodyPr wrap="square">
                <a:spAutoFit/>
              </a:bodyPr>
              <a:lstStyle/>
              <a:p>
                <a:pPr algn="ctr"/>
                <a:r>
                  <a:rPr lang="sq-AL" sz="2800" b="1" dirty="0">
                    <a:solidFill>
                      <a:srgbClr val="FF0000"/>
                    </a:solidFill>
                    <a:latin typeface="Times New Roman" panose="02020603050405020304" pitchFamily="18" charset="0"/>
                    <a:cs typeface="Times New Roman" panose="02020603050405020304" pitchFamily="18" charset="0"/>
                  </a:rPr>
                  <a:t>Sapagyň maksady</a:t>
                </a:r>
                <a:endParaRPr lang="tk-TM" sz="2800" dirty="0">
                  <a:solidFill>
                    <a:srgbClr val="FF0000"/>
                  </a:solidFill>
                  <a:latin typeface="Times New Roman" panose="02020603050405020304" pitchFamily="18" charset="0"/>
                  <a:cs typeface="Times New Roman" panose="02020603050405020304" pitchFamily="18" charset="0"/>
                </a:endParaRPr>
              </a:p>
            </p:txBody>
          </p:sp>
          <p:pic>
            <p:nvPicPr>
              <p:cNvPr id="17"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083664" y="1275019"/>
                <a:ext cx="614400" cy="832295"/>
              </a:xfrm>
              <a:prstGeom prst="rect">
                <a:avLst/>
              </a:prstGeom>
              <a:grpFill/>
              <a:ln>
                <a:noFill/>
              </a:ln>
              <a:effectLst>
                <a:softEdge rad="112500"/>
              </a:effectLst>
              <a:extLst/>
            </p:spPr>
          </p:pic>
        </p:grpSp>
        <p:pic>
          <p:nvPicPr>
            <p:cNvPr id="14" name="Рисунок 13"/>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463893" y="156332"/>
              <a:ext cx="647912" cy="517168"/>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574700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6018" y="124321"/>
            <a:ext cx="8724020" cy="703876"/>
            <a:chOff x="150260" y="188640"/>
            <a:chExt cx="8876499" cy="792088"/>
          </a:xfrm>
        </p:grpSpPr>
        <p:sp>
          <p:nvSpPr>
            <p:cNvPr id="5" name="Прямоугольник 4"/>
            <p:cNvSpPr/>
            <p:nvPr/>
          </p:nvSpPr>
          <p:spPr>
            <a:xfrm>
              <a:off x="150260" y="188640"/>
              <a:ext cx="8876499" cy="7920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Прямоугольник 5"/>
            <p:cNvSpPr/>
            <p:nvPr/>
          </p:nvSpPr>
          <p:spPr>
            <a:xfrm>
              <a:off x="1929275" y="323074"/>
              <a:ext cx="5548075" cy="479362"/>
            </a:xfrm>
            <a:prstGeom prst="rect">
              <a:avLst/>
            </a:prstGeom>
          </p:spPr>
          <p:txBody>
            <a:bodyPr wrap="square">
              <a:spAutoFit/>
            </a:bodyPr>
            <a:lstStyle/>
            <a:p>
              <a:pPr algn="ctr"/>
              <a:r>
                <a:rPr lang="tr-TR" sz="2800" b="1" dirty="0">
                  <a:solidFill>
                    <a:srgbClr val="FF0000"/>
                  </a:solidFill>
                  <a:latin typeface="Times New Roman" panose="02020603050405020304" pitchFamily="18" charset="0"/>
                  <a:cs typeface="Times New Roman" panose="02020603050405020304" pitchFamily="18" charset="0"/>
                </a:rPr>
                <a:t>ULANYLAN EDEBIÝATLAR</a:t>
              </a:r>
              <a:endParaRPr lang="ru-RU" sz="2800" dirty="0">
                <a:solidFill>
                  <a:srgbClr val="FF0000"/>
                </a:solidFill>
                <a:latin typeface="Times New Roman" panose="02020603050405020304" pitchFamily="18" charset="0"/>
                <a:cs typeface="Times New Roman" panose="02020603050405020304" pitchFamily="18" charset="0"/>
              </a:endParaRPr>
            </a:p>
          </p:txBody>
        </p:sp>
        <p:pic>
          <p:nvPicPr>
            <p:cNvPr id="7" name="Рисунок 6"/>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243325" y="192516"/>
              <a:ext cx="759164" cy="716763"/>
            </a:xfrm>
            <a:prstGeom prst="rect">
              <a:avLst/>
            </a:prstGeom>
            <a:ln>
              <a:noFill/>
            </a:ln>
            <a:extLst>
              <a:ext uri="{53640926-AAD7-44D8-BBD7-CCE9431645EC}">
                <a14:shadowObscured xmlns:a14="http://schemas.microsoft.com/office/drawing/2010/main"/>
              </a:ext>
            </a:extLst>
          </p:spPr>
        </p:pic>
        <p:pic>
          <p:nvPicPr>
            <p:cNvPr id="8"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147066" y="217897"/>
              <a:ext cx="751260" cy="7167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cxnSp>
        <p:nvCxnSpPr>
          <p:cNvPr id="9" name="Прямая соединительная линия 8"/>
          <p:cNvCxnSpPr/>
          <p:nvPr/>
        </p:nvCxnSpPr>
        <p:spPr>
          <a:xfrm>
            <a:off x="234919" y="934845"/>
            <a:ext cx="8666218"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0" name="Группа 9"/>
          <p:cNvGrpSpPr/>
          <p:nvPr/>
        </p:nvGrpSpPr>
        <p:grpSpPr>
          <a:xfrm>
            <a:off x="49780" y="1124744"/>
            <a:ext cx="9036496" cy="5350620"/>
            <a:chOff x="68923" y="1484784"/>
            <a:chExt cx="9036496" cy="5350620"/>
          </a:xfrm>
        </p:grpSpPr>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23" y="1534196"/>
              <a:ext cx="9036496" cy="5301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Прямоугольник 11"/>
            <p:cNvSpPr/>
            <p:nvPr/>
          </p:nvSpPr>
          <p:spPr>
            <a:xfrm>
              <a:off x="178894" y="1484784"/>
              <a:ext cx="8577549" cy="1815882"/>
            </a:xfrm>
            <a:prstGeom prst="rect">
              <a:avLst/>
            </a:prstGeom>
          </p:spPr>
          <p:txBody>
            <a:bodyPr wrap="square">
              <a:spAutoFit/>
            </a:bodyPr>
            <a:lstStyle/>
            <a:p>
              <a:pPr algn="just" fontAlgn="base">
                <a:spcBef>
                  <a:spcPct val="0"/>
                </a:spcBef>
                <a:spcAft>
                  <a:spcPct val="0"/>
                </a:spcAft>
              </a:pPr>
              <a:r>
                <a:rPr lang="tk-TM"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1</a:t>
              </a:r>
              <a:r>
                <a:rPr lang="ru-RU" sz="28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 </a:t>
              </a:r>
              <a:r>
                <a:rPr lang="ru-RU"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П.К. Казанджан, Л.П. Алексеев, Нечаев Ю.Н. Теория авиационных двигателей. Военное издательство министерства обороны союза ССР Москва- 1955</a:t>
              </a:r>
              <a:r>
                <a:rPr lang="ru-RU" sz="28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a:t>
              </a:r>
              <a:endParaRPr lang="en-US"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6576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pic>
        <p:nvPicPr>
          <p:cNvPr id="12" name="Picture 2"/>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9559" b="97426" l="1040" r="99827"/>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45957" y="1268760"/>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92849" y="908720"/>
            <a:ext cx="8876867" cy="5693866"/>
          </a:xfrm>
          <a:prstGeom prst="rect">
            <a:avLst/>
          </a:prstGeom>
        </p:spPr>
        <p:txBody>
          <a:bodyPr wrap="square">
            <a:spAutoFit/>
          </a:bodyPr>
          <a:lstStyle/>
          <a:p>
            <a:pPr algn="just"/>
            <a:r>
              <a:rPr lang="en-US" sz="2700" b="1" dirty="0" smtClean="0">
                <a:solidFill>
                  <a:srgbClr val="FF0000"/>
                </a:solidFill>
                <a:latin typeface="Times New Roman" panose="02020603050405020304" pitchFamily="18" charset="0"/>
                <a:cs typeface="Times New Roman" panose="02020603050405020304" pitchFamily="18" charset="0"/>
              </a:rPr>
              <a:t>	</a:t>
            </a:r>
            <a:r>
              <a:rPr lang="ru-RU" sz="2700" b="1" dirty="0" smtClean="0">
                <a:solidFill>
                  <a:srgbClr val="FF0000"/>
                </a:solidFill>
                <a:latin typeface="Times New Roman" panose="02020603050405020304" pitchFamily="18" charset="0"/>
                <a:cs typeface="Times New Roman" panose="02020603050405020304" pitchFamily="18" charset="0"/>
              </a:rPr>
              <a:t>Pompaž</a:t>
            </a:r>
            <a:r>
              <a:rPr lang="ru-RU" sz="2700" dirty="0" smtClean="0">
                <a:latin typeface="Times New Roman" panose="02020603050405020304" pitchFamily="18" charset="0"/>
                <a:cs typeface="Times New Roman" panose="02020603050405020304" pitchFamily="18" charset="0"/>
              </a:rPr>
              <a:t> </a:t>
            </a:r>
            <a:r>
              <a:rPr lang="ru-RU" sz="2700" dirty="0">
                <a:latin typeface="Times New Roman" panose="02020603050405020304" pitchFamily="18" charset="0"/>
                <a:cs typeface="Times New Roman" panose="02020603050405020304" pitchFamily="18" charset="0"/>
              </a:rPr>
              <a:t>– bu kompressoryň durnuksyz işleýiş režimidir, ýagny dinamiki durnukludygyny ýitirmegidir.</a:t>
            </a:r>
          </a:p>
          <a:p>
            <a:pPr algn="just"/>
            <a:r>
              <a:rPr lang="en-US" sz="2700" dirty="0" smtClean="0">
                <a:latin typeface="Times New Roman" panose="02020603050405020304" pitchFamily="18" charset="0"/>
                <a:cs typeface="Times New Roman" panose="02020603050405020304" pitchFamily="18" charset="0"/>
              </a:rPr>
              <a:t>	</a:t>
            </a:r>
            <a:r>
              <a:rPr lang="ru-RU" sz="2700" dirty="0" smtClean="0">
                <a:latin typeface="Times New Roman" panose="02020603050405020304" pitchFamily="18" charset="0"/>
                <a:cs typeface="Times New Roman" panose="02020603050405020304" pitchFamily="18" charset="0"/>
              </a:rPr>
              <a:t>Howanyň </a:t>
            </a:r>
            <a:r>
              <a:rPr lang="ru-RU" sz="2700" dirty="0">
                <a:latin typeface="Times New Roman" panose="02020603050405020304" pitchFamily="18" charset="0"/>
                <a:cs typeface="Times New Roman" panose="02020603050405020304" pitchFamily="18" charset="0"/>
              </a:rPr>
              <a:t>göwrümleýin harçlanylşy kesgitlenen möçberden peselende, öň belläp geçişimiz ýaly </a:t>
            </a:r>
            <a:r>
              <a:rPr lang="ru-RU" sz="2700" b="1" dirty="0">
                <a:latin typeface="Times New Roman" panose="02020603050405020304" pitchFamily="18" charset="0"/>
                <a:cs typeface="Times New Roman" panose="02020603050405020304" pitchFamily="18" charset="0"/>
              </a:rPr>
              <a:t>pompaž </a:t>
            </a:r>
            <a:r>
              <a:rPr lang="ru-RU" sz="2700" dirty="0">
                <a:latin typeface="Times New Roman" panose="02020603050405020304" pitchFamily="18" charset="0"/>
                <a:cs typeface="Times New Roman" panose="02020603050405020304" pitchFamily="18" charset="0"/>
              </a:rPr>
              <a:t>diýip atlandyrylýan kompressoryň durnuksyz işleýişi ýüze çykýar. </a:t>
            </a:r>
            <a:r>
              <a:rPr lang="en-US" sz="2700" dirty="0" smtClean="0">
                <a:latin typeface="Times New Roman" panose="02020603050405020304" pitchFamily="18" charset="0"/>
                <a:cs typeface="Times New Roman" panose="02020603050405020304" pitchFamily="18" charset="0"/>
              </a:rPr>
              <a:t>	</a:t>
            </a:r>
            <a:r>
              <a:rPr lang="ru-RU" sz="2700" b="1" dirty="0" smtClean="0">
                <a:latin typeface="Times New Roman" panose="02020603050405020304" pitchFamily="18" charset="0"/>
                <a:cs typeface="Times New Roman" panose="02020603050405020304" pitchFamily="18" charset="0"/>
              </a:rPr>
              <a:t>Pompaž</a:t>
            </a:r>
            <a:r>
              <a:rPr lang="ru-RU" sz="2700" dirty="0" smtClean="0">
                <a:latin typeface="Times New Roman" panose="02020603050405020304" pitchFamily="18" charset="0"/>
                <a:cs typeface="Times New Roman" panose="02020603050405020304" pitchFamily="18" charset="0"/>
              </a:rPr>
              <a:t> </a:t>
            </a:r>
            <a:r>
              <a:rPr lang="ru-RU" sz="2700" dirty="0">
                <a:latin typeface="Times New Roman" panose="02020603050405020304" pitchFamily="18" charset="0"/>
                <a:cs typeface="Times New Roman" panose="02020603050405020304" pitchFamily="18" charset="0"/>
              </a:rPr>
              <a:t>kompressordan akyp geçýän howa akymynyň basyşynyň we tizliginiň periodiki çaýkanmasynyň (döwürleýin üýtgemegi), şeýle hem kompressoryň kadaly iş şertlerinde oňa mahsus bolmadyk özboluşly sesiň ýüze çykmagy bilen häsiýetlendirilýär. Kompressoryň yzyndaky (soňundaky) ortaça basyş peselýär. Adatça pompažyň döreýşi howanyň kompressordan sorujy patrubka periodiki zyňylmagy bilen ýollanýar. </a:t>
            </a:r>
          </a:p>
        </p:txBody>
      </p:sp>
      <p:grpSp>
        <p:nvGrpSpPr>
          <p:cNvPr id="13" name="Группа 12"/>
          <p:cNvGrpSpPr/>
          <p:nvPr/>
        </p:nvGrpSpPr>
        <p:grpSpPr>
          <a:xfrm>
            <a:off x="159629" y="100424"/>
            <a:ext cx="8810087" cy="629612"/>
            <a:chOff x="159629" y="100424"/>
            <a:chExt cx="8810087" cy="629612"/>
          </a:xfrm>
        </p:grpSpPr>
        <p:grpSp>
          <p:nvGrpSpPr>
            <p:cNvPr id="14" name="Группа 13"/>
            <p:cNvGrpSpPr/>
            <p:nvPr/>
          </p:nvGrpSpPr>
          <p:grpSpPr>
            <a:xfrm>
              <a:off x="159629" y="100424"/>
              <a:ext cx="8810087" cy="629612"/>
              <a:chOff x="159629" y="204125"/>
              <a:chExt cx="8810087" cy="908326"/>
            </a:xfrm>
          </p:grpSpPr>
          <p:cxnSp>
            <p:nvCxnSpPr>
              <p:cNvPr id="16" name="Прямая соединительная линия 15"/>
              <p:cNvCxnSpPr/>
              <p:nvPr/>
            </p:nvCxnSpPr>
            <p:spPr>
              <a:xfrm>
                <a:off x="159629" y="1112451"/>
                <a:ext cx="8810087"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7" name="Группа 16"/>
              <p:cNvGrpSpPr/>
              <p:nvPr/>
            </p:nvGrpSpPr>
            <p:grpSpPr>
              <a:xfrm>
                <a:off x="159629" y="204125"/>
                <a:ext cx="8810087" cy="792088"/>
                <a:chOff x="395536" y="1412776"/>
                <a:chExt cx="8558079" cy="792088"/>
              </a:xfrm>
              <a:solidFill>
                <a:srgbClr val="FFFF00"/>
              </a:solidFill>
            </p:grpSpPr>
            <p:sp>
              <p:nvSpPr>
                <p:cNvPr id="18" name="Прямоугольник 17"/>
                <p:cNvSpPr/>
                <p:nvPr/>
              </p:nvSpPr>
              <p:spPr>
                <a:xfrm>
                  <a:off x="395536" y="1412776"/>
                  <a:ext cx="8558079" cy="79208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Рисунок 18"/>
                <p:cNvPicPr/>
                <p:nvPr/>
              </p:nvPicPr>
              <p:blipFill rotWithShape="1">
                <a:blip r:embed="rId5">
                  <a:extLst>
                    <a:ext uri="{BEBA8EAE-BF5A-486C-A8C5-ECC9F3942E4B}">
                      <a14:imgProps xmlns:a14="http://schemas.microsoft.com/office/drawing/2010/main">
                        <a14:imgLayer r:embed="rId6">
                          <a14:imgEffect>
                            <a14:backgroundRemoval t="21852" b="78981" l="35625" r="61875"/>
                          </a14:imgEffect>
                        </a14:imgLayer>
                      </a14:imgProps>
                    </a:ext>
                  </a:extLst>
                </a:blip>
                <a:srcRect l="33536" t="18311" r="35431" b="19399"/>
                <a:stretch/>
              </p:blipFill>
              <p:spPr bwMode="auto">
                <a:xfrm>
                  <a:off x="488951" y="1504211"/>
                  <a:ext cx="555433" cy="678724"/>
                </a:xfrm>
                <a:prstGeom prst="rect">
                  <a:avLst/>
                </a:prstGeom>
                <a:grpFill/>
                <a:ln>
                  <a:noFill/>
                </a:ln>
                <a:extLst>
                  <a:ext uri="{53640926-AAD7-44D8-BBD7-CCE9431645EC}">
                    <a14:shadowObscured xmlns:a14="http://schemas.microsoft.com/office/drawing/2010/main"/>
                  </a:ext>
                </a:extLst>
              </p:spPr>
            </p:pic>
            <p:pic>
              <p:nvPicPr>
                <p:cNvPr id="20" name="Picture 8" descr="C:\Users\1\Desktop\sewron.jpg"/>
                <p:cNvPicPr/>
                <p:nvPr/>
              </p:nvPicPr>
              <p:blipFill>
                <a:blip r:embed="rId7" cstate="print">
                  <a:extLst>
                    <a:ext uri="{BEBA8EAE-BF5A-486C-A8C5-ECC9F3942E4B}">
                      <a14:imgProps xmlns:a14="http://schemas.microsoft.com/office/drawing/2010/main">
                        <a14:imgLayer r:embed="rId8">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49053" y="1462926"/>
                  <a:ext cx="584935" cy="699952"/>
                </a:xfrm>
                <a:prstGeom prst="rect">
                  <a:avLst/>
                </a:prstGeom>
                <a:grpFill/>
                <a:ln>
                  <a:noFill/>
                </a:ln>
                <a:effectLst>
                  <a:softEdge rad="112500"/>
                </a:effectLst>
                <a:extLst/>
              </p:spPr>
            </p:pic>
          </p:grpSp>
        </p:grpSp>
        <p:sp>
          <p:nvSpPr>
            <p:cNvPr id="15" name="Прямоугольник 14"/>
            <p:cNvSpPr/>
            <p:nvPr/>
          </p:nvSpPr>
          <p:spPr>
            <a:xfrm>
              <a:off x="899593" y="183590"/>
              <a:ext cx="7200800" cy="430887"/>
            </a:xfrm>
            <a:prstGeom prst="rect">
              <a:avLst/>
            </a:prstGeom>
          </p:spPr>
          <p:txBody>
            <a:bodyPr wrap="square">
              <a:spAutoFit/>
            </a:bodyPr>
            <a:lstStyle/>
            <a:p>
              <a:pPr algn="ctr"/>
              <a:r>
                <a:rPr lang="ru-RU" sz="2200" b="1" dirty="0" smtClean="0">
                  <a:solidFill>
                    <a:srgbClr val="FF0000"/>
                  </a:solidFill>
                  <a:latin typeface="Times New Roman" panose="02020603050405020304" pitchFamily="18" charset="0"/>
                  <a:cs typeface="Times New Roman" panose="02020603050405020304" pitchFamily="18" charset="0"/>
                </a:rPr>
                <a:t>1.</a:t>
              </a:r>
              <a:r>
                <a:rPr lang="en-US" sz="2200" b="1" dirty="0">
                  <a:solidFill>
                    <a:srgbClr val="FF0000"/>
                  </a:solidFill>
                  <a:latin typeface="Times New Roman" panose="02020603050405020304" pitchFamily="18" charset="0"/>
                  <a:cs typeface="Times New Roman" panose="02020603050405020304" pitchFamily="18" charset="0"/>
                </a:rPr>
                <a:t> Pompaž barada düşünje</a:t>
              </a:r>
              <a:r>
                <a:rPr lang="ru-RU" sz="2200" b="1" dirty="0" smtClean="0">
                  <a:solidFill>
                    <a:srgbClr val="FF0000"/>
                  </a:solidFill>
                  <a:latin typeface="Times New Roman" panose="02020603050405020304" pitchFamily="18" charset="0"/>
                  <a:cs typeface="Times New Roman" panose="02020603050405020304" pitchFamily="18" charset="0"/>
                </a:rPr>
                <a:t>.</a:t>
              </a:r>
              <a:endParaRPr lang="ru-RU" sz="2200" b="1" dirty="0">
                <a:solidFill>
                  <a:srgbClr val="FF0000"/>
                </a:solidFill>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275170" y="919534"/>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78608" y="836712"/>
            <a:ext cx="8769620" cy="4401205"/>
          </a:xfrm>
          <a:prstGeom prst="rect">
            <a:avLst/>
          </a:prstGeom>
        </p:spPr>
        <p:txBody>
          <a:bodyPr wrap="square">
            <a:spAutoFit/>
          </a:bodyPr>
          <a:lstStyle/>
          <a:p>
            <a:pPr algn="just"/>
            <a:r>
              <a:rPr lang="ru-RU" sz="2800" b="1" dirty="0">
                <a:solidFill>
                  <a:srgbClr val="FF0000"/>
                </a:solidFill>
                <a:latin typeface="Times New Roman" panose="02020603050405020304" pitchFamily="18" charset="0"/>
                <a:cs typeface="Times New Roman" panose="02020603050405020304" pitchFamily="18" charset="0"/>
              </a:rPr>
              <a:t>Pompaž </a:t>
            </a:r>
            <a:r>
              <a:rPr lang="ru-RU" sz="2800" dirty="0">
                <a:latin typeface="Times New Roman" panose="02020603050405020304" pitchFamily="18" charset="0"/>
                <a:cs typeface="Times New Roman" panose="02020603050405020304" pitchFamily="18" charset="0"/>
              </a:rPr>
              <a:t>– adaty hadysa däl we onuň awiodwigatellerde ulanylýan kompressorlarda döremegine ýol bermeli däl. Pompažda dwigateliň kadaly işi bozulýar we onuň döredýän çekiji güýji (kuwwaty) peselýär. Aýratyn ýagdaýlarda pompaž dwigateliň öçmegine ýa-da onuň wagtyndan öň hatardan çykmagyna getirýär.</a:t>
            </a:r>
          </a:p>
          <a:p>
            <a:pPr algn="just"/>
            <a:r>
              <a:rPr lang="ru-RU" sz="2800" dirty="0">
                <a:latin typeface="Times New Roman" panose="02020603050405020304" pitchFamily="18" charset="0"/>
                <a:cs typeface="Times New Roman" panose="02020603050405020304" pitchFamily="18" charset="0"/>
              </a:rPr>
              <a:t>Pompaž hadysasy örän ir wagtdan bäri belli we ol diňe awiasion merkezden daşlaşýan we okly kompressorlarda dälde, eýsem howany bermek (nagnetat etmek) üçin ulanylýan beýleki görnüşli pilçeli maşynlarda duş gelýär.</a:t>
            </a:r>
          </a:p>
        </p:txBody>
      </p:sp>
      <p:grpSp>
        <p:nvGrpSpPr>
          <p:cNvPr id="13" name="Группа 12"/>
          <p:cNvGrpSpPr/>
          <p:nvPr/>
        </p:nvGrpSpPr>
        <p:grpSpPr>
          <a:xfrm>
            <a:off x="268313" y="-70510"/>
            <a:ext cx="8590210" cy="727321"/>
            <a:chOff x="166528" y="46949"/>
            <a:chExt cx="8784976" cy="1144905"/>
          </a:xfrm>
        </p:grpSpPr>
        <p:grpSp>
          <p:nvGrpSpPr>
            <p:cNvPr id="14" name="Группа 13"/>
            <p:cNvGrpSpPr/>
            <p:nvPr/>
          </p:nvGrpSpPr>
          <p:grpSpPr>
            <a:xfrm>
              <a:off x="166528" y="46949"/>
              <a:ext cx="8784976" cy="1017416"/>
              <a:chOff x="218376" y="-153877"/>
              <a:chExt cx="8925624" cy="1523423"/>
            </a:xfrm>
          </p:grpSpPr>
          <p:grpSp>
            <p:nvGrpSpPr>
              <p:cNvPr id="17" name="Группа 16"/>
              <p:cNvGrpSpPr/>
              <p:nvPr/>
            </p:nvGrpSpPr>
            <p:grpSpPr>
              <a:xfrm>
                <a:off x="218376" y="226936"/>
                <a:ext cx="8925624" cy="1120008"/>
                <a:chOff x="-84667" y="1523661"/>
                <a:chExt cx="9108504" cy="1152128"/>
              </a:xfrm>
              <a:solidFill>
                <a:srgbClr val="FFFF00"/>
              </a:solidFill>
            </p:grpSpPr>
            <p:sp>
              <p:nvSpPr>
                <p:cNvPr id="19" name="Прямоугольник 1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0" name="Рисунок 19"/>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1"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2" name="Рисунок 21"/>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8" name="Прямоугольник 17"/>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6" name="Прямая соединительная линия 15"/>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1204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254680" y="1412776"/>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30130" y="836712"/>
            <a:ext cx="8866575" cy="5693866"/>
          </a:xfrm>
          <a:prstGeom prst="rect">
            <a:avLst/>
          </a:prstGeom>
        </p:spPr>
        <p:txBody>
          <a:bodyPr wrap="square">
            <a:spAutoFit/>
          </a:bodyPr>
          <a:lstStyle/>
          <a:p>
            <a:pPr algn="just"/>
            <a:r>
              <a:rPr lang="ru-RU" sz="2800" dirty="0" smtClean="0"/>
              <a:t>	</a:t>
            </a:r>
            <a:r>
              <a:rPr lang="ru-RU" sz="2800" dirty="0" smtClean="0">
                <a:latin typeface="Times New Roman" panose="02020603050405020304" pitchFamily="18" charset="0"/>
                <a:cs typeface="Times New Roman" panose="02020603050405020304" pitchFamily="18" charset="0"/>
              </a:rPr>
              <a:t>Ilkinji </a:t>
            </a:r>
            <a:r>
              <a:rPr lang="ru-RU" sz="2800" dirty="0">
                <a:latin typeface="Times New Roman" panose="02020603050405020304" pitchFamily="18" charset="0"/>
                <a:cs typeface="Times New Roman" panose="02020603050405020304" pitchFamily="18" charset="0"/>
              </a:rPr>
              <a:t>barlaglardan görnüşi ýaly, kompressorda pompaž adatça howanyň az harçlanşy bilen gysyş derjesiniň pese gaçmagyna getirýän onuň häsiýetnamanyň çep şahasynda işlände ýüze çykýar. Şondan ugur alyp uzak wagtlap pompaž hadysasynyň ýüze çykyşy diňe kompressoryň häsiýetnamasynyň bolup geçiş häsiýetine esaslanyp düşündirilipdir. Eger-de kopressor häsiýetnamanyň sag şahasynda işlese onda onuň işleýşi durnukly bolýar, eger-de çep şahasyna geçende bolsa, onuň işleýşi durnuksyz bolýar diýlip hasaplanypdyr.</a:t>
            </a:r>
          </a:p>
          <a:p>
            <a:pPr algn="just"/>
            <a:r>
              <a:rPr lang="ru-RU" sz="2800" dirty="0">
                <a:latin typeface="Times New Roman" panose="02020603050405020304" pitchFamily="18" charset="0"/>
                <a:cs typeface="Times New Roman" panose="02020603050405020304" pitchFamily="18" charset="0"/>
              </a:rPr>
              <a:t>Porşunly, şeýle hem reaktiw dwigatellerde işleýän ýokary basyşly kompressorlaryň çalt ösmegi pompaž hadysasyny has takyk içgin  öwrenmegiň zerurlygyna getirdi.</a:t>
            </a:r>
          </a:p>
        </p:txBody>
      </p:sp>
      <p:grpSp>
        <p:nvGrpSpPr>
          <p:cNvPr id="18" name="Группа 17"/>
          <p:cNvGrpSpPr/>
          <p:nvPr/>
        </p:nvGrpSpPr>
        <p:grpSpPr>
          <a:xfrm>
            <a:off x="268313" y="-70510"/>
            <a:ext cx="8590210" cy="727321"/>
            <a:chOff x="166528" y="46949"/>
            <a:chExt cx="8784976" cy="1144905"/>
          </a:xfrm>
        </p:grpSpPr>
        <p:grpSp>
          <p:nvGrpSpPr>
            <p:cNvPr id="19" name="Группа 18"/>
            <p:cNvGrpSpPr/>
            <p:nvPr/>
          </p:nvGrpSpPr>
          <p:grpSpPr>
            <a:xfrm>
              <a:off x="166528" y="46949"/>
              <a:ext cx="8784976" cy="1017416"/>
              <a:chOff x="218376" y="-153877"/>
              <a:chExt cx="8925624" cy="1523423"/>
            </a:xfrm>
          </p:grpSpPr>
          <p:grpSp>
            <p:nvGrpSpPr>
              <p:cNvPr id="21" name="Группа 20"/>
              <p:cNvGrpSpPr/>
              <p:nvPr/>
            </p:nvGrpSpPr>
            <p:grpSpPr>
              <a:xfrm>
                <a:off x="218376" y="226936"/>
                <a:ext cx="8925624" cy="1120008"/>
                <a:chOff x="-84667" y="1523661"/>
                <a:chExt cx="9108504" cy="1152128"/>
              </a:xfrm>
              <a:solidFill>
                <a:srgbClr val="FFFF00"/>
              </a:solidFill>
            </p:grpSpPr>
            <p:sp>
              <p:nvSpPr>
                <p:cNvPr id="23" name="Прямоугольник 22"/>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4" name="Рисунок 23"/>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5"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6" name="Рисунок 25"/>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22" name="Прямоугольник 21"/>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20" name="Прямая соединительная линия 19"/>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94281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255014" y="1484784"/>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2918" y="764024"/>
            <a:ext cx="9001000" cy="6093976"/>
          </a:xfrm>
          <a:prstGeom prst="rect">
            <a:avLst/>
          </a:prstGeom>
        </p:spPr>
        <p:txBody>
          <a:bodyPr wrap="square">
            <a:spAutoFit/>
          </a:bodyPr>
          <a:lstStyle/>
          <a:p>
            <a:pPr algn="just"/>
            <a:r>
              <a:rPr lang="ru-RU" sz="2500" dirty="0" smtClean="0"/>
              <a:t>	</a:t>
            </a:r>
            <a:r>
              <a:rPr lang="ru-RU" sz="2600" dirty="0" smtClean="0">
                <a:latin typeface="Times New Roman" panose="02020603050405020304" pitchFamily="18" charset="0"/>
                <a:cs typeface="Times New Roman" panose="02020603050405020304" pitchFamily="18" charset="0"/>
              </a:rPr>
              <a:t>Pompažy </a:t>
            </a:r>
            <a:r>
              <a:rPr lang="ru-RU" sz="2600" dirty="0">
                <a:latin typeface="Times New Roman" panose="02020603050405020304" pitchFamily="18" charset="0"/>
                <a:cs typeface="Times New Roman" panose="02020603050405020304" pitchFamily="18" charset="0"/>
              </a:rPr>
              <a:t>öwrenmeklige birnäçe sowet we daşary ýurt alymlarynyň işleri bagyşlandy. Olar bu hadysanyň düýp esasyna has çuňňur düşünmäge, onuň döremeginiň sebäplerini kesgitlemäge we döremeginiň öňüni almak boýunça amaly çäreleri işläp düzmäge mümkinçilik berdi.</a:t>
            </a:r>
          </a:p>
          <a:p>
            <a:pPr algn="just"/>
            <a:r>
              <a:rPr lang="ru-RU" sz="2600" dirty="0" smtClean="0">
                <a:latin typeface="Times New Roman" panose="02020603050405020304" pitchFamily="18" charset="0"/>
                <a:cs typeface="Times New Roman" panose="02020603050405020304" pitchFamily="18" charset="0"/>
              </a:rPr>
              <a:t>	Häzirki </a:t>
            </a:r>
            <a:r>
              <a:rPr lang="ru-RU" sz="2600" dirty="0">
                <a:latin typeface="Times New Roman" panose="02020603050405020304" pitchFamily="18" charset="0"/>
                <a:cs typeface="Times New Roman" panose="02020603050405020304" pitchFamily="18" charset="0"/>
              </a:rPr>
              <a:t>zaman garaýyşlar görä pompaž kompressoryň aýratyn elementlerinde howanyň periodiki gopmasynyň örän intensiwligi bilen bolup geçýär. </a:t>
            </a:r>
          </a:p>
          <a:p>
            <a:pPr algn="just"/>
            <a:r>
              <a:rPr lang="ru-RU" sz="2600" dirty="0" smtClean="0">
                <a:latin typeface="Times New Roman" panose="02020603050405020304" pitchFamily="18" charset="0"/>
                <a:cs typeface="Times New Roman" panose="02020603050405020304" pitchFamily="18" charset="0"/>
              </a:rPr>
              <a:t>	Öň </a:t>
            </a:r>
            <a:r>
              <a:rPr lang="ru-RU" sz="2600" dirty="0">
                <a:latin typeface="Times New Roman" panose="02020603050405020304" pitchFamily="18" charset="0"/>
                <a:cs typeface="Times New Roman" panose="02020603050405020304" pitchFamily="18" charset="0"/>
              </a:rPr>
              <a:t>görkezilşi ýaly, merkezden daşlaşýan we okly kompressorlaryň pilçeli apparatlaryndan howa akymynyň gopmagy işleýiş režiminiň hasaplanan iş režiminden köp gyşarmasynda mümkin. Haýsy ýagdaýlarda howa akymyň gopmasy kompressoryň durnukly işleýşini bozýandygyny anyklalyň. Ilki başda bu soraga merkezden daşlaşýan kompressorlar üçin serederis.</a:t>
            </a:r>
          </a:p>
        </p:txBody>
      </p:sp>
      <p:grpSp>
        <p:nvGrpSpPr>
          <p:cNvPr id="14" name="Группа 13"/>
          <p:cNvGrpSpPr/>
          <p:nvPr/>
        </p:nvGrpSpPr>
        <p:grpSpPr>
          <a:xfrm>
            <a:off x="268313" y="-70510"/>
            <a:ext cx="8590210" cy="727321"/>
            <a:chOff x="166528" y="46949"/>
            <a:chExt cx="8784976" cy="1144905"/>
          </a:xfrm>
        </p:grpSpPr>
        <p:grpSp>
          <p:nvGrpSpPr>
            <p:cNvPr id="15" name="Группа 14"/>
            <p:cNvGrpSpPr/>
            <p:nvPr/>
          </p:nvGrpSpPr>
          <p:grpSpPr>
            <a:xfrm>
              <a:off x="166528" y="46949"/>
              <a:ext cx="8784976" cy="1017416"/>
              <a:chOff x="218376" y="-153877"/>
              <a:chExt cx="8925624" cy="1523423"/>
            </a:xfrm>
          </p:grpSpPr>
          <p:grpSp>
            <p:nvGrpSpPr>
              <p:cNvPr id="17" name="Группа 16"/>
              <p:cNvGrpSpPr/>
              <p:nvPr/>
            </p:nvGrpSpPr>
            <p:grpSpPr>
              <a:xfrm>
                <a:off x="218376" y="226936"/>
                <a:ext cx="8925624" cy="1120008"/>
                <a:chOff x="-84667" y="1523661"/>
                <a:chExt cx="9108504" cy="1152128"/>
              </a:xfrm>
              <a:solidFill>
                <a:srgbClr val="FFFF00"/>
              </a:solidFill>
            </p:grpSpPr>
            <p:sp>
              <p:nvSpPr>
                <p:cNvPr id="19" name="Прямоугольник 1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9" name="Рисунок 28"/>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30"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31" name="Рисунок 30"/>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8" name="Прямоугольник 17"/>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6" name="Прямая соединительная линия 15"/>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18838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ChangeArrowheads="1"/>
          </p:cNvSpPr>
          <p:nvPr/>
        </p:nvSpPr>
        <p:spPr bwMode="auto">
          <a:xfrm>
            <a:off x="201255" y="33701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pic>
        <p:nvPicPr>
          <p:cNvPr id="13" name="Picture 2"/>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201255" y="1988840"/>
            <a:ext cx="8747527"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Группа 3"/>
          <p:cNvGrpSpPr/>
          <p:nvPr/>
        </p:nvGrpSpPr>
        <p:grpSpPr>
          <a:xfrm>
            <a:off x="61499" y="105265"/>
            <a:ext cx="9144000" cy="969318"/>
            <a:chOff x="0" y="155426"/>
            <a:chExt cx="9144000" cy="969318"/>
          </a:xfrm>
        </p:grpSpPr>
        <p:sp>
          <p:nvSpPr>
            <p:cNvPr id="6148" name="Rectangle 4"/>
            <p:cNvSpPr>
              <a:spLocks noChangeArrowheads="1"/>
            </p:cNvSpPr>
            <p:nvPr/>
          </p:nvSpPr>
          <p:spPr bwMode="auto">
            <a:xfrm>
              <a:off x="0" y="885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6" name="Группа 5"/>
            <p:cNvGrpSpPr/>
            <p:nvPr/>
          </p:nvGrpSpPr>
          <p:grpSpPr>
            <a:xfrm>
              <a:off x="143508" y="155426"/>
              <a:ext cx="8784976" cy="827279"/>
              <a:chOff x="-84667" y="1523661"/>
              <a:chExt cx="9108504" cy="1152128"/>
            </a:xfrm>
            <a:solidFill>
              <a:srgbClr val="FFFF00"/>
            </a:solidFill>
          </p:grpSpPr>
          <p:sp>
            <p:nvSpPr>
              <p:cNvPr id="8" name="Прямоугольник 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14908" y="1678770"/>
                <a:ext cx="702771" cy="832295"/>
              </a:xfrm>
              <a:prstGeom prst="rect">
                <a:avLst/>
              </a:prstGeom>
              <a:grpFill/>
              <a:ln>
                <a:noFill/>
              </a:ln>
              <a:effectLst>
                <a:softEdge rad="112500"/>
              </a:effectLst>
              <a:extLst/>
            </p:spPr>
          </p:pic>
          <p:pic>
            <p:nvPicPr>
              <p:cNvPr id="11" name="Рисунок 10"/>
              <p:cNvPicPr/>
              <p:nvPr/>
            </p:nvPicPr>
            <p:blipFill rotWithShape="1">
              <a:blip r:embed="rId7">
                <a:extLst>
                  <a:ext uri="{BEBA8EAE-BF5A-486C-A8C5-ECC9F3942E4B}">
                    <a14:imgProps xmlns:a14="http://schemas.microsoft.com/office/drawing/2010/main">
                      <a14:imgLayer r:embed="rId8">
                        <a14:imgEffect>
                          <a14:backgroundRemoval t="21852" b="78981" l="35625" r="61875"/>
                        </a14:imgEffect>
                      </a14:imgLayer>
                    </a14:imgProps>
                  </a:ext>
                </a:extLst>
              </a:blip>
              <a:srcRect l="33536" t="18311" r="35431" b="19399"/>
              <a:stretch/>
            </p:blipFill>
            <p:spPr bwMode="auto">
              <a:xfrm>
                <a:off x="2322" y="1688385"/>
                <a:ext cx="679486" cy="822680"/>
              </a:xfrm>
              <a:prstGeom prst="rect">
                <a:avLst/>
              </a:prstGeom>
              <a:grpFill/>
              <a:ln>
                <a:noFill/>
              </a:ln>
              <a:extLst>
                <a:ext uri="{53640926-AAD7-44D8-BBD7-CCE9431645EC}">
                  <a14:shadowObscured xmlns:a14="http://schemas.microsoft.com/office/drawing/2010/main"/>
                </a:ext>
              </a:extLst>
            </p:spPr>
          </p:pic>
        </p:grpSp>
        <p:cxnSp>
          <p:nvCxnSpPr>
            <p:cNvPr id="12" name="Прямая соединительная линия 11"/>
            <p:cNvCxnSpPr/>
            <p:nvPr/>
          </p:nvCxnSpPr>
          <p:spPr>
            <a:xfrm>
              <a:off x="143508" y="1124744"/>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2" name="Прямоугольник 1"/>
            <p:cNvSpPr/>
            <p:nvPr/>
          </p:nvSpPr>
          <p:spPr>
            <a:xfrm>
              <a:off x="1043608" y="156496"/>
              <a:ext cx="6984776" cy="830997"/>
            </a:xfrm>
            <a:prstGeom prst="rect">
              <a:avLst/>
            </a:prstGeom>
          </p:spPr>
          <p:txBody>
            <a:bodyPr wrap="square">
              <a:spAutoFit/>
            </a:bodyPr>
            <a:lstStyle/>
            <a:p>
              <a:pPr algn="ctr"/>
              <a:r>
                <a:rPr lang="ru-RU" sz="2400" b="1" dirty="0">
                  <a:solidFill>
                    <a:srgbClr val="FF0000"/>
                  </a:solidFill>
                  <a:latin typeface="Times New Roman" panose="02020603050405020304" pitchFamily="18" charset="0"/>
                  <a:cs typeface="Times New Roman" panose="02020603050405020304" pitchFamily="18" charset="0"/>
                </a:rPr>
                <a:t>2. Merkezden daşlaşýan kompressorlaryň piçelerinden howa akymynyň gopmasy.</a:t>
              </a:r>
              <a:endParaRPr lang="ru-RU" sz="2400" dirty="0">
                <a:solidFill>
                  <a:srgbClr val="FF0000"/>
                </a:solidFill>
                <a:latin typeface="Times New Roman" panose="02020603050405020304" pitchFamily="18" charset="0"/>
                <a:cs typeface="Times New Roman" panose="02020603050405020304" pitchFamily="18" charset="0"/>
              </a:endParaRPr>
            </a:p>
          </p:txBody>
        </p:sp>
      </p:grpSp>
      <p:sp>
        <p:nvSpPr>
          <p:cNvPr id="3" name="Прямоугольник 2"/>
          <p:cNvSpPr/>
          <p:nvPr/>
        </p:nvSpPr>
        <p:spPr>
          <a:xfrm>
            <a:off x="61499" y="1196752"/>
            <a:ext cx="8981815" cy="5262979"/>
          </a:xfrm>
          <a:prstGeom prst="rect">
            <a:avLst/>
          </a:prstGeom>
        </p:spPr>
        <p:txBody>
          <a:bodyPr wrap="square">
            <a:spAutoFit/>
          </a:bodyPr>
          <a:lstStyle/>
          <a:p>
            <a:pPr algn="just"/>
            <a:r>
              <a:rPr lang="ru-RU" sz="2800" b="1" dirty="0" smtClean="0">
                <a:solidFill>
                  <a:srgbClr val="FFFF00"/>
                </a:solidFill>
              </a:rPr>
              <a:t>	</a:t>
            </a:r>
            <a:r>
              <a:rPr lang="ru-RU" sz="2800" b="1" dirty="0" smtClean="0">
                <a:solidFill>
                  <a:srgbClr val="FF0000"/>
                </a:solidFill>
                <a:latin typeface="Times New Roman" panose="02020603050405020304" pitchFamily="18" charset="0"/>
                <a:cs typeface="Times New Roman" panose="02020603050405020304" pitchFamily="18" charset="0"/>
              </a:rPr>
              <a:t>Merkezden </a:t>
            </a:r>
            <a:r>
              <a:rPr lang="ru-RU" sz="2800" b="1" dirty="0">
                <a:solidFill>
                  <a:srgbClr val="FF0000"/>
                </a:solidFill>
                <a:latin typeface="Times New Roman" panose="02020603050405020304" pitchFamily="18" charset="0"/>
                <a:cs typeface="Times New Roman" panose="02020603050405020304" pitchFamily="18" charset="0"/>
              </a:rPr>
              <a:t>daşlaşýan kompressorlarde </a:t>
            </a:r>
            <a:r>
              <a:rPr lang="ru-RU" sz="2800" dirty="0">
                <a:latin typeface="Times New Roman" panose="02020603050405020304" pitchFamily="18" charset="0"/>
                <a:cs typeface="Times New Roman" panose="02020603050405020304" pitchFamily="18" charset="0"/>
              </a:rPr>
              <a:t>işçi tigiriň pilçeleriniň we pilçeli diffuzoryň öň gyralaryndan howanyň gopmasy olaryň işleýiş režimleri hasaplanan režimden kop gyşaranda bolup geçýär.</a:t>
            </a:r>
            <a:r>
              <a:rPr lang="ru-RU" sz="2800" b="1"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p>
          <a:p>
            <a:pPr algn="just"/>
            <a:r>
              <a:rPr lang="ru-RU" sz="2800" dirty="0" smtClean="0">
                <a:latin typeface="Times New Roman" panose="02020603050405020304" pitchFamily="18" charset="0"/>
                <a:cs typeface="Times New Roman" panose="02020603050405020304" pitchFamily="18" charset="0"/>
              </a:rPr>
              <a:t>	Bu</a:t>
            </a:r>
            <a:r>
              <a:rPr lang="ru-RU" sz="2800" dirty="0">
                <a:latin typeface="Times New Roman" panose="02020603050405020304" pitchFamily="18" charset="0"/>
                <a:cs typeface="Times New Roman" panose="02020603050405020304" pitchFamily="18" charset="0"/>
              </a:rPr>
              <a:t>, kompressoryň işleýiş režimi hasapalanan režimden gyşaranda otnositel tizligiň </a:t>
            </a:r>
            <a:r>
              <a:rPr lang="ru-RU" sz="2800" b="1" i="1" dirty="0">
                <a:latin typeface="Times New Roman" panose="02020603050405020304" pitchFamily="18" charset="0"/>
                <a:cs typeface="Times New Roman" panose="02020603050405020304" pitchFamily="18" charset="0"/>
              </a:rPr>
              <a:t>w</a:t>
            </a:r>
            <a:r>
              <a:rPr lang="ru-RU" sz="2800" b="1" i="1" baseline="-25000" dirty="0">
                <a:latin typeface="Times New Roman" panose="02020603050405020304" pitchFamily="18" charset="0"/>
                <a:cs typeface="Times New Roman" panose="02020603050405020304" pitchFamily="18" charset="0"/>
              </a:rPr>
              <a:t>1</a:t>
            </a:r>
            <a:r>
              <a:rPr lang="ru-RU" sz="2800" i="1" baseline="-250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ugry işçi tigiriň pilçeleriniň öň gyralary bilen gabat gelmeýärde, onuň bilen belli bir </a:t>
            </a:r>
            <a:r>
              <a:rPr lang="ru-RU" sz="2800" b="1" i="1" dirty="0">
                <a:solidFill>
                  <a:srgbClr val="FF0000"/>
                </a:solidFill>
                <a:latin typeface="Times New Roman" panose="02020603050405020304" pitchFamily="18" charset="0"/>
                <a:cs typeface="Times New Roman" panose="02020603050405020304" pitchFamily="18" charset="0"/>
              </a:rPr>
              <a:t>i</a:t>
            </a:r>
            <a:r>
              <a:rPr lang="ru-RU" sz="2800" dirty="0">
                <a:latin typeface="Times New Roman" panose="02020603050405020304" pitchFamily="18" charset="0"/>
                <a:cs typeface="Times New Roman" panose="02020603050405020304" pitchFamily="18" charset="0"/>
              </a:rPr>
              <a:t> burçyny emele getirýändigi bilen düşündirilýär (48-nji surata seret).</a:t>
            </a:r>
          </a:p>
          <a:p>
            <a:pPr algn="just"/>
            <a:r>
              <a:rPr lang="ru-RU" sz="2800" dirty="0" smtClean="0">
                <a:latin typeface="Times New Roman" panose="02020603050405020304" pitchFamily="18" charset="0"/>
                <a:cs typeface="Times New Roman" panose="02020603050405020304" pitchFamily="18" charset="0"/>
              </a:rPr>
              <a:t>	Işçi </a:t>
            </a:r>
            <a:r>
              <a:rPr lang="ru-RU" sz="2800" dirty="0">
                <a:latin typeface="Times New Roman" panose="02020603050405020304" pitchFamily="18" charset="0"/>
                <a:cs typeface="Times New Roman" panose="02020603050405020304" pitchFamily="18" charset="0"/>
              </a:rPr>
              <a:t>režimiň hasaplanan ýagdaýdan haýsy ugra tarap gyşarýandygyna baglylykda gopmanyň döremegi iki ýagdaýda bolup biler.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268313" y="1196752"/>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Прямоугольник 1"/>
              <p:cNvSpPr/>
              <p:nvPr/>
            </p:nvSpPr>
            <p:spPr>
              <a:xfrm>
                <a:off x="154111" y="1268760"/>
                <a:ext cx="8818611" cy="5157246"/>
              </a:xfrm>
              <a:prstGeom prst="rect">
                <a:avLst/>
              </a:prstGeom>
            </p:spPr>
            <p:txBody>
              <a:bodyPr wrap="square">
                <a:spAutoFit/>
              </a:bodyPr>
              <a:lstStyle/>
              <a:p>
                <a:pPr algn="just"/>
                <a:r>
                  <a:rPr lang="ru-RU" sz="2800" b="1" dirty="0">
                    <a:solidFill>
                      <a:srgbClr val="FF0000"/>
                    </a:solidFill>
                    <a:latin typeface="Times New Roman" panose="02020603050405020304" pitchFamily="18" charset="0"/>
                    <a:cs typeface="Times New Roman" panose="02020603050405020304" pitchFamily="18" charset="0"/>
                  </a:rPr>
                  <a:t>B i r i n j i  ý a g d a ý d a, </a:t>
                </a:r>
                <a:r>
                  <a:rPr lang="ru-RU" sz="2800" dirty="0">
                    <a:latin typeface="Times New Roman" panose="02020603050405020304" pitchFamily="18" charset="0"/>
                    <a:cs typeface="Times New Roman" panose="02020603050405020304" pitchFamily="18" charset="0"/>
                  </a:rPr>
                  <a:t>kompressor hasaplanan aýlaw sanynda, ýöne howanyň harçlanmasy hasaplanandan köp, ýa-da howanyň harçlanmasy  hasaplanan ýagdaýda, ýöne peseldilen aýlaw sanynda işleýär, ýagny  </a:t>
                </a:r>
                <a14:m>
                  <m:oMath xmlns:m="http://schemas.openxmlformats.org/officeDocument/2006/math">
                    <m:f>
                      <m:fPr>
                        <m:ctrlPr>
                          <a:rPr lang="ru-RU" sz="2800" b="1" i="1" smtClean="0">
                            <a:solidFill>
                              <a:srgbClr val="FF0000"/>
                            </a:solidFill>
                            <a:latin typeface="Cambria Math"/>
                          </a:rPr>
                        </m:ctrlPr>
                      </m:fPr>
                      <m:num>
                        <m:sSub>
                          <m:sSubPr>
                            <m:ctrlPr>
                              <a:rPr lang="ru-RU" sz="2800" b="1" i="1">
                                <a:solidFill>
                                  <a:srgbClr val="FF0000"/>
                                </a:solidFill>
                                <a:latin typeface="Cambria Math"/>
                              </a:rPr>
                            </m:ctrlPr>
                          </m:sSubPr>
                          <m:e>
                            <m:r>
                              <a:rPr lang="ru-RU" sz="2800" b="1" i="1">
                                <a:solidFill>
                                  <a:srgbClr val="FF0000"/>
                                </a:solidFill>
                                <a:latin typeface="Cambria Math"/>
                              </a:rPr>
                              <m:t>𝑽</m:t>
                            </m:r>
                          </m:e>
                          <m:sub>
                            <m:r>
                              <a:rPr lang="ru-RU" sz="2800" b="1" i="1">
                                <a:solidFill>
                                  <a:srgbClr val="FF0000"/>
                                </a:solidFill>
                                <a:latin typeface="Cambria Math"/>
                              </a:rPr>
                              <m:t>𝟏</m:t>
                            </m:r>
                          </m:sub>
                        </m:sSub>
                      </m:num>
                      <m:den>
                        <m:r>
                          <a:rPr lang="ru-RU" sz="2800" b="1" i="1">
                            <a:solidFill>
                              <a:srgbClr val="FF0000"/>
                            </a:solidFill>
                            <a:latin typeface="Cambria Math"/>
                          </a:rPr>
                          <m:t>𝒏</m:t>
                        </m:r>
                      </m:den>
                    </m:f>
                    <m:r>
                      <a:rPr lang="ru-RU" sz="2800" b="1">
                        <a:solidFill>
                          <a:srgbClr val="FF0000"/>
                        </a:solidFill>
                        <a:latin typeface="Cambria Math"/>
                      </a:rPr>
                      <m:t> &gt; </m:t>
                    </m:r>
                    <m:sSub>
                      <m:sSubPr>
                        <m:ctrlPr>
                          <a:rPr lang="ru-RU" sz="2800" b="1" i="1">
                            <a:solidFill>
                              <a:srgbClr val="FF0000"/>
                            </a:solidFill>
                            <a:latin typeface="Cambria Math"/>
                          </a:rPr>
                        </m:ctrlPr>
                      </m:sSubPr>
                      <m:e>
                        <m:d>
                          <m:dPr>
                            <m:ctrlPr>
                              <a:rPr lang="ru-RU" sz="2800" b="1" i="1">
                                <a:solidFill>
                                  <a:srgbClr val="FF0000"/>
                                </a:solidFill>
                                <a:latin typeface="Cambria Math"/>
                              </a:rPr>
                            </m:ctrlPr>
                          </m:dPr>
                          <m:e>
                            <m:f>
                              <m:fPr>
                                <m:ctrlPr>
                                  <a:rPr lang="ru-RU" sz="2800" b="1" i="1">
                                    <a:solidFill>
                                      <a:srgbClr val="FF0000"/>
                                    </a:solidFill>
                                    <a:latin typeface="Cambria Math"/>
                                  </a:rPr>
                                </m:ctrlPr>
                              </m:fPr>
                              <m:num>
                                <m:sSub>
                                  <m:sSubPr>
                                    <m:ctrlPr>
                                      <a:rPr lang="ru-RU" sz="2800" b="1" i="1">
                                        <a:solidFill>
                                          <a:srgbClr val="FF0000"/>
                                        </a:solidFill>
                                        <a:latin typeface="Cambria Math"/>
                                      </a:rPr>
                                    </m:ctrlPr>
                                  </m:sSubPr>
                                  <m:e>
                                    <m:r>
                                      <a:rPr lang="ru-RU" sz="2800" b="1" i="1">
                                        <a:solidFill>
                                          <a:srgbClr val="FF0000"/>
                                        </a:solidFill>
                                        <a:latin typeface="Cambria Math"/>
                                      </a:rPr>
                                      <m:t>𝑽</m:t>
                                    </m:r>
                                  </m:e>
                                  <m:sub>
                                    <m:r>
                                      <a:rPr lang="ru-RU" sz="2800" b="1" i="1">
                                        <a:solidFill>
                                          <a:srgbClr val="FF0000"/>
                                        </a:solidFill>
                                        <a:latin typeface="Cambria Math"/>
                                      </a:rPr>
                                      <m:t>𝟏</m:t>
                                    </m:r>
                                  </m:sub>
                                </m:sSub>
                              </m:num>
                              <m:den>
                                <m:r>
                                  <a:rPr lang="ru-RU" sz="2800" b="1" i="1">
                                    <a:solidFill>
                                      <a:srgbClr val="FF0000"/>
                                    </a:solidFill>
                                    <a:latin typeface="Cambria Math"/>
                                  </a:rPr>
                                  <m:t>𝒏</m:t>
                                </m:r>
                              </m:den>
                            </m:f>
                          </m:e>
                        </m:d>
                      </m:e>
                      <m:sub>
                        <m:r>
                          <a:rPr lang="ru-RU" sz="2800" b="1" i="1">
                            <a:solidFill>
                              <a:srgbClr val="FF0000"/>
                            </a:solidFill>
                            <a:latin typeface="Cambria Math"/>
                          </a:rPr>
                          <m:t>𝒉𝒂𝒔𝒂𝒑</m:t>
                        </m:r>
                      </m:sub>
                    </m:sSub>
                  </m:oMath>
                </a14:m>
                <a:r>
                  <a:rPr lang="ru-RU" sz="2800" dirty="0">
                    <a:solidFill>
                      <a:srgbClr val="FF0000"/>
                    </a:solidFill>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şertde howa akymy piçeleriň güberçek tarapyna akýar. Pilçeleriň içki tarapynda gopma döreýär, bu ýagdaýda ol giriş gyralarynda çäklenýärler (lokalizirlenýär) we kompressoryň işlemegine onçakly täsir etmän, az kem ýitgileriň ösmegine getirýär.</a:t>
                </a:r>
              </a:p>
              <a:p>
                <a:pPr algn="just"/>
                <a:r>
                  <a:rPr lang="ru-RU" sz="2800" dirty="0">
                    <a:latin typeface="Times New Roman" panose="02020603050405020304" pitchFamily="18" charset="0"/>
                    <a:cs typeface="Times New Roman" panose="02020603050405020304" pitchFamily="18" charset="0"/>
                  </a:rPr>
                  <a:t> Bu ýagdaýda girişde tizlikleriň üçburçlygy 48b-nji suratda görkezilen görnüşede bolar.  </a:t>
                </a:r>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154111" y="1268760"/>
                <a:ext cx="8818611" cy="5157246"/>
              </a:xfrm>
              <a:prstGeom prst="rect">
                <a:avLst/>
              </a:prstGeom>
              <a:blipFill rotWithShape="1">
                <a:blip r:embed="rId4"/>
                <a:stretch>
                  <a:fillRect l="-1382" t="-1182" r="-1382" b="-2364"/>
                </a:stretch>
              </a:blipFill>
            </p:spPr>
            <p:txBody>
              <a:bodyPr/>
              <a:lstStyle/>
              <a:p>
                <a:r>
                  <a:rPr lang="ru-RU">
                    <a:noFill/>
                  </a:rPr>
                  <a:t> </a:t>
                </a:r>
              </a:p>
            </p:txBody>
          </p:sp>
        </mc:Fallback>
      </mc:AlternateContent>
      <p:grpSp>
        <p:nvGrpSpPr>
          <p:cNvPr id="14" name="Группа 13"/>
          <p:cNvGrpSpPr/>
          <p:nvPr/>
        </p:nvGrpSpPr>
        <p:grpSpPr>
          <a:xfrm>
            <a:off x="239544" y="102062"/>
            <a:ext cx="8590210" cy="727321"/>
            <a:chOff x="166528" y="46949"/>
            <a:chExt cx="8784976" cy="1144905"/>
          </a:xfrm>
        </p:grpSpPr>
        <p:grpSp>
          <p:nvGrpSpPr>
            <p:cNvPr id="15" name="Группа 14"/>
            <p:cNvGrpSpPr/>
            <p:nvPr/>
          </p:nvGrpSpPr>
          <p:grpSpPr>
            <a:xfrm>
              <a:off x="166528" y="46949"/>
              <a:ext cx="8784976" cy="1017416"/>
              <a:chOff x="218376" y="-153877"/>
              <a:chExt cx="8925624" cy="1523423"/>
            </a:xfrm>
          </p:grpSpPr>
          <p:grpSp>
            <p:nvGrpSpPr>
              <p:cNvPr id="17" name="Группа 16"/>
              <p:cNvGrpSpPr/>
              <p:nvPr/>
            </p:nvGrpSpPr>
            <p:grpSpPr>
              <a:xfrm>
                <a:off x="218376" y="226936"/>
                <a:ext cx="8925624" cy="1120008"/>
                <a:chOff x="-84667" y="1523661"/>
                <a:chExt cx="9108504" cy="1152128"/>
              </a:xfrm>
              <a:solidFill>
                <a:srgbClr val="FFFF00"/>
              </a:solidFill>
            </p:grpSpPr>
            <p:sp>
              <p:nvSpPr>
                <p:cNvPr id="19" name="Прямоугольник 1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0" name="Рисунок 19"/>
                <p:cNvPicPr/>
                <p:nvPr/>
              </p:nvPicPr>
              <p:blipFill>
                <a:blip r:embed="rId5">
                  <a:extLst>
                    <a:ext uri="{BEBA8EAE-BF5A-486C-A8C5-ECC9F3942E4B}">
                      <a14:imgProps xmlns:a14="http://schemas.microsoft.com/office/drawing/2010/main">
                        <a14:imgLayer r:embed="rId6">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1" name="Picture 8" descr="C:\Users\1\Desktop\sewron.jpg"/>
                <p:cNvPicPr/>
                <p:nvPr/>
              </p:nvPicPr>
              <p:blipFill>
                <a:blip r:embed="rId7" cstate="print">
                  <a:extLst>
                    <a:ext uri="{BEBA8EAE-BF5A-486C-A8C5-ECC9F3942E4B}">
                      <a14:imgProps xmlns:a14="http://schemas.microsoft.com/office/drawing/2010/main">
                        <a14:imgLayer r:embed="rId8">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2" name="Рисунок 21"/>
                <p:cNvPicPr/>
                <p:nvPr/>
              </p:nvPicPr>
              <p:blipFill rotWithShape="1">
                <a:blip r:embed="rId9">
                  <a:extLst>
                    <a:ext uri="{BEBA8EAE-BF5A-486C-A8C5-ECC9F3942E4B}">
                      <a14:imgProps xmlns:a14="http://schemas.microsoft.com/office/drawing/2010/main">
                        <a14:imgLayer r:embed="rId10">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8" name="Прямоугольник 17"/>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6" name="Прямая соединительная линия 15"/>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27347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393829" y="933450"/>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1" name="Rectangle 1"/>
          <p:cNvSpPr>
            <a:spLocks noChangeArrowheads="1"/>
          </p:cNvSpPr>
          <p:nvPr/>
        </p:nvSpPr>
        <p:spPr bwMode="auto">
          <a:xfrm>
            <a:off x="857224" y="2857496"/>
            <a:ext cx="7358114" cy="7848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tab pos="539750" algn="l"/>
              </a:tabLst>
            </a:pPr>
            <a:endParaRPr kumimoji="0" lang="ru-RU" sz="15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endParaRPr>
          </a:p>
          <a:p>
            <a:pPr marL="0" marR="0" lvl="0" indent="449263" algn="ctr" defTabSz="914400" rtl="0" eaLnBrk="1" fontAlgn="base" latinLnBrk="0" hangingPunct="1">
              <a:lnSpc>
                <a:spcPct val="100000"/>
              </a:lnSpc>
              <a:spcBef>
                <a:spcPct val="0"/>
              </a:spcBef>
              <a:spcAft>
                <a:spcPct val="0"/>
              </a:spcAft>
              <a:buClrTx/>
              <a:buSzTx/>
              <a:buFontTx/>
              <a:buNone/>
              <a:tabLst>
                <a:tab pos="539750" algn="l"/>
              </a:tabLst>
            </a:pPr>
            <a:endParaRPr kumimoji="0" lang="ru-RU" sz="15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endParaRPr>
          </a:p>
          <a:p>
            <a:pPr marL="0" marR="0" lvl="0" indent="449263" algn="ctr" defTabSz="914400" rtl="0" eaLnBrk="1" fontAlgn="base" latinLnBrk="0" hangingPunct="1">
              <a:lnSpc>
                <a:spcPct val="100000"/>
              </a:lnSpc>
              <a:spcBef>
                <a:spcPct val="0"/>
              </a:spcBef>
              <a:spcAft>
                <a:spcPct val="0"/>
              </a:spcAft>
              <a:buClrTx/>
              <a:buSzTx/>
              <a:buFontTx/>
              <a:buNone/>
              <a:tabLst>
                <a:tab pos="539750" algn="l"/>
              </a:tabLst>
            </a:pPr>
            <a:endParaRPr lang="ru-RU" sz="1500" b="1" dirty="0">
              <a:solidFill>
                <a:srgbClr val="FFFF00"/>
              </a:solidFill>
              <a:latin typeface="Times New Roman" pitchFamily="18" charset="0"/>
              <a:ea typeface="Times New Roman" pitchFamily="18" charset="0"/>
              <a:cs typeface="Times New Roman" pitchFamily="18" charset="0"/>
            </a:endParaRPr>
          </a:p>
        </p:txBody>
      </p:sp>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sp>
        <p:nvSpPr>
          <p:cNvPr id="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sp>
        <p:nvSpPr>
          <p:cNvPr id="4102"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sp>
        <p:nvSpPr>
          <p:cNvPr id="4103" name="Rectangle 7"/>
          <p:cNvSpPr>
            <a:spLocks noChangeArrowheads="1"/>
          </p:cNvSpPr>
          <p:nvPr/>
        </p:nvSpPr>
        <p:spPr bwMode="auto">
          <a:xfrm>
            <a:off x="0" y="933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sp>
        <p:nvSpPr>
          <p:cNvPr id="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mc:AlternateContent xmlns:mc="http://schemas.openxmlformats.org/markup-compatibility/2006" xmlns:a14="http://schemas.microsoft.com/office/drawing/2010/main">
        <mc:Choice Requires="a14">
          <p:sp>
            <p:nvSpPr>
              <p:cNvPr id="3" name="Прямоугольник 2"/>
              <p:cNvSpPr/>
              <p:nvPr/>
            </p:nvSpPr>
            <p:spPr>
              <a:xfrm>
                <a:off x="190934" y="933450"/>
                <a:ext cx="8819703" cy="4726294"/>
              </a:xfrm>
              <a:prstGeom prst="rect">
                <a:avLst/>
              </a:prstGeom>
            </p:spPr>
            <p:txBody>
              <a:bodyPr wrap="square">
                <a:spAutoFit/>
              </a:bodyPr>
              <a:lstStyle/>
              <a:p>
                <a:pPr algn="just"/>
                <a:r>
                  <a:rPr lang="ru-RU" sz="2800" b="1" dirty="0">
                    <a:solidFill>
                      <a:srgbClr val="FF0000"/>
                    </a:solidFill>
                    <a:latin typeface="Times New Roman" panose="02020603050405020304" pitchFamily="18" charset="0"/>
                    <a:cs typeface="Times New Roman" panose="02020603050405020304" pitchFamily="18" charset="0"/>
                  </a:rPr>
                  <a:t>I k i n j i  ý a g d a ý d a</a:t>
                </a:r>
                <a:r>
                  <a:rPr lang="ru-RU" sz="2800" dirty="0">
                    <a:latin typeface="Times New Roman" panose="02020603050405020304" pitchFamily="18" charset="0"/>
                    <a:cs typeface="Times New Roman" panose="02020603050405020304" pitchFamily="18" charset="0"/>
                  </a:rPr>
                  <a:t>, haçanda kompressor hasaplanan ýagdaýdan pes bolan, howanyň otnositel harçlanmasynda işleýän wagty, ýagny </a:t>
                </a:r>
                <a14:m>
                  <m:oMath xmlns:m="http://schemas.openxmlformats.org/officeDocument/2006/math">
                    <m:f>
                      <m:fPr>
                        <m:ctrlPr>
                          <a:rPr lang="ru-RU" sz="2800" b="1" i="1" smtClean="0">
                            <a:solidFill>
                              <a:srgbClr val="FF0000"/>
                            </a:solidFill>
                            <a:latin typeface="Cambria Math"/>
                          </a:rPr>
                        </m:ctrlPr>
                      </m:fPr>
                      <m:num>
                        <m:sSub>
                          <m:sSubPr>
                            <m:ctrlPr>
                              <a:rPr lang="ru-RU" sz="2800" b="1" i="1">
                                <a:solidFill>
                                  <a:srgbClr val="FF0000"/>
                                </a:solidFill>
                                <a:latin typeface="Cambria Math"/>
                              </a:rPr>
                            </m:ctrlPr>
                          </m:sSubPr>
                          <m:e>
                            <m:r>
                              <a:rPr lang="ru-RU" sz="2800" b="1" i="1">
                                <a:solidFill>
                                  <a:srgbClr val="FF0000"/>
                                </a:solidFill>
                                <a:latin typeface="Cambria Math"/>
                              </a:rPr>
                              <m:t>𝑽</m:t>
                            </m:r>
                          </m:e>
                          <m:sub>
                            <m:r>
                              <a:rPr lang="ru-RU" sz="2800" b="1" i="1">
                                <a:solidFill>
                                  <a:srgbClr val="FF0000"/>
                                </a:solidFill>
                                <a:latin typeface="Cambria Math"/>
                              </a:rPr>
                              <m:t>𝟏</m:t>
                            </m:r>
                          </m:sub>
                        </m:sSub>
                      </m:num>
                      <m:den>
                        <m:r>
                          <a:rPr lang="ru-RU" sz="2800" b="1" i="1">
                            <a:solidFill>
                              <a:srgbClr val="FF0000"/>
                            </a:solidFill>
                            <a:latin typeface="Cambria Math"/>
                          </a:rPr>
                          <m:t>𝒏</m:t>
                        </m:r>
                      </m:den>
                    </m:f>
                    <m:r>
                      <a:rPr lang="ru-RU" sz="2800" b="1">
                        <a:solidFill>
                          <a:srgbClr val="FF0000"/>
                        </a:solidFill>
                        <a:latin typeface="Cambria Math"/>
                      </a:rPr>
                      <m:t> ˂ </m:t>
                    </m:r>
                    <m:sSub>
                      <m:sSubPr>
                        <m:ctrlPr>
                          <a:rPr lang="ru-RU" sz="2800" b="1" i="1">
                            <a:solidFill>
                              <a:srgbClr val="FF0000"/>
                            </a:solidFill>
                            <a:latin typeface="Cambria Math"/>
                          </a:rPr>
                        </m:ctrlPr>
                      </m:sSubPr>
                      <m:e>
                        <m:d>
                          <m:dPr>
                            <m:ctrlPr>
                              <a:rPr lang="ru-RU" sz="2800" b="1" i="1">
                                <a:solidFill>
                                  <a:srgbClr val="FF0000"/>
                                </a:solidFill>
                                <a:latin typeface="Cambria Math"/>
                              </a:rPr>
                            </m:ctrlPr>
                          </m:dPr>
                          <m:e>
                            <m:f>
                              <m:fPr>
                                <m:ctrlPr>
                                  <a:rPr lang="ru-RU" sz="2800" b="1" i="1">
                                    <a:solidFill>
                                      <a:srgbClr val="FF0000"/>
                                    </a:solidFill>
                                    <a:latin typeface="Cambria Math"/>
                                  </a:rPr>
                                </m:ctrlPr>
                              </m:fPr>
                              <m:num>
                                <m:sSub>
                                  <m:sSubPr>
                                    <m:ctrlPr>
                                      <a:rPr lang="ru-RU" sz="2800" b="1" i="1">
                                        <a:solidFill>
                                          <a:srgbClr val="FF0000"/>
                                        </a:solidFill>
                                        <a:latin typeface="Cambria Math"/>
                                      </a:rPr>
                                    </m:ctrlPr>
                                  </m:sSubPr>
                                  <m:e>
                                    <m:r>
                                      <a:rPr lang="ru-RU" sz="2800" b="1" i="1">
                                        <a:solidFill>
                                          <a:srgbClr val="FF0000"/>
                                        </a:solidFill>
                                        <a:latin typeface="Cambria Math"/>
                                      </a:rPr>
                                      <m:t>𝑽</m:t>
                                    </m:r>
                                  </m:e>
                                  <m:sub>
                                    <m:r>
                                      <a:rPr lang="ru-RU" sz="2800" b="1" i="1">
                                        <a:solidFill>
                                          <a:srgbClr val="FF0000"/>
                                        </a:solidFill>
                                        <a:latin typeface="Cambria Math"/>
                                      </a:rPr>
                                      <m:t>𝟏</m:t>
                                    </m:r>
                                  </m:sub>
                                </m:sSub>
                              </m:num>
                              <m:den>
                                <m:r>
                                  <a:rPr lang="ru-RU" sz="2800" b="1" i="1">
                                    <a:solidFill>
                                      <a:srgbClr val="FF0000"/>
                                    </a:solidFill>
                                    <a:latin typeface="Cambria Math"/>
                                  </a:rPr>
                                  <m:t>𝒏</m:t>
                                </m:r>
                              </m:den>
                            </m:f>
                          </m:e>
                        </m:d>
                      </m:e>
                      <m:sub>
                        <m:r>
                          <a:rPr lang="ru-RU" sz="2800" b="1" i="1">
                            <a:solidFill>
                              <a:srgbClr val="FF0000"/>
                            </a:solidFill>
                            <a:latin typeface="Cambria Math"/>
                          </a:rPr>
                          <m:t>𝒉𝒂𝒔𝒂𝒑</m:t>
                        </m:r>
                      </m:sub>
                    </m:sSub>
                  </m:oMath>
                </a14:m>
                <a:r>
                  <a:rPr lang="ru-RU" sz="2800" b="1" dirty="0">
                    <a:solidFill>
                      <a:srgbClr val="FF0000"/>
                    </a:solidFill>
                    <a:latin typeface="Times New Roman" panose="02020603050405020304" pitchFamily="18" charset="0"/>
                    <a:cs typeface="Times New Roman" panose="02020603050405020304" pitchFamily="18" charset="0"/>
                  </a:rPr>
                  <a:t> </a:t>
                </a:r>
                <a:r>
                  <a:rPr lang="ru-RU" sz="2800" b="1" baseline="-25000" dirty="0">
                    <a:solidFill>
                      <a:srgbClr val="FF0000"/>
                    </a:solidFill>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akym piçeleriň iç tarapyna akýar. Bu ýagdaý az amatlydyr, sebäbi pilçeleriň üst ýüzünde döreýän gopma kompressoryň içine çuňlaşýar.</a:t>
                </a:r>
              </a:p>
              <a:p>
                <a:pPr algn="just"/>
                <a:r>
                  <a:rPr lang="ru-RU" sz="2800" dirty="0">
                    <a:latin typeface="Times New Roman" panose="02020603050405020304" pitchFamily="18" charset="0"/>
                    <a:cs typeface="Times New Roman" panose="02020603050405020304" pitchFamily="18" charset="0"/>
                  </a:rPr>
                  <a:t>Bu ýagdaýda girişde tizlikleriň üçburçlygy </a:t>
                </a:r>
                <a:r>
                  <a:rPr lang="ru-RU" sz="2800" dirty="0">
                    <a:solidFill>
                      <a:srgbClr val="FF0000"/>
                    </a:solidFill>
                    <a:latin typeface="Times New Roman" panose="02020603050405020304" pitchFamily="18" charset="0"/>
                    <a:cs typeface="Times New Roman" panose="02020603050405020304" pitchFamily="18" charset="0"/>
                  </a:rPr>
                  <a:t>48в-nji</a:t>
                </a:r>
                <a:r>
                  <a:rPr lang="ru-RU" sz="2800" dirty="0">
                    <a:latin typeface="Times New Roman" panose="02020603050405020304" pitchFamily="18" charset="0"/>
                    <a:cs typeface="Times New Roman" panose="02020603050405020304" pitchFamily="18" charset="0"/>
                  </a:rPr>
                  <a:t> suratda görkezilen görnüşede bolar.  Akym burçynyň </a:t>
                </a:r>
                <a:r>
                  <a:rPr lang="ru-RU" sz="2800" b="1" i="1" dirty="0">
                    <a:solidFill>
                      <a:srgbClr val="FF0000"/>
                    </a:solidFill>
                    <a:latin typeface="Times New Roman" panose="02020603050405020304" pitchFamily="18" charset="0"/>
                    <a:cs typeface="Times New Roman" panose="02020603050405020304" pitchFamily="18" charset="0"/>
                  </a:rPr>
                  <a:t>i</a:t>
                </a:r>
                <a:r>
                  <a:rPr lang="ru-RU" sz="2800" i="1"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ulalmagy bilen gopmada güýçlenýär we onuň belli bir</a:t>
                </a:r>
                <a:r>
                  <a:rPr lang="ru-RU" sz="2800" i="1"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ululygynda </a:t>
                </a:r>
                <a:endParaRPr lang="ru-RU" sz="2800" dirty="0" smtClean="0">
                  <a:latin typeface="Times New Roman" panose="02020603050405020304" pitchFamily="18" charset="0"/>
                  <a:cs typeface="Times New Roman" panose="02020603050405020304" pitchFamily="18" charset="0"/>
                </a:endParaRPr>
              </a:p>
              <a:p>
                <a:pPr algn="just"/>
                <a:r>
                  <a:rPr lang="ru-RU" sz="2800" b="1" i="1" dirty="0" smtClean="0">
                    <a:solidFill>
                      <a:srgbClr val="FF0000"/>
                    </a:solidFill>
                    <a:latin typeface="Times New Roman" panose="02020603050405020304" pitchFamily="18" charset="0"/>
                    <a:cs typeface="Times New Roman" panose="02020603050405020304" pitchFamily="18" charset="0"/>
                  </a:rPr>
                  <a:t>i </a:t>
                </a:r>
                <a14:m>
                  <m:oMath xmlns:m="http://schemas.openxmlformats.org/officeDocument/2006/math">
                    <m:r>
                      <a:rPr lang="ru-RU" sz="2800" b="1" i="1">
                        <a:solidFill>
                          <a:srgbClr val="FF0000"/>
                        </a:solidFill>
                        <a:latin typeface="Cambria Math"/>
                      </a:rPr>
                      <m:t>&gt; </m:t>
                    </m:r>
                  </m:oMath>
                </a14:m>
                <a:r>
                  <a:rPr lang="ru-RU" sz="2800" b="1" i="1" dirty="0">
                    <a:solidFill>
                      <a:srgbClr val="FF0000"/>
                    </a:solidFill>
                    <a:latin typeface="Times New Roman" panose="02020603050405020304" pitchFamily="18" charset="0"/>
                    <a:cs typeface="Times New Roman" panose="02020603050405020304" pitchFamily="18" charset="0"/>
                  </a:rPr>
                  <a:t>i</a:t>
                </a:r>
                <a:r>
                  <a:rPr lang="ru-RU" sz="2800" b="1" i="1" baseline="-25000" dirty="0">
                    <a:solidFill>
                      <a:srgbClr val="FF0000"/>
                    </a:solidFill>
                    <a:latin typeface="Times New Roman" panose="02020603050405020304" pitchFamily="18" charset="0"/>
                    <a:cs typeface="Times New Roman" panose="02020603050405020304" pitchFamily="18" charset="0"/>
                  </a:rPr>
                  <a:t>кр</a:t>
                </a:r>
                <a:r>
                  <a:rPr lang="ru-RU" sz="2800" b="1" i="1" dirty="0">
                    <a:solidFill>
                      <a:srgbClr val="FF0000"/>
                    </a:solidFill>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gopma şeýle güýçlenip, pompažyň döremegine getirýär. </a:t>
                </a:r>
              </a:p>
            </p:txBody>
          </p:sp>
        </mc:Choice>
        <mc:Fallback xmlns="">
          <p:sp>
            <p:nvSpPr>
              <p:cNvPr id="3" name="Прямоугольник 2"/>
              <p:cNvSpPr>
                <a:spLocks noRot="1" noChangeAspect="1" noMove="1" noResize="1" noEditPoints="1" noAdjustHandles="1" noChangeArrowheads="1" noChangeShapeType="1" noTextEdit="1"/>
              </p:cNvSpPr>
              <p:nvPr/>
            </p:nvSpPr>
            <p:spPr>
              <a:xfrm>
                <a:off x="190934" y="933450"/>
                <a:ext cx="8819703" cy="4726294"/>
              </a:xfrm>
              <a:prstGeom prst="rect">
                <a:avLst/>
              </a:prstGeom>
              <a:blipFill rotWithShape="1">
                <a:blip r:embed="rId4"/>
                <a:stretch>
                  <a:fillRect l="-1382" t="-1290" r="-1451" b="-2710"/>
                </a:stretch>
              </a:blipFill>
            </p:spPr>
            <p:txBody>
              <a:bodyPr/>
              <a:lstStyle/>
              <a:p>
                <a:r>
                  <a:rPr lang="ru-RU">
                    <a:noFill/>
                  </a:rPr>
                  <a:t> </a:t>
                </a:r>
              </a:p>
            </p:txBody>
          </p:sp>
        </mc:Fallback>
      </mc:AlternateContent>
      <p:grpSp>
        <p:nvGrpSpPr>
          <p:cNvPr id="29" name="Группа 28"/>
          <p:cNvGrpSpPr/>
          <p:nvPr/>
        </p:nvGrpSpPr>
        <p:grpSpPr>
          <a:xfrm>
            <a:off x="268313" y="-70510"/>
            <a:ext cx="8590210" cy="727321"/>
            <a:chOff x="166528" y="46949"/>
            <a:chExt cx="8784976" cy="1144905"/>
          </a:xfrm>
        </p:grpSpPr>
        <p:grpSp>
          <p:nvGrpSpPr>
            <p:cNvPr id="30" name="Группа 29"/>
            <p:cNvGrpSpPr/>
            <p:nvPr/>
          </p:nvGrpSpPr>
          <p:grpSpPr>
            <a:xfrm>
              <a:off x="166528" y="46949"/>
              <a:ext cx="8784976" cy="1017416"/>
              <a:chOff x="218376" y="-153877"/>
              <a:chExt cx="8925624" cy="1523423"/>
            </a:xfrm>
          </p:grpSpPr>
          <p:grpSp>
            <p:nvGrpSpPr>
              <p:cNvPr id="32" name="Группа 31"/>
              <p:cNvGrpSpPr/>
              <p:nvPr/>
            </p:nvGrpSpPr>
            <p:grpSpPr>
              <a:xfrm>
                <a:off x="218376" y="226936"/>
                <a:ext cx="8925624" cy="1120008"/>
                <a:chOff x="-84667" y="1523661"/>
                <a:chExt cx="9108504" cy="1152128"/>
              </a:xfrm>
              <a:solidFill>
                <a:srgbClr val="FFFF00"/>
              </a:solidFill>
            </p:grpSpPr>
            <p:sp>
              <p:nvSpPr>
                <p:cNvPr id="34" name="Прямоугольник 33"/>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5" name="Рисунок 34"/>
                <p:cNvPicPr/>
                <p:nvPr/>
              </p:nvPicPr>
              <p:blipFill>
                <a:blip r:embed="rId5">
                  <a:extLst>
                    <a:ext uri="{BEBA8EAE-BF5A-486C-A8C5-ECC9F3942E4B}">
                      <a14:imgProps xmlns:a14="http://schemas.microsoft.com/office/drawing/2010/main">
                        <a14:imgLayer r:embed="rId6">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36" name="Picture 8" descr="C:\Users\1\Desktop\sewron.jpg"/>
                <p:cNvPicPr/>
                <p:nvPr/>
              </p:nvPicPr>
              <p:blipFill>
                <a:blip r:embed="rId7" cstate="print">
                  <a:extLst>
                    <a:ext uri="{BEBA8EAE-BF5A-486C-A8C5-ECC9F3942E4B}">
                      <a14:imgProps xmlns:a14="http://schemas.microsoft.com/office/drawing/2010/main">
                        <a14:imgLayer r:embed="rId8">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37" name="Рисунок 36"/>
                <p:cNvPicPr/>
                <p:nvPr/>
              </p:nvPicPr>
              <p:blipFill rotWithShape="1">
                <a:blip r:embed="rId9">
                  <a:extLst>
                    <a:ext uri="{BEBA8EAE-BF5A-486C-A8C5-ECC9F3942E4B}">
                      <a14:imgProps xmlns:a14="http://schemas.microsoft.com/office/drawing/2010/main">
                        <a14:imgLayer r:embed="rId10">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33" name="Прямоугольник 32"/>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31" name="Прямая соединительная линия 30"/>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l="25343" t="35083" r="54738" b="45604"/>
          <a:stretch>
            <a:fillRect/>
          </a:stretch>
        </p:blipFill>
        <p:spPr bwMode="auto">
          <a:xfrm>
            <a:off x="1217664" y="1700808"/>
            <a:ext cx="7056784" cy="3960440"/>
          </a:xfrm>
          <a:prstGeom prst="rect">
            <a:avLst/>
          </a:prstGeom>
          <a:noFill/>
          <a:ln w="28575">
            <a:solidFill>
              <a:srgbClr val="FF0000"/>
            </a:solidFill>
          </a:ln>
        </p:spPr>
      </p:pic>
      <p:sp>
        <p:nvSpPr>
          <p:cNvPr id="3" name="Прямоугольник 2"/>
          <p:cNvSpPr/>
          <p:nvPr/>
        </p:nvSpPr>
        <p:spPr>
          <a:xfrm>
            <a:off x="715129" y="476672"/>
            <a:ext cx="7992888" cy="923330"/>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b="1" cap="all" dirty="0">
                <a:ln w="0"/>
                <a:solidFill>
                  <a:srgbClr val="FF0000"/>
                </a:solidFill>
                <a:effectLst>
                  <a:reflection blurRad="12700" stA="50000" endPos="50000" dist="5000" dir="5400000" sy="-100000" rotWithShape="0"/>
                </a:effectLst>
                <a:latin typeface="Times New Roman" panose="02020603050405020304" pitchFamily="18" charset="0"/>
                <a:cs typeface="Times New Roman" panose="02020603050405020304" pitchFamily="18" charset="0"/>
              </a:rPr>
              <a:t>Dürli režimlerde merkezden daşlaşýan kompressorlaryň tigiriniň girişindäki tizlikleriň üçburçlugy</a:t>
            </a:r>
          </a:p>
        </p:txBody>
      </p:sp>
      <p:sp>
        <p:nvSpPr>
          <p:cNvPr id="4" name="Прямоугольник 3"/>
          <p:cNvSpPr/>
          <p:nvPr/>
        </p:nvSpPr>
        <p:spPr>
          <a:xfrm>
            <a:off x="827584" y="5733256"/>
            <a:ext cx="7632848" cy="830997"/>
          </a:xfrm>
          <a:prstGeom prst="rect">
            <a:avLst/>
          </a:prstGeom>
        </p:spPr>
        <p:txBody>
          <a:bodyPr wrap="square">
            <a:spAutoFit/>
          </a:bodyPr>
          <a:lstStyle/>
          <a:p>
            <a:pPr algn="ctr"/>
            <a:r>
              <a:rPr lang="ru-RU" sz="2400" b="1" dirty="0">
                <a:solidFill>
                  <a:srgbClr val="FF0000"/>
                </a:solidFill>
                <a:latin typeface="Times New Roman" panose="02020603050405020304" pitchFamily="18" charset="0"/>
                <a:cs typeface="Times New Roman" panose="02020603050405020304" pitchFamily="18" charset="0"/>
              </a:rPr>
              <a:t>α</a:t>
            </a:r>
            <a:r>
              <a:rPr lang="ru-RU" sz="2400" dirty="0">
                <a:solidFill>
                  <a:srgbClr val="FF0000"/>
                </a:solidFill>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 hasaplanan režim; </a:t>
            </a:r>
            <a:r>
              <a:rPr lang="ru-RU" sz="2400" b="1" dirty="0">
                <a:solidFill>
                  <a:srgbClr val="FF0000"/>
                </a:solidFill>
                <a:latin typeface="Times New Roman" panose="02020603050405020304" pitchFamily="18" charset="0"/>
                <a:cs typeface="Times New Roman" panose="02020603050405020304" pitchFamily="18" charset="0"/>
              </a:rPr>
              <a:t>б</a:t>
            </a:r>
            <a:r>
              <a:rPr lang="ru-RU" sz="2400" dirty="0">
                <a:latin typeface="Times New Roman" panose="02020603050405020304" pitchFamily="18" charset="0"/>
                <a:cs typeface="Times New Roman" panose="02020603050405020304" pitchFamily="18" charset="0"/>
              </a:rPr>
              <a:t> – harçlanma hasapana ýagdaýdan köp; </a:t>
            </a:r>
            <a:r>
              <a:rPr lang="ru-RU" sz="2400" b="1" dirty="0">
                <a:solidFill>
                  <a:srgbClr val="FF0000"/>
                </a:solidFill>
                <a:latin typeface="Times New Roman" panose="02020603050405020304" pitchFamily="18" charset="0"/>
                <a:cs typeface="Times New Roman" panose="02020603050405020304" pitchFamily="18" charset="0"/>
              </a:rPr>
              <a:t>в </a:t>
            </a:r>
            <a:r>
              <a:rPr lang="ru-RU" sz="2400" dirty="0">
                <a:latin typeface="Times New Roman" panose="02020603050405020304" pitchFamily="18" charset="0"/>
                <a:cs typeface="Times New Roman" panose="02020603050405020304" pitchFamily="18" charset="0"/>
              </a:rPr>
              <a:t>– harçlanma hasaplanan ýagdaýdan az.</a:t>
            </a:r>
          </a:p>
        </p:txBody>
      </p:sp>
    </p:spTree>
    <p:extLst>
      <p:ext uri="{BB962C8B-B14F-4D97-AF65-F5344CB8AC3E}">
        <p14:creationId xmlns:p14="http://schemas.microsoft.com/office/powerpoint/2010/main" val="1558169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304357" y="1124744"/>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55712" y="908720"/>
            <a:ext cx="8784976" cy="5262979"/>
          </a:xfrm>
          <a:prstGeom prst="rect">
            <a:avLst/>
          </a:prstGeom>
        </p:spPr>
        <p:txBody>
          <a:bodyPr wrap="square">
            <a:spAutoFit/>
          </a:bodyPr>
          <a:lstStyle/>
          <a:p>
            <a:pPr algn="just"/>
            <a:r>
              <a:rPr lang="ru-RU" sz="2800" dirty="0" smtClean="0"/>
              <a:t>	</a:t>
            </a:r>
            <a:r>
              <a:rPr lang="ru-RU" sz="2800" dirty="0" smtClean="0">
                <a:latin typeface="Times New Roman" panose="02020603050405020304" pitchFamily="18" charset="0"/>
                <a:cs typeface="Times New Roman" panose="02020603050405020304" pitchFamily="18" charset="0"/>
              </a:rPr>
              <a:t>Piçeli </a:t>
            </a:r>
            <a:r>
              <a:rPr lang="ru-RU" sz="2800" dirty="0">
                <a:latin typeface="Times New Roman" panose="02020603050405020304" pitchFamily="18" charset="0"/>
                <a:cs typeface="Times New Roman" panose="02020603050405020304" pitchFamily="18" charset="0"/>
              </a:rPr>
              <a:t>diffuzorda howanyň gopmasyynyň döreýiş şertlerine seredeliň (</a:t>
            </a:r>
            <a:r>
              <a:rPr lang="ru-RU" sz="2800" dirty="0">
                <a:solidFill>
                  <a:srgbClr val="FF0000"/>
                </a:solidFill>
                <a:latin typeface="Times New Roman" panose="02020603050405020304" pitchFamily="18" charset="0"/>
                <a:cs typeface="Times New Roman" panose="02020603050405020304" pitchFamily="18" charset="0"/>
              </a:rPr>
              <a:t>49-njy surat</a:t>
            </a:r>
            <a:r>
              <a:rPr lang="ru-RU" sz="2800" dirty="0">
                <a:latin typeface="Times New Roman" panose="02020603050405020304" pitchFamily="18" charset="0"/>
                <a:cs typeface="Times New Roman" panose="02020603050405020304" pitchFamily="18" charset="0"/>
              </a:rPr>
              <a:t>). Bu ýerde hem, howanyň işçi tigire girişi ýaly işleýiş režimi hasaplanan ýagdaýdan gyşaranda howanyň gopnasyny döredýän we urgy ýitgilerini emele getirýän howanyň </a:t>
            </a:r>
            <a:r>
              <a:rPr lang="ru-RU" sz="2800" b="1" dirty="0">
                <a:solidFill>
                  <a:srgbClr val="FF0000"/>
                </a:solidFill>
                <a:latin typeface="Times New Roman" panose="02020603050405020304" pitchFamily="18" charset="0"/>
                <a:cs typeface="Times New Roman" panose="02020603050405020304" pitchFamily="18" charset="0"/>
              </a:rPr>
              <a:t>с</a:t>
            </a:r>
            <a:r>
              <a:rPr lang="ru-RU" sz="2800" b="1" baseline="-25000" dirty="0">
                <a:solidFill>
                  <a:srgbClr val="FF0000"/>
                </a:solidFill>
                <a:latin typeface="Times New Roman" panose="02020603050405020304" pitchFamily="18" charset="0"/>
                <a:cs typeface="Times New Roman" panose="02020603050405020304" pitchFamily="18" charset="0"/>
              </a:rPr>
              <a:t>2</a:t>
            </a:r>
            <a:r>
              <a:rPr lang="ru-RU" sz="2800" dirty="0">
                <a:latin typeface="Times New Roman" panose="02020603050405020304" pitchFamily="18" charset="0"/>
                <a:cs typeface="Times New Roman" panose="02020603050405020304" pitchFamily="18" charset="0"/>
              </a:rPr>
              <a:t> tizliginiň ugrynyň pilçeli diffuzoryň pilçeleriniň ugry bilen gabat gelmezligine getirýär</a:t>
            </a:r>
            <a:r>
              <a:rPr lang="ru-RU" sz="2800" dirty="0" smtClean="0">
                <a:latin typeface="Times New Roman" panose="02020603050405020304" pitchFamily="18" charset="0"/>
                <a:cs typeface="Times New Roman" panose="02020603050405020304" pitchFamily="18" charset="0"/>
              </a:rPr>
              <a:t>.</a:t>
            </a:r>
            <a:r>
              <a:rPr lang="ru-RU" sz="2800" dirty="0">
                <a:latin typeface="Times New Roman" panose="02020603050405020304" pitchFamily="18" charset="0"/>
                <a:cs typeface="Times New Roman" panose="02020603050405020304" pitchFamily="18" charset="0"/>
              </a:rPr>
              <a:t> Howanyň hasaplanan harçlanmasyna görä onuň otnositel harçlanmasy köpeldilende howa akymynyň urgysy pilçeleriň iç ýüzünde  we howanyň gopmasy bolsa güberçek tarapynda bolup geçýär (</a:t>
            </a:r>
            <a:r>
              <a:rPr lang="ru-RU" sz="2800" dirty="0">
                <a:solidFill>
                  <a:srgbClr val="FF0000"/>
                </a:solidFill>
                <a:latin typeface="Times New Roman" panose="02020603050405020304" pitchFamily="18" charset="0"/>
                <a:cs typeface="Times New Roman" panose="02020603050405020304" pitchFamily="18" charset="0"/>
              </a:rPr>
              <a:t>49b-nji surat</a:t>
            </a:r>
            <a:r>
              <a:rPr lang="ru-RU" sz="2800" dirty="0">
                <a:latin typeface="Times New Roman" panose="02020603050405020304" pitchFamily="18" charset="0"/>
                <a:cs typeface="Times New Roman" panose="02020603050405020304" pitchFamily="18" charset="0"/>
              </a:rPr>
              <a:t>). Howanyň şeýle görnüşli gopmasy kompressoryň işleýşini bozmaýar, ýöne ýitginiň köpelmegine getirýär. </a:t>
            </a:r>
            <a:r>
              <a:rPr lang="ru-RU" sz="2800" dirty="0" smtClean="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p:txBody>
      </p:sp>
      <p:grpSp>
        <p:nvGrpSpPr>
          <p:cNvPr id="12" name="Группа 11"/>
          <p:cNvGrpSpPr/>
          <p:nvPr/>
        </p:nvGrpSpPr>
        <p:grpSpPr>
          <a:xfrm>
            <a:off x="317656" y="20876"/>
            <a:ext cx="8590210" cy="727321"/>
            <a:chOff x="166528" y="46949"/>
            <a:chExt cx="8784976" cy="1144905"/>
          </a:xfrm>
        </p:grpSpPr>
        <p:grpSp>
          <p:nvGrpSpPr>
            <p:cNvPr id="14" name="Группа 13"/>
            <p:cNvGrpSpPr/>
            <p:nvPr/>
          </p:nvGrpSpPr>
          <p:grpSpPr>
            <a:xfrm>
              <a:off x="166528" y="46949"/>
              <a:ext cx="8784976" cy="1017416"/>
              <a:chOff x="218376" y="-153877"/>
              <a:chExt cx="8925624" cy="1523423"/>
            </a:xfrm>
          </p:grpSpPr>
          <p:grpSp>
            <p:nvGrpSpPr>
              <p:cNvPr id="16" name="Группа 15"/>
              <p:cNvGrpSpPr/>
              <p:nvPr/>
            </p:nvGrpSpPr>
            <p:grpSpPr>
              <a:xfrm>
                <a:off x="218376" y="226936"/>
                <a:ext cx="8925624" cy="1120008"/>
                <a:chOff x="-84667" y="1523661"/>
                <a:chExt cx="9108504" cy="1152128"/>
              </a:xfrm>
              <a:solidFill>
                <a:srgbClr val="FFFF00"/>
              </a:solidFill>
            </p:grpSpPr>
            <p:sp>
              <p:nvSpPr>
                <p:cNvPr id="18" name="Прямоугольник 1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Рисунок 18"/>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0"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1" name="Рисунок 20"/>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7" name="Прямоугольник 16"/>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5" name="Прямая соединительная линия 14"/>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p:cNvPicPr/>
          <p:nvPr/>
        </p:nvPicPr>
        <p:blipFill>
          <a:blip r:embed="rId2">
            <a:extLst>
              <a:ext uri="{28A0092B-C50C-407E-A947-70E740481C1C}">
                <a14:useLocalDpi xmlns:a14="http://schemas.microsoft.com/office/drawing/2010/main" val="0"/>
              </a:ext>
            </a:extLst>
          </a:blip>
          <a:srcRect l="58353" t="18817" r="21986" b="18414"/>
          <a:stretch>
            <a:fillRect/>
          </a:stretch>
        </p:blipFill>
        <p:spPr bwMode="auto">
          <a:xfrm>
            <a:off x="3101022" y="786448"/>
            <a:ext cx="2941955" cy="5285105"/>
          </a:xfrm>
          <a:prstGeom prst="rect">
            <a:avLst/>
          </a:prstGeom>
          <a:noFill/>
          <a:ln w="28575">
            <a:solidFill>
              <a:srgbClr val="FF0000"/>
            </a:solidFill>
          </a:ln>
        </p:spPr>
      </p:pic>
      <p:sp>
        <p:nvSpPr>
          <p:cNvPr id="2" name="Прямоугольник 1"/>
          <p:cNvSpPr/>
          <p:nvPr/>
        </p:nvSpPr>
        <p:spPr>
          <a:xfrm>
            <a:off x="179512" y="116632"/>
            <a:ext cx="8784976" cy="523220"/>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1400" b="1" cap="all" dirty="0">
                <a:ln w="0"/>
                <a:solidFill>
                  <a:srgbClr val="FF0000"/>
                </a:solidFill>
                <a:effectLst>
                  <a:reflection blurRad="12700" stA="50000" endPos="50000" dist="5000" dir="5400000" sy="-100000" rotWithShape="0"/>
                </a:effectLst>
                <a:latin typeface="Times New Roman" panose="02020603050405020304" pitchFamily="18" charset="0"/>
                <a:cs typeface="Times New Roman" panose="02020603050405020304" pitchFamily="18" charset="0"/>
              </a:rPr>
              <a:t>Dürli režimlerde merkezden daşlaşýan kompressorlaryň pilçeli diffuzorynda howanyň akyşy</a:t>
            </a:r>
          </a:p>
        </p:txBody>
      </p:sp>
    </p:spTree>
    <p:extLst>
      <p:ext uri="{BB962C8B-B14F-4D97-AF65-F5344CB8AC3E}">
        <p14:creationId xmlns:p14="http://schemas.microsoft.com/office/powerpoint/2010/main" val="3795347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527192" y="908720"/>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00066" y="1052736"/>
            <a:ext cx="8818611" cy="4832092"/>
          </a:xfrm>
          <a:prstGeom prst="rect">
            <a:avLst/>
          </a:prstGeom>
        </p:spPr>
        <p:txBody>
          <a:bodyPr wrap="square">
            <a:spAutoFit/>
          </a:bodyPr>
          <a:lstStyle/>
          <a:p>
            <a:pPr algn="just"/>
            <a:r>
              <a:rPr lang="ru-RU" sz="2800" dirty="0" smtClean="0"/>
              <a:t>	</a:t>
            </a:r>
            <a:r>
              <a:rPr lang="ru-RU" sz="2800" dirty="0" smtClean="0">
                <a:latin typeface="Times New Roman" panose="02020603050405020304" pitchFamily="18" charset="0"/>
                <a:cs typeface="Times New Roman" panose="02020603050405020304" pitchFamily="18" charset="0"/>
              </a:rPr>
              <a:t>Bu </a:t>
            </a:r>
            <a:r>
              <a:rPr lang="ru-RU" sz="2800" dirty="0">
                <a:latin typeface="Times New Roman" panose="02020603050405020304" pitchFamily="18" charset="0"/>
                <a:cs typeface="Times New Roman" panose="02020603050405020304" pitchFamily="18" charset="0"/>
              </a:rPr>
              <a:t>eger-de pilçeler ýok bolan ýagdaýynda, öň aýdylyp geçilişi ýaly howa ýapgyt troýektoriýa (logarifmiki spirala ýakyn) boýunça hereket ederdi, şonuň üçin pilçeleriň bar bolandygy sebäpli howa olaryň güberçek tarapyna gysylýar we iç ýüzünden gopmaga çemelleşýändigi (hasaplanan ýagdaýda hem) bilen düşündirilýär. Şonuň üçin seredilýän ýagdaý, howanyň gopmasy bolup geçýän ýerde (oblastda) onçakly ujyply däldir. Eger-de howanyň otnositel harçlanmasy hasaplanahdan </a:t>
            </a:r>
            <a:r>
              <a:rPr lang="ru-RU" sz="2800" dirty="0" smtClean="0">
                <a:latin typeface="Times New Roman" panose="02020603050405020304" pitchFamily="18" charset="0"/>
                <a:cs typeface="Times New Roman" panose="02020603050405020304" pitchFamily="18" charset="0"/>
              </a:rPr>
              <a:t>pesegaçsa</a:t>
            </a:r>
            <a:r>
              <a:rPr lang="ru-RU" sz="2800" dirty="0">
                <a:latin typeface="Times New Roman" panose="02020603050405020304" pitchFamily="18" charset="0"/>
                <a:cs typeface="Times New Roman" panose="02020603050405020304" pitchFamily="18" charset="0"/>
              </a:rPr>
              <a:t>, diffuzoryň pilçeleriniň iç ýüzünden howa akymynyň periodiki gopmasy ýüze çykýar (49в-nji surat). </a:t>
            </a:r>
          </a:p>
        </p:txBody>
      </p:sp>
      <p:grpSp>
        <p:nvGrpSpPr>
          <p:cNvPr id="13" name="Группа 12"/>
          <p:cNvGrpSpPr/>
          <p:nvPr/>
        </p:nvGrpSpPr>
        <p:grpSpPr>
          <a:xfrm>
            <a:off x="268313" y="23448"/>
            <a:ext cx="8590210" cy="727321"/>
            <a:chOff x="166528" y="46949"/>
            <a:chExt cx="8784976" cy="1144905"/>
          </a:xfrm>
        </p:grpSpPr>
        <p:grpSp>
          <p:nvGrpSpPr>
            <p:cNvPr id="16" name="Группа 15"/>
            <p:cNvGrpSpPr/>
            <p:nvPr/>
          </p:nvGrpSpPr>
          <p:grpSpPr>
            <a:xfrm>
              <a:off x="166528" y="46949"/>
              <a:ext cx="8784976" cy="1017416"/>
              <a:chOff x="218376" y="-153877"/>
              <a:chExt cx="8925624" cy="1523423"/>
            </a:xfrm>
          </p:grpSpPr>
          <p:grpSp>
            <p:nvGrpSpPr>
              <p:cNvPr id="18" name="Группа 17"/>
              <p:cNvGrpSpPr/>
              <p:nvPr/>
            </p:nvGrpSpPr>
            <p:grpSpPr>
              <a:xfrm>
                <a:off x="218376" y="226936"/>
                <a:ext cx="8925624" cy="1120008"/>
                <a:chOff x="-84667" y="1523661"/>
                <a:chExt cx="9108504" cy="1152128"/>
              </a:xfrm>
              <a:solidFill>
                <a:srgbClr val="FFFF00"/>
              </a:solidFill>
            </p:grpSpPr>
            <p:sp>
              <p:nvSpPr>
                <p:cNvPr id="20" name="Прямоугольник 1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1" name="Рисунок 20"/>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2"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3" name="Рисунок 22"/>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9" name="Прямоугольник 18"/>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7" name="Прямая соединительная линия 16"/>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34157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335788" y="1484784"/>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48966" y="908720"/>
            <a:ext cx="8784976" cy="4832092"/>
          </a:xfrm>
          <a:prstGeom prst="rect">
            <a:avLst/>
          </a:prstGeom>
        </p:spPr>
        <p:txBody>
          <a:bodyPr wrap="square">
            <a:spAutoFit/>
          </a:bodyPr>
          <a:lstStyle/>
          <a:p>
            <a:pPr algn="just"/>
            <a:r>
              <a:rPr lang="ru-RU" sz="2800" dirty="0" smtClean="0"/>
              <a:t>	</a:t>
            </a:r>
            <a:r>
              <a:rPr lang="ru-RU" sz="2800" dirty="0" smtClean="0">
                <a:latin typeface="Times New Roman" panose="02020603050405020304" pitchFamily="18" charset="0"/>
                <a:cs typeface="Times New Roman" panose="02020603050405020304" pitchFamily="18" charset="0"/>
              </a:rPr>
              <a:t>Howa </a:t>
            </a:r>
            <a:r>
              <a:rPr lang="ru-RU" sz="2800" dirty="0">
                <a:latin typeface="Times New Roman" panose="02020603050405020304" pitchFamily="18" charset="0"/>
                <a:cs typeface="Times New Roman" panose="02020603050405020304" pitchFamily="18" charset="0"/>
              </a:rPr>
              <a:t>akymynyň ugrynyň hasaplanan ýagdaýdan gyşardygyça, gopma çalt güýçlenýär we tizden pilçeleriň aralyk kanallaryny doly eýeläp başlaýar. </a:t>
            </a:r>
          </a:p>
          <a:p>
            <a:pPr algn="just"/>
            <a:r>
              <a:rPr lang="ru-RU" sz="2800" dirty="0">
                <a:latin typeface="Times New Roman" panose="02020603050405020304" pitchFamily="18" charset="0"/>
                <a:cs typeface="Times New Roman" panose="02020603050405020304" pitchFamily="18" charset="0"/>
              </a:rPr>
              <a:t>Şeýlelikde pompaža getirýän, periodiki gaýtalanýan kompressoryň şol bada dykylmasy </a:t>
            </a:r>
            <a:r>
              <a:rPr lang="ru-RU" sz="2800" b="1" dirty="0">
                <a:solidFill>
                  <a:srgbClr val="FF0000"/>
                </a:solidFill>
                <a:latin typeface="Times New Roman" panose="02020603050405020304" pitchFamily="18" charset="0"/>
                <a:cs typeface="Times New Roman" panose="02020603050405020304" pitchFamily="18" charset="0"/>
              </a:rPr>
              <a:t>“закупорка” </a:t>
            </a:r>
            <a:r>
              <a:rPr lang="ru-RU" sz="2800" dirty="0">
                <a:latin typeface="Times New Roman" panose="02020603050405020304" pitchFamily="18" charset="0"/>
                <a:cs typeface="Times New Roman" panose="02020603050405020304" pitchFamily="18" charset="0"/>
              </a:rPr>
              <a:t>emele gelýär. Bu ýagdaýda howa tüweleýler bilen dolan boşluklardan howanyň hereketiniň ugruna garşy zyňylmasy mümkin. Bu, seredilýän pilçeleriň profilleriniň akyp geçiliş  şertinde akymyň hakyky diffuzorlygy ýokarlanýar we diffuzorda basyşlaryň tapawutlary örän uly bolýandygy bilen düşündirilýär. </a:t>
            </a:r>
          </a:p>
        </p:txBody>
      </p:sp>
      <p:grpSp>
        <p:nvGrpSpPr>
          <p:cNvPr id="14" name="Группа 13"/>
          <p:cNvGrpSpPr/>
          <p:nvPr/>
        </p:nvGrpSpPr>
        <p:grpSpPr>
          <a:xfrm>
            <a:off x="268313" y="-70510"/>
            <a:ext cx="8590210" cy="727321"/>
            <a:chOff x="166528" y="46949"/>
            <a:chExt cx="8784976" cy="1144905"/>
          </a:xfrm>
        </p:grpSpPr>
        <p:grpSp>
          <p:nvGrpSpPr>
            <p:cNvPr id="15" name="Группа 14"/>
            <p:cNvGrpSpPr/>
            <p:nvPr/>
          </p:nvGrpSpPr>
          <p:grpSpPr>
            <a:xfrm>
              <a:off x="166528" y="46949"/>
              <a:ext cx="8784976" cy="1017416"/>
              <a:chOff x="218376" y="-153877"/>
              <a:chExt cx="8925624" cy="1523423"/>
            </a:xfrm>
          </p:grpSpPr>
          <p:grpSp>
            <p:nvGrpSpPr>
              <p:cNvPr id="17" name="Группа 16"/>
              <p:cNvGrpSpPr/>
              <p:nvPr/>
            </p:nvGrpSpPr>
            <p:grpSpPr>
              <a:xfrm>
                <a:off x="218376" y="226936"/>
                <a:ext cx="8925624" cy="1120008"/>
                <a:chOff x="-84667" y="1523661"/>
                <a:chExt cx="9108504" cy="1152128"/>
              </a:xfrm>
              <a:solidFill>
                <a:srgbClr val="FFFF00"/>
              </a:solidFill>
            </p:grpSpPr>
            <p:sp>
              <p:nvSpPr>
                <p:cNvPr id="19" name="Прямоугольник 1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0" name="Рисунок 19"/>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1"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2" name="Рисунок 21"/>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8" name="Прямоугольник 17"/>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6" name="Прямая соединительная линия 15"/>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0" y="10405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pic>
        <p:nvPicPr>
          <p:cNvPr id="12"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394957" y="1268760"/>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Группа 4"/>
          <p:cNvGrpSpPr/>
          <p:nvPr/>
        </p:nvGrpSpPr>
        <p:grpSpPr>
          <a:xfrm>
            <a:off x="167619" y="159454"/>
            <a:ext cx="8784977" cy="749266"/>
            <a:chOff x="167619" y="159454"/>
            <a:chExt cx="8784977" cy="749266"/>
          </a:xfrm>
        </p:grpSpPr>
        <p:cxnSp>
          <p:nvCxnSpPr>
            <p:cNvPr id="4" name="Прямая соединительная линия 3"/>
            <p:cNvCxnSpPr/>
            <p:nvPr/>
          </p:nvCxnSpPr>
          <p:spPr>
            <a:xfrm>
              <a:off x="167619" y="908720"/>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167620" y="159454"/>
              <a:ext cx="8784976" cy="638575"/>
              <a:chOff x="-84667" y="1523661"/>
              <a:chExt cx="9108504" cy="1152128"/>
            </a:xfrm>
            <a:solidFill>
              <a:srgbClr val="FFFF00"/>
            </a:solidFill>
          </p:grpSpPr>
          <p:sp>
            <p:nvSpPr>
              <p:cNvPr id="8" name="Прямоугольник 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14908" y="1628448"/>
                <a:ext cx="597278" cy="886556"/>
              </a:xfrm>
              <a:prstGeom prst="rect">
                <a:avLst/>
              </a:prstGeom>
              <a:grpFill/>
              <a:ln>
                <a:noFill/>
              </a:ln>
              <a:effectLst>
                <a:softEdge rad="112500"/>
              </a:effectLst>
              <a:extLst/>
            </p:spPr>
          </p:pic>
          <p:pic>
            <p:nvPicPr>
              <p:cNvPr id="11" name="Рисунок 10"/>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76984" y="1660060"/>
                <a:ext cx="597279" cy="876942"/>
              </a:xfrm>
              <a:prstGeom prst="rect">
                <a:avLst/>
              </a:prstGeom>
              <a:grpFill/>
              <a:ln>
                <a:noFill/>
              </a:ln>
              <a:extLst>
                <a:ext uri="{53640926-AAD7-44D8-BBD7-CCE9431645EC}">
                  <a14:shadowObscured xmlns:a14="http://schemas.microsoft.com/office/drawing/2010/main"/>
                </a:ext>
              </a:extLst>
            </p:spPr>
          </p:pic>
        </p:grpSp>
        <p:sp>
          <p:nvSpPr>
            <p:cNvPr id="2" name="Прямоугольник 1"/>
            <p:cNvSpPr/>
            <p:nvPr/>
          </p:nvSpPr>
          <p:spPr>
            <a:xfrm>
              <a:off x="1262958" y="247248"/>
              <a:ext cx="6624736" cy="461665"/>
            </a:xfrm>
            <a:prstGeom prst="rect">
              <a:avLst/>
            </a:prstGeom>
          </p:spPr>
          <p:txBody>
            <a:bodyPr wrap="square">
              <a:spAutoFit/>
            </a:bodyPr>
            <a:lstStyle/>
            <a:p>
              <a:pPr algn="ctr"/>
              <a:r>
                <a:rPr lang="ru-RU" sz="2400" b="1" dirty="0">
                  <a:solidFill>
                    <a:srgbClr val="FF0000"/>
                  </a:solidFill>
                  <a:latin typeface="Times New Roman" panose="02020603050405020304" pitchFamily="18" charset="0"/>
                  <a:cs typeface="Times New Roman" panose="02020603050405020304" pitchFamily="18" charset="0"/>
                </a:rPr>
                <a:t>3. Okly kompressorlarynda pompažyň döremegi. </a:t>
              </a:r>
              <a:endParaRPr lang="ru-RU" sz="2400" dirty="0">
                <a:solidFill>
                  <a:srgbClr val="FF0000"/>
                </a:solidFill>
                <a:latin typeface="Times New Roman" panose="02020603050405020304" pitchFamily="18" charset="0"/>
                <a:cs typeface="Times New Roman" panose="02020603050405020304" pitchFamily="18" charset="0"/>
              </a:endParaRPr>
            </a:p>
          </p:txBody>
        </p:sp>
      </p:grpSp>
      <p:sp>
        <p:nvSpPr>
          <p:cNvPr id="3" name="Прямоугольник 2"/>
          <p:cNvSpPr/>
          <p:nvPr/>
        </p:nvSpPr>
        <p:spPr>
          <a:xfrm>
            <a:off x="153253" y="1052736"/>
            <a:ext cx="8844145" cy="5262979"/>
          </a:xfrm>
          <a:prstGeom prst="rect">
            <a:avLst/>
          </a:prstGeom>
        </p:spPr>
        <p:txBody>
          <a:bodyPr wrap="square">
            <a:spAutoFit/>
          </a:bodyPr>
          <a:lstStyle/>
          <a:p>
            <a:pPr algn="just"/>
            <a:r>
              <a:rPr lang="ru-RU" sz="2800" dirty="0" smtClean="0">
                <a:solidFill>
                  <a:srgbClr val="FFFF00"/>
                </a:solidFill>
              </a:rPr>
              <a:t>	</a:t>
            </a:r>
            <a:r>
              <a:rPr lang="ru-RU" sz="2800" dirty="0" smtClean="0">
                <a:solidFill>
                  <a:srgbClr val="FF0000"/>
                </a:solidFill>
                <a:latin typeface="Times New Roman" panose="02020603050405020304" pitchFamily="18" charset="0"/>
                <a:cs typeface="Times New Roman" panose="02020603050405020304" pitchFamily="18" charset="0"/>
              </a:rPr>
              <a:t>Okly </a:t>
            </a:r>
            <a:r>
              <a:rPr lang="ru-RU" sz="2800" dirty="0">
                <a:solidFill>
                  <a:srgbClr val="FF0000"/>
                </a:solidFill>
                <a:latin typeface="Times New Roman" panose="02020603050405020304" pitchFamily="18" charset="0"/>
                <a:cs typeface="Times New Roman" panose="02020603050405020304" pitchFamily="18" charset="0"/>
              </a:rPr>
              <a:t>kompressorlarda </a:t>
            </a:r>
            <a:r>
              <a:rPr lang="ru-RU" sz="2800" dirty="0">
                <a:latin typeface="Times New Roman" panose="02020603050405020304" pitchFamily="18" charset="0"/>
                <a:cs typeface="Times New Roman" panose="02020603050405020304" pitchFamily="18" charset="0"/>
              </a:rPr>
              <a:t>pompaž işçi tigiriň we gönüdiji apparatlaryň pilçelerinde howa akymynyň gopmagynyň esasynda döreýär.</a:t>
            </a:r>
          </a:p>
          <a:p>
            <a:pPr algn="just"/>
            <a:r>
              <a:rPr lang="ru-RU" sz="2800" dirty="0" smtClean="0">
                <a:latin typeface="Times New Roman" panose="02020603050405020304" pitchFamily="18" charset="0"/>
                <a:cs typeface="Times New Roman" panose="02020603050405020304" pitchFamily="18" charset="0"/>
              </a:rPr>
              <a:t>	Işçi </a:t>
            </a:r>
            <a:r>
              <a:rPr lang="ru-RU" sz="2800" dirty="0">
                <a:latin typeface="Times New Roman" panose="02020603050405020304" pitchFamily="18" charset="0"/>
                <a:cs typeface="Times New Roman" panose="02020603050405020304" pitchFamily="18" charset="0"/>
              </a:rPr>
              <a:t>tigiriň we gönidiji apparatyň pilçelerinden howanyň harçlanmasy hasaplanan ýagdaýdan örän azaldylan we köpeldilen ýagdaýda akyp geçiş shemasy 50-nji we 51-nji suratlarda görkezilendir. </a:t>
            </a:r>
          </a:p>
          <a:p>
            <a:pPr algn="just"/>
            <a:r>
              <a:rPr lang="ru-RU" sz="2800" dirty="0" smtClean="0">
                <a:latin typeface="Times New Roman" panose="02020603050405020304" pitchFamily="18" charset="0"/>
                <a:cs typeface="Times New Roman" panose="02020603050405020304" pitchFamily="18" charset="0"/>
              </a:rPr>
              <a:t>	Howanyň </a:t>
            </a:r>
            <a:r>
              <a:rPr lang="ru-RU" sz="2800" dirty="0">
                <a:latin typeface="Times New Roman" panose="02020603050405020304" pitchFamily="18" charset="0"/>
                <a:cs typeface="Times New Roman" panose="02020603050405020304" pitchFamily="18" charset="0"/>
              </a:rPr>
              <a:t>hasaplanan ýagdaýda harçlanmasyna görä onuň otnositel harçlanmasy köpeldilende (haçanda okuň ugryna bolan tizlik, aýlaw tizlikden çalt ösende) </a:t>
            </a:r>
            <a:r>
              <a:rPr lang="ru-RU" sz="2800" dirty="0">
                <a:solidFill>
                  <a:srgbClr val="FF0000"/>
                </a:solidFill>
                <a:latin typeface="Times New Roman" panose="02020603050405020304" pitchFamily="18" charset="0"/>
                <a:cs typeface="Times New Roman" panose="02020603050405020304" pitchFamily="18" charset="0"/>
              </a:rPr>
              <a:t>β</a:t>
            </a:r>
            <a:r>
              <a:rPr lang="ru-RU" sz="2800" baseline="-25000" dirty="0">
                <a:solidFill>
                  <a:srgbClr val="FF0000"/>
                </a:solidFill>
                <a:latin typeface="Times New Roman" panose="02020603050405020304" pitchFamily="18" charset="0"/>
                <a:cs typeface="Times New Roman" panose="02020603050405020304" pitchFamily="18" charset="0"/>
              </a:rPr>
              <a:t>1</a:t>
            </a:r>
            <a:r>
              <a:rPr lang="ru-RU" sz="2800" dirty="0">
                <a:latin typeface="Times New Roman" panose="02020603050405020304" pitchFamily="18" charset="0"/>
                <a:cs typeface="Times New Roman" panose="02020603050405020304" pitchFamily="18" charset="0"/>
              </a:rPr>
              <a:t> burçy ulalýar. Pilçelere barýan </a:t>
            </a:r>
            <a:r>
              <a:rPr lang="ru-RU" sz="2800" b="1" i="1" dirty="0">
                <a:solidFill>
                  <a:srgbClr val="FF0000"/>
                </a:solidFill>
                <a:latin typeface="Times New Roman" panose="02020603050405020304" pitchFamily="18" charset="0"/>
                <a:cs typeface="Times New Roman" panose="02020603050405020304" pitchFamily="18" charset="0"/>
              </a:rPr>
              <a:t>i</a:t>
            </a:r>
            <a:r>
              <a:rPr lang="ru-RU" sz="2800" dirty="0">
                <a:latin typeface="Times New Roman" panose="02020603050405020304" pitchFamily="18" charset="0"/>
                <a:cs typeface="Times New Roman" panose="02020603050405020304" pitchFamily="18" charset="0"/>
              </a:rPr>
              <a:t> akym burçy otrisatel bolýar (50-nji surata seret).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Рисунок 14"/>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15146" t="13696" r="56007" b="21259"/>
          <a:stretch>
            <a:fillRect/>
          </a:stretch>
        </p:blipFill>
        <p:spPr bwMode="auto">
          <a:xfrm>
            <a:off x="2699792" y="1412776"/>
            <a:ext cx="4536504" cy="4824536"/>
          </a:xfrm>
          <a:prstGeom prst="rect">
            <a:avLst/>
          </a:prstGeom>
          <a:noFill/>
          <a:ln w="28575">
            <a:solidFill>
              <a:srgbClr val="FF0000"/>
            </a:solidFill>
          </a:ln>
        </p:spPr>
      </p:pic>
      <p:sp>
        <p:nvSpPr>
          <p:cNvPr id="2" name="Прямоугольник 1"/>
          <p:cNvSpPr/>
          <p:nvPr/>
        </p:nvSpPr>
        <p:spPr>
          <a:xfrm>
            <a:off x="251520" y="308275"/>
            <a:ext cx="8712968" cy="923330"/>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b="1" cap="all" dirty="0">
                <a:ln w="0"/>
                <a:solidFill>
                  <a:srgbClr val="FFFF00"/>
                </a:solidFill>
                <a:effectLst>
                  <a:reflection blurRad="12700" stA="50000" endPos="50000" dist="5000" dir="5400000" sy="-100000" rotWithShape="0"/>
                </a:effectLst>
              </a:rPr>
              <a:t>Okly kompressoryň basgançagynyň işçi tigiriniň we gönüdiji apparatyň pilçelerinden howanyň harçlanmasy hasaplanan ýagdaýdan köp ýagdaýynda akyp geçişi</a:t>
            </a:r>
          </a:p>
        </p:txBody>
      </p:sp>
    </p:spTree>
    <p:extLst>
      <p:ext uri="{BB962C8B-B14F-4D97-AF65-F5344CB8AC3E}">
        <p14:creationId xmlns:p14="http://schemas.microsoft.com/office/powerpoint/2010/main" val="3226420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484629" y="980728"/>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70930" y="1001294"/>
            <a:ext cx="8784976" cy="4401205"/>
          </a:xfrm>
          <a:prstGeom prst="rect">
            <a:avLst/>
          </a:prstGeom>
        </p:spPr>
        <p:txBody>
          <a:bodyPr wrap="square">
            <a:spAutoFit/>
          </a:bodyPr>
          <a:lstStyle/>
          <a:p>
            <a:pPr algn="just"/>
            <a:r>
              <a:rPr lang="ru-RU" sz="2800" dirty="0" smtClean="0"/>
              <a:t>	</a:t>
            </a:r>
            <a:r>
              <a:rPr lang="ru-RU" sz="2800" dirty="0" smtClean="0">
                <a:latin typeface="Times New Roman" panose="02020603050405020304" pitchFamily="18" charset="0"/>
                <a:cs typeface="Times New Roman" panose="02020603050405020304" pitchFamily="18" charset="0"/>
              </a:rPr>
              <a:t>Bu </a:t>
            </a:r>
            <a:r>
              <a:rPr lang="ru-RU" sz="2800" dirty="0">
                <a:latin typeface="Times New Roman" panose="02020603050405020304" pitchFamily="18" charset="0"/>
                <a:cs typeface="Times New Roman" panose="02020603050405020304" pitchFamily="18" charset="0"/>
              </a:rPr>
              <a:t>ýagdaýda howa akymy pilçeleriň öň gyrasynyň güberçek tarapyny akyp geçýär, şonuň üçin onuň gopmasy iç ýüzünde bolmagy mümkin.</a:t>
            </a:r>
          </a:p>
          <a:p>
            <a:pPr algn="just"/>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	Ýöne </a:t>
            </a:r>
            <a:r>
              <a:rPr lang="ru-RU" sz="2800" dirty="0">
                <a:latin typeface="Times New Roman" panose="02020603050405020304" pitchFamily="18" charset="0"/>
                <a:cs typeface="Times New Roman" panose="02020603050405020304" pitchFamily="18" charset="0"/>
              </a:rPr>
              <a:t>pilçäniň iç ýüzi hereketiň ugruna öwrülendir we ol ýerde hemişe gopanyň peselip gitmekligine ýardam berýän howanyň ýokary basyşy bardyr.</a:t>
            </a:r>
          </a:p>
          <a:p>
            <a:pPr algn="just"/>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	Mundan </a:t>
            </a:r>
            <a:r>
              <a:rPr lang="ru-RU" sz="2800" dirty="0">
                <a:latin typeface="Times New Roman" panose="02020603050405020304" pitchFamily="18" charset="0"/>
                <a:cs typeface="Times New Roman" panose="02020603050405020304" pitchFamily="18" charset="0"/>
              </a:rPr>
              <a:t>başgada, akymyň otrisatel burç bilen akyp geçmeginde profiller gözeneginde basyşyň tapawutlary örän azdyr we bu ýagdaýda gopma zology bar bolanda hem howanyň yza akmagy ýüze çykmaýar. </a:t>
            </a:r>
          </a:p>
        </p:txBody>
      </p:sp>
      <p:grpSp>
        <p:nvGrpSpPr>
          <p:cNvPr id="14" name="Группа 13"/>
          <p:cNvGrpSpPr/>
          <p:nvPr/>
        </p:nvGrpSpPr>
        <p:grpSpPr>
          <a:xfrm>
            <a:off x="268313" y="-70510"/>
            <a:ext cx="8590210" cy="727321"/>
            <a:chOff x="166528" y="46949"/>
            <a:chExt cx="8784976" cy="1144905"/>
          </a:xfrm>
        </p:grpSpPr>
        <p:grpSp>
          <p:nvGrpSpPr>
            <p:cNvPr id="15" name="Группа 14"/>
            <p:cNvGrpSpPr/>
            <p:nvPr/>
          </p:nvGrpSpPr>
          <p:grpSpPr>
            <a:xfrm>
              <a:off x="166528" y="46949"/>
              <a:ext cx="8784976" cy="1017416"/>
              <a:chOff x="218376" y="-153877"/>
              <a:chExt cx="8925624" cy="1523423"/>
            </a:xfrm>
          </p:grpSpPr>
          <p:grpSp>
            <p:nvGrpSpPr>
              <p:cNvPr id="17" name="Группа 16"/>
              <p:cNvGrpSpPr/>
              <p:nvPr/>
            </p:nvGrpSpPr>
            <p:grpSpPr>
              <a:xfrm>
                <a:off x="218376" y="226936"/>
                <a:ext cx="8925624" cy="1120008"/>
                <a:chOff x="-84667" y="1523661"/>
                <a:chExt cx="9108504" cy="1152128"/>
              </a:xfrm>
              <a:solidFill>
                <a:srgbClr val="FFFF00"/>
              </a:solidFill>
            </p:grpSpPr>
            <p:sp>
              <p:nvSpPr>
                <p:cNvPr id="19" name="Прямоугольник 1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0" name="Рисунок 19"/>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1"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2" name="Рисунок 21"/>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8" name="Прямоугольник 17"/>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6" name="Прямая соединительная линия 15"/>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68817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403238" y="737386"/>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63406" y="1214112"/>
            <a:ext cx="8784976" cy="3108543"/>
          </a:xfrm>
          <a:prstGeom prst="rect">
            <a:avLst/>
          </a:prstGeom>
        </p:spPr>
        <p:txBody>
          <a:bodyPr wrap="square">
            <a:spAutoFit/>
          </a:bodyPr>
          <a:lstStyle/>
          <a:p>
            <a:pPr algn="just"/>
            <a:r>
              <a:rPr lang="ru-RU" sz="2800" dirty="0" smtClean="0"/>
              <a:t>	</a:t>
            </a:r>
            <a:r>
              <a:rPr lang="ru-RU" sz="2800" dirty="0" smtClean="0">
                <a:latin typeface="Times New Roman" panose="02020603050405020304" pitchFamily="18" charset="0"/>
                <a:cs typeface="Times New Roman" panose="02020603050405020304" pitchFamily="18" charset="0"/>
              </a:rPr>
              <a:t>Hasaplanan </a:t>
            </a:r>
            <a:r>
              <a:rPr lang="ru-RU" sz="2800" dirty="0">
                <a:latin typeface="Times New Roman" panose="02020603050405020304" pitchFamily="18" charset="0"/>
                <a:cs typeface="Times New Roman" panose="02020603050405020304" pitchFamily="18" charset="0"/>
              </a:rPr>
              <a:t>ýagdaý bilen deňeşdirilende howanyň harçlanmasy otnositel peseldilende (haçanda okuň ugryna bolan tizlik, aýlaw tizlikden çalt peselende) </a:t>
            </a:r>
            <a:r>
              <a:rPr lang="ru-RU" sz="2800" b="1" dirty="0">
                <a:solidFill>
                  <a:srgbClr val="FF0000"/>
                </a:solidFill>
                <a:latin typeface="Times New Roman" panose="02020603050405020304" pitchFamily="18" charset="0"/>
                <a:cs typeface="Times New Roman" panose="02020603050405020304" pitchFamily="18" charset="0"/>
              </a:rPr>
              <a:t>β</a:t>
            </a:r>
            <a:r>
              <a:rPr lang="ru-RU" sz="2800" b="1" baseline="-25000" dirty="0">
                <a:solidFill>
                  <a:srgbClr val="FF0000"/>
                </a:solidFill>
                <a:latin typeface="Times New Roman" panose="02020603050405020304" pitchFamily="18" charset="0"/>
                <a:cs typeface="Times New Roman" panose="02020603050405020304" pitchFamily="18" charset="0"/>
              </a:rPr>
              <a:t>1</a:t>
            </a:r>
            <a:r>
              <a:rPr lang="ru-RU" sz="2800" dirty="0">
                <a:latin typeface="Times New Roman" panose="02020603050405020304" pitchFamily="18" charset="0"/>
                <a:cs typeface="Times New Roman" panose="02020603050405020304" pitchFamily="18" charset="0"/>
              </a:rPr>
              <a:t> burçy hasaplanan režimdäkiden kiç bolýar,</a:t>
            </a:r>
            <a:r>
              <a:rPr lang="ru-RU" sz="2800" b="1" i="1"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akym burçy </a:t>
            </a:r>
            <a:r>
              <a:rPr lang="ru-RU" sz="2800" b="1" i="1" dirty="0">
                <a:solidFill>
                  <a:srgbClr val="FF0000"/>
                </a:solidFill>
                <a:latin typeface="Times New Roman" panose="02020603050405020304" pitchFamily="18" charset="0"/>
                <a:cs typeface="Times New Roman" panose="02020603050405020304" pitchFamily="18" charset="0"/>
              </a:rPr>
              <a:t>i</a:t>
            </a:r>
            <a:r>
              <a:rPr lang="ru-RU" sz="2800" dirty="0">
                <a:latin typeface="Times New Roman" panose="02020603050405020304" pitchFamily="18" charset="0"/>
                <a:cs typeface="Times New Roman" panose="02020603050405020304" pitchFamily="18" charset="0"/>
              </a:rPr>
              <a:t> bolsa ulalýar. Indi howa pilçeleriň iç ýüzüni akyp geçýär we şonuň üçin güberçek tarapyndan gowanyň gopmasy bolmagy mümkin (51-nji surata seret). </a:t>
            </a:r>
          </a:p>
        </p:txBody>
      </p:sp>
      <p:grpSp>
        <p:nvGrpSpPr>
          <p:cNvPr id="14" name="Группа 13"/>
          <p:cNvGrpSpPr/>
          <p:nvPr/>
        </p:nvGrpSpPr>
        <p:grpSpPr>
          <a:xfrm>
            <a:off x="304986" y="91055"/>
            <a:ext cx="8590210" cy="727321"/>
            <a:chOff x="166528" y="46949"/>
            <a:chExt cx="8784976" cy="1144905"/>
          </a:xfrm>
        </p:grpSpPr>
        <p:grpSp>
          <p:nvGrpSpPr>
            <p:cNvPr id="15" name="Группа 14"/>
            <p:cNvGrpSpPr/>
            <p:nvPr/>
          </p:nvGrpSpPr>
          <p:grpSpPr>
            <a:xfrm>
              <a:off x="166528" y="46949"/>
              <a:ext cx="8784976" cy="1017416"/>
              <a:chOff x="218376" y="-153877"/>
              <a:chExt cx="8925624" cy="1523423"/>
            </a:xfrm>
          </p:grpSpPr>
          <p:grpSp>
            <p:nvGrpSpPr>
              <p:cNvPr id="17" name="Группа 16"/>
              <p:cNvGrpSpPr/>
              <p:nvPr/>
            </p:nvGrpSpPr>
            <p:grpSpPr>
              <a:xfrm>
                <a:off x="218376" y="226936"/>
                <a:ext cx="8925624" cy="1120008"/>
                <a:chOff x="-84667" y="1523661"/>
                <a:chExt cx="9108504" cy="1152128"/>
              </a:xfrm>
              <a:solidFill>
                <a:srgbClr val="FFFF00"/>
              </a:solidFill>
            </p:grpSpPr>
            <p:sp>
              <p:nvSpPr>
                <p:cNvPr id="19" name="Прямоугольник 1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0" name="Рисунок 19"/>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1"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2" name="Рисунок 21"/>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8" name="Прямоугольник 17"/>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6" name="Прямая соединительная линия 15"/>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14495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196752"/>
            <a:ext cx="5760640" cy="4824536"/>
          </a:xfrm>
          <a:prstGeom prst="rect">
            <a:avLst/>
          </a:prstGeom>
          <a:solidFill>
            <a:srgbClr val="FF0000"/>
          </a:solidFill>
          <a:ln w="28575">
            <a:solidFill>
              <a:srgbClr val="FF0000"/>
            </a:solidFill>
          </a:ln>
        </p:spPr>
      </p:pic>
      <p:sp>
        <p:nvSpPr>
          <p:cNvPr id="5" name="Прямоугольник 4"/>
          <p:cNvSpPr/>
          <p:nvPr/>
        </p:nvSpPr>
        <p:spPr>
          <a:xfrm>
            <a:off x="827584" y="74793"/>
            <a:ext cx="8064896" cy="923330"/>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b="1" cap="all" dirty="0">
                <a:ln w="0"/>
                <a:solidFill>
                  <a:srgbClr val="FFFF00"/>
                </a:solidFill>
                <a:effectLst>
                  <a:reflection blurRad="12700" stA="50000" endPos="50000" dist="5000" dir="5400000" sy="-100000" rotWithShape="0"/>
                </a:effectLst>
              </a:rPr>
              <a:t>Okly kompressoryň basgançagynyň işçi tigiriniň we gönüdiji apparatyň pilçelerinden howanyň harçlanmasy hasaplanan ýagdaýdan az ýagdaýynda akyp geçişi</a:t>
            </a:r>
          </a:p>
        </p:txBody>
      </p:sp>
    </p:spTree>
    <p:extLst>
      <p:ext uri="{BB962C8B-B14F-4D97-AF65-F5344CB8AC3E}">
        <p14:creationId xmlns:p14="http://schemas.microsoft.com/office/powerpoint/2010/main" val="1999996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443229" y="764704"/>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59037" y="908720"/>
            <a:ext cx="9001000" cy="5693866"/>
          </a:xfrm>
          <a:prstGeom prst="rect">
            <a:avLst/>
          </a:prstGeom>
        </p:spPr>
        <p:txBody>
          <a:bodyPr wrap="square">
            <a:spAutoFit/>
          </a:bodyPr>
          <a:lstStyle/>
          <a:p>
            <a:pPr algn="just"/>
            <a:r>
              <a:rPr lang="ru-RU" dirty="0" smtClean="0"/>
              <a:t>	</a:t>
            </a:r>
            <a:r>
              <a:rPr lang="ru-RU" sz="2600" dirty="0" smtClean="0">
                <a:latin typeface="Times New Roman" panose="02020603050405020304" pitchFamily="18" charset="0"/>
                <a:cs typeface="Times New Roman" panose="02020603050405020304" pitchFamily="18" charset="0"/>
              </a:rPr>
              <a:t>Pilçeler </a:t>
            </a:r>
            <a:r>
              <a:rPr lang="ru-RU" sz="2600" dirty="0">
                <a:latin typeface="Times New Roman" panose="02020603050405020304" pitchFamily="18" charset="0"/>
                <a:cs typeface="Times New Roman" panose="02020603050405020304" pitchFamily="18" charset="0"/>
              </a:rPr>
              <a:t>terapyndan emele getirilýän kanalyň egiriçyzykly görnüşi bardygyny belläp geçmek gerekdir. Onda howa akymy hereket edip, inersiýasy boýunça pilçeleriň güberçek tarapyndan gopmaga ymtylyp, iç ýüzüne gysylýar. </a:t>
            </a:r>
          </a:p>
          <a:p>
            <a:pPr algn="just"/>
            <a:r>
              <a:rPr lang="ru-RU" sz="2600" dirty="0" smtClean="0">
                <a:latin typeface="Times New Roman" panose="02020603050405020304" pitchFamily="18" charset="0"/>
                <a:cs typeface="Times New Roman" panose="02020603050405020304" pitchFamily="18" charset="0"/>
              </a:rPr>
              <a:t>	Şonuň </a:t>
            </a:r>
            <a:r>
              <a:rPr lang="ru-RU" sz="2600" dirty="0">
                <a:latin typeface="Times New Roman" panose="02020603050405020304" pitchFamily="18" charset="0"/>
                <a:cs typeface="Times New Roman" panose="02020603050405020304" pitchFamily="18" charset="0"/>
              </a:rPr>
              <a:t>üçin güberçek tarapdan gopmanyň döremegi üçin şert  has amatlydyr. How akymy hasaplanan ugurdan has uly gyşaranda emele gelýän gopma zoloklary ep-esli bolýar, bu-da howanyň kadaly akmagynyň bozulmagyna getirýär.</a:t>
            </a:r>
          </a:p>
          <a:p>
            <a:pPr algn="just"/>
            <a:r>
              <a:rPr lang="ru-RU" sz="2600" dirty="0" smtClean="0">
                <a:latin typeface="Times New Roman" panose="02020603050405020304" pitchFamily="18" charset="0"/>
                <a:cs typeface="Times New Roman" panose="02020603050405020304" pitchFamily="18" charset="0"/>
              </a:rPr>
              <a:t>	Seredilýän </a:t>
            </a:r>
            <a:r>
              <a:rPr lang="ru-RU" sz="2600" dirty="0">
                <a:latin typeface="Times New Roman" panose="02020603050405020304" pitchFamily="18" charset="0"/>
                <a:cs typeface="Times New Roman" panose="02020603050405020304" pitchFamily="18" charset="0"/>
              </a:rPr>
              <a:t>akyp geçme şertinde, ýagny profilleriň gözeneklerine howa akymy uly burç bilen baranda, olarda basyşlaryň ep-esli tapawutlary döreýär. Şonuň üçin howanyň ýokary basyşly tüweleýli zoloklaryndan pes basyşly zoloklara zyňylmagy mümkin, ýagny onuň hereketiniň garşysyna zyňylmagy mümkin.</a:t>
            </a:r>
          </a:p>
        </p:txBody>
      </p:sp>
      <p:grpSp>
        <p:nvGrpSpPr>
          <p:cNvPr id="15" name="Группа 14"/>
          <p:cNvGrpSpPr/>
          <p:nvPr/>
        </p:nvGrpSpPr>
        <p:grpSpPr>
          <a:xfrm>
            <a:off x="268313" y="-70510"/>
            <a:ext cx="8590210" cy="727321"/>
            <a:chOff x="166528" y="46949"/>
            <a:chExt cx="8784976" cy="1144905"/>
          </a:xfrm>
        </p:grpSpPr>
        <p:grpSp>
          <p:nvGrpSpPr>
            <p:cNvPr id="16" name="Группа 15"/>
            <p:cNvGrpSpPr/>
            <p:nvPr/>
          </p:nvGrpSpPr>
          <p:grpSpPr>
            <a:xfrm>
              <a:off x="166528" y="46949"/>
              <a:ext cx="8784976" cy="1017416"/>
              <a:chOff x="218376" y="-153877"/>
              <a:chExt cx="8925624" cy="1523423"/>
            </a:xfrm>
          </p:grpSpPr>
          <p:grpSp>
            <p:nvGrpSpPr>
              <p:cNvPr id="18" name="Группа 17"/>
              <p:cNvGrpSpPr/>
              <p:nvPr/>
            </p:nvGrpSpPr>
            <p:grpSpPr>
              <a:xfrm>
                <a:off x="218376" y="226936"/>
                <a:ext cx="8925624" cy="1120008"/>
                <a:chOff x="-84667" y="1523661"/>
                <a:chExt cx="9108504" cy="1152128"/>
              </a:xfrm>
              <a:solidFill>
                <a:srgbClr val="FFFF00"/>
              </a:solidFill>
            </p:grpSpPr>
            <p:sp>
              <p:nvSpPr>
                <p:cNvPr id="20" name="Прямоугольник 1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1" name="Рисунок 20"/>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2"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3" name="Рисунок 22"/>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9" name="Прямоугольник 18"/>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7" name="Прямая соединительная линия 16"/>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1146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391452" y="740857"/>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2918" y="767145"/>
            <a:ext cx="9001000" cy="5693866"/>
          </a:xfrm>
          <a:prstGeom prst="rect">
            <a:avLst/>
          </a:prstGeom>
        </p:spPr>
        <p:txBody>
          <a:bodyPr wrap="square">
            <a:spAutoFit/>
          </a:bodyPr>
          <a:lstStyle/>
          <a:p>
            <a:pPr algn="just"/>
            <a:r>
              <a:rPr lang="ru-RU" sz="2600" dirty="0" smtClean="0"/>
              <a:t>	</a:t>
            </a:r>
            <a:r>
              <a:rPr lang="ru-RU" sz="2600" dirty="0" smtClean="0">
                <a:latin typeface="Times New Roman" panose="02020603050405020304" pitchFamily="18" charset="0"/>
                <a:cs typeface="Times New Roman" panose="02020603050405020304" pitchFamily="18" charset="0"/>
              </a:rPr>
              <a:t>Akymyň </a:t>
            </a:r>
            <a:r>
              <a:rPr lang="ru-RU" sz="2600" dirty="0">
                <a:latin typeface="Times New Roman" panose="02020603050405020304" pitchFamily="18" charset="0"/>
                <a:cs typeface="Times New Roman" panose="02020603050405020304" pitchFamily="18" charset="0"/>
              </a:rPr>
              <a:t>şuňa meňzeş gopmasynyň emele gelisiniň we güçlenmeginiň şekilini gönüdiji apparatlarda hem görüp bolýar (50 we 51-nji suratlara seret).</a:t>
            </a:r>
          </a:p>
          <a:p>
            <a:pPr algn="just"/>
            <a:r>
              <a:rPr lang="ru-RU" sz="2600" dirty="0" smtClean="0">
                <a:latin typeface="Times New Roman" panose="02020603050405020304" pitchFamily="18" charset="0"/>
                <a:cs typeface="Times New Roman" panose="02020603050405020304" pitchFamily="18" charset="0"/>
              </a:rPr>
              <a:t>	Şu </a:t>
            </a:r>
            <a:r>
              <a:rPr lang="ru-RU" sz="2600" dirty="0">
                <a:latin typeface="Times New Roman" panose="02020603050405020304" pitchFamily="18" charset="0"/>
                <a:cs typeface="Times New Roman" panose="02020603050405020304" pitchFamily="18" charset="0"/>
              </a:rPr>
              <a:t>aýdylanlardan, awiasion dwigatellerinde pompažyň çeşmesi bolup kompressor durýar. Kompressoryň haýsam bolsa bir elementinde howa akymynyň örän güýçli gopmasy dörände az harçlanmada-da pompaž döräp biler.</a:t>
            </a:r>
          </a:p>
          <a:p>
            <a:pPr algn="just"/>
            <a:r>
              <a:rPr lang="ru-RU" sz="2600" dirty="0">
                <a:latin typeface="Times New Roman" panose="02020603050405020304" pitchFamily="18" charset="0"/>
                <a:cs typeface="Times New Roman" panose="02020603050405020304" pitchFamily="18" charset="0"/>
              </a:rPr>
              <a:t>Kompressoryň bir elementini howa akyp geçende gopma režimi dörände howanyň kadaly akyp geçişiniň bozulmagyna getirýär we onuň başga elementinde gopmanyň döremegine getirýär.</a:t>
            </a:r>
          </a:p>
          <a:p>
            <a:pPr algn="just"/>
            <a:r>
              <a:rPr lang="ru-RU" sz="2600" dirty="0" smtClean="0">
                <a:latin typeface="Times New Roman" panose="02020603050405020304" pitchFamily="18" charset="0"/>
                <a:cs typeface="Times New Roman" panose="02020603050405020304" pitchFamily="18" charset="0"/>
              </a:rPr>
              <a:t>	Pompažda </a:t>
            </a:r>
            <a:r>
              <a:rPr lang="ru-RU" sz="2600" dirty="0">
                <a:latin typeface="Times New Roman" panose="02020603050405020304" pitchFamily="18" charset="0"/>
                <a:cs typeface="Times New Roman" panose="02020603050405020304" pitchFamily="18" charset="0"/>
              </a:rPr>
              <a:t>ýüze çykýan çaýkanma prosesiň ösmegine we goldaw bermegine, kompressoryň işleýän sistemasy hem örän uly täsir adýär, aýratyn hem giriş we çykyş truboprowodlarynyň uzynlygy</a:t>
            </a:r>
            <a:r>
              <a:rPr lang="ru-RU" sz="2600" dirty="0" smtClean="0">
                <a:latin typeface="Times New Roman" panose="02020603050405020304" pitchFamily="18" charset="0"/>
                <a:cs typeface="Times New Roman" panose="02020603050405020304" pitchFamily="18" charset="0"/>
              </a:rPr>
              <a:t>.</a:t>
            </a:r>
            <a:endParaRPr lang="ru-RU" sz="2600" dirty="0">
              <a:latin typeface="Times New Roman" panose="02020603050405020304" pitchFamily="18" charset="0"/>
              <a:cs typeface="Times New Roman" panose="02020603050405020304" pitchFamily="18" charset="0"/>
            </a:endParaRPr>
          </a:p>
        </p:txBody>
      </p:sp>
      <p:grpSp>
        <p:nvGrpSpPr>
          <p:cNvPr id="14" name="Группа 13"/>
          <p:cNvGrpSpPr/>
          <p:nvPr/>
        </p:nvGrpSpPr>
        <p:grpSpPr>
          <a:xfrm>
            <a:off x="268313" y="-70510"/>
            <a:ext cx="8590210" cy="727321"/>
            <a:chOff x="166528" y="46949"/>
            <a:chExt cx="8784976" cy="1144905"/>
          </a:xfrm>
        </p:grpSpPr>
        <p:grpSp>
          <p:nvGrpSpPr>
            <p:cNvPr id="15" name="Группа 14"/>
            <p:cNvGrpSpPr/>
            <p:nvPr/>
          </p:nvGrpSpPr>
          <p:grpSpPr>
            <a:xfrm>
              <a:off x="166528" y="46949"/>
              <a:ext cx="8784976" cy="1017416"/>
              <a:chOff x="218376" y="-153877"/>
              <a:chExt cx="8925624" cy="1523423"/>
            </a:xfrm>
          </p:grpSpPr>
          <p:grpSp>
            <p:nvGrpSpPr>
              <p:cNvPr id="17" name="Группа 16"/>
              <p:cNvGrpSpPr/>
              <p:nvPr/>
            </p:nvGrpSpPr>
            <p:grpSpPr>
              <a:xfrm>
                <a:off x="218376" y="226936"/>
                <a:ext cx="8925624" cy="1120008"/>
                <a:chOff x="-84667" y="1523661"/>
                <a:chExt cx="9108504" cy="1152128"/>
              </a:xfrm>
              <a:solidFill>
                <a:srgbClr val="FFFF00"/>
              </a:solidFill>
            </p:grpSpPr>
            <p:sp>
              <p:nvSpPr>
                <p:cNvPr id="19" name="Прямоугольник 1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0" name="Рисунок 19"/>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1"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2" name="Рисунок 21"/>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8" name="Прямоугольник 17"/>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6" name="Прямая соединительная линия 15"/>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8456476"/>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1_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3.xml><?xml version="1.0" encoding="utf-8"?>
<a:theme xmlns:a="http://schemas.openxmlformats.org/drawingml/2006/main" name="2_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6196</TotalTime>
  <Words>562</Words>
  <Application>Microsoft Office PowerPoint</Application>
  <PresentationFormat>Экран (4:3)</PresentationFormat>
  <Paragraphs>75</Paragraphs>
  <Slides>23</Slides>
  <Notes>2</Notes>
  <HiddenSlides>0</HiddenSlides>
  <MMClips>0</MMClips>
  <ScaleCrop>false</ScaleCrop>
  <HeadingPairs>
    <vt:vector size="4" baseType="variant">
      <vt:variant>
        <vt:lpstr>Тема</vt:lpstr>
      </vt:variant>
      <vt:variant>
        <vt:i4>3</vt:i4>
      </vt:variant>
      <vt:variant>
        <vt:lpstr>Заголовки слайдов</vt:lpstr>
      </vt:variant>
      <vt:variant>
        <vt:i4>23</vt:i4>
      </vt:variant>
    </vt:vector>
  </HeadingPairs>
  <TitlesOfParts>
    <vt:vector size="26" baseType="lpstr">
      <vt:lpstr>Воздушный поток</vt:lpstr>
      <vt:lpstr>1_Воздушный поток</vt:lpstr>
      <vt:lpstr>2_Воздушный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Гость</dc:creator>
  <cp:lastModifiedBy>Shehiyev Hudayberdi</cp:lastModifiedBy>
  <cp:revision>537</cp:revision>
  <dcterms:created xsi:type="dcterms:W3CDTF">2014-03-27T12:19:37Z</dcterms:created>
  <dcterms:modified xsi:type="dcterms:W3CDTF">2018-03-31T06:39:34Z</dcterms:modified>
</cp:coreProperties>
</file>