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84" r:id="rId1"/>
  </p:sldMasterIdLst>
  <p:notesMasterIdLst>
    <p:notesMasterId r:id="rId20"/>
  </p:notesMasterIdLst>
  <p:sldIdLst>
    <p:sldId id="321" r:id="rId2"/>
    <p:sldId id="320" r:id="rId3"/>
    <p:sldId id="323" r:id="rId4"/>
    <p:sldId id="324" r:id="rId5"/>
    <p:sldId id="277" r:id="rId6"/>
    <p:sldId id="288" r:id="rId7"/>
    <p:sldId id="349" r:id="rId8"/>
    <p:sldId id="325" r:id="rId9"/>
    <p:sldId id="276" r:id="rId10"/>
    <p:sldId id="289" r:id="rId11"/>
    <p:sldId id="258" r:id="rId12"/>
    <p:sldId id="297" r:id="rId13"/>
    <p:sldId id="278" r:id="rId14"/>
    <p:sldId id="326" r:id="rId15"/>
    <p:sldId id="290" r:id="rId16"/>
    <p:sldId id="279" r:id="rId17"/>
    <p:sldId id="280" r:id="rId18"/>
    <p:sldId id="327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TGMHI" initials="T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4598" autoAdjust="0"/>
  </p:normalViewPr>
  <p:slideViewPr>
    <p:cSldViewPr>
      <p:cViewPr>
        <p:scale>
          <a:sx n="120" d="100"/>
          <a:sy n="120" d="100"/>
        </p:scale>
        <p:origin x="-1374" y="1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117C2E-64E8-4570-A5DB-AC72869DB532}" type="datetimeFigureOut">
              <a:rPr lang="ru-RU" smtClean="0"/>
              <a:pPr/>
              <a:t>31.03.2018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84CEBF-6647-4D3D-B137-64461502CE4E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139085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4CEBF-6647-4D3D-B137-64461502CE4E}" type="slidenum">
              <a:rPr lang="ru-RU" smtClean="0"/>
              <a:pPr/>
              <a:t>5</a:t>
            </a:fld>
            <a:endParaRPr 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4CEBF-6647-4D3D-B137-64461502CE4E}" type="slidenum">
              <a:rPr lang="ru-RU" smtClean="0"/>
              <a:pPr/>
              <a:t>9</a:t>
            </a:fld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31.03.2018</a:t>
            </a:fld>
            <a:endParaRPr lang="ru-RU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31.03.2018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31.03.2018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31.03.2018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31.03.2018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31.03.2018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31.03.2018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31.03.2018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dirty="0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31.03.2018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31.03.2018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31.03.2018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3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661DA351-7C76-4D68-ACBB-3328AFB001FA}" type="datetimeFigureOut">
              <a:rPr lang="ru-RU" smtClean="0"/>
              <a:pPr/>
              <a:t>31.03.2018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7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microsoft.com/office/2007/relationships/hdphoto" Target="../media/hdphoto4.wdp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microsoft.com/office/2007/relationships/hdphoto" Target="../media/hdphoto4.wdp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microsoft.com/office/2007/relationships/hdphoto" Target="../media/hdphoto4.wdp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5.wdp"/><Relationship Id="rId7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microsoft.com/office/2007/relationships/hdphoto" Target="../media/hdphoto6.wdp"/><Relationship Id="rId4" Type="http://schemas.openxmlformats.org/officeDocument/2006/relationships/image" Target="../media/image9.png"/><Relationship Id="rId9" Type="http://schemas.microsoft.com/office/2007/relationships/hdphoto" Target="../media/hdphoto3.wdp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microsoft.com/office/2007/relationships/hdphoto" Target="../media/hdphoto3.wdp"/><Relationship Id="rId7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microsoft.com/office/2007/relationships/hdphoto" Target="../media/hdphoto5.wdp"/><Relationship Id="rId5" Type="http://schemas.openxmlformats.org/officeDocument/2006/relationships/image" Target="../media/image8.png"/><Relationship Id="rId10" Type="http://schemas.microsoft.com/office/2007/relationships/hdphoto" Target="../media/hdphoto1.wdp"/><Relationship Id="rId4" Type="http://schemas.openxmlformats.org/officeDocument/2006/relationships/image" Target="../media/image11.png"/><Relationship Id="rId9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5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5.wdp"/><Relationship Id="rId11" Type="http://schemas.openxmlformats.org/officeDocument/2006/relationships/image" Target="../media/image13.png"/><Relationship Id="rId5" Type="http://schemas.openxmlformats.org/officeDocument/2006/relationships/image" Target="../media/image8.png"/><Relationship Id="rId10" Type="http://schemas.microsoft.com/office/2007/relationships/hdphoto" Target="../media/hdphoto1.wdp"/><Relationship Id="rId4" Type="http://schemas.microsoft.com/office/2007/relationships/hdphoto" Target="../media/hdphoto3.wdp"/><Relationship Id="rId9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microsoft.com/office/2007/relationships/hdphoto" Target="../media/hdphoto3.wdp"/><Relationship Id="rId7" Type="http://schemas.microsoft.com/office/2007/relationships/hdphoto" Target="../media/hdphoto7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microsoft.com/office/2007/relationships/hdphoto" Target="../media/hdphoto5.wdp"/><Relationship Id="rId4" Type="http://schemas.openxmlformats.org/officeDocument/2006/relationships/image" Target="../media/image8.png"/><Relationship Id="rId9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7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microsoft.com/office/2007/relationships/hdphoto" Target="../media/hdphoto6.wdp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microsoft.com/office/2007/relationships/hdphoto" Target="../media/hdphoto3.wdp"/><Relationship Id="rId7" Type="http://schemas.microsoft.com/office/2007/relationships/hdphoto" Target="../media/hdphoto7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microsoft.com/office/2007/relationships/hdphoto" Target="../media/hdphoto5.wdp"/><Relationship Id="rId4" Type="http://schemas.openxmlformats.org/officeDocument/2006/relationships/image" Target="../media/image8.png"/><Relationship Id="rId9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microsoft.com/office/2007/relationships/hdphoto" Target="../media/hdphoto3.wdp"/><Relationship Id="rId7" Type="http://schemas.microsoft.com/office/2007/relationships/hdphoto" Target="../media/hdphoto7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microsoft.com/office/2007/relationships/hdphoto" Target="../media/hdphoto5.wdp"/><Relationship Id="rId4" Type="http://schemas.openxmlformats.org/officeDocument/2006/relationships/image" Target="../media/image8.png"/><Relationship Id="rId9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5.wdp"/><Relationship Id="rId7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microsoft.com/office/2007/relationships/hdphoto" Target="../media/hdphoto7.wdp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microsoft.com/office/2007/relationships/hdphoto" Target="../media/hdphoto3.wdp"/><Relationship Id="rId7" Type="http://schemas.microsoft.com/office/2007/relationships/hdphoto" Target="../media/hdphoto7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microsoft.com/office/2007/relationships/hdphoto" Target="../media/hdphoto5.wdp"/><Relationship Id="rId4" Type="http://schemas.openxmlformats.org/officeDocument/2006/relationships/image" Target="../media/image8.png"/><Relationship Id="rId9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microsoft.com/office/2007/relationships/hdphoto" Target="../media/hdphoto3.wdp"/><Relationship Id="rId7" Type="http://schemas.microsoft.com/office/2007/relationships/hdphoto" Target="../media/hdphoto7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microsoft.com/office/2007/relationships/hdphoto" Target="../media/hdphoto5.wdp"/><Relationship Id="rId4" Type="http://schemas.openxmlformats.org/officeDocument/2006/relationships/image" Target="../media/image8.png"/><Relationship Id="rId9" Type="http://schemas.microsoft.com/office/2007/relationships/hdphoto" Target="../media/hdphoto1.wdp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microsoft.com/office/2007/relationships/hdphoto" Target="../media/hdphoto3.wdp"/><Relationship Id="rId7" Type="http://schemas.microsoft.com/office/2007/relationships/hdphoto" Target="../media/hdphoto8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microsoft.com/office/2007/relationships/hdphoto" Target="../media/hdphoto5.wdp"/><Relationship Id="rId4" Type="http://schemas.openxmlformats.org/officeDocument/2006/relationships/image" Target="../media/image8.png"/><Relationship Id="rId9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84694" y="151183"/>
            <a:ext cx="9019155" cy="6624737"/>
            <a:chOff x="84694" y="151183"/>
            <a:chExt cx="9019155" cy="6624737"/>
          </a:xfrm>
        </p:grpSpPr>
        <p:pic>
          <p:nvPicPr>
            <p:cNvPr id="4" name="Объект 9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84694" y="151183"/>
              <a:ext cx="9019155" cy="6624737"/>
            </a:xfrm>
            <a:prstGeom prst="rect">
              <a:avLst/>
            </a:prstGeom>
          </p:spPr>
        </p:pic>
        <p:sp>
          <p:nvSpPr>
            <p:cNvPr id="5" name="Прямоугольник 4"/>
            <p:cNvSpPr/>
            <p:nvPr/>
          </p:nvSpPr>
          <p:spPr>
            <a:xfrm>
              <a:off x="323528" y="406405"/>
              <a:ext cx="864096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b="1" cap="all" dirty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solidFill>
                    <a:srgbClr val="FFFF00"/>
                  </a:solidFill>
                  <a:effectLst>
                    <a:reflection blurRad="12700" stA="28000" endPos="45000" dist="1000" dir="5400000" sy="-100000" algn="bl" rotWithShape="0"/>
                  </a:effectLst>
                </a:rPr>
                <a:t>TÜRKMENISTANYŇ GORANMAK MINISTRLIGINIŇ BEÝIK SAPARMYRAT TÜRKMENBAŞY ADYNDAKY HARBY INSTITUTY</a:t>
              </a:r>
            </a:p>
          </p:txBody>
        </p:sp>
        <p:pic>
          <p:nvPicPr>
            <p:cNvPr id="6" name="Рисунок 5"/>
            <p:cNvPicPr/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21852" b="78981" l="35625" r="61875"/>
                      </a14:imgEffect>
                    </a14:imgLayer>
                  </a14:imgProps>
                </a:ext>
              </a:extLst>
            </a:blip>
            <a:srcRect l="33536" t="18311" r="35431" b="19399"/>
            <a:stretch/>
          </p:blipFill>
          <p:spPr bwMode="auto">
            <a:xfrm>
              <a:off x="315333" y="980727"/>
              <a:ext cx="872291" cy="864097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7" name="Picture 8" descr="C:\Users\1\Desktop\sewron.jpg"/>
            <p:cNvPicPr/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515" b="99613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84368" y="980727"/>
              <a:ext cx="864096" cy="936105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Прямоугольник 7"/>
            <p:cNvSpPr/>
            <p:nvPr/>
          </p:nvSpPr>
          <p:spPr>
            <a:xfrm>
              <a:off x="323528" y="5589240"/>
              <a:ext cx="849694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b="1" dirty="0">
                  <a:solidFill>
                    <a:srgbClr val="FFFF00"/>
                  </a:solidFill>
                </a:rPr>
                <a:t>Awiasiýa tehnikalary we ýaraglary kafedrasynyň toplum başlygy – uly </a:t>
              </a:r>
              <a:r>
                <a:rPr lang="ru-RU" b="1" dirty="0" smtClean="0">
                  <a:solidFill>
                    <a:srgbClr val="FFFF00"/>
                  </a:solidFill>
                </a:rPr>
                <a:t>mugallymy</a:t>
              </a:r>
              <a:r>
                <a:rPr lang="ru-RU" b="1" dirty="0">
                  <a:solidFill>
                    <a:srgbClr val="FFFF00"/>
                  </a:solidFill>
                </a:rPr>
                <a:t> </a:t>
              </a:r>
            </a:p>
            <a:p>
              <a:pPr algn="ctr"/>
              <a:r>
                <a:rPr lang="ru-RU" b="1" dirty="0">
                  <a:solidFill>
                    <a:srgbClr val="FFFF00"/>
                  </a:solidFill>
                </a:rPr>
                <a:t>podpolkownik </a:t>
              </a:r>
              <a:r>
                <a:rPr lang="ru-RU" b="1" dirty="0" smtClean="0">
                  <a:solidFill>
                    <a:srgbClr val="FFFF00"/>
                  </a:solidFill>
                </a:rPr>
                <a:t>Şehiýew Hudaýberdy</a:t>
              </a:r>
              <a:endParaRPr lang="ru-RU" dirty="0"/>
            </a:p>
          </p:txBody>
        </p:sp>
      </p:grpSp>
      <p:sp>
        <p:nvSpPr>
          <p:cNvPr id="3" name="Прямоугольник 2"/>
          <p:cNvSpPr/>
          <p:nvPr/>
        </p:nvSpPr>
        <p:spPr>
          <a:xfrm>
            <a:off x="201783" y="2492896"/>
            <a:ext cx="878497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dirty="0">
                <a:solidFill>
                  <a:srgbClr val="FFFF00"/>
                </a:solidFill>
                <a:ea typeface="Times New Roman" pitchFamily="18" charset="0"/>
                <a:cs typeface="Times New Roman" pitchFamily="18" charset="0"/>
              </a:rPr>
              <a:t>“</a:t>
            </a:r>
            <a:r>
              <a:rPr lang="ru-RU" sz="3600" b="1" dirty="0">
                <a:solidFill>
                  <a:srgbClr val="FFFF00"/>
                </a:solidFill>
              </a:rPr>
              <a:t>Uçuş apparatlaryň we  hereketlendirijileriň gurluşy</a:t>
            </a:r>
            <a:r>
              <a:rPr lang="ru-RU" sz="3600" b="1" dirty="0">
                <a:solidFill>
                  <a:srgbClr val="FFFF00"/>
                </a:solidFill>
                <a:ea typeface="Times New Roman" pitchFamily="18" charset="0"/>
                <a:cs typeface="Times New Roman" pitchFamily="18" charset="0"/>
              </a:rPr>
              <a:t>”</a:t>
            </a:r>
            <a:r>
              <a:rPr lang="ru-RU" sz="36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dersi boýunça</a:t>
            </a:r>
            <a:endParaRPr lang="ru-RU" sz="36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tk-TM" sz="36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Leksiýa</a:t>
            </a:r>
            <a:r>
              <a:rPr lang="ru-RU" sz="3600" b="1">
                <a:solidFill>
                  <a:srgbClr val="FFFF00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№</a:t>
            </a:r>
            <a:endParaRPr lang="ru-RU" sz="36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35029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/>
          <p:cNvCxnSpPr/>
          <p:nvPr/>
        </p:nvCxnSpPr>
        <p:spPr>
          <a:xfrm>
            <a:off x="323528" y="1052736"/>
            <a:ext cx="8568952" cy="0"/>
          </a:xfrm>
          <a:prstGeom prst="line">
            <a:avLst/>
          </a:prstGeom>
          <a:ln w="762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Группа 4"/>
          <p:cNvGrpSpPr/>
          <p:nvPr/>
        </p:nvGrpSpPr>
        <p:grpSpPr>
          <a:xfrm>
            <a:off x="254237" y="1340768"/>
            <a:ext cx="8639606" cy="4061996"/>
            <a:chOff x="238186" y="1268760"/>
            <a:chExt cx="8639606" cy="4061996"/>
          </a:xfrm>
        </p:grpSpPr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9559" b="97426" l="1040" r="99827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8186" y="1268760"/>
              <a:ext cx="8616808" cy="40619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9" name="Прямоугольник 8"/>
            <p:cNvSpPr/>
            <p:nvPr/>
          </p:nvSpPr>
          <p:spPr>
            <a:xfrm>
              <a:off x="308840" y="2132856"/>
              <a:ext cx="8568952" cy="267765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tk-TM" sz="2800" dirty="0" smtClean="0"/>
                <a:t>1.</a:t>
              </a:r>
              <a:r>
                <a:rPr lang="en-US" sz="2800" dirty="0" smtClean="0"/>
                <a:t> K</a:t>
              </a:r>
              <a:r>
                <a:rPr lang="ru-RU" sz="2800" dirty="0" smtClean="0"/>
                <a:t>ompressoryň häsiýetnamasy diýilip nämä aýdylýandygyna</a:t>
              </a:r>
              <a:r>
                <a:rPr lang="ru-RU" sz="2800" dirty="0"/>
                <a:t> </a:t>
              </a:r>
              <a:r>
                <a:rPr lang="ru-RU" sz="2800" dirty="0" smtClean="0"/>
                <a:t>we kompressorlaryň </a:t>
              </a:r>
              <a:r>
                <a:rPr lang="ru-RU" sz="2800" dirty="0"/>
                <a:t>howany </a:t>
              </a:r>
              <a:r>
                <a:rPr lang="ru-RU" sz="2800" dirty="0" smtClean="0"/>
                <a:t>harçlamak </a:t>
              </a:r>
              <a:r>
                <a:rPr lang="ru-RU" sz="2800" dirty="0"/>
                <a:t>boýunça </a:t>
              </a:r>
              <a:r>
                <a:rPr lang="ru-RU" sz="2800" dirty="0" smtClean="0"/>
                <a:t>häsiýetnamasy barada düşünjeleriniň bolmagyny gazanmak</a:t>
              </a:r>
              <a:r>
                <a:rPr lang="tt-RU" sz="2800" dirty="0" smtClean="0"/>
                <a:t>.</a:t>
              </a:r>
              <a:endParaRPr lang="ru-RU" sz="2800" dirty="0"/>
            </a:p>
            <a:p>
              <a:pPr algn="just"/>
              <a:r>
                <a:rPr lang="ru-RU" sz="2800" dirty="0" smtClean="0"/>
                <a:t>2. </a:t>
              </a:r>
              <a:r>
                <a:rPr lang="ru-RU" sz="2800" dirty="0"/>
                <a:t>Kompressora howa şeretleriniň we uçuş režiminiň </a:t>
              </a:r>
              <a:r>
                <a:rPr lang="ru-RU" sz="2800" dirty="0" smtClean="0"/>
                <a:t>täsirini öwretmek.</a:t>
              </a:r>
              <a:endParaRPr lang="ru-RU" sz="2800" dirty="0"/>
            </a:p>
          </p:txBody>
        </p:sp>
      </p:grpSp>
      <p:grpSp>
        <p:nvGrpSpPr>
          <p:cNvPr id="3" name="Группа 2"/>
          <p:cNvGrpSpPr/>
          <p:nvPr/>
        </p:nvGrpSpPr>
        <p:grpSpPr>
          <a:xfrm>
            <a:off x="289856" y="116632"/>
            <a:ext cx="8568952" cy="841970"/>
            <a:chOff x="323528" y="1243443"/>
            <a:chExt cx="8568952" cy="841970"/>
          </a:xfrm>
          <a:solidFill>
            <a:srgbClr val="FFFF00"/>
          </a:solidFill>
        </p:grpSpPr>
        <p:sp>
          <p:nvSpPr>
            <p:cNvPr id="2" name="Прямоугольник 1"/>
            <p:cNvSpPr/>
            <p:nvPr/>
          </p:nvSpPr>
          <p:spPr>
            <a:xfrm>
              <a:off x="323528" y="1243443"/>
              <a:ext cx="8568952" cy="832701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4" name="Прямоугольник 3"/>
            <p:cNvSpPr/>
            <p:nvPr/>
          </p:nvSpPr>
          <p:spPr>
            <a:xfrm>
              <a:off x="3146769" y="1403194"/>
              <a:ext cx="3096344" cy="523220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/>
              <a:r>
                <a:rPr lang="sq-AL" sz="28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Sapagyň maksady</a:t>
              </a:r>
              <a:endParaRPr lang="tk-TM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8" name="Picture 8" descr="C:\Users\1\Desktop\sewron.jpg"/>
            <p:cNvPicPr/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515" b="99613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28384" y="1253118"/>
              <a:ext cx="720080" cy="832295"/>
            </a:xfrm>
            <a:prstGeom prst="rect">
              <a:avLst/>
            </a:prstGeom>
            <a:grpFill/>
            <a:ln>
              <a:noFill/>
            </a:ln>
            <a:effectLst>
              <a:softEdge rad="112500"/>
            </a:effectLst>
            <a:extLst/>
          </p:spPr>
        </p:pic>
      </p:grpSp>
      <p:pic>
        <p:nvPicPr>
          <p:cNvPr id="7" name="Рисунок 6"/>
          <p:cNvPicPr/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1852" b="78981" l="35625" r="61875"/>
                    </a14:imgEffect>
                  </a14:imgLayer>
                </a14:imgProps>
              </a:ext>
            </a:extLst>
          </a:blip>
          <a:srcRect l="33536" t="18311" r="35431" b="19399"/>
          <a:stretch/>
        </p:blipFill>
        <p:spPr bwMode="auto">
          <a:xfrm>
            <a:off x="323688" y="131114"/>
            <a:ext cx="720080" cy="8226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5747008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197320" y="144535"/>
            <a:ext cx="8799742" cy="707886"/>
            <a:chOff x="161378" y="66904"/>
            <a:chExt cx="8799742" cy="1345872"/>
          </a:xfrm>
        </p:grpSpPr>
        <p:cxnSp>
          <p:nvCxnSpPr>
            <p:cNvPr id="7" name="Прямая соединительная линия 6"/>
            <p:cNvCxnSpPr/>
            <p:nvPr/>
          </p:nvCxnSpPr>
          <p:spPr>
            <a:xfrm>
              <a:off x="161378" y="1412776"/>
              <a:ext cx="8784976" cy="0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" name="Группа 4"/>
            <p:cNvGrpSpPr/>
            <p:nvPr/>
          </p:nvGrpSpPr>
          <p:grpSpPr>
            <a:xfrm>
              <a:off x="176144" y="141789"/>
              <a:ext cx="8784976" cy="1124545"/>
              <a:chOff x="199509" y="1320920"/>
              <a:chExt cx="8784976" cy="864096"/>
            </a:xfrm>
            <a:solidFill>
              <a:srgbClr val="FFFF00"/>
            </a:solidFill>
          </p:grpSpPr>
          <p:sp>
            <p:nvSpPr>
              <p:cNvPr id="3" name="Прямоугольник 2"/>
              <p:cNvSpPr/>
              <p:nvPr/>
            </p:nvSpPr>
            <p:spPr>
              <a:xfrm>
                <a:off x="199509" y="1320920"/>
                <a:ext cx="8784976" cy="864096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pic>
            <p:nvPicPr>
              <p:cNvPr id="10" name="Рисунок 9"/>
              <p:cNvPicPr/>
              <p:nvPr/>
            </p:nvPicPr>
            <p:blipFill rotWithShape="1"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21852" b="78981" l="35625" r="61875"/>
                        </a14:imgEffect>
                      </a14:imgLayer>
                    </a14:imgProps>
                  </a:ext>
                </a:extLst>
              </a:blip>
              <a:srcRect l="33536" t="18311" r="35431" b="19399"/>
              <a:stretch/>
            </p:blipFill>
            <p:spPr bwMode="auto">
              <a:xfrm>
                <a:off x="199509" y="1334473"/>
                <a:ext cx="882230" cy="822680"/>
              </a:xfrm>
              <a:prstGeom prst="rect">
                <a:avLst/>
              </a:prstGeom>
              <a:grpFill/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pic>
            <p:nvPicPr>
              <p:cNvPr id="11" name="Picture 8" descr="C:\Users\1\Desktop\sewron.jpg"/>
              <p:cNvPicPr/>
              <p:nvPr/>
            </p:nvPicPr>
            <p:blipFill>
              <a:blip r:embed="rId4" cstate="print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515" b="99613" l="0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66516" y="1336820"/>
                <a:ext cx="903204" cy="832295"/>
              </a:xfrm>
              <a:prstGeom prst="rect">
                <a:avLst/>
              </a:prstGeom>
              <a:grpFill/>
              <a:ln>
                <a:noFill/>
              </a:ln>
              <a:effectLst>
                <a:softEdge rad="112500"/>
              </a:effectLst>
              <a:extLst/>
            </p:spPr>
          </p:pic>
        </p:grpSp>
        <p:sp>
          <p:nvSpPr>
            <p:cNvPr id="4" name="Прямоугольник 3"/>
            <p:cNvSpPr/>
            <p:nvPr/>
          </p:nvSpPr>
          <p:spPr>
            <a:xfrm>
              <a:off x="1366079" y="66904"/>
              <a:ext cx="6192689" cy="134587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000" b="1" dirty="0" smtClean="0">
                  <a:solidFill>
                    <a:srgbClr val="FF0000"/>
                  </a:solidFill>
                </a:rPr>
                <a:t>Tema №</a:t>
              </a:r>
              <a:r>
                <a:rPr lang="tk-TM" sz="2000" b="1" dirty="0" smtClean="0">
                  <a:solidFill>
                    <a:srgbClr val="FF0000"/>
                  </a:solidFill>
                </a:rPr>
                <a:t>2.2. </a:t>
              </a:r>
              <a:r>
                <a:rPr lang="ru-RU" sz="2000" b="1" dirty="0">
                  <a:solidFill>
                    <a:srgbClr val="FF0000"/>
                  </a:solidFill>
                </a:rPr>
                <a:t>Kompressorlaryň häsiýetnamasy </a:t>
              </a:r>
              <a:endParaRPr lang="ru-RU" sz="2000" b="1" dirty="0" smtClean="0">
                <a:solidFill>
                  <a:srgbClr val="FF0000"/>
                </a:solidFill>
              </a:endParaRPr>
            </a:p>
            <a:p>
              <a:pPr algn="ctr"/>
              <a:r>
                <a:rPr lang="ru-RU" sz="2000" b="1" dirty="0" smtClean="0">
                  <a:solidFill>
                    <a:srgbClr val="FF0000"/>
                  </a:solidFill>
                </a:rPr>
                <a:t>we </a:t>
              </a:r>
              <a:r>
                <a:rPr lang="ru-RU" sz="2000" b="1" dirty="0">
                  <a:solidFill>
                    <a:srgbClr val="FF0000"/>
                  </a:solidFill>
                </a:rPr>
                <a:t>olaryň sazlaşdyrylyşy</a:t>
              </a:r>
              <a:endParaRPr lang="ru-RU" sz="2000" dirty="0">
                <a:solidFill>
                  <a:srgbClr val="FF0000"/>
                </a:solidFill>
              </a:endParaRPr>
            </a:p>
          </p:txBody>
        </p:sp>
      </p:grpSp>
      <p:sp>
        <p:nvSpPr>
          <p:cNvPr id="14" name="Прямоугольник 13"/>
          <p:cNvSpPr/>
          <p:nvPr/>
        </p:nvSpPr>
        <p:spPr>
          <a:xfrm>
            <a:off x="225878" y="1268760"/>
            <a:ext cx="879739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FFFF00"/>
                </a:solidFill>
              </a:rPr>
              <a:t>Sapak 2.2.2. Howa akymlarynyň bir meňzeş akymy barada.</a:t>
            </a:r>
          </a:p>
        </p:txBody>
      </p:sp>
      <p:grpSp>
        <p:nvGrpSpPr>
          <p:cNvPr id="16" name="Группа 15"/>
          <p:cNvGrpSpPr/>
          <p:nvPr/>
        </p:nvGrpSpPr>
        <p:grpSpPr>
          <a:xfrm>
            <a:off x="360778" y="1484784"/>
            <a:ext cx="8616808" cy="4061996"/>
            <a:chOff x="441129" y="2046074"/>
            <a:chExt cx="8616808" cy="4061996"/>
          </a:xfrm>
        </p:grpSpPr>
        <p:grpSp>
          <p:nvGrpSpPr>
            <p:cNvPr id="6" name="Группа 5"/>
            <p:cNvGrpSpPr/>
            <p:nvPr/>
          </p:nvGrpSpPr>
          <p:grpSpPr>
            <a:xfrm>
              <a:off x="441129" y="2046074"/>
              <a:ext cx="8616808" cy="4061996"/>
              <a:chOff x="282619" y="2240484"/>
              <a:chExt cx="8616808" cy="4061996"/>
            </a:xfrm>
          </p:grpSpPr>
          <p:pic>
            <p:nvPicPr>
              <p:cNvPr id="12" name="Picture 2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9559" b="97426" l="1040" r="99827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2619" y="2240484"/>
                <a:ext cx="8616808" cy="406199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1026" name="Rectangle 2"/>
              <p:cNvSpPr>
                <a:spLocks noChangeArrowheads="1"/>
              </p:cNvSpPr>
              <p:nvPr/>
            </p:nvSpPr>
            <p:spPr bwMode="auto">
              <a:xfrm>
                <a:off x="3143241" y="4286256"/>
                <a:ext cx="3643338" cy="5232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2800" b="1" i="0" u="none" strike="noStrike" cap="none" normalizeH="0" baseline="0" dirty="0" smtClean="0">
                    <a:ln>
                      <a:noFill/>
                    </a:ln>
                    <a:solidFill>
                      <a:srgbClr val="FFFF00"/>
                    </a:solidFill>
                    <a:effectLst/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  </a:t>
                </a:r>
                <a:endParaRPr kumimoji="0" lang="ru-RU" sz="2800" i="0" u="none" strike="noStrike" normalizeH="0" baseline="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15" name="Прямоугольник 14"/>
            <p:cNvSpPr/>
            <p:nvPr/>
          </p:nvSpPr>
          <p:spPr>
            <a:xfrm>
              <a:off x="602492" y="4077072"/>
              <a:ext cx="8298506" cy="18158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2800" b="1" dirty="0">
                  <a:solidFill>
                    <a:srgbClr val="FFFF00"/>
                  </a:solidFill>
                </a:rPr>
                <a:t>Okuw soraglary:</a:t>
              </a:r>
            </a:p>
            <a:p>
              <a:r>
                <a:rPr lang="ru-RU" sz="2800" b="1" dirty="0"/>
                <a:t>1.Umumy düşünje.</a:t>
              </a:r>
            </a:p>
            <a:p>
              <a:r>
                <a:rPr lang="ru-RU" sz="2800" b="1" dirty="0"/>
                <a:t>2. Kompressorlaryň häsiýetlerini </a:t>
              </a:r>
              <a:r>
                <a:rPr lang="ru-RU" sz="2800" b="1" dirty="0" smtClean="0"/>
                <a:t>meňzeş</a:t>
              </a:r>
              <a:r>
                <a:rPr lang="en-US" sz="2800" b="1" dirty="0" smtClean="0"/>
                <a:t> </a:t>
              </a:r>
              <a:r>
                <a:rPr lang="ru-RU" sz="2800" b="1" dirty="0" smtClean="0"/>
                <a:t>parametrlerde </a:t>
              </a:r>
              <a:r>
                <a:rPr lang="ru-RU" sz="2800" b="1" dirty="0"/>
                <a:t>şekillendirmek.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37296716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/>
          <p:cNvCxnSpPr/>
          <p:nvPr/>
        </p:nvCxnSpPr>
        <p:spPr>
          <a:xfrm>
            <a:off x="168070" y="1340768"/>
            <a:ext cx="8784976" cy="0"/>
          </a:xfrm>
          <a:prstGeom prst="line">
            <a:avLst/>
          </a:prstGeom>
          <a:ln w="762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Группа 7"/>
          <p:cNvGrpSpPr/>
          <p:nvPr/>
        </p:nvGrpSpPr>
        <p:grpSpPr>
          <a:xfrm>
            <a:off x="126931" y="311177"/>
            <a:ext cx="8951875" cy="912673"/>
            <a:chOff x="150260" y="188640"/>
            <a:chExt cx="8876499" cy="836169"/>
          </a:xfrm>
        </p:grpSpPr>
        <p:sp>
          <p:nvSpPr>
            <p:cNvPr id="3" name="Прямоугольник 2"/>
            <p:cNvSpPr/>
            <p:nvPr/>
          </p:nvSpPr>
          <p:spPr>
            <a:xfrm>
              <a:off x="150260" y="188640"/>
              <a:ext cx="8876499" cy="792088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2220766" y="323074"/>
              <a:ext cx="5256584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tr-TR" sz="28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ULANYLAN EDEBIÝATLAR</a:t>
              </a:r>
              <a:endPara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5" name="Рисунок 4"/>
            <p:cNvPicPr/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21852" b="78981" l="35625" r="61875"/>
                      </a14:imgEffect>
                    </a14:imgLayer>
                  </a14:imgProps>
                </a:ext>
              </a:extLst>
            </a:blip>
            <a:srcRect l="33536" t="18311" r="35431" b="19399"/>
            <a:stretch/>
          </p:blipFill>
          <p:spPr bwMode="auto">
            <a:xfrm>
              <a:off x="243325" y="192514"/>
              <a:ext cx="720080" cy="82268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6" name="Picture 8" descr="C:\Users\1\Desktop\sewron.jpg"/>
            <p:cNvPicPr/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515" b="99613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72400" y="192514"/>
              <a:ext cx="720080" cy="832295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1" name="Группа 10"/>
          <p:cNvGrpSpPr/>
          <p:nvPr/>
        </p:nvGrpSpPr>
        <p:grpSpPr>
          <a:xfrm>
            <a:off x="42310" y="1556792"/>
            <a:ext cx="9036496" cy="5301208"/>
            <a:chOff x="42310" y="1556792"/>
            <a:chExt cx="9036496" cy="5301208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310" y="1556792"/>
              <a:ext cx="9036496" cy="53012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Прямоугольник 9"/>
            <p:cNvSpPr/>
            <p:nvPr/>
          </p:nvSpPr>
          <p:spPr>
            <a:xfrm>
              <a:off x="199854" y="1700808"/>
              <a:ext cx="8577549" cy="18158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 fontAlgn="base">
                <a:spcBef>
                  <a:spcPct val="0"/>
                </a:spcBef>
                <a:spcAft>
                  <a:spcPct val="0"/>
                </a:spcAft>
              </a:pPr>
              <a:r>
                <a:rPr lang="tk-TM" sz="2800" b="1" cap="all" dirty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solidFill>
                    <a:srgbClr val="FFC000"/>
                  </a:solidFill>
                  <a:effectLst>
                    <a:reflection blurRad="12700" stA="28000" endPos="45000" dist="1000" dir="5400000" sy="-100000" algn="bl" rotWithShape="0"/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ru-RU" sz="2800" b="1" cap="all" dirty="0" smtClean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solidFill>
                    <a:srgbClr val="FFC000"/>
                  </a:solidFill>
                  <a:effectLst>
                    <a:reflection blurRad="12700" stA="28000" endPos="45000" dist="1000" dir="5400000" sy="-100000" algn="bl" rotWithShape="0"/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. </a:t>
              </a:r>
              <a:r>
                <a:rPr lang="ru-RU" sz="2800" b="1" cap="all" dirty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solidFill>
                    <a:srgbClr val="FFC000"/>
                  </a:solidFill>
                  <a:effectLst>
                    <a:reflection blurRad="12700" stA="28000" endPos="45000" dist="1000" dir="5400000" sy="-100000" algn="bl" rotWithShape="0"/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П.К. Казанджан, Л.П. Алексеев, Нечаев Ю.Н. Теория авиационных двигателей. Военное издательство министерства обороны союза ССР Москва- 1955</a:t>
              </a:r>
              <a:r>
                <a:rPr lang="ru-RU" sz="2800" b="1" cap="all" dirty="0" smtClean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solidFill>
                    <a:srgbClr val="FFC000"/>
                  </a:solidFill>
                  <a:effectLst>
                    <a:reflection blurRad="12700" stA="28000" endPos="45000" dist="1000" dir="5400000" sy="-100000" algn="bl" rotWithShape="0"/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endParaRPr lang="en-US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859338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grpSp>
        <p:nvGrpSpPr>
          <p:cNvPr id="6" name="Группа 5"/>
          <p:cNvGrpSpPr/>
          <p:nvPr/>
        </p:nvGrpSpPr>
        <p:grpSpPr>
          <a:xfrm>
            <a:off x="188699" y="389673"/>
            <a:ext cx="8810087" cy="832295"/>
            <a:chOff x="395536" y="1377376"/>
            <a:chExt cx="8558079" cy="832295"/>
          </a:xfrm>
          <a:solidFill>
            <a:srgbClr val="FFFF00"/>
          </a:solidFill>
        </p:grpSpPr>
        <p:sp>
          <p:nvSpPr>
            <p:cNvPr id="7" name="Прямоугольник 6"/>
            <p:cNvSpPr/>
            <p:nvPr/>
          </p:nvSpPr>
          <p:spPr>
            <a:xfrm>
              <a:off x="395536" y="1412776"/>
              <a:ext cx="8558079" cy="792088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2624956" y="1547210"/>
              <a:ext cx="4126947" cy="523220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/>
              <a:r>
                <a:rPr lang="ru-RU" sz="2800" b="1" dirty="0" smtClean="0">
                  <a:solidFill>
                    <a:srgbClr val="FF0000"/>
                  </a:solidFill>
                  <a:ea typeface="Times New Roman" pitchFamily="18" charset="0"/>
                  <a:cs typeface="Times New Roman" pitchFamily="18" charset="0"/>
                </a:rPr>
                <a:t>1. </a:t>
              </a:r>
              <a:r>
                <a:rPr lang="ru-RU" sz="2800" b="1" dirty="0" smtClean="0">
                  <a:solidFill>
                    <a:srgbClr val="FF0000"/>
                  </a:solidFill>
                </a:rPr>
                <a:t>Umumy </a:t>
              </a:r>
              <a:r>
                <a:rPr lang="ru-RU" sz="2800" b="1" dirty="0">
                  <a:solidFill>
                    <a:srgbClr val="FF0000"/>
                  </a:solidFill>
                </a:rPr>
                <a:t>düşünje</a:t>
              </a:r>
              <a:r>
                <a:rPr lang="ru-RU" sz="2800" b="1" dirty="0" smtClean="0">
                  <a:solidFill>
                    <a:srgbClr val="FF0000"/>
                  </a:solidFill>
                </a:rPr>
                <a:t>.</a:t>
              </a:r>
              <a:endParaRPr lang="ru-RU" sz="2800" b="1" dirty="0">
                <a:solidFill>
                  <a:srgbClr val="FF0000"/>
                </a:solidFill>
              </a:endParaRPr>
            </a:p>
          </p:txBody>
        </p:sp>
        <p:pic>
          <p:nvPicPr>
            <p:cNvPr id="9" name="Рисунок 8"/>
            <p:cNvPicPr/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21852" b="78981" l="35625" r="61875"/>
                      </a14:imgEffect>
                    </a14:imgLayer>
                  </a14:imgProps>
                </a:ext>
              </a:extLst>
            </a:blip>
            <a:srcRect l="33536" t="18311" r="35431" b="19399"/>
            <a:stretch/>
          </p:blipFill>
          <p:spPr bwMode="auto">
            <a:xfrm>
              <a:off x="539552" y="1448997"/>
              <a:ext cx="643992" cy="719645"/>
            </a:xfrm>
            <a:prstGeom prst="rect">
              <a:avLst/>
            </a:prstGeom>
            <a:grp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0" name="Picture 8" descr="C:\Users\1\Desktop\sewron.jpg"/>
            <p:cNvPicPr/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515" b="99613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00392" y="1377376"/>
              <a:ext cx="720080" cy="832295"/>
            </a:xfrm>
            <a:prstGeom prst="rect">
              <a:avLst/>
            </a:prstGeom>
            <a:grpFill/>
            <a:ln>
              <a:noFill/>
            </a:ln>
            <a:effectLst>
              <a:softEdge rad="112500"/>
            </a:effectLst>
            <a:extLst/>
          </p:spPr>
        </p:pic>
      </p:grpSp>
      <p:cxnSp>
        <p:nvCxnSpPr>
          <p:cNvPr id="11" name="Прямая соединительная линия 10"/>
          <p:cNvCxnSpPr/>
          <p:nvPr/>
        </p:nvCxnSpPr>
        <p:spPr>
          <a:xfrm>
            <a:off x="215516" y="1340768"/>
            <a:ext cx="8784976" cy="0"/>
          </a:xfrm>
          <a:prstGeom prst="line">
            <a:avLst/>
          </a:prstGeom>
          <a:ln w="762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Группа 4"/>
          <p:cNvGrpSpPr/>
          <p:nvPr/>
        </p:nvGrpSpPr>
        <p:grpSpPr>
          <a:xfrm>
            <a:off x="126753" y="1988840"/>
            <a:ext cx="8811793" cy="4134004"/>
            <a:chOff x="126753" y="1988840"/>
            <a:chExt cx="8811793" cy="4134004"/>
          </a:xfrm>
        </p:grpSpPr>
        <p:pic>
          <p:nvPicPr>
            <p:cNvPr id="12" name="Picture 2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9559" b="97426" l="1040" r="99827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8699" y="2060848"/>
              <a:ext cx="8616808" cy="40619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" name="Прямоугольник 3"/>
            <p:cNvSpPr/>
            <p:nvPr/>
          </p:nvSpPr>
          <p:spPr>
            <a:xfrm>
              <a:off x="126753" y="1988840"/>
              <a:ext cx="8811793" cy="39703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ru-RU" dirty="0"/>
                <a:t> </a:t>
              </a:r>
              <a:r>
                <a:rPr lang="en-US" dirty="0" smtClean="0"/>
                <a:t>	</a:t>
              </a:r>
              <a:r>
                <a:rPr lang="ru-RU" sz="2800" dirty="0" smtClean="0"/>
                <a:t>Ilki </a:t>
              </a:r>
              <a:r>
                <a:rPr lang="ru-RU" sz="2800" dirty="0"/>
                <a:t>bilen ýada salalyň, ýagny meňzeş akymlar diňe birmeňzeş kanallarda ýa-da gabat gelýan ölçegleri biri-birine proporsional bolan geometriki meňzeş kanallarda mümkin bolup biler.</a:t>
              </a:r>
            </a:p>
            <a:p>
              <a:pPr algn="just"/>
              <a:r>
                <a:rPr lang="en-US" sz="2800" dirty="0" smtClean="0"/>
                <a:t>	</a:t>
              </a:r>
              <a:r>
                <a:rPr lang="ru-RU" sz="2800" dirty="0" smtClean="0"/>
                <a:t>Howa </a:t>
              </a:r>
              <a:r>
                <a:rPr lang="ru-RU" sz="2800" dirty="0"/>
                <a:t>täsir edýän ähli güýçleriň meňzeşligi üpjün edilse, onda goemetriki meňzeş kanallardaky akymlar hem (aerodinamiki) meňzeş bolar.</a:t>
              </a:r>
            </a:p>
            <a:p>
              <a:pPr algn="just"/>
              <a:r>
                <a:rPr lang="en-US" sz="2800" dirty="0" smtClean="0"/>
                <a:t>	</a:t>
              </a:r>
              <a:r>
                <a:rPr lang="ru-RU" sz="2800" dirty="0" smtClean="0"/>
                <a:t>Howanyň </a:t>
              </a:r>
              <a:r>
                <a:rPr lang="ru-RU" sz="2800" dirty="0"/>
                <a:t>hereketinde esasanam inersiýa, basyş we sürtülme güýçleri bu hili bolup bile</a:t>
              </a:r>
              <a:r>
                <a:rPr lang="en-US" sz="2800" dirty="0"/>
                <a:t>r</a:t>
              </a:r>
              <a:r>
                <a:rPr lang="ru-RU" sz="2800" dirty="0"/>
                <a:t>. 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Группа 14"/>
          <p:cNvGrpSpPr/>
          <p:nvPr/>
        </p:nvGrpSpPr>
        <p:grpSpPr>
          <a:xfrm>
            <a:off x="205392" y="171984"/>
            <a:ext cx="8819703" cy="895478"/>
            <a:chOff x="166528" y="301274"/>
            <a:chExt cx="8819703" cy="895478"/>
          </a:xfrm>
        </p:grpSpPr>
        <p:grpSp>
          <p:nvGrpSpPr>
            <p:cNvPr id="3" name="Группа 2"/>
            <p:cNvGrpSpPr/>
            <p:nvPr/>
          </p:nvGrpSpPr>
          <p:grpSpPr>
            <a:xfrm>
              <a:off x="166528" y="301274"/>
              <a:ext cx="8784976" cy="747996"/>
              <a:chOff x="218376" y="226936"/>
              <a:chExt cx="8925624" cy="1120008"/>
            </a:xfrm>
          </p:grpSpPr>
          <p:grpSp>
            <p:nvGrpSpPr>
              <p:cNvPr id="5" name="Группа 4"/>
              <p:cNvGrpSpPr/>
              <p:nvPr/>
            </p:nvGrpSpPr>
            <p:grpSpPr>
              <a:xfrm>
                <a:off x="218376" y="226936"/>
                <a:ext cx="8925624" cy="1120008"/>
                <a:chOff x="-84667" y="1523661"/>
                <a:chExt cx="9108504" cy="1152128"/>
              </a:xfrm>
              <a:solidFill>
                <a:srgbClr val="FFFF00"/>
              </a:solidFill>
            </p:grpSpPr>
            <p:sp>
              <p:nvSpPr>
                <p:cNvPr id="7" name="Прямоугольник 6"/>
                <p:cNvSpPr/>
                <p:nvPr/>
              </p:nvSpPr>
              <p:spPr>
                <a:xfrm>
                  <a:off x="-84667" y="1523661"/>
                  <a:ext cx="9108504" cy="1152128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pic>
              <p:nvPicPr>
                <p:cNvPr id="8" name="Рисунок 7"/>
                <p:cNvPicPr/>
                <p:nvPr/>
              </p:nvPicPr>
              <p:blipFill>
                <a:blip r:embed="rId2">
                  <a:extLst>
                    <a:ext uri="{BEBA8EAE-BF5A-486C-A8C5-ECC9F3942E4B}">
                      <a14:imgProps xmlns:a14="http://schemas.microsoft.com/office/drawing/2010/main">
                        <a14:imgLayer r:embed="rId3">
                          <a14:imgEffect>
                            <a14:backgroundRemoval t="9091" b="86364" l="192" r="100000">
                              <a14:foregroundMark x1="4023" y1="25000" x2="4023" y2="25000"/>
                              <a14:foregroundMark x1="25862" y1="75000" x2="25862" y2="75000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19672" y="1888905"/>
                  <a:ext cx="4969510" cy="42164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9" name="Picture 8" descr="C:\Users\1\Desktop\sewron.jpg"/>
                <p:cNvPicPr/>
                <p:nvPr/>
              </p:nvPicPr>
              <p:blipFill>
                <a:blip r:embed="rId4" cstate="print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backgroundRemoval t="515" b="99613" l="0" r="10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9415" y="1628448"/>
                  <a:ext cx="702771" cy="990138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softEdge rad="112500"/>
                </a:effectLst>
                <a:extLst/>
              </p:spPr>
            </p:pic>
            <p:pic>
              <p:nvPicPr>
                <p:cNvPr id="10" name="Рисунок 9"/>
                <p:cNvPicPr/>
                <p:nvPr/>
              </p:nvPicPr>
              <p:blipFill rotWithShape="1">
                <a:blip r:embed="rId6">
                  <a:extLst>
                    <a:ext uri="{BEBA8EAE-BF5A-486C-A8C5-ECC9F3942E4B}">
                      <a14:imgProps xmlns:a14="http://schemas.microsoft.com/office/drawing/2010/main">
                        <a14:imgLayer r:embed="rId7">
                          <a14:imgEffect>
                            <a14:backgroundRemoval t="21852" b="78981" l="35625" r="61875"/>
                          </a14:imgEffect>
                        </a14:imgLayer>
                      </a14:imgProps>
                    </a:ext>
                  </a:extLst>
                </a:blip>
                <a:srcRect l="33536" t="18311" r="35431" b="19399"/>
                <a:stretch/>
              </p:blipFill>
              <p:spPr bwMode="auto">
                <a:xfrm>
                  <a:off x="144094" y="1580860"/>
                  <a:ext cx="679486" cy="1037726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</p:grpSp>
          <p:sp>
            <p:nvSpPr>
              <p:cNvPr id="6" name="Прямоугольник 5"/>
              <p:cNvSpPr/>
              <p:nvPr/>
            </p:nvSpPr>
            <p:spPr>
              <a:xfrm>
                <a:off x="3595858" y="328802"/>
                <a:ext cx="1609539" cy="74992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sz="36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</a:rPr>
                  <a:t> А Д</a:t>
                </a:r>
                <a:r>
                  <a:rPr lang="en-US" sz="36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</a:rPr>
                  <a:t> </a:t>
                </a:r>
                <a:r>
                  <a:rPr lang="tk-TM" sz="36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</a:rPr>
                  <a:t>N</a:t>
                </a:r>
                <a:endParaRPr lang="ru-RU" sz="3600" b="1" dirty="0">
                  <a:ln w="1905"/>
                  <a:solidFill>
                    <a:srgbClr val="FF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endParaRPr>
              </a:p>
            </p:txBody>
          </p:sp>
        </p:grpSp>
        <p:cxnSp>
          <p:nvCxnSpPr>
            <p:cNvPr id="11" name="Прямая соединительная линия 10"/>
            <p:cNvCxnSpPr/>
            <p:nvPr/>
          </p:nvCxnSpPr>
          <p:spPr>
            <a:xfrm>
              <a:off x="201255" y="1196752"/>
              <a:ext cx="8784976" cy="0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Группа 13"/>
          <p:cNvGrpSpPr/>
          <p:nvPr/>
        </p:nvGrpSpPr>
        <p:grpSpPr>
          <a:xfrm>
            <a:off x="220748" y="1556792"/>
            <a:ext cx="8754263" cy="4061996"/>
            <a:chOff x="167620" y="1701714"/>
            <a:chExt cx="8754263" cy="4061996"/>
          </a:xfrm>
        </p:grpSpPr>
        <p:pic>
          <p:nvPicPr>
            <p:cNvPr id="12" name="Picture 2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9559" b="97426" l="1040" r="99827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7620" y="1701714"/>
              <a:ext cx="8616808" cy="40619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3" name="Прямоугольник 12"/>
            <p:cNvSpPr/>
            <p:nvPr/>
          </p:nvSpPr>
          <p:spPr>
            <a:xfrm>
              <a:off x="167620" y="2636912"/>
              <a:ext cx="8754263" cy="31085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2800" dirty="0" smtClean="0"/>
                <a:t>	</a:t>
              </a:r>
              <a:r>
                <a:rPr lang="ru-RU" sz="2800" dirty="0" smtClean="0"/>
                <a:t>Howa </a:t>
              </a:r>
              <a:r>
                <a:rPr lang="ru-RU" sz="2800" dirty="0"/>
                <a:t>täsir edýän güýçleriň meňzeşlgi, ýagny iki akymyň kesişýän nokatlarynda (göwrüm elementlerinde) bu güýçleriň proporsional bolmalydygyny, şol sanda birmeňzeş sandan köp ýa-da öz bolmalydygyny aňladýar.</a:t>
              </a:r>
            </a:p>
            <a:p>
              <a:pPr algn="just"/>
              <a:r>
                <a:rPr lang="en-US" sz="2800" dirty="0" smtClean="0"/>
                <a:t>	</a:t>
              </a:r>
              <a:r>
                <a:rPr lang="ru-RU" sz="2800" dirty="0" smtClean="0"/>
                <a:t>Bu </a:t>
              </a:r>
              <a:r>
                <a:rPr lang="ru-RU" sz="2800" dirty="0"/>
                <a:t>hili ýagdaýda togyň çyzygy, geometriki meňzeş bolar, emma seredip geçýän akymlarda, oňa meňzeş nokatlarda howanyň hereket tizligi proporsional bolar.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212042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602" t="14154" r="9836" b="52635"/>
          <a:stretch>
            <a:fillRect/>
          </a:stretch>
        </p:blipFill>
        <p:spPr bwMode="auto">
          <a:xfrm>
            <a:off x="899592" y="1412776"/>
            <a:ext cx="7128792" cy="439248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</p:pic>
      <p:sp>
        <p:nvSpPr>
          <p:cNvPr id="5" name="Прямоугольник 4"/>
          <p:cNvSpPr/>
          <p:nvPr/>
        </p:nvSpPr>
        <p:spPr>
          <a:xfrm>
            <a:off x="899592" y="419794"/>
            <a:ext cx="7272808" cy="523220"/>
          </a:xfrm>
          <a:prstGeom prst="rect">
            <a:avLst/>
          </a:prstGeom>
        </p:spPr>
        <p:txBody>
          <a:bodyPr wrap="squar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cap="all" dirty="0">
                <a:ln w="0"/>
                <a:solidFill>
                  <a:srgbClr val="FFFF00"/>
                </a:solidFill>
                <a:effectLst>
                  <a:reflection blurRad="12700" stA="50000" endPos="50000" dist="5000" dir="5400000" sy="-100000" rotWithShape="0"/>
                </a:effectLst>
              </a:rPr>
              <a:t>Kanallardaky meňzeş akymlar</a:t>
            </a:r>
          </a:p>
        </p:txBody>
      </p:sp>
    </p:spTree>
    <p:extLst>
      <p:ext uri="{BB962C8B-B14F-4D97-AF65-F5344CB8AC3E}">
        <p14:creationId xmlns:p14="http://schemas.microsoft.com/office/powerpoint/2010/main" val="14942814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185824" y="1627136"/>
            <a:ext cx="8784975" cy="4781670"/>
            <a:chOff x="17928" y="1844824"/>
            <a:chExt cx="8784975" cy="4781670"/>
          </a:xfrm>
        </p:grpSpPr>
        <p:pic>
          <p:nvPicPr>
            <p:cNvPr id="13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9559" b="97426" l="1040" r="99827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921" y="1844824"/>
              <a:ext cx="8616808" cy="40619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" name="Прямоугольник 1"/>
                <p:cNvSpPr/>
                <p:nvPr/>
              </p:nvSpPr>
              <p:spPr>
                <a:xfrm>
                  <a:off x="17928" y="2265107"/>
                  <a:ext cx="8784975" cy="436138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just"/>
                  <a:r>
                    <a:rPr lang="en-US" sz="2800" dirty="0" smtClean="0"/>
                    <a:t>	</a:t>
                  </a:r>
                  <a:r>
                    <a:rPr lang="ru-RU" sz="2800" dirty="0" smtClean="0"/>
                    <a:t>Kanallardaky </a:t>
                  </a:r>
                  <a:r>
                    <a:rPr lang="ru-RU" sz="2800" dirty="0"/>
                    <a:t>meňzeş akymlaryň ýönekeý mysaly </a:t>
                  </a:r>
                  <a:r>
                    <a:rPr lang="ru-RU" sz="2800" dirty="0" smtClean="0"/>
                    <a:t> ýokardaky suratda </a:t>
                  </a:r>
                  <a:r>
                    <a:rPr lang="ru-RU" sz="2800" dirty="0"/>
                    <a:t>görkezilen. Eger kanalyň  girelgesindäki we çykalgasyndaky tizliklere seretsek onda o</a:t>
                  </a:r>
                  <a:r>
                    <a:rPr lang="ru-RU" sz="2800" dirty="0" smtClean="0"/>
                    <a:t>laryň </a:t>
                  </a:r>
                  <a:r>
                    <a:rPr lang="ru-RU" sz="2800" dirty="0"/>
                    <a:t>proporsionallygynyň görkezilen (berlen) şerti şu aşakdaky görnüşde ýazylýar:</a:t>
                  </a:r>
                </a:p>
                <a:p>
                  <a:pPr algn="ctr"/>
                  <a14:m>
                    <m:oMath xmlns:m="http://schemas.openxmlformats.org/officeDocument/2006/math">
                      <m:f>
                        <m:fPr>
                          <m:ctrlPr>
                            <a:rPr lang="ru-RU" sz="2800" b="1" i="1" smtClean="0">
                              <a:solidFill>
                                <a:srgbClr val="FFFF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ru-RU" sz="2800" b="1" i="1">
                                  <a:solidFill>
                                    <a:srgbClr val="FFFF00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ru-RU" sz="2800" b="1" i="1">
                                  <a:solidFill>
                                    <a:srgbClr val="FFFF00"/>
                                  </a:solidFill>
                                  <a:latin typeface="Cambria Math"/>
                                </a:rPr>
                                <m:t>с</m:t>
                              </m:r>
                            </m:e>
                            <m:sub>
                              <m:r>
                                <a:rPr lang="ru-RU" sz="2800" b="1" i="1">
                                  <a:solidFill>
                                    <a:srgbClr val="FFFF00"/>
                                  </a:solidFill>
                                  <a:latin typeface="Cambria Math"/>
                                </a:rPr>
                                <m:t>𝟐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ru-RU" sz="2800" b="1" i="1">
                                  <a:solidFill>
                                    <a:srgbClr val="FFFF00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ru-RU" sz="2800" b="1" i="1">
                                  <a:solidFill>
                                    <a:srgbClr val="FFFF00"/>
                                  </a:solidFill>
                                  <a:latin typeface="Cambria Math"/>
                                </a:rPr>
                                <m:t>с</m:t>
                              </m:r>
                            </m:e>
                            <m:sub>
                              <m:r>
                                <a:rPr lang="ru-RU" sz="2800" b="1" i="1">
                                  <a:solidFill>
                                    <a:srgbClr val="FFFF00"/>
                                  </a:solidFill>
                                  <a:latin typeface="Cambria Math"/>
                                </a:rPr>
                                <m:t>𝟏</m:t>
                              </m:r>
                            </m:sub>
                          </m:sSub>
                        </m:den>
                      </m:f>
                      <m:r>
                        <a:rPr lang="ru-RU" sz="2800" b="1" i="1">
                          <a:solidFill>
                            <a:srgbClr val="FFFF00"/>
                          </a:solidFill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ru-RU" sz="2800" b="1" i="1">
                              <a:solidFill>
                                <a:srgbClr val="FFFF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ru-RU" sz="2800" b="1" i="1">
                                  <a:solidFill>
                                    <a:srgbClr val="FFFF00"/>
                                  </a:solidFill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ru-RU" sz="2800" b="1" i="1">
                                  <a:solidFill>
                                    <a:srgbClr val="FFFF00"/>
                                  </a:solidFill>
                                  <a:latin typeface="Cambria Math"/>
                                </a:rPr>
                                <m:t>с</m:t>
                              </m:r>
                            </m:e>
                            <m:sub>
                              <m:r>
                                <a:rPr lang="ru-RU" sz="2800" b="1" i="1">
                                  <a:solidFill>
                                    <a:srgbClr val="FFFF00"/>
                                  </a:solidFill>
                                  <a:latin typeface="Cambria Math"/>
                                </a:rPr>
                                <m:t>𝟐</m:t>
                              </m:r>
                            </m:sub>
                            <m:sup>
                              <m:r>
                                <a:rPr lang="ru-RU" sz="2800" b="1" i="1">
                                  <a:solidFill>
                                    <a:srgbClr val="FFFF00"/>
                                  </a:solidFill>
                                  <a:latin typeface="Cambria Math"/>
                                </a:rPr>
                                <m:t>′</m:t>
                              </m:r>
                            </m:sup>
                          </m:sSubSup>
                        </m:num>
                        <m:den>
                          <m:sSubSup>
                            <m:sSubSupPr>
                              <m:ctrlPr>
                                <a:rPr lang="ru-RU" sz="2800" b="1" i="1">
                                  <a:solidFill>
                                    <a:srgbClr val="FFFF00"/>
                                  </a:solidFill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ru-RU" sz="2800" b="1" i="1">
                                  <a:solidFill>
                                    <a:srgbClr val="FFFF00"/>
                                  </a:solidFill>
                                  <a:latin typeface="Cambria Math"/>
                                </a:rPr>
                                <m:t>с</m:t>
                              </m:r>
                            </m:e>
                            <m:sub>
                              <m:r>
                                <a:rPr lang="ru-RU" sz="2800" b="1" i="1">
                                  <a:solidFill>
                                    <a:srgbClr val="FFFF00"/>
                                  </a:solidFill>
                                  <a:latin typeface="Cambria Math"/>
                                </a:rPr>
                                <m:t>𝟏</m:t>
                              </m:r>
                            </m:sub>
                            <m:sup>
                              <m:r>
                                <a:rPr lang="ru-RU" sz="2800" b="1" i="1">
                                  <a:solidFill>
                                    <a:srgbClr val="FFFF00"/>
                                  </a:solidFill>
                                  <a:latin typeface="Cambria Math"/>
                                </a:rPr>
                                <m:t>′</m:t>
                              </m:r>
                            </m:sup>
                          </m:sSubSup>
                        </m:den>
                      </m:f>
                    </m:oMath>
                  </a14:m>
                  <a:r>
                    <a:rPr lang="ru-RU" sz="2800" b="1" dirty="0">
                      <a:solidFill>
                        <a:srgbClr val="FFFF00"/>
                      </a:solidFill>
                    </a:rPr>
                    <a:t>.</a:t>
                  </a:r>
                </a:p>
                <a:p>
                  <a:pPr algn="just"/>
                  <a:r>
                    <a:rPr lang="ru-RU" sz="2800" dirty="0"/>
                    <a:t>Meňzeş akymlaryň gabat gelýän nokatlaryndaky tizlikler paralel bolar. Bu gönüden göni toguň germetrikleşdirilen meňzeş çyzygyndan gelip çykýar.</a:t>
                  </a:r>
                </a:p>
              </p:txBody>
            </p:sp>
          </mc:Choice>
          <mc:Fallback xmlns="">
            <p:sp>
              <p:nvSpPr>
                <p:cNvPr id="2" name="Прямоугольник 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928" y="2265107"/>
                  <a:ext cx="8784975" cy="4361387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 l="-1387" t="-1538" r="-1387" b="-3077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0" name="Группа 19"/>
          <p:cNvGrpSpPr/>
          <p:nvPr/>
        </p:nvGrpSpPr>
        <p:grpSpPr>
          <a:xfrm>
            <a:off x="205392" y="171984"/>
            <a:ext cx="8819703" cy="895478"/>
            <a:chOff x="166528" y="301274"/>
            <a:chExt cx="8819703" cy="895478"/>
          </a:xfrm>
        </p:grpSpPr>
        <p:grpSp>
          <p:nvGrpSpPr>
            <p:cNvPr id="21" name="Группа 20"/>
            <p:cNvGrpSpPr/>
            <p:nvPr/>
          </p:nvGrpSpPr>
          <p:grpSpPr>
            <a:xfrm>
              <a:off x="166528" y="301274"/>
              <a:ext cx="8784976" cy="747996"/>
              <a:chOff x="218376" y="226936"/>
              <a:chExt cx="8925624" cy="1120008"/>
            </a:xfrm>
          </p:grpSpPr>
          <p:grpSp>
            <p:nvGrpSpPr>
              <p:cNvPr id="23" name="Группа 22"/>
              <p:cNvGrpSpPr/>
              <p:nvPr/>
            </p:nvGrpSpPr>
            <p:grpSpPr>
              <a:xfrm>
                <a:off x="218376" y="226936"/>
                <a:ext cx="8925624" cy="1120008"/>
                <a:chOff x="-84667" y="1523661"/>
                <a:chExt cx="9108504" cy="1152128"/>
              </a:xfrm>
              <a:solidFill>
                <a:srgbClr val="FFFF00"/>
              </a:solidFill>
            </p:grpSpPr>
            <p:sp>
              <p:nvSpPr>
                <p:cNvPr id="25" name="Прямоугольник 24"/>
                <p:cNvSpPr/>
                <p:nvPr/>
              </p:nvSpPr>
              <p:spPr>
                <a:xfrm>
                  <a:off x="-84667" y="1523661"/>
                  <a:ext cx="9108504" cy="1152128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pic>
              <p:nvPicPr>
                <p:cNvPr id="26" name="Рисунок 25"/>
                <p:cNvPicPr/>
                <p:nvPr/>
              </p:nvPicPr>
              <p:blipFill>
                <a:blip r:embed="rId5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ackgroundRemoval t="9091" b="86364" l="192" r="100000">
                              <a14:foregroundMark x1="4023" y1="25000" x2="4023" y2="25000"/>
                              <a14:foregroundMark x1="25862" y1="75000" x2="25862" y2="75000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19672" y="1888905"/>
                  <a:ext cx="4969510" cy="42164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27" name="Picture 8" descr="C:\Users\1\Desktop\sewron.jpg"/>
                <p:cNvPicPr/>
                <p:nvPr/>
              </p:nvPicPr>
              <p:blipFill>
                <a:blip r:embed="rId7" cstate="print">
                  <a:extLst>
                    <a:ext uri="{BEBA8EAE-BF5A-486C-A8C5-ECC9F3942E4B}">
                      <a14:imgProps xmlns:a14="http://schemas.microsoft.com/office/drawing/2010/main">
                        <a14:imgLayer r:embed="rId8">
                          <a14:imgEffect>
                            <a14:backgroundRemoval t="515" b="99613" l="0" r="10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9415" y="1628448"/>
                  <a:ext cx="702771" cy="990138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softEdge rad="112500"/>
                </a:effectLst>
                <a:extLst/>
              </p:spPr>
            </p:pic>
            <p:pic>
              <p:nvPicPr>
                <p:cNvPr id="28" name="Рисунок 27"/>
                <p:cNvPicPr/>
                <p:nvPr/>
              </p:nvPicPr>
              <p:blipFill rotWithShape="1">
                <a:blip r:embed="rId9">
                  <a:extLst>
                    <a:ext uri="{BEBA8EAE-BF5A-486C-A8C5-ECC9F3942E4B}">
                      <a14:imgProps xmlns:a14="http://schemas.microsoft.com/office/drawing/2010/main">
                        <a14:imgLayer r:embed="rId10">
                          <a14:imgEffect>
                            <a14:backgroundRemoval t="21852" b="78981" l="35625" r="61875"/>
                          </a14:imgEffect>
                        </a14:imgLayer>
                      </a14:imgProps>
                    </a:ext>
                  </a:extLst>
                </a:blip>
                <a:srcRect l="33536" t="18311" r="35431" b="19399"/>
                <a:stretch/>
              </p:blipFill>
              <p:spPr bwMode="auto">
                <a:xfrm>
                  <a:off x="144094" y="1580860"/>
                  <a:ext cx="679486" cy="1037726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</p:grpSp>
          <p:sp>
            <p:nvSpPr>
              <p:cNvPr id="24" name="Прямоугольник 23"/>
              <p:cNvSpPr/>
              <p:nvPr/>
            </p:nvSpPr>
            <p:spPr>
              <a:xfrm>
                <a:off x="3595858" y="328802"/>
                <a:ext cx="1609539" cy="74992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sz="36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</a:rPr>
                  <a:t> А Д</a:t>
                </a:r>
                <a:r>
                  <a:rPr lang="en-US" sz="36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</a:rPr>
                  <a:t> </a:t>
                </a:r>
                <a:r>
                  <a:rPr lang="tk-TM" sz="36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</a:rPr>
                  <a:t>N</a:t>
                </a:r>
                <a:endParaRPr lang="ru-RU" sz="3600" b="1" dirty="0">
                  <a:ln w="1905"/>
                  <a:solidFill>
                    <a:srgbClr val="FF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endParaRPr>
              </a:p>
            </p:txBody>
          </p:sp>
        </p:grpSp>
        <p:cxnSp>
          <p:nvCxnSpPr>
            <p:cNvPr id="22" name="Прямая соединительная линия 21"/>
            <p:cNvCxnSpPr/>
            <p:nvPr/>
          </p:nvCxnSpPr>
          <p:spPr>
            <a:xfrm>
              <a:off x="201255" y="1196752"/>
              <a:ext cx="8784976" cy="0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188382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0" y="8858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59" b="97426" l="1040" r="9982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255" y="1988840"/>
            <a:ext cx="8747527" cy="4061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" name="Группа 4"/>
          <p:cNvGrpSpPr/>
          <p:nvPr/>
        </p:nvGrpSpPr>
        <p:grpSpPr>
          <a:xfrm>
            <a:off x="167620" y="159454"/>
            <a:ext cx="8784976" cy="965290"/>
            <a:chOff x="218376" y="226936"/>
            <a:chExt cx="8925624" cy="1120008"/>
          </a:xfrm>
        </p:grpSpPr>
        <p:grpSp>
          <p:nvGrpSpPr>
            <p:cNvPr id="6" name="Группа 5"/>
            <p:cNvGrpSpPr/>
            <p:nvPr/>
          </p:nvGrpSpPr>
          <p:grpSpPr>
            <a:xfrm>
              <a:off x="218376" y="226936"/>
              <a:ext cx="8925624" cy="1120008"/>
              <a:chOff x="-84667" y="1523661"/>
              <a:chExt cx="9108504" cy="1152128"/>
            </a:xfrm>
            <a:solidFill>
              <a:srgbClr val="FFFF00"/>
            </a:solidFill>
          </p:grpSpPr>
          <p:sp>
            <p:nvSpPr>
              <p:cNvPr id="8" name="Прямоугольник 7"/>
              <p:cNvSpPr/>
              <p:nvPr/>
            </p:nvSpPr>
            <p:spPr>
              <a:xfrm>
                <a:off x="-84667" y="1523661"/>
                <a:ext cx="9108504" cy="1152128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pic>
            <p:nvPicPr>
              <p:cNvPr id="9" name="Рисунок 8"/>
              <p:cNvPicPr/>
              <p:nvPr/>
            </p:nvPicPr>
            <p:blipFill>
              <a:blip r:embed="rId5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backgroundRemoval t="9091" b="86364" l="192" r="100000">
                            <a14:foregroundMark x1="4023" y1="25000" x2="4023" y2="25000"/>
                            <a14:foregroundMark x1="25862" y1="75000" x2="25862" y2="75000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19672" y="1888905"/>
                <a:ext cx="4969510" cy="421640"/>
              </a:xfrm>
              <a:prstGeom prst="rect">
                <a:avLst/>
              </a:prstGeom>
              <a:grpFill/>
              <a:ln>
                <a:noFill/>
              </a:ln>
            </p:spPr>
          </p:pic>
          <p:pic>
            <p:nvPicPr>
              <p:cNvPr id="10" name="Picture 8" descr="C:\Users\1\Desktop\sewron.jpg"/>
              <p:cNvPicPr/>
              <p:nvPr/>
            </p:nvPicPr>
            <p:blipFill>
              <a:blip r:embed="rId7" cstate="print"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backgroundRemoval t="515" b="99613" l="0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9415" y="1628448"/>
                <a:ext cx="702771" cy="832295"/>
              </a:xfrm>
              <a:prstGeom prst="rect">
                <a:avLst/>
              </a:prstGeom>
              <a:grpFill/>
              <a:ln>
                <a:noFill/>
              </a:ln>
              <a:effectLst>
                <a:softEdge rad="112500"/>
              </a:effectLst>
              <a:extLst/>
            </p:spPr>
          </p:pic>
          <p:pic>
            <p:nvPicPr>
              <p:cNvPr id="11" name="Рисунок 10"/>
              <p:cNvPicPr/>
              <p:nvPr/>
            </p:nvPicPr>
            <p:blipFill rotWithShape="1">
              <a:blip r:embed="rId9">
                <a:extLst>
                  <a:ext uri="{BEBA8EAE-BF5A-486C-A8C5-ECC9F3942E4B}">
                    <a14:imgProps xmlns:a14="http://schemas.microsoft.com/office/drawing/2010/main">
                      <a14:imgLayer r:embed="rId10">
                        <a14:imgEffect>
                          <a14:backgroundRemoval t="21852" b="78981" l="35625" r="61875"/>
                        </a14:imgEffect>
                      </a14:imgLayer>
                    </a14:imgProps>
                  </a:ext>
                </a:extLst>
              </a:blip>
              <a:srcRect l="33536" t="18311" r="35431" b="19399"/>
              <a:stretch/>
            </p:blipFill>
            <p:spPr bwMode="auto">
              <a:xfrm>
                <a:off x="144095" y="1638063"/>
                <a:ext cx="679486" cy="822680"/>
              </a:xfrm>
              <a:prstGeom prst="rect">
                <a:avLst/>
              </a:prstGeom>
              <a:grpFill/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</p:grpSp>
        <p:sp>
          <p:nvSpPr>
            <p:cNvPr id="7" name="Прямоугольник 6"/>
            <p:cNvSpPr/>
            <p:nvPr/>
          </p:nvSpPr>
          <p:spPr>
            <a:xfrm>
              <a:off x="3529000" y="414856"/>
              <a:ext cx="144015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3600" b="1" dirty="0" smtClean="0">
                  <a:ln w="1905"/>
                  <a:solidFill>
                    <a:srgbClr val="FF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Т А Д</a:t>
              </a:r>
              <a:endParaRPr lang="ru-RU" sz="36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endParaRPr>
            </a:p>
          </p:txBody>
        </p:sp>
      </p:grpSp>
      <p:cxnSp>
        <p:nvCxnSpPr>
          <p:cNvPr id="12" name="Прямая соединительная линия 11"/>
          <p:cNvCxnSpPr/>
          <p:nvPr/>
        </p:nvCxnSpPr>
        <p:spPr>
          <a:xfrm>
            <a:off x="201255" y="1340768"/>
            <a:ext cx="8784976" cy="0"/>
          </a:xfrm>
          <a:prstGeom prst="line">
            <a:avLst/>
          </a:prstGeom>
          <a:ln w="762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Прямоугольник 3"/>
              <p:cNvSpPr/>
              <p:nvPr/>
            </p:nvSpPr>
            <p:spPr>
              <a:xfrm>
                <a:off x="107504" y="1484784"/>
                <a:ext cx="9001000" cy="559178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ru-RU" sz="2800" dirty="0" smtClean="0"/>
                  <a:t>	Basyş </a:t>
                </a:r>
                <a:r>
                  <a:rPr lang="ru-RU" sz="2800" dirty="0"/>
                  <a:t>güýjiniň proporsionallygyndan gelip çykýar, ýagny iki akymlaryň meňzleş nokatlarynyň arasyndaky basyş proporsional bolamaly. Bu seredilýän güýçler </a:t>
                </a:r>
                <a:r>
                  <a:rPr lang="ru-RU" sz="2800" b="1" dirty="0">
                    <a:solidFill>
                      <a:srgbClr val="FFFF00"/>
                    </a:solidFill>
                  </a:rPr>
                  <a:t>Δƒ.p</a:t>
                </a:r>
                <a:r>
                  <a:rPr lang="ru-RU" sz="2800" b="1" dirty="0"/>
                  <a:t>,</a:t>
                </a:r>
                <a:r>
                  <a:rPr lang="ru-RU" sz="2800" dirty="0"/>
                  <a:t> deňleme bilen aňladylýar.</a:t>
                </a:r>
              </a:p>
              <a:p>
                <a:pPr algn="just"/>
                <a:r>
                  <a:rPr lang="ru-RU" sz="2800" dirty="0"/>
                  <a:t>Bu ýerde: </a:t>
                </a:r>
                <a:r>
                  <a:rPr lang="ru-RU" sz="2800" b="1" dirty="0">
                    <a:solidFill>
                      <a:srgbClr val="FFFF00"/>
                    </a:solidFill>
                  </a:rPr>
                  <a:t>Δƒ</a:t>
                </a:r>
                <a:r>
                  <a:rPr lang="ru-RU" sz="2800" dirty="0"/>
                  <a:t> – üst böleginiň elementi, </a:t>
                </a:r>
                <a:r>
                  <a:rPr lang="ru-RU" sz="2800" b="1" dirty="0"/>
                  <a:t>p</a:t>
                </a:r>
                <a:r>
                  <a:rPr lang="ru-RU" sz="2800" dirty="0"/>
                  <a:t> – oňa täsir edýän basyş. Aýratynda bu seredilen mysala basyşyň proporsionallygy indiki görnüşde ýazylyp biliner:</a:t>
                </a:r>
              </a:p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ru-RU" sz="2800" b="1" i="1" smtClean="0">
                            <a:solidFill>
                              <a:srgbClr val="FFFF00"/>
                            </a:solidFill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ru-RU" sz="2800" b="1" i="1">
                                <a:solidFill>
                                  <a:srgbClr val="FFFF00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ru-RU" sz="2800" b="1" i="1">
                                <a:solidFill>
                                  <a:srgbClr val="FFFF00"/>
                                </a:solidFill>
                                <a:latin typeface="Cambria Math"/>
                              </a:rPr>
                              <m:t>𝑷</m:t>
                            </m:r>
                          </m:e>
                          <m:sub>
                            <m:r>
                              <a:rPr lang="ru-RU" sz="2800" b="1" i="1">
                                <a:solidFill>
                                  <a:srgbClr val="FFFF00"/>
                                </a:solidFill>
                                <a:latin typeface="Cambria Math"/>
                              </a:rPr>
                              <m:t>𝟐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ru-RU" sz="2800" b="1" i="1">
                                <a:solidFill>
                                  <a:srgbClr val="FFFF00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ru-RU" sz="2800" b="1" i="1">
                                <a:solidFill>
                                  <a:srgbClr val="FFFF00"/>
                                </a:solidFill>
                                <a:latin typeface="Cambria Math"/>
                              </a:rPr>
                              <m:t>𝑷</m:t>
                            </m:r>
                          </m:e>
                          <m:sub>
                            <m:r>
                              <a:rPr lang="ru-RU" sz="2800" b="1" i="1">
                                <a:solidFill>
                                  <a:srgbClr val="FFFF00"/>
                                </a:solidFill>
                                <a:latin typeface="Cambria Math"/>
                              </a:rPr>
                              <m:t>𝟏</m:t>
                            </m:r>
                          </m:sub>
                        </m:sSub>
                      </m:den>
                    </m:f>
                  </m:oMath>
                </a14:m>
                <a:r>
                  <a:rPr lang="ru-RU" sz="2800" b="1" dirty="0">
                    <a:solidFill>
                      <a:srgbClr val="FFFF00"/>
                    </a:solidFill>
                  </a:rPr>
                  <a:t> =</a:t>
                </a:r>
                <a14:m>
                  <m:oMath xmlns:m="http://schemas.openxmlformats.org/officeDocument/2006/math">
                    <m:r>
                      <a:rPr lang="ru-RU" sz="2800" b="1">
                        <a:solidFill>
                          <a:srgbClr val="FFFF00"/>
                        </a:solidFill>
                        <a:latin typeface="Cambria Math"/>
                      </a:rPr>
                      <m:t> </m:t>
                    </m:r>
                    <m:f>
                      <m:fPr>
                        <m:ctrlPr>
                          <a:rPr lang="ru-RU" sz="2800" b="1" i="1">
                            <a:solidFill>
                              <a:srgbClr val="FFFF00"/>
                            </a:solidFill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ru-RU" sz="2800" b="1" i="1">
                                <a:solidFill>
                                  <a:srgbClr val="FFFF00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sSub>
                              <m:sSubPr>
                                <m:ctrlPr>
                                  <a:rPr lang="ru-RU" sz="2800" b="1" i="1">
                                    <a:solidFill>
                                      <a:srgbClr val="FFFF00"/>
                                    </a:solidFill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ru-RU" sz="2800" b="1" i="1">
                                    <a:solidFill>
                                      <a:srgbClr val="FFFF00"/>
                                    </a:solidFill>
                                    <a:latin typeface="Cambria Math"/>
                                  </a:rPr>
                                  <m:t>𝑷</m:t>
                                </m:r>
                              </m:e>
                              <m:sub>
                                <m:r>
                                  <a:rPr lang="ru-RU" sz="2800" b="1" i="1">
                                    <a:solidFill>
                                      <a:srgbClr val="FFFF00"/>
                                    </a:solidFill>
                                    <a:latin typeface="Cambria Math"/>
                                  </a:rPr>
                                  <m:t>𝟐</m:t>
                                </m:r>
                              </m:sub>
                            </m:sSub>
                          </m:e>
                          <m:sup>
                            <m:r>
                              <a:rPr lang="ru-RU" sz="2800" b="1" i="1">
                                <a:solidFill>
                                  <a:srgbClr val="FFFF00"/>
                                </a:solidFill>
                                <a:latin typeface="Cambria Math"/>
                              </a:rPr>
                              <m:t>′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ru-RU" sz="2800" b="1" i="1">
                                <a:solidFill>
                                  <a:srgbClr val="FFFF00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sSub>
                              <m:sSubPr>
                                <m:ctrlPr>
                                  <a:rPr lang="ru-RU" sz="2800" b="1" i="1">
                                    <a:solidFill>
                                      <a:srgbClr val="FFFF00"/>
                                    </a:solidFill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ru-RU" sz="2800" b="1" i="1">
                                    <a:solidFill>
                                      <a:srgbClr val="FFFF00"/>
                                    </a:solidFill>
                                    <a:latin typeface="Cambria Math"/>
                                  </a:rPr>
                                  <m:t>𝑷</m:t>
                                </m:r>
                              </m:e>
                              <m:sub>
                                <m:r>
                                  <a:rPr lang="ru-RU" sz="2800" b="1" i="1">
                                    <a:solidFill>
                                      <a:srgbClr val="FFFF00"/>
                                    </a:solidFill>
                                    <a:latin typeface="Cambria Math"/>
                                  </a:rPr>
                                  <m:t>𝟏</m:t>
                                </m:r>
                              </m:sub>
                            </m:sSub>
                          </m:e>
                          <m:sup>
                            <m:r>
                              <a:rPr lang="ru-RU" sz="2800" b="1" i="1">
                                <a:solidFill>
                                  <a:srgbClr val="FFFF00"/>
                                </a:solidFill>
                                <a:latin typeface="Cambria Math"/>
                              </a:rPr>
                              <m:t>′</m:t>
                            </m:r>
                          </m:sup>
                        </m:sSup>
                      </m:den>
                    </m:f>
                  </m:oMath>
                </a14:m>
                <a:endParaRPr lang="ru-RU" sz="2800" b="1" dirty="0">
                  <a:solidFill>
                    <a:srgbClr val="FFFF00"/>
                  </a:solidFill>
                </a:endParaRPr>
              </a:p>
              <a:p>
                <a:pPr algn="just"/>
                <a:r>
                  <a:rPr lang="ru-RU" sz="2800" dirty="0"/>
                  <a:t>         Meňzeş akymlarda birmeňzeş gatnaşyklary howanyň temperaturasy üçin hem ýazyp bolar:</a:t>
                </a:r>
              </a:p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ru-RU" sz="2800" b="1" i="1" smtClean="0">
                            <a:solidFill>
                              <a:srgbClr val="FFFF00"/>
                            </a:solidFill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ru-RU" sz="2800" b="1" i="1">
                                <a:solidFill>
                                  <a:srgbClr val="FFFF00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ru-RU" sz="2800" b="1" i="1">
                                <a:solidFill>
                                  <a:srgbClr val="FFFF00"/>
                                </a:solidFill>
                                <a:latin typeface="Cambria Math"/>
                              </a:rPr>
                              <m:t>𝑻</m:t>
                            </m:r>
                          </m:e>
                          <m:sub>
                            <m:r>
                              <a:rPr lang="ru-RU" sz="2800" b="1" i="1">
                                <a:solidFill>
                                  <a:srgbClr val="FFFF00"/>
                                </a:solidFill>
                                <a:latin typeface="Cambria Math"/>
                              </a:rPr>
                              <m:t>𝟐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ru-RU" sz="2800" b="1" i="1">
                                <a:solidFill>
                                  <a:srgbClr val="FFFF00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ru-RU" sz="2800" b="1" i="1">
                                <a:solidFill>
                                  <a:srgbClr val="FFFF00"/>
                                </a:solidFill>
                                <a:latin typeface="Cambria Math"/>
                              </a:rPr>
                              <m:t>𝑻</m:t>
                            </m:r>
                          </m:e>
                          <m:sub>
                            <m:r>
                              <a:rPr lang="ru-RU" sz="2800" b="1" i="1">
                                <a:solidFill>
                                  <a:srgbClr val="FFFF00"/>
                                </a:solidFill>
                                <a:latin typeface="Cambria Math"/>
                              </a:rPr>
                              <m:t>𝟏</m:t>
                            </m:r>
                          </m:sub>
                        </m:sSub>
                      </m:den>
                    </m:f>
                  </m:oMath>
                </a14:m>
                <a:r>
                  <a:rPr lang="ru-RU" sz="2800" b="1" dirty="0">
                    <a:solidFill>
                      <a:srgbClr val="FFFF00"/>
                    </a:solidFill>
                  </a:rPr>
                  <a:t> =</a:t>
                </a:r>
                <a14:m>
                  <m:oMath xmlns:m="http://schemas.openxmlformats.org/officeDocument/2006/math">
                    <m:r>
                      <a:rPr lang="ru-RU" sz="2800" b="1">
                        <a:solidFill>
                          <a:srgbClr val="FFFF00"/>
                        </a:solidFill>
                        <a:latin typeface="Cambria Math"/>
                      </a:rPr>
                      <m:t> </m:t>
                    </m:r>
                    <m:f>
                      <m:fPr>
                        <m:ctrlPr>
                          <a:rPr lang="ru-RU" sz="2800" b="1" i="1">
                            <a:solidFill>
                              <a:srgbClr val="FFFF00"/>
                            </a:solidFill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ru-RU" sz="2800" b="1" i="1">
                                <a:solidFill>
                                  <a:srgbClr val="FFFF00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sSub>
                              <m:sSubPr>
                                <m:ctrlPr>
                                  <a:rPr lang="ru-RU" sz="2800" b="1" i="1">
                                    <a:solidFill>
                                      <a:srgbClr val="FFFF00"/>
                                    </a:solidFill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ru-RU" sz="2800" b="1" i="1">
                                    <a:solidFill>
                                      <a:srgbClr val="FFFF00"/>
                                    </a:solidFill>
                                    <a:latin typeface="Cambria Math"/>
                                  </a:rPr>
                                  <m:t>𝑻</m:t>
                                </m:r>
                              </m:e>
                              <m:sub>
                                <m:r>
                                  <a:rPr lang="ru-RU" sz="2800" b="1" i="1">
                                    <a:solidFill>
                                      <a:srgbClr val="FFFF00"/>
                                    </a:solidFill>
                                    <a:latin typeface="Cambria Math"/>
                                  </a:rPr>
                                  <m:t>𝟐</m:t>
                                </m:r>
                              </m:sub>
                            </m:sSub>
                          </m:e>
                          <m:sup>
                            <m:r>
                              <a:rPr lang="ru-RU" sz="2800" b="1" i="1">
                                <a:solidFill>
                                  <a:srgbClr val="FFFF00"/>
                                </a:solidFill>
                                <a:latin typeface="Cambria Math"/>
                              </a:rPr>
                              <m:t>′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ru-RU" sz="2800" b="1" i="1">
                                <a:solidFill>
                                  <a:srgbClr val="FFFF00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sSub>
                              <m:sSubPr>
                                <m:ctrlPr>
                                  <a:rPr lang="ru-RU" sz="2800" b="1" i="1">
                                    <a:solidFill>
                                      <a:srgbClr val="FFFF00"/>
                                    </a:solidFill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ru-RU" sz="2800" b="1" i="1">
                                    <a:solidFill>
                                      <a:srgbClr val="FFFF00"/>
                                    </a:solidFill>
                                    <a:latin typeface="Cambria Math"/>
                                  </a:rPr>
                                  <m:t>𝑻</m:t>
                                </m:r>
                              </m:e>
                              <m:sub>
                                <m:r>
                                  <a:rPr lang="ru-RU" sz="2800" b="1" i="1">
                                    <a:solidFill>
                                      <a:srgbClr val="FFFF00"/>
                                    </a:solidFill>
                                    <a:latin typeface="Cambria Math"/>
                                  </a:rPr>
                                  <m:t>𝟏</m:t>
                                </m:r>
                              </m:sub>
                            </m:sSub>
                          </m:e>
                          <m:sup>
                            <m:r>
                              <a:rPr lang="ru-RU" sz="2800" b="1" i="1">
                                <a:solidFill>
                                  <a:srgbClr val="FFFF00"/>
                                </a:solidFill>
                                <a:latin typeface="Cambria Math"/>
                              </a:rPr>
                              <m:t>′</m:t>
                            </m:r>
                          </m:sup>
                        </m:sSup>
                      </m:den>
                    </m:f>
                  </m:oMath>
                </a14:m>
                <a:endParaRPr lang="ru-RU" sz="2800" b="1" dirty="0">
                  <a:solidFill>
                    <a:srgbClr val="FFFF00"/>
                  </a:solidFill>
                </a:endParaRPr>
              </a:p>
            </p:txBody>
          </p:sp>
        </mc:Choice>
        <mc:Fallback xmlns="">
          <p:sp>
            <p:nvSpPr>
              <p:cNvPr id="4" name="Прямоугольник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504" y="1484784"/>
                <a:ext cx="9001000" cy="5591787"/>
              </a:xfrm>
              <a:prstGeom prst="rect">
                <a:avLst/>
              </a:prstGeom>
              <a:blipFill rotWithShape="1">
                <a:blip r:embed="rId11"/>
                <a:stretch>
                  <a:fillRect l="-1423" t="-1091" r="-135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559" b="97426" l="1040" r="9982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672" y="2204864"/>
            <a:ext cx="8616808" cy="4061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" name="Прямая соединительная линия 2"/>
          <p:cNvCxnSpPr/>
          <p:nvPr/>
        </p:nvCxnSpPr>
        <p:spPr>
          <a:xfrm>
            <a:off x="201255" y="1340768"/>
            <a:ext cx="8784976" cy="0"/>
          </a:xfrm>
          <a:prstGeom prst="line">
            <a:avLst/>
          </a:prstGeom>
          <a:ln w="762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Группа 5"/>
          <p:cNvGrpSpPr/>
          <p:nvPr/>
        </p:nvGrpSpPr>
        <p:grpSpPr>
          <a:xfrm>
            <a:off x="167620" y="159454"/>
            <a:ext cx="8784976" cy="965290"/>
            <a:chOff x="-84667" y="1523661"/>
            <a:chExt cx="9108504" cy="1152128"/>
          </a:xfrm>
          <a:solidFill>
            <a:srgbClr val="FFFF00"/>
          </a:solidFill>
        </p:grpSpPr>
        <p:sp>
          <p:nvSpPr>
            <p:cNvPr id="8" name="Прямоугольник 7"/>
            <p:cNvSpPr/>
            <p:nvPr/>
          </p:nvSpPr>
          <p:spPr>
            <a:xfrm>
              <a:off x="-84667" y="1523661"/>
              <a:ext cx="9108504" cy="1152128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9" name="Рисунок 8"/>
            <p:cNvPicPr/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9091" b="86364" l="192" r="100000">
                          <a14:foregroundMark x1="4023" y1="25000" x2="4023" y2="25000"/>
                          <a14:foregroundMark x1="25862" y1="75000" x2="25862" y2="7500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9672" y="1888905"/>
              <a:ext cx="4969510" cy="421640"/>
            </a:xfrm>
            <a:prstGeom prst="rect">
              <a:avLst/>
            </a:prstGeom>
            <a:grpFill/>
            <a:ln>
              <a:noFill/>
            </a:ln>
          </p:spPr>
        </p:pic>
        <p:pic>
          <p:nvPicPr>
            <p:cNvPr id="10" name="Picture 8" descr="C:\Users\1\Desktop\sewron.jpg"/>
            <p:cNvPicPr/>
            <p:nvPr/>
          </p:nvPicPr>
          <p:blipFill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515" b="99613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09415" y="1628448"/>
              <a:ext cx="702771" cy="832295"/>
            </a:xfrm>
            <a:prstGeom prst="rect">
              <a:avLst/>
            </a:prstGeom>
            <a:grpFill/>
            <a:ln>
              <a:noFill/>
            </a:ln>
            <a:effectLst>
              <a:softEdge rad="112500"/>
            </a:effectLst>
            <a:extLst/>
          </p:spPr>
        </p:pic>
        <p:pic>
          <p:nvPicPr>
            <p:cNvPr id="11" name="Рисунок 10"/>
            <p:cNvPicPr/>
            <p:nvPr/>
          </p:nvPicPr>
          <p:blipFill rotWithShape="1"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21852" b="78981" l="35625" r="61875"/>
                      </a14:imgEffect>
                    </a14:imgLayer>
                  </a14:imgProps>
                </a:ext>
              </a:extLst>
            </a:blip>
            <a:srcRect l="33536" t="18311" r="35431" b="19399"/>
            <a:stretch/>
          </p:blipFill>
          <p:spPr bwMode="auto">
            <a:xfrm>
              <a:off x="144095" y="1638063"/>
              <a:ext cx="679486" cy="822680"/>
            </a:xfrm>
            <a:prstGeom prst="rect">
              <a:avLst/>
            </a:prstGeom>
            <a:grp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sp>
        <p:nvSpPr>
          <p:cNvPr id="13" name="Прямоугольник 12"/>
          <p:cNvSpPr/>
          <p:nvPr/>
        </p:nvSpPr>
        <p:spPr>
          <a:xfrm>
            <a:off x="3491880" y="321415"/>
            <a:ext cx="15841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А Д</a:t>
            </a:r>
            <a:r>
              <a:rPr lang="en-US" sz="3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tk-TM" sz="3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N</a:t>
            </a:r>
            <a:endParaRPr lang="ru-RU" sz="3600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4379" y="1865655"/>
            <a:ext cx="8878727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	</a:t>
            </a:r>
            <a:r>
              <a:rPr lang="ru-RU" sz="2800" dirty="0" smtClean="0"/>
              <a:t>Şeýlelikde</a:t>
            </a:r>
            <a:r>
              <a:rPr lang="ru-RU" sz="2800" dirty="0"/>
              <a:t>, meňzeş akymlar, meňzeş nokatlarda basyşynyň tizligi we temperaturasy proporsional bolany, üçin häsiýetlendirilýär.</a:t>
            </a:r>
          </a:p>
          <a:p>
            <a:pPr algn="just"/>
            <a:r>
              <a:rPr lang="ru-RU" sz="2800" dirty="0"/>
              <a:t>Indi germetiki meňzeş kanallardaky akymlar meňzeş bolar ýaly haýsy şertler göz öňünde tutulmaly. Suwuklyklara (ýa-da gazlara) hem-de suwuklygyň düzümine täsir edýän güýçleriň häsiýetine baglylykda bu şertler dürli dürli bolup biler.</a:t>
            </a:r>
          </a:p>
          <a:p>
            <a:pPr algn="just"/>
            <a:r>
              <a:rPr lang="ru-RU" sz="2800" dirty="0"/>
              <a:t>Aýratynda, örän pes şepbeşikligi bolan howa-üçin akymlaryň meňzeşligi onuň haýsy hem bolsa kesiginde</a:t>
            </a:r>
            <a:r>
              <a:rPr lang="ru-RU" sz="2800" dirty="0" smtClean="0"/>
              <a:t>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0273472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857224" y="2857496"/>
            <a:ext cx="7358114" cy="784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" algn="l"/>
              </a:tabLst>
            </a:pPr>
            <a:endParaRPr kumimoji="0" lang="ru-RU" sz="15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" algn="l"/>
              </a:tabLst>
            </a:pPr>
            <a:endParaRPr kumimoji="0" lang="ru-RU" sz="15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" algn="l"/>
              </a:tabLst>
            </a:pPr>
            <a:endParaRPr lang="ru-RU" sz="1500" b="1" dirty="0">
              <a:solidFill>
                <a:srgbClr val="FFFF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sp>
        <p:nvSpPr>
          <p:cNvPr id="4102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sp>
        <p:nvSpPr>
          <p:cNvPr id="4103" name="Rectangle 7"/>
          <p:cNvSpPr>
            <a:spLocks noChangeArrowheads="1"/>
          </p:cNvSpPr>
          <p:nvPr/>
        </p:nvSpPr>
        <p:spPr bwMode="auto">
          <a:xfrm>
            <a:off x="0" y="933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105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93262" y="1268760"/>
            <a:ext cx="8843234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>
                <a:solidFill>
                  <a:srgbClr val="FFFF00"/>
                </a:solidFill>
              </a:rPr>
              <a:t>M</a:t>
            </a:r>
            <a:r>
              <a:rPr lang="ru-RU" sz="2800" dirty="0">
                <a:solidFill>
                  <a:srgbClr val="FFFF00"/>
                </a:solidFill>
              </a:rPr>
              <a:t> </a:t>
            </a:r>
            <a:r>
              <a:rPr lang="ru-RU" sz="2800" dirty="0"/>
              <a:t>san deňlemesiniň ýa-da tizlikleriň üçburçluklarynyň meňzleşligi bilen üpjün edilýär.</a:t>
            </a:r>
          </a:p>
          <a:p>
            <a:pPr algn="just"/>
            <a:r>
              <a:rPr lang="ru-RU" sz="2800" dirty="0"/>
              <a:t>Meselem: kanalyň girişinde ýa-da kanalyň çykyşynda onda seredilýän akymlaryň galan meşzeş nokatlaryndaky </a:t>
            </a:r>
            <a:r>
              <a:rPr lang="ru-RU" sz="2800" b="1" dirty="0">
                <a:solidFill>
                  <a:srgbClr val="FFFF00"/>
                </a:solidFill>
              </a:rPr>
              <a:t>M</a:t>
            </a:r>
            <a:r>
              <a:rPr lang="ru-RU" sz="2800" dirty="0"/>
              <a:t> sany deň bolar, emma tizlik, basyş we temperatura proporsional </a:t>
            </a:r>
            <a:r>
              <a:rPr lang="ru-RU" sz="2800" dirty="0" err="1"/>
              <a:t>bolar</a:t>
            </a:r>
            <a:r>
              <a:rPr lang="ru-RU" sz="2800" dirty="0" smtClean="0"/>
              <a:t>.</a:t>
            </a:r>
            <a:r>
              <a:rPr lang="ru-RU" sz="2800" dirty="0"/>
              <a:t> </a:t>
            </a:r>
            <a:endParaRPr lang="ru-RU" sz="2800" dirty="0" smtClean="0"/>
          </a:p>
          <a:p>
            <a:pPr algn="just"/>
            <a:r>
              <a:rPr lang="ru-RU" sz="2800" dirty="0"/>
              <a:t>	</a:t>
            </a:r>
            <a:r>
              <a:rPr lang="ru-RU" sz="2800" dirty="0" err="1" smtClean="0"/>
              <a:t>Bu</a:t>
            </a:r>
            <a:r>
              <a:rPr lang="ru-RU" sz="2800" dirty="0" smtClean="0"/>
              <a:t> </a:t>
            </a:r>
            <a:r>
              <a:rPr lang="ru-RU" sz="2800" dirty="0" err="1"/>
              <a:t>şertler</a:t>
            </a:r>
            <a:r>
              <a:rPr lang="ru-RU" sz="2800" dirty="0"/>
              <a:t> </a:t>
            </a:r>
            <a:r>
              <a:rPr lang="ru-RU" sz="2800" dirty="0" err="1"/>
              <a:t>bilen</a:t>
            </a:r>
            <a:r>
              <a:rPr lang="ru-RU" sz="2800" dirty="0"/>
              <a:t> </a:t>
            </a:r>
            <a:r>
              <a:rPr lang="ru-RU" sz="2800" dirty="0" err="1"/>
              <a:t>inersiýa</a:t>
            </a:r>
            <a:r>
              <a:rPr lang="ru-RU" sz="2800" dirty="0"/>
              <a:t> </a:t>
            </a:r>
            <a:r>
              <a:rPr lang="ru-RU" sz="2800" dirty="0" err="1"/>
              <a:t>we</a:t>
            </a:r>
            <a:r>
              <a:rPr lang="ru-RU" sz="2800" dirty="0"/>
              <a:t> </a:t>
            </a:r>
            <a:r>
              <a:rPr lang="ru-RU" sz="2800" dirty="0" err="1"/>
              <a:t>basyş</a:t>
            </a:r>
            <a:r>
              <a:rPr lang="ru-RU" sz="2800" dirty="0"/>
              <a:t> </a:t>
            </a:r>
            <a:r>
              <a:rPr lang="ru-RU" sz="2800" dirty="0" err="1"/>
              <a:t>güýjiniň</a:t>
            </a:r>
            <a:r>
              <a:rPr lang="ru-RU" sz="2800" dirty="0"/>
              <a:t> </a:t>
            </a:r>
            <a:r>
              <a:rPr lang="ru-RU" sz="2800" dirty="0" err="1"/>
              <a:t>meňzeşlikleri</a:t>
            </a:r>
            <a:r>
              <a:rPr lang="ru-RU" sz="2800" dirty="0"/>
              <a:t> </a:t>
            </a:r>
            <a:r>
              <a:rPr lang="ru-RU" sz="2800" dirty="0" err="1"/>
              <a:t>goranylyp</a:t>
            </a:r>
            <a:r>
              <a:rPr lang="ru-RU" sz="2800" dirty="0"/>
              <a:t> </a:t>
            </a:r>
            <a:r>
              <a:rPr lang="ru-RU" sz="2800" dirty="0" err="1"/>
              <a:t>biliner</a:t>
            </a:r>
            <a:r>
              <a:rPr lang="ru-RU" sz="2800" dirty="0"/>
              <a:t>. </a:t>
            </a:r>
            <a:r>
              <a:rPr lang="ru-RU" sz="2800" dirty="0" err="1"/>
              <a:t>Sürtilme</a:t>
            </a:r>
            <a:r>
              <a:rPr lang="ru-RU" sz="2800" dirty="0"/>
              <a:t> </a:t>
            </a:r>
            <a:r>
              <a:rPr lang="ru-RU" sz="2800" dirty="0" err="1"/>
              <a:t>güýjüniň</a:t>
            </a:r>
            <a:r>
              <a:rPr lang="ru-RU" sz="2800" dirty="0"/>
              <a:t> </a:t>
            </a:r>
            <a:r>
              <a:rPr lang="ru-RU" sz="2800" dirty="0" err="1"/>
              <a:t>meňzleşligi</a:t>
            </a:r>
            <a:r>
              <a:rPr lang="ru-RU" sz="2800" dirty="0"/>
              <a:t> </a:t>
            </a:r>
            <a:r>
              <a:rPr lang="ru-RU" sz="2800" dirty="0" err="1"/>
              <a:t>bu</a:t>
            </a:r>
            <a:r>
              <a:rPr lang="ru-RU" sz="2800" dirty="0"/>
              <a:t> </a:t>
            </a:r>
            <a:r>
              <a:rPr lang="ru-RU" sz="2800" dirty="0" err="1"/>
              <a:t>şertler</a:t>
            </a:r>
            <a:r>
              <a:rPr lang="ru-RU" sz="2800" dirty="0"/>
              <a:t> </a:t>
            </a:r>
            <a:r>
              <a:rPr lang="ru-RU" sz="2800" dirty="0" err="1"/>
              <a:t>bilen</a:t>
            </a:r>
            <a:r>
              <a:rPr lang="ru-RU" sz="2800" dirty="0"/>
              <a:t> </a:t>
            </a:r>
            <a:r>
              <a:rPr lang="ru-RU" sz="2800" dirty="0" err="1"/>
              <a:t>üpçün</a:t>
            </a:r>
            <a:r>
              <a:rPr lang="ru-RU" sz="2800" dirty="0"/>
              <a:t> </a:t>
            </a:r>
            <a:r>
              <a:rPr lang="ru-RU" sz="2800" dirty="0" err="1"/>
              <a:t>edilmeýär</a:t>
            </a:r>
            <a:r>
              <a:rPr lang="ru-RU" sz="2800" dirty="0"/>
              <a:t>. </a:t>
            </a:r>
            <a:r>
              <a:rPr lang="ru-RU" sz="2800" dirty="0" err="1"/>
              <a:t>Meňzeşlik</a:t>
            </a:r>
            <a:r>
              <a:rPr lang="ru-RU" sz="2800" dirty="0"/>
              <a:t> </a:t>
            </a:r>
            <a:r>
              <a:rPr lang="ru-RU" sz="2800" dirty="0" err="1"/>
              <a:t>we</a:t>
            </a:r>
            <a:r>
              <a:rPr lang="ru-RU" sz="2800" dirty="0"/>
              <a:t> </a:t>
            </a:r>
            <a:r>
              <a:rPr lang="ru-RU" sz="2800" dirty="0" err="1"/>
              <a:t>basyş</a:t>
            </a:r>
            <a:r>
              <a:rPr lang="ru-RU" sz="2800" dirty="0"/>
              <a:t> </a:t>
            </a:r>
            <a:r>
              <a:rPr lang="ru-RU" sz="2800" dirty="0" err="1"/>
              <a:t>güýjini</a:t>
            </a:r>
            <a:r>
              <a:rPr lang="ru-RU" sz="2800" dirty="0"/>
              <a:t> </a:t>
            </a:r>
            <a:r>
              <a:rPr lang="ru-RU" sz="2800" dirty="0" err="1"/>
              <a:t>almak</a:t>
            </a:r>
            <a:r>
              <a:rPr lang="ru-RU" sz="2800" dirty="0"/>
              <a:t> </a:t>
            </a:r>
            <a:r>
              <a:rPr lang="ru-RU" sz="2800" dirty="0" err="1"/>
              <a:t>üçin</a:t>
            </a:r>
            <a:r>
              <a:rPr lang="ru-RU" sz="2800" dirty="0"/>
              <a:t> </a:t>
            </a:r>
            <a:r>
              <a:rPr lang="ru-RU" sz="2800" dirty="0" err="1"/>
              <a:t>gönüden</a:t>
            </a:r>
            <a:r>
              <a:rPr lang="ru-RU" sz="2800" dirty="0"/>
              <a:t> </a:t>
            </a:r>
            <a:r>
              <a:rPr lang="ru-RU" sz="2800" dirty="0" err="1"/>
              <a:t>göni</a:t>
            </a:r>
            <a:r>
              <a:rPr lang="ru-RU" sz="2800" dirty="0"/>
              <a:t> </a:t>
            </a:r>
            <a:r>
              <a:rPr lang="ru-RU" sz="2800" dirty="0">
                <a:solidFill>
                  <a:srgbClr val="FFFF00"/>
                </a:solidFill>
              </a:rPr>
              <a:t>M</a:t>
            </a:r>
            <a:r>
              <a:rPr lang="ru-RU" sz="2800" dirty="0"/>
              <a:t> </a:t>
            </a:r>
            <a:r>
              <a:rPr lang="ru-RU" sz="2800" dirty="0" err="1"/>
              <a:t>sanynyň</a:t>
            </a:r>
            <a:r>
              <a:rPr lang="ru-RU" sz="2800" dirty="0"/>
              <a:t> </a:t>
            </a:r>
            <a:r>
              <a:rPr lang="ru-RU" sz="2800" dirty="0" err="1"/>
              <a:t>deňlemesi</a:t>
            </a:r>
            <a:r>
              <a:rPr lang="ru-RU" sz="2800" dirty="0"/>
              <a:t> </a:t>
            </a:r>
            <a:r>
              <a:rPr lang="ru-RU" sz="2800" dirty="0" err="1"/>
              <a:t>gerek</a:t>
            </a:r>
            <a:r>
              <a:rPr lang="ru-RU" sz="2800" dirty="0"/>
              <a:t>, </a:t>
            </a:r>
            <a:r>
              <a:rPr lang="ru-RU" sz="2800" dirty="0" err="1"/>
              <a:t>hem-de</a:t>
            </a:r>
            <a:r>
              <a:rPr lang="ru-RU" sz="2800" dirty="0"/>
              <a:t> (</a:t>
            </a:r>
            <a:r>
              <a:rPr lang="ru-RU" sz="2800" b="1" dirty="0" err="1">
                <a:solidFill>
                  <a:srgbClr val="FFFF00"/>
                </a:solidFill>
              </a:rPr>
              <a:t>Re</a:t>
            </a:r>
            <a:r>
              <a:rPr lang="ru-RU" sz="2800" dirty="0"/>
              <a:t>) </a:t>
            </a:r>
            <a:r>
              <a:rPr lang="ru-RU" sz="2800" dirty="0" err="1"/>
              <a:t>Reýnoldyň</a:t>
            </a:r>
            <a:r>
              <a:rPr lang="ru-RU" sz="2800" dirty="0"/>
              <a:t> </a:t>
            </a:r>
            <a:r>
              <a:rPr lang="ru-RU" sz="2800" dirty="0" err="1"/>
              <a:t>san</a:t>
            </a:r>
            <a:r>
              <a:rPr lang="ru-RU" sz="2800" dirty="0"/>
              <a:t> </a:t>
            </a:r>
            <a:r>
              <a:rPr lang="ru-RU" sz="2800" dirty="0" err="1"/>
              <a:t>deňligini</a:t>
            </a:r>
            <a:r>
              <a:rPr lang="ru-RU" sz="2800" dirty="0"/>
              <a:t> </a:t>
            </a:r>
            <a:r>
              <a:rPr lang="ru-RU" sz="2800" dirty="0" err="1"/>
              <a:t>berjaý</a:t>
            </a:r>
            <a:r>
              <a:rPr lang="ru-RU" sz="2800" dirty="0"/>
              <a:t> </a:t>
            </a:r>
            <a:r>
              <a:rPr lang="ru-RU" sz="2800" dirty="0" err="1"/>
              <a:t>etmeli</a:t>
            </a:r>
            <a:r>
              <a:rPr lang="ru-RU" sz="2800" dirty="0"/>
              <a:t>. </a:t>
            </a:r>
            <a:endParaRPr lang="ru-RU" dirty="0"/>
          </a:p>
        </p:txBody>
      </p:sp>
      <p:grpSp>
        <p:nvGrpSpPr>
          <p:cNvPr id="19" name="Группа 18"/>
          <p:cNvGrpSpPr/>
          <p:nvPr/>
        </p:nvGrpSpPr>
        <p:grpSpPr>
          <a:xfrm>
            <a:off x="205392" y="171984"/>
            <a:ext cx="8819703" cy="895478"/>
            <a:chOff x="166528" y="301274"/>
            <a:chExt cx="8819703" cy="895478"/>
          </a:xfrm>
        </p:grpSpPr>
        <p:grpSp>
          <p:nvGrpSpPr>
            <p:cNvPr id="20" name="Группа 19"/>
            <p:cNvGrpSpPr/>
            <p:nvPr/>
          </p:nvGrpSpPr>
          <p:grpSpPr>
            <a:xfrm>
              <a:off x="166528" y="301274"/>
              <a:ext cx="8784976" cy="747996"/>
              <a:chOff x="218376" y="226936"/>
              <a:chExt cx="8925624" cy="1120008"/>
            </a:xfrm>
          </p:grpSpPr>
          <p:grpSp>
            <p:nvGrpSpPr>
              <p:cNvPr id="22" name="Группа 21"/>
              <p:cNvGrpSpPr/>
              <p:nvPr/>
            </p:nvGrpSpPr>
            <p:grpSpPr>
              <a:xfrm>
                <a:off x="218376" y="226936"/>
                <a:ext cx="8925624" cy="1120008"/>
                <a:chOff x="-84667" y="1523661"/>
                <a:chExt cx="9108504" cy="1152128"/>
              </a:xfrm>
              <a:solidFill>
                <a:srgbClr val="FFFF00"/>
              </a:solidFill>
            </p:grpSpPr>
            <p:sp>
              <p:nvSpPr>
                <p:cNvPr id="24" name="Прямоугольник 23"/>
                <p:cNvSpPr/>
                <p:nvPr/>
              </p:nvSpPr>
              <p:spPr>
                <a:xfrm>
                  <a:off x="-84667" y="1523661"/>
                  <a:ext cx="9108504" cy="1152128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pic>
              <p:nvPicPr>
                <p:cNvPr id="25" name="Рисунок 24"/>
                <p:cNvPicPr/>
                <p:nvPr/>
              </p:nvPicPr>
              <p:blipFill>
                <a:blip r:embed="rId2">
                  <a:extLst>
                    <a:ext uri="{BEBA8EAE-BF5A-486C-A8C5-ECC9F3942E4B}">
                      <a14:imgProps xmlns:a14="http://schemas.microsoft.com/office/drawing/2010/main">
                        <a14:imgLayer r:embed="rId3">
                          <a14:imgEffect>
                            <a14:backgroundRemoval t="9091" b="86364" l="192" r="100000">
                              <a14:foregroundMark x1="4023" y1="25000" x2="4023" y2="25000"/>
                              <a14:foregroundMark x1="25862" y1="75000" x2="25862" y2="75000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19672" y="1888905"/>
                  <a:ext cx="4969510" cy="42164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26" name="Picture 8" descr="C:\Users\1\Desktop\sewron.jpg"/>
                <p:cNvPicPr/>
                <p:nvPr/>
              </p:nvPicPr>
              <p:blipFill>
                <a:blip r:embed="rId4" cstate="print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backgroundRemoval t="515" b="99613" l="0" r="10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9415" y="1628448"/>
                  <a:ext cx="702771" cy="990138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softEdge rad="112500"/>
                </a:effectLst>
                <a:extLst/>
              </p:spPr>
            </p:pic>
            <p:pic>
              <p:nvPicPr>
                <p:cNvPr id="27" name="Рисунок 26"/>
                <p:cNvPicPr/>
                <p:nvPr/>
              </p:nvPicPr>
              <p:blipFill rotWithShape="1">
                <a:blip r:embed="rId6">
                  <a:extLst>
                    <a:ext uri="{BEBA8EAE-BF5A-486C-A8C5-ECC9F3942E4B}">
                      <a14:imgProps xmlns:a14="http://schemas.microsoft.com/office/drawing/2010/main">
                        <a14:imgLayer r:embed="rId7">
                          <a14:imgEffect>
                            <a14:backgroundRemoval t="21852" b="78981" l="35625" r="61875"/>
                          </a14:imgEffect>
                        </a14:imgLayer>
                      </a14:imgProps>
                    </a:ext>
                  </a:extLst>
                </a:blip>
                <a:srcRect l="33536" t="18311" r="35431" b="19399"/>
                <a:stretch/>
              </p:blipFill>
              <p:spPr bwMode="auto">
                <a:xfrm>
                  <a:off x="144094" y="1580860"/>
                  <a:ext cx="679486" cy="1037726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</p:grpSp>
          <p:sp>
            <p:nvSpPr>
              <p:cNvPr id="23" name="Прямоугольник 22"/>
              <p:cNvSpPr/>
              <p:nvPr/>
            </p:nvSpPr>
            <p:spPr>
              <a:xfrm>
                <a:off x="3595858" y="328802"/>
                <a:ext cx="1609539" cy="74992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sz="36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</a:rPr>
                  <a:t> А Д</a:t>
                </a:r>
                <a:r>
                  <a:rPr lang="en-US" sz="36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</a:rPr>
                  <a:t> </a:t>
                </a:r>
                <a:r>
                  <a:rPr lang="tk-TM" sz="36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</a:rPr>
                  <a:t>N</a:t>
                </a:r>
                <a:endParaRPr lang="ru-RU" sz="3600" b="1" dirty="0">
                  <a:ln w="1905"/>
                  <a:solidFill>
                    <a:srgbClr val="FF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endParaRPr>
              </a:p>
            </p:txBody>
          </p:sp>
        </p:grpSp>
        <p:cxnSp>
          <p:nvCxnSpPr>
            <p:cNvPr id="21" name="Прямая соединительная линия 20"/>
            <p:cNvCxnSpPr/>
            <p:nvPr/>
          </p:nvCxnSpPr>
          <p:spPr>
            <a:xfrm>
              <a:off x="201255" y="1196752"/>
              <a:ext cx="8784976" cy="0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581695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559" b="97426" l="1040" r="9982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339" y="2112025"/>
            <a:ext cx="8616808" cy="4061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" name="Группа 3"/>
          <p:cNvGrpSpPr/>
          <p:nvPr/>
        </p:nvGrpSpPr>
        <p:grpSpPr>
          <a:xfrm>
            <a:off x="167620" y="159454"/>
            <a:ext cx="8784976" cy="965290"/>
            <a:chOff x="-84667" y="1523661"/>
            <a:chExt cx="9108504" cy="1152128"/>
          </a:xfrm>
          <a:solidFill>
            <a:srgbClr val="FFFF00"/>
          </a:solidFill>
        </p:grpSpPr>
        <p:sp>
          <p:nvSpPr>
            <p:cNvPr id="6" name="Прямоугольник 5"/>
            <p:cNvSpPr/>
            <p:nvPr/>
          </p:nvSpPr>
          <p:spPr>
            <a:xfrm>
              <a:off x="-84667" y="1523661"/>
              <a:ext cx="9108504" cy="1152128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7" name="Рисунок 6"/>
            <p:cNvPicPr/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9091" b="86364" l="192" r="100000">
                          <a14:foregroundMark x1="4023" y1="25000" x2="4023" y2="25000"/>
                          <a14:foregroundMark x1="25862" y1="75000" x2="25862" y2="7500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9672" y="1888905"/>
              <a:ext cx="4969510" cy="421640"/>
            </a:xfrm>
            <a:prstGeom prst="rect">
              <a:avLst/>
            </a:prstGeom>
            <a:grpFill/>
            <a:ln>
              <a:noFill/>
            </a:ln>
          </p:spPr>
        </p:pic>
        <p:pic>
          <p:nvPicPr>
            <p:cNvPr id="8" name="Picture 8" descr="C:\Users\1\Desktop\sewron.jpg"/>
            <p:cNvPicPr/>
            <p:nvPr/>
          </p:nvPicPr>
          <p:blipFill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515" b="99613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09415" y="1628448"/>
              <a:ext cx="702771" cy="832295"/>
            </a:xfrm>
            <a:prstGeom prst="rect">
              <a:avLst/>
            </a:prstGeom>
            <a:grpFill/>
            <a:ln>
              <a:noFill/>
            </a:ln>
            <a:effectLst>
              <a:softEdge rad="112500"/>
            </a:effectLst>
            <a:extLst/>
          </p:spPr>
        </p:pic>
        <p:pic>
          <p:nvPicPr>
            <p:cNvPr id="9" name="Рисунок 8"/>
            <p:cNvPicPr/>
            <p:nvPr/>
          </p:nvPicPr>
          <p:blipFill rotWithShape="1"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21852" b="78981" l="35625" r="61875"/>
                      </a14:imgEffect>
                    </a14:imgLayer>
                  </a14:imgProps>
                </a:ext>
              </a:extLst>
            </a:blip>
            <a:srcRect l="33536" t="18311" r="35431" b="19399"/>
            <a:stretch/>
          </p:blipFill>
          <p:spPr bwMode="auto">
            <a:xfrm>
              <a:off x="144095" y="1638063"/>
              <a:ext cx="679486" cy="822680"/>
            </a:xfrm>
            <a:prstGeom prst="rect">
              <a:avLst/>
            </a:prstGeom>
            <a:grp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cxnSp>
        <p:nvCxnSpPr>
          <p:cNvPr id="10" name="Прямая соединительная линия 9"/>
          <p:cNvCxnSpPr/>
          <p:nvPr/>
        </p:nvCxnSpPr>
        <p:spPr>
          <a:xfrm>
            <a:off x="201255" y="1340768"/>
            <a:ext cx="8784976" cy="0"/>
          </a:xfrm>
          <a:prstGeom prst="line">
            <a:avLst/>
          </a:prstGeom>
          <a:ln w="762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3491880" y="321415"/>
            <a:ext cx="15841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А Д</a:t>
            </a:r>
            <a:r>
              <a:rPr lang="en-US" sz="3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tk-TM" sz="3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N</a:t>
            </a:r>
            <a:endParaRPr lang="ru-RU" sz="3600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559" b="97426" l="1040" r="9982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281" y="2276872"/>
            <a:ext cx="8616808" cy="4061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201255" y="1340768"/>
            <a:ext cx="8784976" cy="0"/>
          </a:xfrm>
          <a:prstGeom prst="line">
            <a:avLst/>
          </a:prstGeom>
          <a:ln w="762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Группа 6"/>
          <p:cNvGrpSpPr/>
          <p:nvPr/>
        </p:nvGrpSpPr>
        <p:grpSpPr>
          <a:xfrm>
            <a:off x="167620" y="159454"/>
            <a:ext cx="8784976" cy="965290"/>
            <a:chOff x="-84667" y="1523661"/>
            <a:chExt cx="9108504" cy="1152128"/>
          </a:xfrm>
          <a:solidFill>
            <a:srgbClr val="FFFF00"/>
          </a:solidFill>
        </p:grpSpPr>
        <p:sp>
          <p:nvSpPr>
            <p:cNvPr id="9" name="Прямоугольник 8"/>
            <p:cNvSpPr/>
            <p:nvPr/>
          </p:nvSpPr>
          <p:spPr>
            <a:xfrm>
              <a:off x="-84667" y="1523661"/>
              <a:ext cx="9108504" cy="1152128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10" name="Рисунок 9"/>
            <p:cNvPicPr/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9091" b="86364" l="192" r="100000">
                          <a14:foregroundMark x1="4023" y1="25000" x2="4023" y2="25000"/>
                          <a14:foregroundMark x1="25862" y1="75000" x2="25862" y2="7500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9672" y="1888905"/>
              <a:ext cx="4969510" cy="421640"/>
            </a:xfrm>
            <a:prstGeom prst="rect">
              <a:avLst/>
            </a:prstGeom>
            <a:grpFill/>
            <a:ln>
              <a:noFill/>
            </a:ln>
          </p:spPr>
        </p:pic>
        <p:pic>
          <p:nvPicPr>
            <p:cNvPr id="11" name="Picture 8" descr="C:\Users\1\Desktop\sewron.jpg"/>
            <p:cNvPicPr/>
            <p:nvPr/>
          </p:nvPicPr>
          <p:blipFill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515" b="99613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09415" y="1628448"/>
              <a:ext cx="702771" cy="832295"/>
            </a:xfrm>
            <a:prstGeom prst="rect">
              <a:avLst/>
            </a:prstGeom>
            <a:grpFill/>
            <a:ln>
              <a:noFill/>
            </a:ln>
            <a:effectLst>
              <a:softEdge rad="112500"/>
            </a:effectLst>
            <a:extLst/>
          </p:spPr>
        </p:pic>
        <p:pic>
          <p:nvPicPr>
            <p:cNvPr id="12" name="Рисунок 11"/>
            <p:cNvPicPr/>
            <p:nvPr/>
          </p:nvPicPr>
          <p:blipFill rotWithShape="1"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21852" b="78981" l="35625" r="61875"/>
                      </a14:imgEffect>
                    </a14:imgLayer>
                  </a14:imgProps>
                </a:ext>
              </a:extLst>
            </a:blip>
            <a:srcRect l="33536" t="18311" r="35431" b="19399"/>
            <a:stretch/>
          </p:blipFill>
          <p:spPr bwMode="auto">
            <a:xfrm>
              <a:off x="144095" y="1638063"/>
              <a:ext cx="679486" cy="822680"/>
            </a:xfrm>
            <a:prstGeom prst="rect">
              <a:avLst/>
            </a:prstGeom>
            <a:grp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sp>
        <p:nvSpPr>
          <p:cNvPr id="15" name="Прямоугольник 14"/>
          <p:cNvSpPr/>
          <p:nvPr/>
        </p:nvSpPr>
        <p:spPr>
          <a:xfrm>
            <a:off x="3491880" y="321415"/>
            <a:ext cx="15841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А Д</a:t>
            </a:r>
            <a:r>
              <a:rPr lang="en-US" sz="3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tk-TM" sz="3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N</a:t>
            </a:r>
            <a:endParaRPr lang="ru-RU" sz="3600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953477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167620" y="159454"/>
            <a:ext cx="8784976" cy="965290"/>
            <a:chOff x="-84667" y="1523661"/>
            <a:chExt cx="9108504" cy="1152128"/>
          </a:xfrm>
          <a:solidFill>
            <a:srgbClr val="FFFF00"/>
          </a:solidFill>
        </p:grpSpPr>
        <p:sp>
          <p:nvSpPr>
            <p:cNvPr id="7" name="Прямоугольник 6"/>
            <p:cNvSpPr/>
            <p:nvPr/>
          </p:nvSpPr>
          <p:spPr>
            <a:xfrm>
              <a:off x="-84667" y="1523661"/>
              <a:ext cx="9108504" cy="1152128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8" name="Рисунок 7"/>
            <p:cNvPicPr/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9091" b="86364" l="192" r="100000">
                          <a14:foregroundMark x1="4023" y1="25000" x2="4023" y2="25000"/>
                          <a14:foregroundMark x1="25862" y1="75000" x2="25862" y2="7500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9672" y="1888905"/>
              <a:ext cx="4969510" cy="421640"/>
            </a:xfrm>
            <a:prstGeom prst="rect">
              <a:avLst/>
            </a:prstGeom>
            <a:grpFill/>
            <a:ln>
              <a:noFill/>
            </a:ln>
          </p:spPr>
        </p:pic>
        <p:pic>
          <p:nvPicPr>
            <p:cNvPr id="9" name="Picture 8" descr="C:\Users\1\Desktop\sewron.jpg"/>
            <p:cNvPicPr/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515" b="99613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09415" y="1628448"/>
              <a:ext cx="702771" cy="832295"/>
            </a:xfrm>
            <a:prstGeom prst="rect">
              <a:avLst/>
            </a:prstGeom>
            <a:grpFill/>
            <a:ln>
              <a:noFill/>
            </a:ln>
            <a:effectLst>
              <a:softEdge rad="112500"/>
            </a:effectLst>
            <a:extLst/>
          </p:spPr>
        </p:pic>
        <p:pic>
          <p:nvPicPr>
            <p:cNvPr id="10" name="Рисунок 9"/>
            <p:cNvPicPr/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21852" b="78981" l="35625" r="61875"/>
                      </a14:imgEffect>
                    </a14:imgLayer>
                  </a14:imgProps>
                </a:ext>
              </a:extLst>
            </a:blip>
            <a:srcRect l="33536" t="18311" r="35431" b="19399"/>
            <a:stretch/>
          </p:blipFill>
          <p:spPr bwMode="auto">
            <a:xfrm>
              <a:off x="144095" y="1638063"/>
              <a:ext cx="679486" cy="822680"/>
            </a:xfrm>
            <a:prstGeom prst="rect">
              <a:avLst/>
            </a:prstGeom>
            <a:grp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grpSp>
        <p:nvGrpSpPr>
          <p:cNvPr id="14" name="Группа 13"/>
          <p:cNvGrpSpPr/>
          <p:nvPr/>
        </p:nvGrpSpPr>
        <p:grpSpPr>
          <a:xfrm>
            <a:off x="201255" y="1340768"/>
            <a:ext cx="8784976" cy="5358140"/>
            <a:chOff x="201255" y="1340768"/>
            <a:chExt cx="8784976" cy="5358140"/>
          </a:xfrm>
        </p:grpSpPr>
        <p:pic>
          <p:nvPicPr>
            <p:cNvPr id="12" name="Picture 2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9559" b="97426" l="1040" r="99827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1255" y="2636912"/>
              <a:ext cx="8616808" cy="40619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11" name="Прямая соединительная линия 10"/>
            <p:cNvCxnSpPr/>
            <p:nvPr/>
          </p:nvCxnSpPr>
          <p:spPr>
            <a:xfrm>
              <a:off x="201255" y="1340768"/>
              <a:ext cx="8784976" cy="0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Прямоугольник 14"/>
          <p:cNvSpPr/>
          <p:nvPr/>
        </p:nvSpPr>
        <p:spPr>
          <a:xfrm>
            <a:off x="3491880" y="321415"/>
            <a:ext cx="15841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А Д</a:t>
            </a:r>
            <a:r>
              <a:rPr lang="en-US" sz="3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tk-TM" sz="3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N</a:t>
            </a:r>
            <a:endParaRPr lang="ru-RU" sz="3600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341571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559" b="97426" l="1040" r="9982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704" y="2204864"/>
            <a:ext cx="8616808" cy="4061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" name="Группа 4"/>
          <p:cNvGrpSpPr/>
          <p:nvPr/>
        </p:nvGrpSpPr>
        <p:grpSpPr>
          <a:xfrm>
            <a:off x="167620" y="159454"/>
            <a:ext cx="8784976" cy="965290"/>
            <a:chOff x="-84667" y="1523661"/>
            <a:chExt cx="9108504" cy="1152128"/>
          </a:xfrm>
          <a:solidFill>
            <a:srgbClr val="FFFF00"/>
          </a:solidFill>
        </p:grpSpPr>
        <p:sp>
          <p:nvSpPr>
            <p:cNvPr id="7" name="Прямоугольник 6"/>
            <p:cNvSpPr/>
            <p:nvPr/>
          </p:nvSpPr>
          <p:spPr>
            <a:xfrm>
              <a:off x="-84667" y="1523661"/>
              <a:ext cx="9108504" cy="1152128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8" name="Рисунок 7"/>
            <p:cNvPicPr/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9091" b="86364" l="192" r="100000">
                          <a14:foregroundMark x1="4023" y1="25000" x2="4023" y2="25000"/>
                          <a14:foregroundMark x1="25862" y1="75000" x2="25862" y2="7500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9672" y="1888905"/>
              <a:ext cx="4969510" cy="421640"/>
            </a:xfrm>
            <a:prstGeom prst="rect">
              <a:avLst/>
            </a:prstGeom>
            <a:grpFill/>
            <a:ln>
              <a:noFill/>
            </a:ln>
          </p:spPr>
        </p:pic>
        <p:pic>
          <p:nvPicPr>
            <p:cNvPr id="9" name="Picture 8" descr="C:\Users\1\Desktop\sewron.jpg"/>
            <p:cNvPicPr/>
            <p:nvPr/>
          </p:nvPicPr>
          <p:blipFill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515" b="99613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09415" y="1628448"/>
              <a:ext cx="702771" cy="832295"/>
            </a:xfrm>
            <a:prstGeom prst="rect">
              <a:avLst/>
            </a:prstGeom>
            <a:grpFill/>
            <a:ln>
              <a:noFill/>
            </a:ln>
            <a:effectLst>
              <a:softEdge rad="112500"/>
            </a:effectLst>
            <a:extLst/>
          </p:spPr>
        </p:pic>
        <p:pic>
          <p:nvPicPr>
            <p:cNvPr id="10" name="Рисунок 9"/>
            <p:cNvPicPr/>
            <p:nvPr/>
          </p:nvPicPr>
          <p:blipFill rotWithShape="1"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21852" b="78981" l="35625" r="61875"/>
                      </a14:imgEffect>
                    </a14:imgLayer>
                  </a14:imgProps>
                </a:ext>
              </a:extLst>
            </a:blip>
            <a:srcRect l="33536" t="18311" r="35431" b="19399"/>
            <a:stretch/>
          </p:blipFill>
          <p:spPr bwMode="auto">
            <a:xfrm>
              <a:off x="144095" y="1638063"/>
              <a:ext cx="679486" cy="822680"/>
            </a:xfrm>
            <a:prstGeom prst="rect">
              <a:avLst/>
            </a:prstGeom>
            <a:grp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cxnSp>
        <p:nvCxnSpPr>
          <p:cNvPr id="11" name="Прямая соединительная линия 10"/>
          <p:cNvCxnSpPr/>
          <p:nvPr/>
        </p:nvCxnSpPr>
        <p:spPr>
          <a:xfrm>
            <a:off x="201255" y="1340768"/>
            <a:ext cx="8784976" cy="0"/>
          </a:xfrm>
          <a:prstGeom prst="line">
            <a:avLst/>
          </a:prstGeom>
          <a:ln w="762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3491880" y="321415"/>
            <a:ext cx="15841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А Д</a:t>
            </a:r>
            <a:r>
              <a:rPr lang="en-US" sz="3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tk-TM" sz="3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N</a:t>
            </a:r>
            <a:endParaRPr lang="ru-RU" sz="3600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0" y="104056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559" b="97426" l="1040" r="9982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395" y="1844824"/>
            <a:ext cx="8616808" cy="4061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4" name="Прямая соединительная линия 3"/>
          <p:cNvCxnSpPr/>
          <p:nvPr/>
        </p:nvCxnSpPr>
        <p:spPr>
          <a:xfrm>
            <a:off x="201255" y="1340768"/>
            <a:ext cx="8784976" cy="0"/>
          </a:xfrm>
          <a:prstGeom prst="line">
            <a:avLst/>
          </a:prstGeom>
          <a:ln w="762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Группа 5"/>
          <p:cNvGrpSpPr/>
          <p:nvPr/>
        </p:nvGrpSpPr>
        <p:grpSpPr>
          <a:xfrm>
            <a:off x="167620" y="159454"/>
            <a:ext cx="8784976" cy="965290"/>
            <a:chOff x="-84667" y="1523661"/>
            <a:chExt cx="9108504" cy="1152128"/>
          </a:xfrm>
          <a:solidFill>
            <a:srgbClr val="FFFF00"/>
          </a:solidFill>
        </p:grpSpPr>
        <p:sp>
          <p:nvSpPr>
            <p:cNvPr id="8" name="Прямоугольник 7"/>
            <p:cNvSpPr/>
            <p:nvPr/>
          </p:nvSpPr>
          <p:spPr>
            <a:xfrm>
              <a:off x="-84667" y="1523661"/>
              <a:ext cx="9108504" cy="1152128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9" name="Рисунок 8"/>
            <p:cNvPicPr/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9091" b="86364" l="192" r="100000">
                          <a14:foregroundMark x1="4023" y1="25000" x2="4023" y2="25000"/>
                          <a14:foregroundMark x1="25862" y1="75000" x2="25862" y2="7500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9672" y="1888905"/>
              <a:ext cx="4969510" cy="421640"/>
            </a:xfrm>
            <a:prstGeom prst="rect">
              <a:avLst/>
            </a:prstGeom>
            <a:grpFill/>
            <a:ln>
              <a:noFill/>
            </a:ln>
          </p:spPr>
        </p:pic>
        <p:pic>
          <p:nvPicPr>
            <p:cNvPr id="10" name="Picture 8" descr="C:\Users\1\Desktop\sewron.jpg"/>
            <p:cNvPicPr/>
            <p:nvPr/>
          </p:nvPicPr>
          <p:blipFill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515" b="99613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09415" y="1628448"/>
              <a:ext cx="702771" cy="832295"/>
            </a:xfrm>
            <a:prstGeom prst="rect">
              <a:avLst/>
            </a:prstGeom>
            <a:grpFill/>
            <a:ln>
              <a:noFill/>
            </a:ln>
            <a:effectLst>
              <a:softEdge rad="112500"/>
            </a:effectLst>
            <a:extLst/>
          </p:spPr>
        </p:pic>
        <p:pic>
          <p:nvPicPr>
            <p:cNvPr id="11" name="Рисунок 10"/>
            <p:cNvPicPr/>
            <p:nvPr/>
          </p:nvPicPr>
          <p:blipFill rotWithShape="1"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21852" b="78981" l="35625" r="61875"/>
                      </a14:imgEffect>
                    </a14:imgLayer>
                  </a14:imgProps>
                </a:ext>
              </a:extLst>
            </a:blip>
            <a:srcRect l="33536" t="18311" r="35431" b="19399"/>
            <a:stretch/>
          </p:blipFill>
          <p:spPr bwMode="auto">
            <a:xfrm>
              <a:off x="144095" y="1638063"/>
              <a:ext cx="679486" cy="822680"/>
            </a:xfrm>
            <a:prstGeom prst="rect">
              <a:avLst/>
            </a:prstGeom>
            <a:grp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sp>
        <p:nvSpPr>
          <p:cNvPr id="14" name="Прямоугольник 13"/>
          <p:cNvSpPr/>
          <p:nvPr/>
        </p:nvSpPr>
        <p:spPr>
          <a:xfrm>
            <a:off x="3491880" y="321415"/>
            <a:ext cx="15841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А Д</a:t>
            </a:r>
            <a:r>
              <a:rPr lang="en-US" sz="3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tk-TM" sz="3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N</a:t>
            </a:r>
            <a:endParaRPr lang="ru-RU" sz="3600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559" b="97426" l="1040" r="9982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409" y="2293059"/>
            <a:ext cx="8616808" cy="4061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6" name="Группа 5"/>
          <p:cNvGrpSpPr/>
          <p:nvPr/>
        </p:nvGrpSpPr>
        <p:grpSpPr>
          <a:xfrm>
            <a:off x="167620" y="159454"/>
            <a:ext cx="8784976" cy="785118"/>
            <a:chOff x="-84667" y="1523661"/>
            <a:chExt cx="9108504" cy="1152128"/>
          </a:xfrm>
          <a:solidFill>
            <a:srgbClr val="FFFF00"/>
          </a:solidFill>
        </p:grpSpPr>
        <p:sp>
          <p:nvSpPr>
            <p:cNvPr id="8" name="Прямоугольник 7"/>
            <p:cNvSpPr/>
            <p:nvPr/>
          </p:nvSpPr>
          <p:spPr>
            <a:xfrm>
              <a:off x="-84667" y="1523661"/>
              <a:ext cx="9108504" cy="1152128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9" name="Рисунок 8"/>
            <p:cNvPicPr/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9091" b="86364" l="192" r="100000">
                          <a14:foregroundMark x1="4023" y1="25000" x2="4023" y2="25000"/>
                          <a14:foregroundMark x1="25862" y1="75000" x2="25862" y2="7500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9672" y="1888905"/>
              <a:ext cx="4969510" cy="421640"/>
            </a:xfrm>
            <a:prstGeom prst="rect">
              <a:avLst/>
            </a:prstGeom>
            <a:grpFill/>
            <a:ln>
              <a:noFill/>
            </a:ln>
          </p:spPr>
        </p:pic>
        <p:pic>
          <p:nvPicPr>
            <p:cNvPr id="10" name="Picture 8" descr="C:\Users\1\Desktop\sewron.jpg"/>
            <p:cNvPicPr/>
            <p:nvPr/>
          </p:nvPicPr>
          <p:blipFill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515" b="99613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09415" y="1628448"/>
              <a:ext cx="702771" cy="832295"/>
            </a:xfrm>
            <a:prstGeom prst="rect">
              <a:avLst/>
            </a:prstGeom>
            <a:grpFill/>
            <a:ln>
              <a:noFill/>
            </a:ln>
            <a:effectLst>
              <a:softEdge rad="112500"/>
            </a:effectLst>
            <a:extLst/>
          </p:spPr>
        </p:pic>
        <p:pic>
          <p:nvPicPr>
            <p:cNvPr id="11" name="Рисунок 10"/>
            <p:cNvPicPr/>
            <p:nvPr/>
          </p:nvPicPr>
          <p:blipFill rotWithShape="1"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21852" b="78981" l="35625" r="61875"/>
                      </a14:imgEffect>
                    </a14:imgLayer>
                  </a14:imgProps>
                </a:ext>
              </a:extLst>
            </a:blip>
            <a:srcRect l="33536" t="18311" r="35431" b="19399"/>
            <a:stretch/>
          </p:blipFill>
          <p:spPr bwMode="auto">
            <a:xfrm>
              <a:off x="144095" y="1638063"/>
              <a:ext cx="679486" cy="822680"/>
            </a:xfrm>
            <a:prstGeom prst="rect">
              <a:avLst/>
            </a:prstGeom>
            <a:grp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cxnSp>
        <p:nvCxnSpPr>
          <p:cNvPr id="12" name="Прямая соединительная линия 11"/>
          <p:cNvCxnSpPr/>
          <p:nvPr/>
        </p:nvCxnSpPr>
        <p:spPr>
          <a:xfrm>
            <a:off x="167620" y="1124744"/>
            <a:ext cx="8784976" cy="0"/>
          </a:xfrm>
          <a:prstGeom prst="line">
            <a:avLst/>
          </a:prstGeom>
          <a:ln w="762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3491880" y="218331"/>
            <a:ext cx="15841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А Д</a:t>
            </a:r>
            <a:r>
              <a:rPr lang="en-US" sz="3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tk-TM" sz="3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N</a:t>
            </a:r>
            <a:endParaRPr lang="ru-RU" sz="3600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2642082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5988</TotalTime>
  <Words>214</Words>
  <Application>Microsoft Office PowerPoint</Application>
  <PresentationFormat>Экран (4:3)</PresentationFormat>
  <Paragraphs>52</Paragraphs>
  <Slides>18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Апекс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Гость</dc:creator>
  <cp:lastModifiedBy>Shehiyev Hudayberdi</cp:lastModifiedBy>
  <cp:revision>510</cp:revision>
  <dcterms:created xsi:type="dcterms:W3CDTF">2014-03-27T12:19:37Z</dcterms:created>
  <dcterms:modified xsi:type="dcterms:W3CDTF">2018-03-31T06:32:13Z</dcterms:modified>
</cp:coreProperties>
</file>