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7" r:id="rId2"/>
    <p:sldId id="256" r:id="rId3"/>
    <p:sldId id="257" r:id="rId4"/>
    <p:sldId id="258" r:id="rId5"/>
    <p:sldId id="260" r:id="rId6"/>
    <p:sldId id="261" r:id="rId7"/>
    <p:sldId id="262" r:id="rId8"/>
    <p:sldId id="263" r:id="rId9"/>
    <p:sldId id="259" r:id="rId10"/>
    <p:sldId id="268" r:id="rId11"/>
    <p:sldId id="264" r:id="rId12"/>
    <p:sldId id="265" r:id="rId13"/>
    <p:sldId id="266"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4"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C7F5BD20-6EF8-4185-8EAB-258D73DA58B0}"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B2147B2-594F-4ABD-B21E-2CF15AF714F2}" type="slidenum">
              <a:rPr lang="ru-RU" smtClean="0"/>
              <a:t>‹#›</a:t>
            </a:fld>
            <a:endParaRPr lang="ru-RU"/>
          </a:p>
        </p:txBody>
      </p:sp>
    </p:spTree>
    <p:extLst>
      <p:ext uri="{BB962C8B-B14F-4D97-AF65-F5344CB8AC3E}">
        <p14:creationId xmlns:p14="http://schemas.microsoft.com/office/powerpoint/2010/main" val="3038886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7F5BD20-6EF8-4185-8EAB-258D73DA58B0}"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B2147B2-594F-4ABD-B21E-2CF15AF714F2}" type="slidenum">
              <a:rPr lang="ru-RU" smtClean="0"/>
              <a:t>‹#›</a:t>
            </a:fld>
            <a:endParaRPr lang="ru-RU"/>
          </a:p>
        </p:txBody>
      </p:sp>
    </p:spTree>
    <p:extLst>
      <p:ext uri="{BB962C8B-B14F-4D97-AF65-F5344CB8AC3E}">
        <p14:creationId xmlns:p14="http://schemas.microsoft.com/office/powerpoint/2010/main" val="3998735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7F5BD20-6EF8-4185-8EAB-258D73DA58B0}"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B2147B2-594F-4ABD-B21E-2CF15AF714F2}" type="slidenum">
              <a:rPr lang="ru-RU" smtClean="0"/>
              <a:t>‹#›</a:t>
            </a:fld>
            <a:endParaRPr lang="ru-RU"/>
          </a:p>
        </p:txBody>
      </p:sp>
    </p:spTree>
    <p:extLst>
      <p:ext uri="{BB962C8B-B14F-4D97-AF65-F5344CB8AC3E}">
        <p14:creationId xmlns:p14="http://schemas.microsoft.com/office/powerpoint/2010/main" val="2280262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C7F5BD20-6EF8-4185-8EAB-258D73DA58B0}" type="datetimeFigureOut">
              <a:rPr lang="ru-RU" smtClean="0"/>
              <a:t>13.01.2022</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B2147B2-594F-4ABD-B21E-2CF15AF714F2}" type="slidenum">
              <a:rPr lang="ru-RU" smtClean="0"/>
              <a:t>‹#›</a:t>
            </a:fld>
            <a:endParaRPr lang="ru-RU"/>
          </a:p>
        </p:txBody>
      </p:sp>
    </p:spTree>
    <p:extLst>
      <p:ext uri="{BB962C8B-B14F-4D97-AF65-F5344CB8AC3E}">
        <p14:creationId xmlns:p14="http://schemas.microsoft.com/office/powerpoint/2010/main" val="3223904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7F5BD20-6EF8-4185-8EAB-258D73DA58B0}" type="datetimeFigureOut">
              <a:rPr lang="ru-RU" smtClean="0"/>
              <a:t>13.01.2022</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B2147B2-594F-4ABD-B21E-2CF15AF714F2}" type="slidenum">
              <a:rPr lang="ru-RU" smtClean="0"/>
              <a:t>‹#›</a:t>
            </a:fld>
            <a:endParaRPr lang="ru-RU"/>
          </a:p>
        </p:txBody>
      </p:sp>
    </p:spTree>
    <p:extLst>
      <p:ext uri="{BB962C8B-B14F-4D97-AF65-F5344CB8AC3E}">
        <p14:creationId xmlns:p14="http://schemas.microsoft.com/office/powerpoint/2010/main" val="3325005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7F5BD20-6EF8-4185-8EAB-258D73DA58B0}" type="datetimeFigureOut">
              <a:rPr lang="ru-RU" smtClean="0"/>
              <a:t>13.01.2022</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B2147B2-594F-4ABD-B21E-2CF15AF714F2}" type="slidenum">
              <a:rPr lang="ru-RU" smtClean="0"/>
              <a:t>‹#›</a:t>
            </a:fld>
            <a:endParaRPr lang="ru-RU"/>
          </a:p>
        </p:txBody>
      </p:sp>
    </p:spTree>
    <p:extLst>
      <p:ext uri="{BB962C8B-B14F-4D97-AF65-F5344CB8AC3E}">
        <p14:creationId xmlns:p14="http://schemas.microsoft.com/office/powerpoint/2010/main" val="2898662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F5BD20-6EF8-4185-8EAB-258D73DA58B0}" type="datetimeFigureOut">
              <a:rPr lang="ru-RU" smtClean="0"/>
              <a:t>13.01.2022</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B2147B2-594F-4ABD-B21E-2CF15AF714F2}" type="slidenum">
              <a:rPr lang="ru-RU" smtClean="0"/>
              <a:t>‹#›</a:t>
            </a:fld>
            <a:endParaRPr lang="ru-RU"/>
          </a:p>
        </p:txBody>
      </p:sp>
    </p:spTree>
    <p:extLst>
      <p:ext uri="{BB962C8B-B14F-4D97-AF65-F5344CB8AC3E}">
        <p14:creationId xmlns:p14="http://schemas.microsoft.com/office/powerpoint/2010/main" val="1891230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7F5BD20-6EF8-4185-8EAB-258D73DA58B0}" type="datetimeFigureOut">
              <a:rPr lang="ru-RU" smtClean="0"/>
              <a:t>13.01.2022</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B2147B2-594F-4ABD-B21E-2CF15AF714F2}" type="slidenum">
              <a:rPr lang="ru-RU" smtClean="0"/>
              <a:t>‹#›</a:t>
            </a:fld>
            <a:endParaRPr lang="ru-RU"/>
          </a:p>
        </p:txBody>
      </p:sp>
    </p:spTree>
    <p:extLst>
      <p:ext uri="{BB962C8B-B14F-4D97-AF65-F5344CB8AC3E}">
        <p14:creationId xmlns:p14="http://schemas.microsoft.com/office/powerpoint/2010/main" val="346176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7F5BD20-6EF8-4185-8EAB-258D73DA58B0}" type="datetimeFigureOut">
              <a:rPr lang="ru-RU" smtClean="0"/>
              <a:t>13.01.2022</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B2147B2-594F-4ABD-B21E-2CF15AF714F2}" type="slidenum">
              <a:rPr lang="ru-RU" smtClean="0"/>
              <a:t>‹#›</a:t>
            </a:fld>
            <a:endParaRPr lang="ru-RU"/>
          </a:p>
        </p:txBody>
      </p:sp>
    </p:spTree>
    <p:extLst>
      <p:ext uri="{BB962C8B-B14F-4D97-AF65-F5344CB8AC3E}">
        <p14:creationId xmlns:p14="http://schemas.microsoft.com/office/powerpoint/2010/main" val="3964507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7F5BD20-6EF8-4185-8EAB-258D73DA58B0}"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B2147B2-594F-4ABD-B21E-2CF15AF714F2}" type="slidenum">
              <a:rPr lang="ru-RU" smtClean="0"/>
              <a:t>‹#›</a:t>
            </a:fld>
            <a:endParaRPr lang="ru-RU"/>
          </a:p>
        </p:txBody>
      </p:sp>
    </p:spTree>
    <p:extLst>
      <p:ext uri="{BB962C8B-B14F-4D97-AF65-F5344CB8AC3E}">
        <p14:creationId xmlns:p14="http://schemas.microsoft.com/office/powerpoint/2010/main" val="4114609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7F5BD20-6EF8-4185-8EAB-258D73DA58B0}"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B2147B2-594F-4ABD-B21E-2CF15AF714F2}"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77707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C7F5BD20-6EF8-4185-8EAB-258D73DA58B0}" type="datetimeFigureOut">
              <a:rPr lang="ru-RU" smtClean="0"/>
              <a:t>13.01.2022</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B2147B2-594F-4ABD-B21E-2CF15AF714F2}" type="slidenum">
              <a:rPr lang="ru-RU" smtClean="0"/>
              <a:t>‹#›</a:t>
            </a:fld>
            <a:endParaRPr lang="ru-RU"/>
          </a:p>
        </p:txBody>
      </p:sp>
    </p:spTree>
    <p:extLst>
      <p:ext uri="{BB962C8B-B14F-4D97-AF65-F5344CB8AC3E}">
        <p14:creationId xmlns:p14="http://schemas.microsoft.com/office/powerpoint/2010/main" val="15924986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C7F5BD20-6EF8-4185-8EAB-258D73DA58B0}" type="datetimeFigureOut">
              <a:rPr lang="ru-RU" smtClean="0"/>
              <a:t>13.01.2022</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B2147B2-594F-4ABD-B21E-2CF15AF714F2}"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179087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C7F5BD20-6EF8-4185-8EAB-258D73DA58B0}" type="datetimeFigureOut">
              <a:rPr lang="ru-RU" smtClean="0"/>
              <a:t>13.01.2022</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B2147B2-594F-4ABD-B21E-2CF15AF714F2}" type="slidenum">
              <a:rPr lang="ru-RU" smtClean="0"/>
              <a:t>‹#›</a:t>
            </a:fld>
            <a:endParaRPr lang="ru-RU"/>
          </a:p>
        </p:txBody>
      </p:sp>
    </p:spTree>
    <p:extLst>
      <p:ext uri="{BB962C8B-B14F-4D97-AF65-F5344CB8AC3E}">
        <p14:creationId xmlns:p14="http://schemas.microsoft.com/office/powerpoint/2010/main" val="22160010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7F5BD20-6EF8-4185-8EAB-258D73DA58B0}"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B2147B2-594F-4ABD-B21E-2CF15AF714F2}" type="slidenum">
              <a:rPr lang="ru-RU" smtClean="0"/>
              <a:t>‹#›</a:t>
            </a:fld>
            <a:endParaRPr lang="ru-RU"/>
          </a:p>
        </p:txBody>
      </p:sp>
    </p:spTree>
    <p:extLst>
      <p:ext uri="{BB962C8B-B14F-4D97-AF65-F5344CB8AC3E}">
        <p14:creationId xmlns:p14="http://schemas.microsoft.com/office/powerpoint/2010/main" val="17160313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7F5BD20-6EF8-4185-8EAB-258D73DA58B0}"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B2147B2-594F-4ABD-B21E-2CF15AF714F2}" type="slidenum">
              <a:rPr lang="ru-RU" smtClean="0"/>
              <a:t>‹#›</a:t>
            </a:fld>
            <a:endParaRPr lang="ru-RU"/>
          </a:p>
        </p:txBody>
      </p:sp>
    </p:spTree>
    <p:extLst>
      <p:ext uri="{BB962C8B-B14F-4D97-AF65-F5344CB8AC3E}">
        <p14:creationId xmlns:p14="http://schemas.microsoft.com/office/powerpoint/2010/main" val="753068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7F5BD20-6EF8-4185-8EAB-258D73DA58B0}" type="datetimeFigureOut">
              <a:rPr lang="ru-RU" smtClean="0"/>
              <a:t>13.01.2022</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B2147B2-594F-4ABD-B21E-2CF15AF714F2}" type="slidenum">
              <a:rPr lang="ru-RU" smtClean="0"/>
              <a:t>‹#›</a:t>
            </a:fld>
            <a:endParaRPr lang="ru-RU"/>
          </a:p>
        </p:txBody>
      </p:sp>
    </p:spTree>
    <p:extLst>
      <p:ext uri="{BB962C8B-B14F-4D97-AF65-F5344CB8AC3E}">
        <p14:creationId xmlns:p14="http://schemas.microsoft.com/office/powerpoint/2010/main" val="6238638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Текст 3"/>
          <p:cNvSpPr>
            <a:spLocks noGrp="1"/>
          </p:cNvSpPr>
          <p:nvPr>
            <p:ph type="body" idx="1"/>
          </p:nvPr>
        </p:nvSpPr>
        <p:spPr>
          <a:xfrm>
            <a:off x="2930174" y="3793601"/>
            <a:ext cx="8915399" cy="860400"/>
          </a:xfrm>
        </p:spPr>
        <p:txBody>
          <a:bodyPr>
            <a:noAutofit/>
          </a:bodyPr>
          <a:lstStyle/>
          <a:p>
            <a:r>
              <a:rPr lang="tk-TM" sz="2600" b="1" dirty="0" smtClean="0">
                <a:solidFill>
                  <a:schemeClr val="bg1"/>
                </a:solidFill>
              </a:rPr>
              <a:t>Fakultet:Ykdysadyýet we sanly ulgam tehnologiýalary.</a:t>
            </a:r>
          </a:p>
        </p:txBody>
      </p:sp>
    </p:spTree>
    <p:extLst>
      <p:ext uri="{BB962C8B-B14F-4D97-AF65-F5344CB8AC3E}">
        <p14:creationId xmlns:p14="http://schemas.microsoft.com/office/powerpoint/2010/main" val="203282764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200755" y="743918"/>
            <a:ext cx="8694549" cy="19682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k-TM" sz="4000" b="1" i="1" dirty="0" smtClean="0">
                <a:latin typeface="Times New Roman" panose="02020603050405020304" pitchFamily="18" charset="0"/>
                <a:cs typeface="Times New Roman" panose="02020603050405020304" pitchFamily="18" charset="0"/>
              </a:rPr>
              <a:t>Tema:Howa ulagy we onuň tehniki üpjünçiligi.</a:t>
            </a:r>
            <a:endParaRPr lang="ru-RU" sz="4000" b="1" i="1"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2200758" y="2712203"/>
            <a:ext cx="8694549" cy="526943"/>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k-TM" sz="3200" dirty="0" smtClean="0"/>
              <a:t>Meýilnama:</a:t>
            </a:r>
            <a:endParaRPr lang="ru-RU" sz="3200" dirty="0"/>
          </a:p>
        </p:txBody>
      </p:sp>
      <p:sp>
        <p:nvSpPr>
          <p:cNvPr id="8" name="Прямоугольник 7"/>
          <p:cNvSpPr/>
          <p:nvPr/>
        </p:nvSpPr>
        <p:spPr>
          <a:xfrm>
            <a:off x="2200759" y="3223647"/>
            <a:ext cx="8694549" cy="697424"/>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k-TM" sz="3200" dirty="0" smtClean="0">
                <a:latin typeface="Times New Roman" panose="02020603050405020304" pitchFamily="18" charset="0"/>
                <a:cs typeface="Times New Roman" panose="02020603050405020304" pitchFamily="18" charset="0"/>
              </a:rPr>
              <a:t>1)Howa ulagynyň taryhy.</a:t>
            </a:r>
            <a:endParaRPr lang="ru-RU" sz="3200"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2200757" y="3921071"/>
            <a:ext cx="8694549" cy="697424"/>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k-TM" sz="3200" dirty="0" smtClean="0">
                <a:latin typeface="Times New Roman" panose="02020603050405020304" pitchFamily="18" charset="0"/>
                <a:cs typeface="Times New Roman" panose="02020603050405020304" pitchFamily="18" charset="0"/>
              </a:rPr>
              <a:t>2)Awiaabatlaýyş zawodlary.</a:t>
            </a:r>
            <a:endParaRPr lang="ru-RU" sz="3200" dirty="0">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2200755" y="4618495"/>
            <a:ext cx="8694549" cy="697424"/>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k-TM" sz="3200" dirty="0" smtClean="0">
                <a:latin typeface="Times New Roman" panose="02020603050405020304" pitchFamily="18" charset="0"/>
                <a:cs typeface="Times New Roman" panose="02020603050405020304" pitchFamily="18" charset="0"/>
              </a:rPr>
              <a:t>3)Howa ulagynyň häzirki görnüşleri.</a:t>
            </a:r>
            <a:endParaRPr lang="ru-RU" sz="3200" dirty="0">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2200755" y="6013342"/>
            <a:ext cx="8694549" cy="681926"/>
          </a:xfrm>
          <a:prstGeom prst="rect">
            <a:avLst/>
          </a:prstGeom>
        </p:spPr>
        <p:style>
          <a:lnRef idx="3">
            <a:schemeClr val="lt1"/>
          </a:lnRef>
          <a:fillRef idx="1">
            <a:schemeClr val="dk1"/>
          </a:fillRef>
          <a:effectRef idx="1">
            <a:schemeClr val="dk1"/>
          </a:effectRef>
          <a:fontRef idx="minor">
            <a:schemeClr val="lt1"/>
          </a:fontRef>
        </p:style>
        <p:txBody>
          <a:bodyPr rtlCol="0" anchor="ctr"/>
          <a:lstStyle/>
          <a:p>
            <a:r>
              <a:rPr lang="tk-TM" sz="36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Ders: Ulagyň umumy kursy</a:t>
            </a:r>
            <a:endParaRPr lang="ru-RU" sz="36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9696116"/>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одзаголовок 5"/>
          <p:cNvSpPr>
            <a:spLocks noGrp="1"/>
          </p:cNvSpPr>
          <p:nvPr>
            <p:ph type="subTitle" idx="1"/>
          </p:nvPr>
        </p:nvSpPr>
        <p:spPr>
          <a:xfrm>
            <a:off x="1596326" y="2173664"/>
            <a:ext cx="9350348" cy="1049983"/>
          </a:xfrm>
        </p:spPr>
        <p:txBody>
          <a:bodyPr/>
          <a:lstStyle/>
          <a:p>
            <a:endParaRPr lang="ru-RU" dirty="0"/>
          </a:p>
        </p:txBody>
      </p:sp>
      <p:sp>
        <p:nvSpPr>
          <p:cNvPr id="10" name="Заголовок 9"/>
          <p:cNvSpPr>
            <a:spLocks noGrp="1"/>
          </p:cNvSpPr>
          <p:nvPr>
            <p:ph type="ctrTitle"/>
          </p:nvPr>
        </p:nvSpPr>
        <p:spPr>
          <a:xfrm>
            <a:off x="0" y="5827363"/>
            <a:ext cx="12191999" cy="1030637"/>
          </a:xfrm>
        </p:spPr>
        <p:txBody>
          <a:bodyPr>
            <a:normAutofit/>
          </a:bodyPr>
          <a:lstStyle/>
          <a:p>
            <a:endParaRPr lang="ru-RU" sz="3600" dirty="0">
              <a:solidFill>
                <a:schemeClr val="tx1"/>
              </a:solidFill>
              <a:latin typeface="Times New Roman" panose="02020603050405020304" pitchFamily="18" charset="0"/>
              <a:cs typeface="Times New Roman" panose="02020603050405020304" pitchFamily="18" charset="0"/>
            </a:endParaRPr>
          </a:p>
        </p:txBody>
      </p:sp>
      <p:pic>
        <p:nvPicPr>
          <p:cNvPr id="11" name="Рисунок 10"/>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0"/>
            <a:ext cx="12192000" cy="685800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2" name="Прямоугольник 11"/>
          <p:cNvSpPr/>
          <p:nvPr/>
        </p:nvSpPr>
        <p:spPr>
          <a:xfrm>
            <a:off x="371959" y="418454"/>
            <a:ext cx="11468745" cy="5878532"/>
          </a:xfrm>
          <a:prstGeom prst="rect">
            <a:avLst/>
          </a:prstGeom>
        </p:spPr>
        <p:txBody>
          <a:bodyPr wrap="square">
            <a:spAutoFit/>
          </a:bodyPr>
          <a:lstStyle/>
          <a:p>
            <a:r>
              <a:rPr lang="tk-TM" sz="4000" b="1" dirty="0" smtClean="0">
                <a:solidFill>
                  <a:srgbClr val="FF0000"/>
                </a:solidFill>
                <a:latin typeface="Times New Roman" panose="02020603050405020304" pitchFamily="18" charset="0"/>
                <a:cs typeface="Times New Roman" panose="02020603050405020304" pitchFamily="18" charset="0"/>
              </a:rPr>
              <a:t>                              </a:t>
            </a:r>
            <a:r>
              <a:rPr lang="tk-TM" sz="4400" b="1" i="1" dirty="0" smtClean="0">
                <a:solidFill>
                  <a:srgbClr val="FF0000"/>
                </a:solidFill>
                <a:latin typeface="Times New Roman" panose="02020603050405020304" pitchFamily="18" charset="0"/>
                <a:cs typeface="Times New Roman" panose="02020603050405020304" pitchFamily="18" charset="0"/>
              </a:rPr>
              <a:t>Howa ulagynyň taryhy.</a:t>
            </a:r>
          </a:p>
          <a:p>
            <a:r>
              <a:rPr lang="tk-TM" sz="4400" b="1" dirty="0" smtClean="0">
                <a:solidFill>
                  <a:srgbClr val="FF0000"/>
                </a:solidFill>
                <a:latin typeface="Times New Roman" panose="02020603050405020304" pitchFamily="18" charset="0"/>
                <a:cs typeface="Times New Roman" panose="02020603050405020304" pitchFamily="18" charset="0"/>
              </a:rPr>
              <a:t/>
            </a:r>
            <a:br>
              <a:rPr lang="tk-TM" sz="4400" b="1" dirty="0" smtClean="0">
                <a:solidFill>
                  <a:srgbClr val="FF0000"/>
                </a:solidFill>
                <a:latin typeface="Times New Roman" panose="02020603050405020304" pitchFamily="18" charset="0"/>
                <a:cs typeface="Times New Roman" panose="02020603050405020304" pitchFamily="18" charset="0"/>
              </a:rPr>
            </a:br>
            <a:r>
              <a:rPr lang="tk-TM" dirty="0" smtClean="0">
                <a:solidFill>
                  <a:srgbClr val="FF0000"/>
                </a:solidFill>
                <a:latin typeface="Times New Roman" panose="02020603050405020304" pitchFamily="18" charset="0"/>
                <a:cs typeface="Times New Roman" panose="02020603050405020304" pitchFamily="18" charset="0"/>
              </a:rPr>
              <a:t>	</a:t>
            </a:r>
            <a:r>
              <a:rPr lang="tk-TM" sz="3600" dirty="0">
                <a:solidFill>
                  <a:srgbClr val="FF0000"/>
                </a:solidFill>
                <a:latin typeface="Times New Roman" panose="02020603050405020304" pitchFamily="18" charset="0"/>
                <a:cs typeface="Times New Roman" panose="02020603050405020304" pitchFamily="18" charset="0"/>
              </a:rPr>
              <a:t>Adamzat guşlar ýaly asmana göterilmek arzuwy ähli döwwürlerde halklaryň rowaýatlarynda duşýar. Adamyň uçmak meselesine ylmy çemeleşme Rönesans döwründe Leonardo Da Winçi pikirlerine gabat gelýär.Ol guşlaryň aerodinamikasyny öwrenipdir hem-de öz ýaşan döwründen has öňe gidişlige eýe bolup uçuş enjamynyň gurluşygynyň ajaýyp çözgüdini tapýar.Ol çözgüt bolsa </a:t>
            </a:r>
            <a:r>
              <a:rPr lang="en-US" sz="3600" dirty="0">
                <a:solidFill>
                  <a:srgbClr val="FF0000"/>
                </a:solidFill>
                <a:latin typeface="Times New Roman" panose="02020603050405020304" pitchFamily="18" charset="0"/>
                <a:cs typeface="Times New Roman" panose="02020603050405020304" pitchFamily="18" charset="0"/>
              </a:rPr>
              <a:t>XX</a:t>
            </a:r>
            <a:r>
              <a:rPr lang="tk-TM" sz="3600" dirty="0">
                <a:solidFill>
                  <a:srgbClr val="FF0000"/>
                </a:solidFill>
                <a:latin typeface="Times New Roman" panose="02020603050405020304" pitchFamily="18" charset="0"/>
                <a:cs typeface="Times New Roman" panose="02020603050405020304" pitchFamily="18" charset="0"/>
              </a:rPr>
              <a:t> asyrda doly durmuşa geçirildi diýsek ýalňyşmarys</a:t>
            </a:r>
            <a:r>
              <a:rPr lang="tk-TM" sz="3200" dirty="0">
                <a:solidFill>
                  <a:srgbClr val="FF0000"/>
                </a:solidFill>
                <a:latin typeface="Times New Roman" panose="02020603050405020304" pitchFamily="18" charset="0"/>
                <a:cs typeface="Times New Roman" panose="02020603050405020304" pitchFamily="18" charset="0"/>
              </a:rPr>
              <a:t>.</a:t>
            </a:r>
            <a:endParaRPr lang="ru-RU" sz="3200" dirty="0">
              <a:solidFill>
                <a:srgbClr val="FF0000"/>
              </a:solidFill>
            </a:endParaRPr>
          </a:p>
        </p:txBody>
      </p:sp>
    </p:spTree>
    <p:extLst>
      <p:ext uri="{BB962C8B-B14F-4D97-AF65-F5344CB8AC3E}">
        <p14:creationId xmlns:p14="http://schemas.microsoft.com/office/powerpoint/2010/main" val="253346586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Заголовок 4"/>
          <p:cNvSpPr>
            <a:spLocks noGrp="1"/>
          </p:cNvSpPr>
          <p:nvPr>
            <p:ph type="title"/>
          </p:nvPr>
        </p:nvSpPr>
        <p:spPr>
          <a:xfrm>
            <a:off x="0" y="1627322"/>
            <a:ext cx="12192000" cy="1280890"/>
          </a:xfrm>
        </p:spPr>
        <p:txBody>
          <a:bodyPr>
            <a:normAutofit fontScale="90000"/>
          </a:bodyPr>
          <a:lstStyle/>
          <a:p>
            <a:r>
              <a:rPr lang="tk-TM" dirty="0" smtClean="0"/>
              <a:t> 		</a:t>
            </a:r>
            <a:br>
              <a:rPr lang="tk-TM" dirty="0" smtClean="0"/>
            </a:br>
            <a:r>
              <a:rPr lang="tk-TM" dirty="0"/>
              <a:t/>
            </a:r>
            <a:br>
              <a:rPr lang="tk-TM" dirty="0"/>
            </a:br>
            <a:r>
              <a:rPr lang="tk-TM" dirty="0" smtClean="0"/>
              <a:t>          </a:t>
            </a:r>
            <a:r>
              <a:rPr lang="tk-TM" sz="3200" b="1" dirty="0" smtClean="0">
                <a:latin typeface="Times New Roman" panose="02020603050405020304" pitchFamily="18" charset="0"/>
                <a:cs typeface="Times New Roman" panose="02020603050405020304" pitchFamily="18" charset="0"/>
              </a:rPr>
              <a:t>Russiýada eýýäm </a:t>
            </a:r>
            <a:r>
              <a:rPr lang="en-US" sz="3200" b="1" dirty="0" smtClean="0">
                <a:latin typeface="Times New Roman" panose="02020603050405020304" pitchFamily="18" charset="0"/>
                <a:cs typeface="Times New Roman" panose="02020603050405020304" pitchFamily="18" charset="0"/>
              </a:rPr>
              <a:t>XVI </a:t>
            </a:r>
            <a:r>
              <a:rPr lang="tk-TM" sz="3200" b="1" dirty="0" smtClean="0">
                <a:latin typeface="Times New Roman" panose="02020603050405020304" pitchFamily="18" charset="0"/>
                <a:cs typeface="Times New Roman" panose="02020603050405020304" pitchFamily="18" charset="0"/>
              </a:rPr>
              <a:t>asyrda uçmaga howa şarlarynda çemeleşipdirler.Iwan Gronowyň patyşalyk eden döwründe krepostnoý adam Abstroldowski obanyň üstünden uçup geçýär.Şonuň üçin ony jezalandyrypdyrlar. 1731-nji ýylda Riannanyň içi gyzgyn tüsseden doldurylan şarlarda uçuş edipdirler. Şol sebäpli uçuş eden adamy oda ýakyljakdygy,diri jaýlanjakdygy barada haýbat edilip obadan çykarylýar. Kagyz fabriginiň eýesi bolan fransuz doganlar Mongorflar örtügi gyzgyn howa bilen dolduryp ilkinji uçuşyny 1783-nji ýylda amala aşyrylýar. Şol ýyl fransuz fideli professor Şarm wodorod bilen doldurylan şarda uçuş edipdir.</a:t>
            </a:r>
            <a:endParaRPr lang="ru-RU"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326212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Grp="1" noChangeAspect="1"/>
          </p:cNvPicPr>
          <p:nvPr>
            <p:ph type="pic" idx="1"/>
          </p:nvPr>
        </p:nvPicPr>
        <p:blipFill>
          <a:blip r:embed="rId2">
            <a:extLst>
              <a:ext uri="{28A0092B-C50C-407E-A947-70E740481C1C}">
                <a14:useLocalDpi xmlns:a14="http://schemas.microsoft.com/office/drawing/2010/main" val="0"/>
              </a:ext>
            </a:extLst>
          </a:blip>
          <a:srcRect t="11067" b="11067"/>
          <a:stretch>
            <a:fillRect/>
          </a:stretch>
        </p:blipFill>
        <p:spPr/>
      </p:pic>
      <p:sp>
        <p:nvSpPr>
          <p:cNvPr id="6" name="Текст 5"/>
          <p:cNvSpPr>
            <a:spLocks noGrp="1"/>
          </p:cNvSpPr>
          <p:nvPr>
            <p:ph type="body" sz="half" idx="2"/>
          </p:nvPr>
        </p:nvSpPr>
        <p:spPr>
          <a:xfrm>
            <a:off x="2589212" y="4762903"/>
            <a:ext cx="8915400" cy="1978859"/>
          </a:xfrm>
        </p:spPr>
        <p:txBody>
          <a:bodyPr>
            <a:normAutofit/>
          </a:bodyPr>
          <a:lstStyle/>
          <a:p>
            <a:r>
              <a:rPr lang="tk-TM" sz="1800" dirty="0" smtClean="0">
                <a:latin typeface="Times New Roman" panose="02020603050405020304" pitchFamily="18" charset="0"/>
                <a:cs typeface="Times New Roman" panose="02020603050405020304" pitchFamily="18" charset="0"/>
              </a:rPr>
              <a:t>		</a:t>
            </a:r>
            <a:r>
              <a:rPr lang="tk-TM" sz="2400" dirty="0" smtClean="0">
                <a:latin typeface="Times New Roman" panose="02020603050405020304" pitchFamily="18" charset="0"/>
                <a:cs typeface="Times New Roman" panose="02020603050405020304" pitchFamily="18" charset="0"/>
              </a:rPr>
              <a:t>Taryhda ilkinji uçarda amala aşyrylan uçuş 1907-nji ýylyň 17-nji dekabrynda “</a:t>
            </a:r>
            <a:r>
              <a:rPr lang="ru-RU" sz="2400" dirty="0" smtClean="0">
                <a:latin typeface="Times New Roman" panose="02020603050405020304" pitchFamily="18" charset="0"/>
                <a:cs typeface="Times New Roman" panose="02020603050405020304" pitchFamily="18" charset="0"/>
              </a:rPr>
              <a:t>Флайер-1</a:t>
            </a:r>
            <a:r>
              <a:rPr lang="tk-TM" sz="2400" dirty="0" smtClean="0">
                <a:latin typeface="Times New Roman" panose="02020603050405020304" pitchFamily="18" charset="0"/>
                <a:cs typeface="Times New Roman" panose="02020603050405020304" pitchFamily="18" charset="0"/>
              </a:rPr>
              <a:t>” uçarynda 12 sekunt uçup 36-58 m ýokaryk galmagy başarýar. Doganlar Raýt 1904-nji ýylyň 20-nji sentýabrynda hödürlän täze modeli 1 aýlaw etmegi başardy.1905-nji ýyldaky uçuşy 39 km ýetdi.</a:t>
            </a:r>
          </a:p>
          <a:p>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884162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1502" y="148283"/>
            <a:ext cx="6858000" cy="3895725"/>
          </a:xfrm>
          <a:prstGeom prst="rect">
            <a:avLst/>
          </a:prstGeom>
        </p:spPr>
      </p:pic>
      <p:sp>
        <p:nvSpPr>
          <p:cNvPr id="5" name="Прямоугольник 4"/>
          <p:cNvSpPr/>
          <p:nvPr/>
        </p:nvSpPr>
        <p:spPr>
          <a:xfrm>
            <a:off x="2651502" y="4293031"/>
            <a:ext cx="6858000" cy="7284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tk-TM" sz="3200" dirty="0" smtClean="0">
                <a:latin typeface="Times New Roman" panose="02020603050405020304" pitchFamily="18" charset="0"/>
              </a:rPr>
              <a:t>Monoplan</a:t>
            </a:r>
          </a:p>
        </p:txBody>
      </p:sp>
    </p:spTree>
    <p:extLst>
      <p:ext uri="{BB962C8B-B14F-4D97-AF65-F5344CB8AC3E}">
        <p14:creationId xmlns:p14="http://schemas.microsoft.com/office/powerpoint/2010/main" val="266452270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5789" y="0"/>
            <a:ext cx="6829425" cy="5772150"/>
          </a:xfrm>
          <a:prstGeom prst="rect">
            <a:avLst/>
          </a:prstGeom>
        </p:spPr>
      </p:pic>
      <p:sp>
        <p:nvSpPr>
          <p:cNvPr id="5" name="Прямоугольник 4"/>
          <p:cNvSpPr/>
          <p:nvPr/>
        </p:nvSpPr>
        <p:spPr>
          <a:xfrm>
            <a:off x="2665789" y="5935852"/>
            <a:ext cx="6803756" cy="66642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tk-TM" sz="3200" dirty="0" smtClean="0">
                <a:latin typeface="Times New Roman" panose="02020603050405020304" pitchFamily="18" charset="0"/>
                <a:cs typeface="Times New Roman" panose="02020603050405020304" pitchFamily="18" charset="0"/>
              </a:rPr>
              <a:t>Biplan</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734009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596326" y="624109"/>
            <a:ext cx="9908286" cy="5017273"/>
          </a:xfrm>
        </p:spPr>
        <p:txBody>
          <a:bodyPr>
            <a:normAutofit fontScale="90000"/>
          </a:bodyPr>
          <a:lstStyle/>
          <a:p>
            <a:r>
              <a:rPr lang="tk-TM" sz="3200" dirty="0" smtClean="0">
                <a:latin typeface="Times New Roman" panose="02020603050405020304" pitchFamily="18" charset="0"/>
                <a:cs typeface="Times New Roman" panose="02020603050405020304" pitchFamily="18" charset="0"/>
              </a:rPr>
              <a:t>	</a:t>
            </a:r>
            <a:br>
              <a:rPr lang="tk-TM" sz="3200" dirty="0" smtClean="0">
                <a:latin typeface="Times New Roman" panose="02020603050405020304" pitchFamily="18" charset="0"/>
                <a:cs typeface="Times New Roman" panose="02020603050405020304" pitchFamily="18" charset="0"/>
              </a:rPr>
            </a:br>
            <a:r>
              <a:rPr lang="tk-TM" sz="3200" dirty="0">
                <a:latin typeface="Times New Roman" panose="02020603050405020304" pitchFamily="18" charset="0"/>
                <a:cs typeface="Times New Roman" panose="02020603050405020304" pitchFamily="18" charset="0"/>
              </a:rPr>
              <a:t>	</a:t>
            </a:r>
            <a:r>
              <a:rPr lang="tk-TM" sz="3200" dirty="0" smtClean="0">
                <a:latin typeface="Times New Roman" panose="02020603050405020304" pitchFamily="18" charset="0"/>
                <a:cs typeface="Times New Roman" panose="02020603050405020304" pitchFamily="18" charset="0"/>
              </a:rPr>
              <a:t>	Dwigatelleriň görnüşi boýunça uçarlar: Turbowintli,turboreaktiw we wind motorly bolýarlar.</a:t>
            </a:r>
            <a:br>
              <a:rPr lang="tk-TM" sz="3200" dirty="0" smtClean="0">
                <a:latin typeface="Times New Roman" panose="02020603050405020304" pitchFamily="18" charset="0"/>
                <a:cs typeface="Times New Roman" panose="02020603050405020304" pitchFamily="18" charset="0"/>
              </a:rPr>
            </a:br>
            <a:r>
              <a:rPr lang="tk-TM" sz="3200" dirty="0" smtClean="0">
                <a:latin typeface="Times New Roman" panose="02020603050405020304" pitchFamily="18" charset="0"/>
                <a:cs typeface="Times New Roman" panose="02020603050405020304" pitchFamily="18" charset="0"/>
              </a:rPr>
              <a:t>	</a:t>
            </a:r>
            <a:br>
              <a:rPr lang="tk-TM" sz="3200" dirty="0" smtClean="0">
                <a:latin typeface="Times New Roman" panose="02020603050405020304" pitchFamily="18" charset="0"/>
                <a:cs typeface="Times New Roman" panose="02020603050405020304" pitchFamily="18" charset="0"/>
              </a:rPr>
            </a:br>
            <a:r>
              <a:rPr lang="tk-TM" sz="3200" dirty="0" smtClean="0">
                <a:latin typeface="Times New Roman" panose="02020603050405020304" pitchFamily="18" charset="0"/>
                <a:cs typeface="Times New Roman" panose="02020603050405020304" pitchFamily="18" charset="0"/>
              </a:rPr>
              <a:t>	Tigirleriň </a:t>
            </a:r>
            <a:r>
              <a:rPr lang="tk-TM" sz="3200" dirty="0">
                <a:latin typeface="Times New Roman" panose="02020603050405020304" pitchFamily="18" charset="0"/>
                <a:cs typeface="Times New Roman" panose="02020603050405020304" pitchFamily="18" charset="0"/>
              </a:rPr>
              <a:t>görnüşi boýunça: gury ýer we gidrouçarlar ýaly toparlary bar</a:t>
            </a:r>
            <a:r>
              <a:rPr lang="tk-TM" sz="3200" dirty="0" smtClean="0">
                <a:latin typeface="Times New Roman" panose="02020603050405020304" pitchFamily="18" charset="0"/>
                <a:cs typeface="Times New Roman" panose="02020603050405020304" pitchFamily="18" charset="0"/>
              </a:rPr>
              <a:t>.</a:t>
            </a:r>
            <a:br>
              <a:rPr lang="tk-TM" sz="3200" dirty="0" smtClean="0">
                <a:latin typeface="Times New Roman" panose="02020603050405020304" pitchFamily="18" charset="0"/>
                <a:cs typeface="Times New Roman" panose="02020603050405020304" pitchFamily="18" charset="0"/>
              </a:rPr>
            </a:br>
            <a:r>
              <a:rPr lang="tk-TM" sz="3200" dirty="0">
                <a:latin typeface="Times New Roman" panose="02020603050405020304" pitchFamily="18" charset="0"/>
                <a:cs typeface="Times New Roman" panose="02020603050405020304" pitchFamily="18" charset="0"/>
              </a:rPr>
              <a:t/>
            </a:r>
            <a:br>
              <a:rPr lang="tk-TM" sz="3200" dirty="0">
                <a:latin typeface="Times New Roman" panose="02020603050405020304" pitchFamily="18" charset="0"/>
                <a:cs typeface="Times New Roman" panose="02020603050405020304" pitchFamily="18" charset="0"/>
              </a:rPr>
            </a:br>
            <a:r>
              <a:rPr lang="tk-TM" sz="3200" dirty="0" smtClean="0">
                <a:latin typeface="Times New Roman" panose="02020603050405020304" pitchFamily="18" charset="0"/>
                <a:cs typeface="Times New Roman" panose="02020603050405020304" pitchFamily="18" charset="0"/>
              </a:rPr>
              <a:t>	Uçarlaryň görnüşleri boýunça: Ýük daşaýan uçarlar,adam ganatýan, harby uçarlar we ş.m.</a:t>
            </a:r>
            <a:r>
              <a:rPr lang="tk-TM" sz="3200" dirty="0">
                <a:latin typeface="Times New Roman" panose="02020603050405020304" pitchFamily="18" charset="0"/>
                <a:cs typeface="Times New Roman" panose="02020603050405020304" pitchFamily="18" charset="0"/>
              </a:rPr>
              <a:t/>
            </a:r>
            <a:br>
              <a:rPr lang="tk-TM" sz="3200" dirty="0">
                <a:latin typeface="Times New Roman" panose="02020603050405020304" pitchFamily="18" charset="0"/>
                <a:cs typeface="Times New Roman" panose="02020603050405020304" pitchFamily="18" charset="0"/>
              </a:rPr>
            </a:br>
            <a:r>
              <a:rPr lang="ru-RU" sz="3200" dirty="0">
                <a:latin typeface="Times New Roman" panose="02020603050405020304" pitchFamily="18" charset="0"/>
                <a:cs typeface="Times New Roman" panose="02020603050405020304" pitchFamily="18" charset="0"/>
              </a:rPr>
              <a:t/>
            </a:r>
            <a:br>
              <a:rPr lang="ru-RU" sz="3200" dirty="0">
                <a:latin typeface="Times New Roman" panose="02020603050405020304" pitchFamily="18" charset="0"/>
                <a:cs typeface="Times New Roman" panose="02020603050405020304" pitchFamily="18" charset="0"/>
              </a:rPr>
            </a:br>
            <a:r>
              <a:rPr lang="tk-TM" sz="3200" dirty="0">
                <a:latin typeface="Times New Roman" panose="02020603050405020304" pitchFamily="18" charset="0"/>
                <a:cs typeface="Times New Roman" panose="02020603050405020304" pitchFamily="18" charset="0"/>
              </a:rPr>
              <a:t/>
            </a:r>
            <a:br>
              <a:rPr lang="tk-TM" sz="3200" dirty="0">
                <a:latin typeface="Times New Roman" panose="02020603050405020304" pitchFamily="18" charset="0"/>
                <a:cs typeface="Times New Roman" panose="02020603050405020304" pitchFamily="18" charset="0"/>
              </a:rPr>
            </a:br>
            <a:r>
              <a:rPr lang="tk-TM" sz="3200" dirty="0" smtClean="0">
                <a:latin typeface="Times New Roman" panose="02020603050405020304" pitchFamily="18" charset="0"/>
                <a:cs typeface="Times New Roman" panose="02020603050405020304" pitchFamily="18" charset="0"/>
              </a:rPr>
              <a:t/>
            </a:r>
            <a:br>
              <a:rPr lang="tk-TM" sz="3200" dirty="0" smtClean="0">
                <a:latin typeface="Times New Roman" panose="02020603050405020304" pitchFamily="18" charset="0"/>
                <a:cs typeface="Times New Roman" panose="02020603050405020304" pitchFamily="18" charset="0"/>
              </a:rPr>
            </a:br>
            <a:r>
              <a:rPr lang="tk-TM" sz="3200" dirty="0">
                <a:latin typeface="Times New Roman" panose="02020603050405020304" pitchFamily="18" charset="0"/>
                <a:cs typeface="Times New Roman" panose="02020603050405020304" pitchFamily="18" charset="0"/>
              </a:rPr>
              <a:t/>
            </a:r>
            <a:br>
              <a:rPr lang="tk-TM" sz="3200" dirty="0">
                <a:latin typeface="Times New Roman" panose="02020603050405020304" pitchFamily="18" charset="0"/>
                <a:cs typeface="Times New Roman" panose="02020603050405020304" pitchFamily="18" charset="0"/>
              </a:rPr>
            </a:br>
            <a:r>
              <a:rPr lang="tk-TM" sz="3200" dirty="0" smtClean="0">
                <a:latin typeface="Times New Roman" panose="02020603050405020304" pitchFamily="18" charset="0"/>
                <a:cs typeface="Times New Roman" panose="02020603050405020304" pitchFamily="18" charset="0"/>
              </a:rPr>
              <a:t/>
            </a:r>
            <a:br>
              <a:rPr lang="tk-TM" sz="3200" dirty="0" smtClean="0">
                <a:latin typeface="Times New Roman" panose="02020603050405020304" pitchFamily="18" charset="0"/>
                <a:cs typeface="Times New Roman" panose="02020603050405020304" pitchFamily="18" charset="0"/>
              </a:rPr>
            </a:br>
            <a:r>
              <a:rPr lang="tk-TM" sz="3200" dirty="0">
                <a:latin typeface="Times New Roman" panose="02020603050405020304" pitchFamily="18" charset="0"/>
                <a:cs typeface="Times New Roman" panose="02020603050405020304" pitchFamily="18" charset="0"/>
              </a:rPr>
              <a:t>	</a:t>
            </a:r>
            <a:r>
              <a:rPr lang="tk-TM" sz="3200" dirty="0" smtClean="0">
                <a:latin typeface="Times New Roman" panose="02020603050405020304" pitchFamily="18" charset="0"/>
                <a:cs typeface="Times New Roman" panose="02020603050405020304" pitchFamily="18" charset="0"/>
              </a:rPr>
              <a:t>	</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280708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Autofit/>
          </a:bodyPr>
          <a:lstStyle/>
          <a:p>
            <a:r>
              <a:rPr lang="tk-TM" sz="4400" dirty="0" smtClean="0">
                <a:latin typeface="Times New Roman" panose="02020603050405020304" pitchFamily="18" charset="0"/>
                <a:cs typeface="Times New Roman" panose="02020603050405020304" pitchFamily="18" charset="0"/>
              </a:rPr>
              <a:t>           Awiaabatlaýyş </a:t>
            </a:r>
            <a:r>
              <a:rPr lang="tk-TM" sz="4400" dirty="0">
                <a:latin typeface="Times New Roman" panose="02020603050405020304" pitchFamily="18" charset="0"/>
                <a:cs typeface="Times New Roman" panose="02020603050405020304" pitchFamily="18" charset="0"/>
              </a:rPr>
              <a:t>zawodlary</a:t>
            </a:r>
            <a:r>
              <a:rPr lang="tk-TM" sz="4400" dirty="0" smtClean="0">
                <a:latin typeface="Times New Roman" panose="02020603050405020304" pitchFamily="18" charset="0"/>
                <a:cs typeface="Times New Roman" panose="02020603050405020304" pitchFamily="18" charset="0"/>
              </a:rPr>
              <a:t>.</a:t>
            </a:r>
            <a:br>
              <a:rPr lang="tk-TM" sz="4400" dirty="0" smtClean="0">
                <a:latin typeface="Times New Roman" panose="02020603050405020304" pitchFamily="18" charset="0"/>
                <a:cs typeface="Times New Roman" panose="02020603050405020304" pitchFamily="18" charset="0"/>
              </a:rPr>
            </a:br>
            <a:r>
              <a:rPr lang="ru-RU" sz="4400" dirty="0">
                <a:latin typeface="Times New Roman" panose="02020603050405020304" pitchFamily="18" charset="0"/>
                <a:cs typeface="Times New Roman" panose="02020603050405020304" pitchFamily="18" charset="0"/>
              </a:rPr>
              <a:t/>
            </a:r>
            <a:br>
              <a:rPr lang="ru-RU" sz="4400" dirty="0">
                <a:latin typeface="Times New Roman" panose="02020603050405020304" pitchFamily="18" charset="0"/>
                <a:cs typeface="Times New Roman" panose="02020603050405020304" pitchFamily="18" charset="0"/>
              </a:rPr>
            </a:br>
            <a:endParaRPr lang="ru-RU" sz="4400" dirty="0"/>
          </a:p>
        </p:txBody>
      </p:sp>
      <p:pic>
        <p:nvPicPr>
          <p:cNvPr id="6" name="Объект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0499" y="2862022"/>
            <a:ext cx="5429723" cy="3778250"/>
          </a:xfrm>
        </p:spPr>
      </p:pic>
      <p:sp>
        <p:nvSpPr>
          <p:cNvPr id="7" name="Прямоугольник 6"/>
          <p:cNvSpPr/>
          <p:nvPr/>
        </p:nvSpPr>
        <p:spPr>
          <a:xfrm>
            <a:off x="6204191" y="2862022"/>
            <a:ext cx="5300421" cy="37782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k-TM" sz="2400" dirty="0" smtClean="0">
                <a:latin typeface="Times New Roman" panose="02020603050405020304" pitchFamily="18" charset="0"/>
                <a:cs typeface="Times New Roman" panose="02020603050405020304" pitchFamily="18" charset="0"/>
              </a:rPr>
              <a:t>Awiaabatlaýyş zawodlary uçarlara, dikuçarlara abatlaýyş işlerine degişli üpjün edýän kärhanalary özünde jemleýär.</a:t>
            </a:r>
          </a:p>
        </p:txBody>
      </p:sp>
    </p:spTree>
    <p:extLst>
      <p:ext uri="{BB962C8B-B14F-4D97-AF65-F5344CB8AC3E}">
        <p14:creationId xmlns:p14="http://schemas.microsoft.com/office/powerpoint/2010/main" val="59158277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3882092"/>
            <a:ext cx="12191999" cy="566738"/>
          </a:xfrm>
        </p:spPr>
        <p:txBody>
          <a:bodyPr/>
          <a:lstStyle/>
          <a:p>
            <a:pPr algn="ctr"/>
            <a:r>
              <a:rPr lang="tk-TM" b="1" dirty="0" smtClean="0"/>
              <a:t>AN-225</a:t>
            </a:r>
            <a:endParaRPr lang="ru-RU" b="1" dirty="0"/>
          </a:p>
        </p:txBody>
      </p:sp>
      <p:pic>
        <p:nvPicPr>
          <p:cNvPr id="7" name="Рисунок 6"/>
          <p:cNvPicPr>
            <a:picLocks noGrp="1" noChangeAspect="1"/>
          </p:cNvPicPr>
          <p:nvPr>
            <p:ph type="pic" idx="1"/>
          </p:nvPr>
        </p:nvPicPr>
        <p:blipFill>
          <a:blip r:embed="rId2">
            <a:extLst>
              <a:ext uri="{28A0092B-C50C-407E-A947-70E740481C1C}">
                <a14:useLocalDpi xmlns:a14="http://schemas.microsoft.com/office/drawing/2010/main" val="0"/>
              </a:ext>
            </a:extLst>
          </a:blip>
          <a:srcRect t="10187" b="10187"/>
          <a:stretch>
            <a:fillRect/>
          </a:stretch>
        </p:blipFill>
        <p:spPr>
          <a:xfrm>
            <a:off x="1131375" y="0"/>
            <a:ext cx="10135893" cy="3882092"/>
          </a:xfrm>
        </p:spPr>
      </p:pic>
      <p:sp>
        <p:nvSpPr>
          <p:cNvPr id="6" name="Текст 5"/>
          <p:cNvSpPr>
            <a:spLocks noGrp="1"/>
          </p:cNvSpPr>
          <p:nvPr>
            <p:ph type="body" sz="half" idx="2"/>
          </p:nvPr>
        </p:nvSpPr>
        <p:spPr>
          <a:xfrm>
            <a:off x="1721308" y="4700911"/>
            <a:ext cx="8915400" cy="1761882"/>
          </a:xfrm>
        </p:spPr>
        <p:txBody>
          <a:bodyPr>
            <a:normAutofit/>
          </a:bodyPr>
          <a:lstStyle/>
          <a:p>
            <a:r>
              <a:rPr lang="tk-TM" sz="2400" dirty="0" smtClean="0">
                <a:latin typeface="Times New Roman" panose="02020603050405020304" pitchFamily="18" charset="0"/>
                <a:cs typeface="Times New Roman" panose="02020603050405020304" pitchFamily="18" charset="0"/>
              </a:rPr>
              <a:t>	AN-225 Ukarinanyň uçary bolup dünýäde iň uly uçardyr. Ol 250 tonna ýüki götermäge ukyplydyr. Bu uçar Ukrainanyň </a:t>
            </a:r>
            <a:r>
              <a:rPr lang="en-US" sz="2400" dirty="0" smtClean="0">
                <a:latin typeface="Times New Roman" panose="02020603050405020304" pitchFamily="18" charset="0"/>
                <a:cs typeface="Times New Roman" panose="02020603050405020304" pitchFamily="18" charset="0"/>
              </a:rPr>
              <a:t>“</a:t>
            </a:r>
            <a:r>
              <a:rPr lang="en-US" sz="2400" dirty="0" err="1" smtClean="0">
                <a:latin typeface="Times New Roman" panose="02020603050405020304" pitchFamily="18" charset="0"/>
                <a:cs typeface="Times New Roman" panose="02020603050405020304" pitchFamily="18" charset="0"/>
              </a:rPr>
              <a:t>Antonov</a:t>
            </a:r>
            <a:r>
              <a:rPr lang="en-US" sz="2400" dirty="0" smtClean="0">
                <a:latin typeface="Times New Roman" panose="02020603050405020304" pitchFamily="18" charset="0"/>
                <a:cs typeface="Times New Roman" panose="02020603050405020304" pitchFamily="18" charset="0"/>
              </a:rPr>
              <a:t> airlines” </a:t>
            </a:r>
            <a:r>
              <a:rPr lang="en-US" sz="2400" dirty="0" err="1" smtClean="0">
                <a:latin typeface="Times New Roman" panose="02020603050405020304" pitchFamily="18" charset="0"/>
                <a:cs typeface="Times New Roman" panose="02020603050405020304" pitchFamily="18" charset="0"/>
              </a:rPr>
              <a:t>kargo</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kompan</a:t>
            </a:r>
            <a:r>
              <a:rPr lang="tk-TM" sz="2400" dirty="0" smtClean="0">
                <a:latin typeface="Times New Roman" panose="02020603050405020304" pitchFamily="18" charset="0"/>
                <a:cs typeface="Times New Roman" panose="02020603050405020304" pitchFamily="18" charset="0"/>
              </a:rPr>
              <a:t>iýasyna degişlidir</a:t>
            </a:r>
            <a:r>
              <a:rPr lang="tk-TM" sz="2400"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6186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177152" y="578626"/>
            <a:ext cx="6442435" cy="1138773"/>
          </a:xfrm>
          <a:prstGeom prst="rect">
            <a:avLst/>
          </a:prstGeom>
        </p:spPr>
        <p:txBody>
          <a:bodyPr wrap="square">
            <a:spAutoFit/>
          </a:bodyPr>
          <a:lstStyle/>
          <a:p>
            <a:r>
              <a:rPr lang="tk-TM" sz="3200" dirty="0">
                <a:latin typeface="Times New Roman" panose="02020603050405020304" pitchFamily="18" charset="0"/>
                <a:cs typeface="Times New Roman" panose="02020603050405020304" pitchFamily="18" charset="0"/>
              </a:rPr>
              <a:t>Howa ulagynyň häzirki </a:t>
            </a:r>
            <a:r>
              <a:rPr lang="tk-TM" sz="3200" dirty="0" smtClean="0">
                <a:latin typeface="Times New Roman" panose="02020603050405020304" pitchFamily="18" charset="0"/>
                <a:cs typeface="Times New Roman" panose="02020603050405020304" pitchFamily="18" charset="0"/>
              </a:rPr>
              <a:t>görnüşleri.</a:t>
            </a:r>
          </a:p>
          <a:p>
            <a:endParaRPr lang="ru-RU" sz="3600" dirty="0"/>
          </a:p>
        </p:txBody>
      </p:sp>
      <p:sp>
        <p:nvSpPr>
          <p:cNvPr id="10" name="Заголовок 9"/>
          <p:cNvSpPr>
            <a:spLocks noGrp="1"/>
          </p:cNvSpPr>
          <p:nvPr>
            <p:ph type="title"/>
          </p:nvPr>
        </p:nvSpPr>
        <p:spPr/>
        <p:txBody>
          <a:bodyPr/>
          <a:lstStyle/>
          <a:p>
            <a:endParaRPr lang="ru-RU"/>
          </a:p>
        </p:txBody>
      </p:sp>
      <p:sp>
        <p:nvSpPr>
          <p:cNvPr id="6" name="Текст 5"/>
          <p:cNvSpPr>
            <a:spLocks noGrp="1"/>
          </p:cNvSpPr>
          <p:nvPr>
            <p:ph type="body" idx="1"/>
          </p:nvPr>
        </p:nvSpPr>
        <p:spPr/>
        <p:txBody>
          <a:bodyPr>
            <a:normAutofit/>
          </a:bodyPr>
          <a:lstStyle/>
          <a:p>
            <a:r>
              <a:rPr lang="tk-TM" sz="2800" dirty="0">
                <a:latin typeface="Times New Roman" panose="02020603050405020304" pitchFamily="18" charset="0"/>
                <a:cs typeface="Times New Roman" panose="02020603050405020304" pitchFamily="18" charset="0"/>
              </a:rPr>
              <a:t> </a:t>
            </a:r>
            <a:endParaRPr lang="ru-RU" sz="2800" dirty="0">
              <a:latin typeface="Times New Roman" panose="02020603050405020304" pitchFamily="18" charset="0"/>
              <a:cs typeface="Times New Roman" panose="02020603050405020304" pitchFamily="18" charset="0"/>
            </a:endParaRP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82" y="0"/>
            <a:ext cx="12192000" cy="6857999"/>
          </a:xfrm>
          <a:prstGeom prst="rect">
            <a:avLst/>
          </a:prstGeom>
        </p:spPr>
      </p:pic>
      <p:sp>
        <p:nvSpPr>
          <p:cNvPr id="9" name="Прямоугольник 8"/>
          <p:cNvSpPr/>
          <p:nvPr/>
        </p:nvSpPr>
        <p:spPr>
          <a:xfrm>
            <a:off x="170480" y="470904"/>
            <a:ext cx="11701221" cy="6001643"/>
          </a:xfrm>
          <a:prstGeom prst="rect">
            <a:avLst/>
          </a:prstGeom>
        </p:spPr>
        <p:txBody>
          <a:bodyPr wrap="square">
            <a:spAutoFit/>
          </a:bodyPr>
          <a:lstStyle/>
          <a:p>
            <a:r>
              <a:rPr lang="tk-TM" sz="3200" dirty="0" smtClean="0">
                <a:latin typeface="Times New Roman" panose="02020603050405020304" pitchFamily="18" charset="0"/>
                <a:cs typeface="Times New Roman" panose="02020603050405020304" pitchFamily="18" charset="0"/>
              </a:rPr>
              <a:t>				</a:t>
            </a:r>
            <a:r>
              <a:rPr lang="tk-TM" sz="3200" b="1" dirty="0" smtClean="0">
                <a:latin typeface="Times New Roman" panose="02020603050405020304" pitchFamily="18" charset="0"/>
                <a:cs typeface="Times New Roman" panose="02020603050405020304" pitchFamily="18" charset="0"/>
              </a:rPr>
              <a:t>Howa </a:t>
            </a:r>
            <a:r>
              <a:rPr lang="tk-TM" sz="3200" b="1" dirty="0">
                <a:latin typeface="Times New Roman" panose="02020603050405020304" pitchFamily="18" charset="0"/>
                <a:cs typeface="Times New Roman" panose="02020603050405020304" pitchFamily="18" charset="0"/>
              </a:rPr>
              <a:t>ulagynyň häzirki görnüşleri</a:t>
            </a:r>
            <a:r>
              <a:rPr lang="tk-TM" sz="3200" b="1" dirty="0" smtClean="0">
                <a:latin typeface="Times New Roman" panose="02020603050405020304" pitchFamily="18" charset="0"/>
                <a:cs typeface="Times New Roman" panose="02020603050405020304" pitchFamily="18" charset="0"/>
              </a:rPr>
              <a:t>.</a:t>
            </a:r>
          </a:p>
          <a:p>
            <a:r>
              <a:rPr lang="tk-TM" sz="3200" b="1" dirty="0">
                <a:latin typeface="Times New Roman" panose="02020603050405020304" pitchFamily="18" charset="0"/>
                <a:cs typeface="Times New Roman" panose="02020603050405020304" pitchFamily="18" charset="0"/>
              </a:rPr>
              <a:t>	</a:t>
            </a:r>
            <a:r>
              <a:rPr lang="tk-TM" sz="2800" b="1" dirty="0" smtClean="0">
                <a:latin typeface="Times New Roman" panose="02020603050405020304" pitchFamily="18" charset="0"/>
                <a:cs typeface="Times New Roman" panose="02020603050405020304" pitchFamily="18" charset="0"/>
              </a:rPr>
              <a:t>“Türkmenhowaýollary” agentligi bilen Amerikanyň Birleşen ştatlarynyň “BOEING” kompaniýasynyň arasynda ozal baglaşylan Ylalaşyga we Türkmenistanyň Prezidentiniň 2019-njy ýylyň 21-nji iýulynda gol çeken resminamasyna laýyklykda 2021-nji ýylyň 23-nji iýunynda türkmenhowaýollarynyň uçar parkyna täze “Boeing 777-200LR”uçary gelip goşuldy.</a:t>
            </a:r>
          </a:p>
          <a:p>
            <a:r>
              <a:rPr lang="tk-TM" sz="2800" b="1" dirty="0">
                <a:latin typeface="Times New Roman" panose="02020603050405020304" pitchFamily="18" charset="0"/>
                <a:cs typeface="Times New Roman" panose="02020603050405020304" pitchFamily="18" charset="0"/>
              </a:rPr>
              <a:t>	</a:t>
            </a:r>
            <a:r>
              <a:rPr lang="tk-TM" sz="2800" b="1" dirty="0" smtClean="0">
                <a:latin typeface="Times New Roman" panose="02020603050405020304" pitchFamily="18" charset="0"/>
                <a:cs typeface="Times New Roman" panose="02020603050405020304" pitchFamily="18" charset="0"/>
              </a:rPr>
              <a:t>Uçar &lt;&lt;Boeing E</a:t>
            </a:r>
            <a:r>
              <a:rPr lang="en-US" sz="2800" b="1" dirty="0" err="1" smtClean="0">
                <a:latin typeface="Times New Roman" panose="02020603050405020304" pitchFamily="18" charset="0"/>
                <a:cs typeface="Times New Roman" panose="02020603050405020304" pitchFamily="18" charset="0"/>
              </a:rPr>
              <a:t>vereet</a:t>
            </a:r>
            <a:r>
              <a:rPr lang="en-US" sz="2800" b="1" dirty="0" smtClean="0">
                <a:latin typeface="Times New Roman" panose="02020603050405020304" pitchFamily="18" charset="0"/>
                <a:cs typeface="Times New Roman" panose="02020603050405020304" pitchFamily="18" charset="0"/>
              </a:rPr>
              <a:t> Factory</a:t>
            </a:r>
            <a:r>
              <a:rPr lang="tk-TM" sz="2800" b="1" dirty="0" smtClean="0">
                <a:latin typeface="Times New Roman" panose="02020603050405020304" pitchFamily="18" charset="0"/>
                <a:cs typeface="Times New Roman" panose="02020603050405020304" pitchFamily="18" charset="0"/>
              </a:rPr>
              <a:t>&gt;&gt; zawodynda ýasaldy. Ol 291 ýolagça niýetlenendir.Şol sanda 28-si Business-</a:t>
            </a:r>
            <a:r>
              <a:rPr lang="en-US" sz="2800" b="1" dirty="0" smtClean="0">
                <a:latin typeface="Times New Roman" panose="02020603050405020304" pitchFamily="18" charset="0"/>
                <a:cs typeface="Times New Roman" panose="02020603050405020304" pitchFamily="18" charset="0"/>
              </a:rPr>
              <a:t>class, 263-si </a:t>
            </a:r>
            <a:r>
              <a:rPr lang="en-US" sz="2800" b="1" dirty="0" err="1" smtClean="0">
                <a:latin typeface="Times New Roman" panose="02020603050405020304" pitchFamily="18" charset="0"/>
                <a:cs typeface="Times New Roman" panose="02020603050405020304" pitchFamily="18" charset="0"/>
              </a:rPr>
              <a:t>bolsa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Econom</a:t>
            </a:r>
            <a:r>
              <a:rPr lang="en-US" sz="2800" b="1" dirty="0" smtClean="0">
                <a:latin typeface="Times New Roman" panose="02020603050405020304" pitchFamily="18" charset="0"/>
                <a:cs typeface="Times New Roman" panose="02020603050405020304" pitchFamily="18" charset="0"/>
              </a:rPr>
              <a:t>-class </a:t>
            </a:r>
            <a:r>
              <a:rPr lang="tk-TM" sz="2800" b="1" dirty="0" smtClean="0">
                <a:latin typeface="Times New Roman" panose="02020603050405020304" pitchFamily="18" charset="0"/>
                <a:cs typeface="Times New Roman" panose="02020603050405020304" pitchFamily="18" charset="0"/>
              </a:rPr>
              <a:t> orunlarda uçuşy geçirip bilerler. Uçar döwrebap “General Ele</a:t>
            </a:r>
            <a:r>
              <a:rPr lang="en-US" sz="2800" b="1" dirty="0" err="1" smtClean="0">
                <a:latin typeface="Times New Roman" panose="02020603050405020304" pitchFamily="18" charset="0"/>
                <a:cs typeface="Times New Roman" panose="02020603050405020304" pitchFamily="18" charset="0"/>
              </a:rPr>
              <a:t>ctric</a:t>
            </a:r>
            <a:r>
              <a:rPr lang="tk-TM" sz="2800" b="1" dirty="0" smtClean="0">
                <a:latin typeface="Times New Roman" panose="02020603050405020304" pitchFamily="18" charset="0"/>
                <a:cs typeface="Times New Roman" panose="02020603050405020304" pitchFamily="18" charset="0"/>
              </a:rPr>
              <a:t>” hereketlendirijisi bilen üpjün edilendir.</a:t>
            </a:r>
            <a:endParaRPr lang="tk-TM" sz="3200" b="1" dirty="0" smtClean="0">
              <a:latin typeface="Times New Roman" panose="02020603050405020304" pitchFamily="18" charset="0"/>
              <a:cs typeface="Times New Roman" panose="02020603050405020304" pitchFamily="18" charset="0"/>
            </a:endParaRPr>
          </a:p>
          <a:p>
            <a:endParaRPr lang="tk-TM" sz="3200" b="1" dirty="0">
              <a:latin typeface="Times New Roman" panose="02020603050405020304" pitchFamily="18" charset="0"/>
              <a:cs typeface="Times New Roman" panose="02020603050405020304" pitchFamily="18" charset="0"/>
            </a:endParaRPr>
          </a:p>
          <a:p>
            <a:endParaRPr lang="ru-RU" sz="3600" b="1" dirty="0"/>
          </a:p>
        </p:txBody>
      </p:sp>
    </p:spTree>
    <p:extLst>
      <p:ext uri="{BB962C8B-B14F-4D97-AF65-F5344CB8AC3E}">
        <p14:creationId xmlns:p14="http://schemas.microsoft.com/office/powerpoint/2010/main" val="250932769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79"/>
            <a:ext cx="12191999" cy="6857999"/>
          </a:xfrm>
          <a:prstGeom prst="rect">
            <a:avLst/>
          </a:prstGeom>
        </p:spPr>
      </p:pic>
      <p:sp>
        <p:nvSpPr>
          <p:cNvPr id="6" name="Заголовок 5"/>
          <p:cNvSpPr>
            <a:spLocks noGrp="1"/>
          </p:cNvSpPr>
          <p:nvPr>
            <p:ph type="title"/>
          </p:nvPr>
        </p:nvSpPr>
        <p:spPr>
          <a:xfrm>
            <a:off x="3704095" y="624110"/>
            <a:ext cx="7800516" cy="5063768"/>
          </a:xfrm>
        </p:spPr>
        <p:txBody>
          <a:bodyPr>
            <a:normAutofit fontScale="90000"/>
          </a:bodyPr>
          <a:lstStyle/>
          <a:p>
            <a:r>
              <a:rPr lang="tk-TM" sz="2400" b="1" i="1" dirty="0" smtClean="0">
                <a:solidFill>
                  <a:srgbClr val="00B050"/>
                </a:solidFill>
                <a:latin typeface="Times New Roman" panose="02020603050405020304" pitchFamily="18" charset="0"/>
                <a:cs typeface="Times New Roman" panose="02020603050405020304" pitchFamily="18" charset="0"/>
              </a:rPr>
              <a:t>	</a:t>
            </a:r>
            <a:r>
              <a:rPr lang="tk-TM" sz="2400" b="1" i="1" dirty="0" smtClean="0">
                <a:solidFill>
                  <a:srgbClr val="FF0000"/>
                </a:solidFill>
                <a:latin typeface="Times New Roman" panose="02020603050405020304" pitchFamily="18" charset="0"/>
                <a:cs typeface="Times New Roman" panose="02020603050405020304" pitchFamily="18" charset="0"/>
              </a:rPr>
              <a:t>     </a:t>
            </a:r>
            <a:r>
              <a:rPr lang="tk-TM" sz="2800" b="1" dirty="0" smtClean="0">
                <a:solidFill>
                  <a:srgbClr val="FF0000"/>
                </a:solidFill>
                <a:latin typeface="Times New Roman" panose="02020603050405020304" pitchFamily="18" charset="0"/>
                <a:cs typeface="Times New Roman" panose="02020603050405020304" pitchFamily="18" charset="0"/>
              </a:rPr>
              <a:t>2009-njy ýylda gurluşygyna başlanan dünýäniň ilkinji amfibiýa uçary synagdan geçirildi.”AG600” atly uçar Çžuhaý säherinde geçirilen synagda 1 sagatlap uçdy. Gury ýere we deňize gonup bilýän uçar ýük gatnatmakda ,ýangyn söndürmekde we halas ediş işlerinde peýdalanar. Kölden ýa-da deňizden 20 sekuntda 12 tonna suwy çekip bilýän uçar ony 4 müň inedördül metre pürküp bilýär.Uçara 4 sany Hytaýda öndürilen WJ-6 hereketlendiriji oturdyldy. Ol ýüki bilen hasaplananda 53,5 tonna agram bilen howa göterilip bilýär. Onuň ululygy “BOEING 737”-den has uly bolup amfibiýa uçarlaryň hem iň ulusydyr.</a:t>
            </a:r>
            <a:endParaRPr lang="ru-RU" sz="28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167253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tk-TM" sz="2400" b="1" i="1" dirty="0" smtClean="0">
                <a:solidFill>
                  <a:schemeClr val="tx1">
                    <a:lumMod val="75000"/>
                    <a:lumOff val="25000"/>
                  </a:schemeClr>
                </a:solidFill>
                <a:latin typeface="Times New Roman" panose="02020603050405020304" pitchFamily="18" charset="0"/>
                <a:cs typeface="Times New Roman" panose="02020603050405020304" pitchFamily="18" charset="0"/>
              </a:rPr>
              <a:t>Peýdalanylan edebiýatlar: “Zaman” gazeti,”Türkmenhowaýollary</a:t>
            </a:r>
            <a:r>
              <a:rPr lang="tk-TM" sz="2400" b="1" dirty="0" smtClean="0">
                <a:solidFill>
                  <a:schemeClr val="tx1">
                    <a:lumMod val="75000"/>
                    <a:lumOff val="25000"/>
                  </a:schemeClr>
                </a:solidFill>
                <a:latin typeface="Times New Roman" panose="02020603050405020304" pitchFamily="18" charset="0"/>
                <a:cs typeface="Times New Roman" panose="02020603050405020304" pitchFamily="18" charset="0"/>
              </a:rPr>
              <a:t>”.</a:t>
            </a:r>
            <a:endParaRPr lang="ru-RU" sz="2400" b="1"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p:txBody>
          <a:bodyPr>
            <a:normAutofit/>
          </a:bodyPr>
          <a:lstStyle/>
          <a:p>
            <a:r>
              <a:rPr lang="tk-TM" sz="3600" dirty="0" smtClean="0"/>
              <a:t>Taýýarlan:                </a:t>
            </a:r>
            <a:r>
              <a:rPr lang="tk-TM" sz="3600" dirty="0" smtClean="0">
                <a:solidFill>
                  <a:schemeClr val="tx1">
                    <a:lumMod val="95000"/>
                    <a:lumOff val="5000"/>
                  </a:schemeClr>
                </a:solidFill>
                <a:latin typeface="French Script MT" panose="03020402040607040605" pitchFamily="66" charset="0"/>
              </a:rPr>
              <a:t>Sapargeldiýew Sapargeldi</a:t>
            </a:r>
            <a:endParaRPr lang="ru-RU" sz="3600" dirty="0">
              <a:solidFill>
                <a:schemeClr val="tx1">
                  <a:lumMod val="95000"/>
                  <a:lumOff val="5000"/>
                </a:schemeClr>
              </a:solidFill>
            </a:endParaRPr>
          </a:p>
        </p:txBody>
      </p:sp>
    </p:spTree>
    <p:extLst>
      <p:ext uri="{BB962C8B-B14F-4D97-AF65-F5344CB8AC3E}">
        <p14:creationId xmlns:p14="http://schemas.microsoft.com/office/powerpoint/2010/main" val="705683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182</TotalTime>
  <Words>79</Words>
  <Application>Microsoft Office PowerPoint</Application>
  <PresentationFormat>Широкоэкранный</PresentationFormat>
  <Paragraphs>26</Paragraphs>
  <Slides>13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13</vt:i4>
      </vt:variant>
    </vt:vector>
  </HeadingPairs>
  <TitlesOfParts>
    <vt:vector size="19" baseType="lpstr">
      <vt:lpstr>Arial</vt:lpstr>
      <vt:lpstr>Century Gothic</vt:lpstr>
      <vt:lpstr>French Script MT</vt:lpstr>
      <vt:lpstr>Times New Roman</vt:lpstr>
      <vt:lpstr>Wingdings 3</vt:lpstr>
      <vt:lpstr>Легкий дым</vt:lpstr>
      <vt:lpstr>Презентация PowerPoint</vt:lpstr>
      <vt:lpstr>Презентация PowerPoint</vt:lpstr>
      <vt:lpstr>Презентация PowerPoint</vt:lpstr>
      <vt:lpstr>               Russiýada eýýäm XVI asyrda uçmaga howa şarlarynda çemeleşipdirler.Iwan Gronowyň patyşalyk eden döwründe krepostnoý adam Abstroldowski obanyň üstünden uçup geçýär.Şonuň üçin ony jezalandyrypdyrlar. 1731-nji ýylda Riannanyň içi gyzgyn tüsseden doldurylan şarlarda uçuş edipdirler. Şol sebäpli uçuş eden adamy oda ýakyljakdygy,diri jaýlanjakdygy barada haýbat edilip obadan çykarylýar. Kagyz fabriginiň eýesi bolan fransuz doganlar Mongorflar örtügi gyzgyn howa bilen dolduryp ilkinji uçuşyny 1783-nji ýylda amala aşyrylýar. Şol ýyl fransuz fideli professor Şarm wodorod bilen doldurylan şarda uçuş edipdir.</vt:lpstr>
      <vt:lpstr>Презентация PowerPoint</vt:lpstr>
      <vt:lpstr>Презентация PowerPoint</vt:lpstr>
      <vt:lpstr>Презентация PowerPoint</vt:lpstr>
      <vt:lpstr>    Dwigatelleriň görnüşi boýunça uçarlar: Turbowintli,turboreaktiw we wind motorly bolýarlar.    Tigirleriň görnüşi boýunça: gury ýer we gidrouçarlar ýaly toparlary bar.   Uçarlaryň görnüşleri boýunça: Ýük daşaýan uçarlar,adam ganatýan, harby uçarlar we ş.m.        </vt:lpstr>
      <vt:lpstr>           Awiaabatlaýyş zawodlary.  </vt:lpstr>
      <vt:lpstr>AN-225</vt:lpstr>
      <vt:lpstr>Презентация PowerPoint</vt:lpstr>
      <vt:lpstr>      2009-njy ýylda gurluşygyna başlanan dünýäniň ilkinji amfibiýa uçary synagdan geçirildi.”AG600” atly uçar Çžuhaý säherinde geçirilen synagda 1 sagatlap uçdy. Gury ýere we deňize gonup bilýän uçar ýük gatnatmakda ,ýangyn söndürmekde we halas ediş işlerinde peýdalanar. Kölden ýa-da deňizden 20 sekuntda 12 tonna suwy çekip bilýän uçar ony 4 müň inedördül metre pürküp bilýär.Uçara 4 sany Hytaýda öndürilen WJ-6 hereketlendiriji oturdyldy. Ol ýüki bilen hasaplananda 53,5 tonna agram bilen howa göterilip bilýär. Onuň ululygy “BOEING 737”-den has uly bolup amfibiýa uçarlaryň hem iň ulusydyr.</vt:lpstr>
      <vt:lpstr>Peýdalanylan edebiýatlar: “Zaman” gazeti,”Türkmenhowaýollary”.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dc:creator>
  <cp:lastModifiedBy>Пользователь</cp:lastModifiedBy>
  <cp:revision>19</cp:revision>
  <dcterms:created xsi:type="dcterms:W3CDTF">2022-01-12T04:28:13Z</dcterms:created>
  <dcterms:modified xsi:type="dcterms:W3CDTF">2022-01-13T18:11:07Z</dcterms:modified>
</cp:coreProperties>
</file>