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96" r:id="rId1"/>
    <p:sldMasterId id="2147483708" r:id="rId2"/>
    <p:sldMasterId id="2147483720" r:id="rId3"/>
  </p:sldMasterIdLst>
  <p:notesMasterIdLst>
    <p:notesMasterId r:id="rId24"/>
  </p:notesMasterIdLst>
  <p:sldIdLst>
    <p:sldId id="321" r:id="rId4"/>
    <p:sldId id="351" r:id="rId5"/>
    <p:sldId id="320" r:id="rId6"/>
    <p:sldId id="352" r:id="rId7"/>
    <p:sldId id="277" r:id="rId8"/>
    <p:sldId id="354" r:id="rId9"/>
    <p:sldId id="355" r:id="rId10"/>
    <p:sldId id="356" r:id="rId11"/>
    <p:sldId id="276" r:id="rId12"/>
    <p:sldId id="289" r:id="rId13"/>
    <p:sldId id="258" r:id="rId14"/>
    <p:sldId id="279" r:id="rId15"/>
    <p:sldId id="291" r:id="rId16"/>
    <p:sldId id="281" r:id="rId17"/>
    <p:sldId id="298" r:id="rId18"/>
    <p:sldId id="357" r:id="rId19"/>
    <p:sldId id="360" r:id="rId20"/>
    <p:sldId id="358" r:id="rId21"/>
    <p:sldId id="359" r:id="rId22"/>
    <p:sldId id="361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GMHI" initials="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598" autoAdjust="0"/>
  </p:normalViewPr>
  <p:slideViewPr>
    <p:cSldViewPr>
      <p:cViewPr>
        <p:scale>
          <a:sx n="120" d="100"/>
          <a:sy n="120" d="100"/>
        </p:scale>
        <p:origin x="-1374" y="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17C2E-64E8-4570-A5DB-AC72869DB532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4CEBF-6647-4D3D-B137-64461502CE4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3908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CEBF-6647-4D3D-B137-64461502CE4E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CEBF-6647-4D3D-B137-64461502CE4E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11.10.2019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microsoft.com/office/2007/relationships/hdphoto" Target="../media/hdphoto5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12.png"/><Relationship Id="rId4" Type="http://schemas.microsoft.com/office/2007/relationships/hdphoto" Target="../media/hdphoto4.wdp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microsoft.com/office/2007/relationships/hdphoto" Target="../media/hdphoto4.wdp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0.png"/><Relationship Id="rId10" Type="http://schemas.microsoft.com/office/2007/relationships/hdphoto" Target="../media/hdphoto1.wdp"/><Relationship Id="rId4" Type="http://schemas.openxmlformats.org/officeDocument/2006/relationships/image" Target="../media/image14.png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4.wdp"/><Relationship Id="rId7" Type="http://schemas.microsoft.com/office/2007/relationships/hdphoto" Target="../media/hdphoto8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microsoft.com/office/2007/relationships/hdphoto" Target="../media/hdphoto7.wdp"/><Relationship Id="rId4" Type="http://schemas.openxmlformats.org/officeDocument/2006/relationships/image" Target="../media/image10.png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hdphoto" Target="../media/hdphoto4.wdp"/><Relationship Id="rId7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4.wdp"/><Relationship Id="rId7" Type="http://schemas.microsoft.com/office/2007/relationships/hdphoto" Target="../media/hdphoto8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7.wdp"/><Relationship Id="rId4" Type="http://schemas.openxmlformats.org/officeDocument/2006/relationships/image" Target="../media/image10.png"/><Relationship Id="rId9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4.wdp"/><Relationship Id="rId7" Type="http://schemas.microsoft.com/office/2007/relationships/hdphoto" Target="../media/hdphoto8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7.wdp"/><Relationship Id="rId4" Type="http://schemas.openxmlformats.org/officeDocument/2006/relationships/image" Target="../media/image10.png"/><Relationship Id="rId9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9.wdp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11.png"/><Relationship Id="rId4" Type="http://schemas.microsoft.com/office/2007/relationships/hdphoto" Target="../media/hdphoto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84694" y="151183"/>
            <a:ext cx="9019155" cy="6624737"/>
            <a:chOff x="84694" y="151183"/>
            <a:chExt cx="9019155" cy="6624737"/>
          </a:xfrm>
        </p:grpSpPr>
        <p:pic>
          <p:nvPicPr>
            <p:cNvPr id="4" name="Объект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4694" y="151183"/>
              <a:ext cx="9019155" cy="6624737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323528" y="406405"/>
              <a:ext cx="86409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TÜRKMENISTANYŇ GORANMAK MINISTRLIGINIŇ BEÝIK SAPARMYRAT TÜRKMENBAŞY ADYNDAKY HARBY INSTITUTY</a:t>
              </a:r>
            </a:p>
          </p:txBody>
        </p:sp>
        <p:pic>
          <p:nvPicPr>
            <p:cNvPr id="6" name="Рисунок 5"/>
            <p:cNvPicPr/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315333" y="980727"/>
              <a:ext cx="872291" cy="720081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Picture 8" descr="C:\Users\1\Desktop\sewron.jpg"/>
            <p:cNvPicPr/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4368" y="980727"/>
              <a:ext cx="864096" cy="72008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Прямоугольник 7"/>
            <p:cNvSpPr/>
            <p:nvPr/>
          </p:nvSpPr>
          <p:spPr>
            <a:xfrm>
              <a:off x="323528" y="5589240"/>
              <a:ext cx="84969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Awiasiýa tehnikalary we ýaraglary kafedrasynyň toplum başlygy – uly </a:t>
              </a:r>
              <a:r>
                <a:rPr lang="ru-RU" b="1" dirty="0" smtClean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mugallymy</a:t>
              </a:r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</a:p>
            <a:p>
              <a:pPr algn="ctr"/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podpolkownik </a:t>
              </a:r>
              <a:r>
                <a:rPr lang="ru-RU" b="1" dirty="0" smtClean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Şehiýew Hudaýberdy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01783" y="2492896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“Awiasiýa dwigatelleriň nazarýeti”dersi 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boýunça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tk-TM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Leksiýa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№</a:t>
            </a:r>
            <a:r>
              <a:rPr lang="tk-TM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tk-TM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3</a:t>
            </a:r>
            <a:endParaRPr lang="ru-RU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502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46612" y="312230"/>
            <a:ext cx="8799742" cy="917920"/>
            <a:chOff x="161378" y="141789"/>
            <a:chExt cx="8799742" cy="1270987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161378" y="1412776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Группа 4"/>
            <p:cNvGrpSpPr/>
            <p:nvPr/>
          </p:nvGrpSpPr>
          <p:grpSpPr>
            <a:xfrm>
              <a:off x="176144" y="141789"/>
              <a:ext cx="8784976" cy="1124545"/>
              <a:chOff x="199509" y="1320920"/>
              <a:chExt cx="8784976" cy="864096"/>
            </a:xfrm>
            <a:solidFill>
              <a:srgbClr val="FFFF00"/>
            </a:solidFill>
          </p:grpSpPr>
          <p:sp>
            <p:nvSpPr>
              <p:cNvPr id="3" name="Прямоугольник 2"/>
              <p:cNvSpPr/>
              <p:nvPr/>
            </p:nvSpPr>
            <p:spPr>
              <a:xfrm>
                <a:off x="199509" y="1320920"/>
                <a:ext cx="8784976" cy="864096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" name="Рисунок 9"/>
              <p:cNvPicPr/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309763" y="1381617"/>
                <a:ext cx="882230" cy="765104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11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7664" y="1361960"/>
                <a:ext cx="903204" cy="768359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</p:grpSp>
        <p:sp>
          <p:nvSpPr>
            <p:cNvPr id="4" name="Прямоугольник 3"/>
            <p:cNvSpPr/>
            <p:nvPr/>
          </p:nvSpPr>
          <p:spPr>
            <a:xfrm>
              <a:off x="1355781" y="160415"/>
              <a:ext cx="6480720" cy="11506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Tema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№ 3.2.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Turbinanyň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gözenekleriniň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esasy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parametrirleri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we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häsiýetleri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266435" y="1772816"/>
            <a:ext cx="8616808" cy="4461618"/>
            <a:chOff x="260228" y="1817529"/>
            <a:chExt cx="8616808" cy="4461618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260228" y="1817529"/>
              <a:ext cx="856630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Sapak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3.2.1.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Turbinanyň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gözeneklerinden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gazyň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akyp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geçmegi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260228" y="2217151"/>
              <a:ext cx="8616808" cy="4061996"/>
              <a:chOff x="424890" y="3935039"/>
              <a:chExt cx="8616808" cy="4061996"/>
            </a:xfrm>
          </p:grpSpPr>
          <p:pic>
            <p:nvPicPr>
              <p:cNvPr id="12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9559" b="97426" l="1040" r="99827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4890" y="3935039"/>
                <a:ext cx="8616808" cy="40619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026" name="Rectangle 2"/>
              <p:cNvSpPr>
                <a:spLocks noChangeArrowheads="1"/>
              </p:cNvSpPr>
              <p:nvPr/>
            </p:nvSpPr>
            <p:spPr bwMode="auto">
              <a:xfrm>
                <a:off x="3143241" y="4286256"/>
                <a:ext cx="3643338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800" b="1" i="0" u="none" strike="noStrike" cap="none" normalizeH="0" baseline="0" dirty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</a:t>
                </a:r>
                <a:endParaRPr kumimoji="0" lang="ru-RU" sz="2800" i="0" u="none" strike="noStrike" normalizeH="0" baseline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3" name="Прямоугольник 12"/>
            <p:cNvSpPr/>
            <p:nvPr/>
          </p:nvSpPr>
          <p:spPr>
            <a:xfrm>
              <a:off x="364778" y="2718189"/>
              <a:ext cx="8378175" cy="31085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Okuw soraglary</a:t>
              </a:r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endPara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Tturbinanyň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işçi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tigiriniň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pilçeleriniň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profiliniň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gözenegi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Gözenegiň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çykyşynda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gazyň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tizligi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3.Ggözenekden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gazyň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harçlanmasy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Gözenekden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soň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akymyň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ugry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Gözenekdäki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ýitgiler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202585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48695" y="1124744"/>
            <a:ext cx="8616808" cy="4061996"/>
            <a:chOff x="288141" y="1190514"/>
            <a:chExt cx="8616808" cy="4061996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559" b="97426" l="1040" r="9982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141" y="1190514"/>
              <a:ext cx="8616808" cy="4061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>
              <a:off x="288141" y="2270634"/>
              <a:ext cx="8568952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tk-TM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Harby talyplara kompressorlaryň durnuksyz režimi – </a:t>
              </a:r>
              <a:r>
                <a:rPr lang="en-US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pompaž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barada düşünje bermek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Olarda okly kompressoryň işi we 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gurluşyny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öwrenmek olaryň gulluk durmuşynda bu soraglaryň zerur bolup durýandygyny terbiýelemek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286205" y="136482"/>
            <a:ext cx="8568952" cy="608526"/>
            <a:chOff x="286205" y="136482"/>
            <a:chExt cx="8568952" cy="608526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>
              <a:off x="286205" y="745008"/>
              <a:ext cx="8568952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Группа 12"/>
            <p:cNvGrpSpPr/>
            <p:nvPr/>
          </p:nvGrpSpPr>
          <p:grpSpPr>
            <a:xfrm>
              <a:off x="286205" y="136482"/>
              <a:ext cx="8568952" cy="543063"/>
              <a:chOff x="323528" y="1243443"/>
              <a:chExt cx="8568952" cy="863871"/>
            </a:xfrm>
            <a:solidFill>
              <a:srgbClr val="FFFF00"/>
            </a:solidFill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323528" y="1243443"/>
                <a:ext cx="8568952" cy="832701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3093504" y="1326739"/>
                <a:ext cx="3096344" cy="523219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sq-AL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Sapagyň maksady</a:t>
                </a:r>
                <a:endParaRPr lang="tk-TM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7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83664" y="1275019"/>
                <a:ext cx="614400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</p:grpSp>
        <p:pic>
          <p:nvPicPr>
            <p:cNvPr id="14" name="Рисунок 13"/>
            <p:cNvPicPr/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463893" y="156332"/>
              <a:ext cx="647912" cy="51716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7470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06018" y="124321"/>
            <a:ext cx="8724020" cy="703876"/>
            <a:chOff x="150260" y="188640"/>
            <a:chExt cx="8876499" cy="79208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50260" y="188640"/>
              <a:ext cx="8876499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929275" y="323074"/>
              <a:ext cx="5548075" cy="4793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r-TR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ULANYLAN EDEBIÝATLAR</a:t>
              </a:r>
              <a:endPara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7" name="Рисунок 6"/>
            <p:cNvPicPr/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243325" y="192516"/>
              <a:ext cx="759164" cy="71676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Picture 8" descr="C:\Users\1\Desktop\sewron.jpg"/>
            <p:cNvPicPr/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066" y="217897"/>
              <a:ext cx="751260" cy="71676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9" name="Прямая соединительная линия 8"/>
          <p:cNvCxnSpPr/>
          <p:nvPr/>
        </p:nvCxnSpPr>
        <p:spPr>
          <a:xfrm>
            <a:off x="234919" y="934845"/>
            <a:ext cx="8666218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>
            <a:off x="49780" y="1124744"/>
            <a:ext cx="9036496" cy="5350620"/>
            <a:chOff x="68923" y="1484784"/>
            <a:chExt cx="9036496" cy="5350620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23" y="1534196"/>
              <a:ext cx="9036496" cy="530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Прямоугольник 11"/>
            <p:cNvSpPr/>
            <p:nvPr/>
          </p:nvSpPr>
          <p:spPr>
            <a:xfrm>
              <a:off x="178894" y="1484784"/>
              <a:ext cx="8577549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tk-TM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ru-RU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П.К. Казанджан, Л.П. Алексеев, Нечаев Ю.Н. Теория авиационных двигателей. Военное издательство министерства обороны союза ССР Москва- 1955</a:t>
              </a:r>
              <a:r>
                <a:rPr lang="ru-RU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5767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59" b="97426" l="1040" r="99827"/>
                    </a14:imgEffect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57" y="1268760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5927" y="1484784"/>
            <a:ext cx="887686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Hasaplanan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režimlerde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tizlikleriň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berilen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üçburçluklarynyň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alynmagyny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üpjün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edýän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piljagazlaryň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sanynyň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formasynyň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saýlanyşy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şeýle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hasaplanmadyk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režimlerinde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turbinada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ýitgi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derejesiniň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tizlikleriň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üçburçluklarynyň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üýtgemesiniň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analiziniň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saýlanmasy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goemetriki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parametrlerine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hüjüm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burçundan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M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sanynda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şeýle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-de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eger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-de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kritikiden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pes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gözenekde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ýitginiň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akymyň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typma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burçunyň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baglylygyny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gurnamaga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mümkünçilik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berýän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gözeneklerindäki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akymynyň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netijesi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boýunça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amala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aşyrylýar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159629" y="187817"/>
            <a:ext cx="8810087" cy="629612"/>
            <a:chOff x="159629" y="100424"/>
            <a:chExt cx="8810087" cy="629612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159629" y="100424"/>
              <a:ext cx="8810087" cy="629612"/>
              <a:chOff x="159629" y="204125"/>
              <a:chExt cx="8810087" cy="908326"/>
            </a:xfrm>
          </p:grpSpPr>
          <p:cxnSp>
            <p:nvCxnSpPr>
              <p:cNvPr id="16" name="Прямая соединительная линия 15"/>
              <p:cNvCxnSpPr/>
              <p:nvPr/>
            </p:nvCxnSpPr>
            <p:spPr>
              <a:xfrm>
                <a:off x="159629" y="1112451"/>
                <a:ext cx="8810087" cy="0"/>
              </a:xfrm>
              <a:prstGeom prst="line">
                <a:avLst/>
              </a:prstGeom>
              <a:ln w="762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Группа 16"/>
              <p:cNvGrpSpPr/>
              <p:nvPr/>
            </p:nvGrpSpPr>
            <p:grpSpPr>
              <a:xfrm>
                <a:off x="159629" y="204125"/>
                <a:ext cx="8810087" cy="792088"/>
                <a:chOff x="395536" y="1412776"/>
                <a:chExt cx="8558079" cy="792088"/>
              </a:xfrm>
              <a:solidFill>
                <a:srgbClr val="FFFF00"/>
              </a:solidFill>
            </p:grpSpPr>
            <p:sp>
              <p:nvSpPr>
                <p:cNvPr id="18" name="Прямоугольник 17"/>
                <p:cNvSpPr/>
                <p:nvPr/>
              </p:nvSpPr>
              <p:spPr>
                <a:xfrm>
                  <a:off x="395536" y="1412776"/>
                  <a:ext cx="8558079" cy="79208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9" name="Рисунок 18"/>
                <p:cNvPicPr/>
                <p:nvPr/>
              </p:nvPicPr>
              <p:blipFill rotWithShape="1"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488951" y="1504211"/>
                  <a:ext cx="555433" cy="67872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20" name="Picture 8" descr="C:\Users\1\Desktop\sewron.jpg"/>
                <p:cNvPicPr/>
                <p:nvPr/>
              </p:nvPicPr>
              <p:blipFill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49053" y="1462926"/>
                  <a:ext cx="584935" cy="699952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</p:grpSp>
        </p:grpSp>
        <p:sp>
          <p:nvSpPr>
            <p:cNvPr id="15" name="Прямоугольник 14"/>
            <p:cNvSpPr/>
            <p:nvPr/>
          </p:nvSpPr>
          <p:spPr>
            <a:xfrm>
              <a:off x="971600" y="177719"/>
              <a:ext cx="72008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Tturbinanyň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işçi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tigiriniň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pilçeleriniň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profiliniň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gözenegi</a:t>
              </a:r>
              <a:r>
                <a:rPr lang="en-US" sz="2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052736"/>
            <a:ext cx="89289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pilçesiniň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profilleriniň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gözenegi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wenesleriniň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gözenegine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meňzeş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bolup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şeýle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häsiýetlendirilip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biliner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gözenegiň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ädimi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profiliň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hordasy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ýygylygy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b/t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profilleriň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berkitme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burçy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girişdäki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çykyşdaky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konstruktiw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burçlar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kompressorlarynda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gözeneklerden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turbinanayň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gözenekleriniň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esasy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tapawutlary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komfuzor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görnüşinde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piçeleriniň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emele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getirýän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kanallarynyň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girişde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onuň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çykyşyndaky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meýdanynyň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kiçi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bolmagy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Buda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akymynyň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ösmegine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peselmegine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getriýändigini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bellemek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gerek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317656" y="20876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1117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0273" y="1268760"/>
            <a:ext cx="878497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niýetlenşine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baglylykda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dürli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shemalar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boýunça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ýetrilip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biliner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Awiasion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GTD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diňe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geçmegi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okuny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gurşap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alýan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silindriki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tekizliklere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ýakyn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tekizliklerde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bolup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geçýän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Awiasion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kömekçi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desgalarynda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käwagt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merkezden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daşlaşýan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merkeze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ymtylýan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Ýöne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geçişi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merkezden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daşlaşýan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kompressorlarynda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geçişine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gyradan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wtulkasynyň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kesigine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tarap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gönükýär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17656" y="20876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83874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317656" y="20876"/>
            <a:ext cx="8590210" cy="727321"/>
            <a:chOff x="166528" y="46949"/>
            <a:chExt cx="8784976" cy="1144905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9" name="Прямоугольник 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0" name="Рисунок 9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1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2" name="Рисунок 11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8" name="Прямоугольник 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6" name="Прямая соединительная линия 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Прямоугольник 12"/>
          <p:cNvSpPr/>
          <p:nvPr/>
        </p:nvSpPr>
        <p:spPr>
          <a:xfrm>
            <a:off x="184269" y="1124744"/>
            <a:ext cx="885698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Awiasion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GTD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konturly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TRD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wentilýatory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TWD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winti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aýlamak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dikuçarlaryň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dwigatellerinde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göteriji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winti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aýlamak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kuwwaty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alamk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niýetlenýär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Bulardan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başga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kuwwatynyň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bölegi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nasoslary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generatorlary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uçaryň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dikuçaryň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beýleki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agregatlaryny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getirmek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gerekli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kuwwaty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almak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gisilan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gyzdyrylan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energiýasyny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onuň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walyndaky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mehaniki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energiýa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öwrülmesi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bolup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125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01255" y="337013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55" y="1988840"/>
            <a:ext cx="8747527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209321" y="151973"/>
            <a:ext cx="8758973" cy="827279"/>
            <a:chOff x="0" y="155426"/>
            <a:chExt cx="9144000" cy="969318"/>
          </a:xfrm>
        </p:grpSpPr>
        <p:sp>
          <p:nvSpPr>
            <p:cNvPr id="6148" name="Rectangle 4"/>
            <p:cNvSpPr>
              <a:spLocks noChangeArrowheads="1"/>
            </p:cNvSpPr>
            <p:nvPr/>
          </p:nvSpPr>
          <p:spPr bwMode="auto">
            <a:xfrm>
              <a:off x="0" y="885825"/>
              <a:ext cx="91440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143508" y="155426"/>
              <a:ext cx="8784976" cy="827279"/>
              <a:chOff x="-84667" y="1523661"/>
              <a:chExt cx="9108504" cy="1152128"/>
            </a:xfrm>
            <a:solidFill>
              <a:srgbClr val="FFFF00"/>
            </a:solidFill>
          </p:grpSpPr>
          <p:sp>
            <p:nvSpPr>
              <p:cNvPr id="8" name="Прямоугольник 7"/>
              <p:cNvSpPr/>
              <p:nvPr/>
            </p:nvSpPr>
            <p:spPr>
              <a:xfrm>
                <a:off x="-84667" y="1523661"/>
                <a:ext cx="9108504" cy="11521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" name="Picture 8" descr="C:\Users\1\Desktop\sewron.jpg"/>
              <p:cNvPicPr/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4908" y="1678770"/>
                <a:ext cx="702771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  <p:pic>
            <p:nvPicPr>
              <p:cNvPr id="11" name="Рисунок 10"/>
              <p:cNvPicPr/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2322" y="1688385"/>
                <a:ext cx="679486" cy="822680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Прямая соединительная линия 11"/>
            <p:cNvCxnSpPr/>
            <p:nvPr/>
          </p:nvCxnSpPr>
          <p:spPr>
            <a:xfrm>
              <a:off x="143508" y="1124744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Прямоугольник 1"/>
            <p:cNvSpPr/>
            <p:nvPr/>
          </p:nvSpPr>
          <p:spPr>
            <a:xfrm>
              <a:off x="1547521" y="266801"/>
              <a:ext cx="6310238" cy="6130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8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Gözenegiň</a:t>
              </a:r>
              <a:r>
                <a:rPr lang="en-US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çykyşynda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gazyň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tizligi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84110" y="1196752"/>
                <a:ext cx="8981815" cy="56678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2800" b="1" dirty="0" smtClean="0">
                    <a:solidFill>
                      <a:srgbClr val="FFFF00"/>
                    </a:solidFill>
                  </a:rPr>
                  <a:t>	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Gözenegiň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çykyşynda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gazyň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giňelmeginde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sowadylmaýan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soplowoý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apparatlar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üçin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energiýanyň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saklanyş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kanunyna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laýyklykda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algn="just"/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ru-RU" sz="2800" i="1" smtClean="0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ru-RU" sz="28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𝑖</m:t>
                        </m:r>
                      </m:e>
                      <m:sub>
                        <m:r>
                          <a:rPr lang="ru-RU" sz="28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ru-RU" sz="28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ru-RU" sz="28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i</a:t>
                </a:r>
                <a:r>
                  <a:rPr lang="ru-RU" sz="2800" baseline="-250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ад </a:t>
                </a:r>
                <a:r>
                  <a:rPr lang="ru-RU" sz="28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ru-RU" sz="2800" i="1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ru-RU" sz="28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с</m:t>
                        </m:r>
                      </m:e>
                      <m:sub>
                        <m:r>
                          <a:rPr lang="ru-RU" sz="28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1 ад</m:t>
                        </m:r>
                      </m:sub>
                      <m:sup>
                        <m:r>
                          <a:rPr lang="ru-RU" sz="28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ru-RU" sz="28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/2.</a:t>
                </a:r>
              </a:p>
              <a:p>
                <a:pPr algn="just"/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ýerden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gelip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çykyşy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ýaly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ýitgileriň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ýok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bolmagy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sebäpli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soplowoý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apparatyň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gözeneginden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gazyň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akyp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geçýän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tizligi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algn="ctr"/>
                <a:r>
                  <a:rPr lang="ru-RU" sz="2800" dirty="0" smtClean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</a:t>
                </a:r>
                <a:r>
                  <a:rPr lang="ru-RU" sz="2800" baseline="-250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ад </a:t>
                </a:r>
                <a:r>
                  <a:rPr lang="ru-RU" sz="28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2800" i="1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ru-RU" sz="28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2 </m:t>
                        </m:r>
                        <m:sSub>
                          <m:sSubPr>
                            <m:ctrlPr>
                              <a:rPr lang="ru-RU" sz="28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8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Н</m:t>
                            </m:r>
                          </m:e>
                          <m:sub>
                            <m:r>
                              <a:rPr lang="ru-RU" sz="28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са</m:t>
                            </m:r>
                          </m:sub>
                        </m:sSub>
                      </m:e>
                    </m:rad>
                  </m:oMath>
                </a14:m>
                <a:r>
                  <a:rPr lang="ru-RU" sz="28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</a:t>
                </a:r>
                <a:r>
                  <a:rPr lang="ru-RU" sz="2800" dirty="0" smtClean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</a:t>
                </a:r>
                <a:r>
                  <a:rPr lang="ru-RU" sz="28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(1.1)</a:t>
                </a:r>
              </a:p>
              <a:p>
                <a:r>
                  <a:rPr lang="ru-RU" sz="28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  <a:p>
                <a:pPr algn="ctr"/>
                <a:r>
                  <a:rPr lang="ru-RU" sz="2800" dirty="0" err="1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</a:t>
                </a:r>
                <a:r>
                  <a:rPr lang="ru-RU" sz="2800" baseline="-25000" dirty="0" err="1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са</a:t>
                </a:r>
                <a:r>
                  <a:rPr lang="en-US" sz="28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ru-RU" sz="2800" i="1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ru-RU" sz="28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𝑖</m:t>
                        </m:r>
                      </m:e>
                      <m:sub>
                        <m:r>
                          <a:rPr lang="ru-RU" sz="28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ru-RU" sz="28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ru-RU" sz="28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i</a:t>
                </a:r>
                <a:r>
                  <a:rPr lang="ru-RU" sz="2800" baseline="-250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ад </a:t>
                </a:r>
                <a:r>
                  <a:rPr lang="ru-RU" sz="28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i="1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ru-RU" sz="28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к</m:t>
                        </m:r>
                      </m:num>
                      <m:den>
                        <m:r>
                          <a:rPr lang="ru-RU" sz="28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к−1</m:t>
                        </m:r>
                      </m:den>
                    </m:f>
                  </m:oMath>
                </a14:m>
                <a:r>
                  <a:rPr lang="ru-RU" sz="28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ru-RU" sz="2800" i="1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ru-RU" sz="28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ru-RU" sz="28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ru-RU" sz="28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ru-RU" sz="28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(1 -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i="1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ru-RU" sz="28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ru-RU" sz="28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8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𝑙</m:t>
                            </m:r>
                          </m:e>
                          <m:sub>
                            <m:r>
                              <a:rPr lang="ru-RU" sz="28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са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sz="28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     (1.2)</a:t>
                </a:r>
              </a:p>
              <a:p>
                <a:pPr algn="just"/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10" y="1196752"/>
                <a:ext cx="8981815" cy="5667898"/>
              </a:xfrm>
              <a:prstGeom prst="rect">
                <a:avLst/>
              </a:prstGeom>
              <a:blipFill rotWithShape="1">
                <a:blip r:embed="rId9"/>
                <a:stretch>
                  <a:fillRect l="-1426" t="-1075" r="-13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13" y="1196752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54111" y="1052736"/>
                <a:ext cx="8818611" cy="50088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tk-TM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ru-RU" sz="2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Ýöne</a:t>
                </a:r>
                <a:r>
                  <a:rPr lang="ru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hakykatda</a:t>
                </a:r>
                <a:r>
                  <a:rPr lang="ru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bolsa</a:t>
                </a:r>
                <a:r>
                  <a:rPr lang="ru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ýitiginiň</a:t>
                </a:r>
                <a:r>
                  <a:rPr lang="ru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bar</a:t>
                </a:r>
                <a:r>
                  <a:rPr lang="ru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bolagy</a:t>
                </a:r>
                <a:r>
                  <a:rPr lang="ru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sebäpli</a:t>
                </a:r>
                <a:r>
                  <a:rPr lang="ru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gaz</a:t>
                </a:r>
                <a:r>
                  <a:rPr lang="ru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akymyň</a:t>
                </a:r>
                <a:r>
                  <a:rPr lang="ru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tizligi</a:t>
                </a:r>
                <a:r>
                  <a:rPr lang="ru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pese</a:t>
                </a:r>
                <a:r>
                  <a:rPr lang="ru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gaçýar</a:t>
                </a:r>
                <a:r>
                  <a:rPr lang="ru-RU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sz="2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ru-RU" sz="2600" dirty="0" smtClean="0">
                  <a:solidFill>
                    <a:schemeClr val="accent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ru-RU" sz="2600" dirty="0" smtClean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</a:t>
                </a:r>
                <a:r>
                  <a:rPr lang="ru-RU" sz="2600" baseline="-25000" dirty="0" smtClean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:r>
                  <a:rPr lang="ru-RU" sz="26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φ с</a:t>
                </a:r>
                <a:r>
                  <a:rPr lang="ru-RU" sz="2600" baseline="-250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ад </a:t>
                </a:r>
                <a:r>
                  <a:rPr lang="ru-RU" sz="26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φ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2600" i="1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ru-RU" sz="26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2 </m:t>
                        </m:r>
                        <m:sSub>
                          <m:sSubPr>
                            <m:ctrlPr>
                              <a:rPr lang="ru-RU" sz="26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ru-RU" sz="26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Н</m:t>
                            </m:r>
                          </m:e>
                          <m:sub>
                            <m:r>
                              <a:rPr lang="ru-RU" sz="26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са</m:t>
                            </m:r>
                          </m:sub>
                        </m:sSub>
                      </m:e>
                    </m:rad>
                  </m:oMath>
                </a14:m>
                <a:r>
                  <a:rPr lang="ru-RU" sz="26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(1.3)                              </a:t>
                </a:r>
              </a:p>
              <a:p>
                <a:pPr algn="just"/>
                <a:r>
                  <a:rPr lang="ru-RU" sz="2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ru-RU" sz="2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ru-RU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ru-RU" sz="26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</a:t>
                </a:r>
                <a:r>
                  <a:rPr lang="ru-RU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ýerde</a:t>
                </a:r>
                <a:r>
                  <a:rPr lang="ru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ru-RU" sz="2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awiasion</a:t>
                </a:r>
                <a:r>
                  <a:rPr lang="ru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gaz</a:t>
                </a:r>
                <a:r>
                  <a:rPr lang="ru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turbinanyň</a:t>
                </a:r>
                <a:r>
                  <a:rPr lang="ru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işçi</a:t>
                </a:r>
                <a:r>
                  <a:rPr lang="ru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tigitiniň</a:t>
                </a:r>
                <a:r>
                  <a:rPr lang="ru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tizliginiň</a:t>
                </a:r>
                <a:r>
                  <a:rPr lang="ru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koeffisiýenti</a:t>
                </a:r>
                <a:r>
                  <a:rPr lang="ru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adatça</a:t>
                </a:r>
                <a:r>
                  <a:rPr lang="ru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600" dirty="0" smtClean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ψ </a:t>
                </a:r>
                <a:r>
                  <a:rPr lang="ru-RU" sz="26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0,97 ....... 0,98 </a:t>
                </a:r>
                <a:r>
                  <a:rPr lang="ru-RU" sz="2600" dirty="0" err="1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deňdir</a:t>
                </a:r>
                <a:r>
                  <a:rPr lang="ru-RU" sz="2600" dirty="0" smtClean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sz="2600" dirty="0">
                  <a:solidFill>
                    <a:schemeClr val="accent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tt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Işçi tigir (PK) we (СA) saplowoý apparat kesilende aerodinamiki görnüş eýeleýär we öz aralarynda gysgalyp gidýän kanaly amala aşyrýar. (см.рис-1). Şu görnüşli kanalda gaz hereket edende öz (P)basyşyny, T-ny pese düşürýär, bu bolsa gazyň çykyş tizligini örän </a:t>
                </a:r>
                <a:r>
                  <a:rPr lang="tt-RU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çaltlaşdyrýar (С</a:t>
                </a:r>
                <a:r>
                  <a:rPr lang="tt-RU" sz="2600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 </a:t>
                </a:r>
                <a:r>
                  <a:rPr lang="tt-RU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&gt;С</a:t>
                </a:r>
                <a:r>
                  <a:rPr lang="tt-RU" sz="2600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tt-RU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).</a:t>
                </a:r>
                <a:endParaRPr lang="ru-RU" sz="2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111" y="1052736"/>
                <a:ext cx="8818611" cy="5008872"/>
              </a:xfrm>
              <a:prstGeom prst="rect">
                <a:avLst/>
              </a:prstGeom>
              <a:blipFill rotWithShape="1">
                <a:blip r:embed="rId4"/>
                <a:stretch>
                  <a:fillRect l="-1175" t="-609" r="-12301" b="-21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Группа 13"/>
          <p:cNvGrpSpPr/>
          <p:nvPr/>
        </p:nvGrpSpPr>
        <p:grpSpPr>
          <a:xfrm>
            <a:off x="239544" y="102062"/>
            <a:ext cx="8590210" cy="727321"/>
            <a:chOff x="166528" y="46949"/>
            <a:chExt cx="8784976" cy="1144905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" name="Рисунок 19"/>
                <p:cNvPicPr/>
                <p:nvPr/>
              </p:nvPicPr>
              <p:blipFill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8" descr="C:\Users\1\Desktop\sewron.jpg"/>
                <p:cNvPicPr/>
                <p:nvPr/>
              </p:nvPicPr>
              <p:blipFill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2" name="Рисунок 21"/>
                <p:cNvPicPr/>
                <p:nvPr/>
              </p:nvPicPr>
              <p:blipFill rotWithShape="1">
                <a:blip r:embed="rId9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8" name="Прямоугольник 1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7347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29" y="933450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57224" y="2857496"/>
            <a:ext cx="7358114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endParaRPr kumimoji="0" lang="ru-RU" sz="15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endParaRPr kumimoji="0" lang="ru-RU" sz="15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endParaRPr lang="ru-RU" sz="1500" b="1" dirty="0">
              <a:solidFill>
                <a:srgbClr val="FFFF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2148" y="1303224"/>
            <a:ext cx="881970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saplowoý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apparat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lopatalaryna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лопатки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PK)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burçda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ugurda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gönüläp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ugradýar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akyşyň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potansial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energiýa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öwürýär.PK-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güýjüne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aýlanyp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niýetlenen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wezipesini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ýetirýär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lopatalary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korpusa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görä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otnositelno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t.e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U-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edýär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268313" y="-70510"/>
            <a:ext cx="8590210" cy="727321"/>
            <a:chOff x="166528" y="46949"/>
            <a:chExt cx="8784976" cy="1144905"/>
          </a:xfrm>
        </p:grpSpPr>
        <p:grpSp>
          <p:nvGrpSpPr>
            <p:cNvPr id="30" name="Группа 29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32" name="Группа 31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34" name="Прямоугольник 33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35" name="Рисунок 34"/>
                <p:cNvPicPr/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6" name="Picture 8" descr="C:\Users\1\Desktop\sewron.jpg"/>
                <p:cNvPicPr/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37" name="Рисунок 36"/>
                <p:cNvPicPr/>
                <p:nvPr/>
              </p:nvPicPr>
              <p:blipFill rotWithShape="1"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33" name="Прямоугольник 32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31" name="Прямая соединительная линия 30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88" y="1484784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227699" y="1412776"/>
                <a:ext cx="8784976" cy="55872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800" dirty="0" smtClean="0"/>
                  <a:t>	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Ege-de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pilçeleriň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kanallarynyň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girişinde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akymyň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tizliginiň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deň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bolýandygyny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hasaba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alsak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onda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soplowoý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apparatyň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gözeneginde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gazyň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harçlanmasyny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indiki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formula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boýunça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kesgirläp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bolar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ýagny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  <a:p>
                <a:pPr algn="ctr"/>
                <a:r>
                  <a:rPr lang="ru-RU" sz="2800" dirty="0" smtClean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 = m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i="1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ru-RU" sz="28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ru-RU" sz="28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Р</m:t>
                            </m:r>
                          </m:e>
                          <m:sub>
                            <m:r>
                              <a:rPr lang="ru-RU" sz="28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са</m:t>
                            </m:r>
                          </m:sub>
                          <m:sup>
                            <m:r>
                              <a:rPr lang="ru-RU" sz="28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num>
                      <m:den>
                        <m:rad>
                          <m:radPr>
                            <m:degHide m:val="on"/>
                            <m:ctrlPr>
                              <a:rPr lang="ru-RU" sz="28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sSubSup>
                              <m:sSubSupPr>
                                <m:ctrlPr>
                                  <a:rPr lang="ru-RU" sz="2800" i="1">
                                    <a:solidFill>
                                      <a:schemeClr val="accent6"/>
                                    </a:solidFill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ru-RU" sz="2800" i="1">
                                    <a:solidFill>
                                      <a:schemeClr val="accent6"/>
                                    </a:solidFill>
                                    <a:latin typeface="Cambria Math"/>
                                  </a:rPr>
                                  <m:t>Т</m:t>
                                </m:r>
                              </m:e>
                              <m:sub>
                                <m:r>
                                  <a:rPr lang="ru-RU" sz="2800" i="1">
                                    <a:solidFill>
                                      <a:schemeClr val="accent6"/>
                                    </a:solidFill>
                                    <a:latin typeface="Cambria Math"/>
                                  </a:rPr>
                                  <m:t>са</m:t>
                                </m:r>
                              </m:sub>
                              <m:sup>
                                <m:r>
                                  <a:rPr lang="ru-RU" sz="2800" i="1">
                                    <a:solidFill>
                                      <a:schemeClr val="accent6"/>
                                    </a:solidFill>
                                    <a:latin typeface="Cambria Math"/>
                                  </a:rPr>
                                  <m:t>∗</m:t>
                                </m:r>
                              </m:sup>
                            </m:sSubSup>
                          </m:e>
                        </m:rad>
                      </m:den>
                    </m:f>
                  </m:oMath>
                </a14:m>
                <a:r>
                  <a:rPr lang="ru-RU" sz="28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ru-RU" sz="2800" baseline="-25000" dirty="0" err="1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са</a:t>
                </a:r>
                <a:r>
                  <a:rPr lang="ru-RU" sz="2800" baseline="-250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 (</a:t>
                </a:r>
                <a:r>
                  <a:rPr lang="en-US" sz="28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λ</a:t>
                </a:r>
                <a:r>
                  <a:rPr lang="ru-RU" sz="2800" baseline="-25000" dirty="0" err="1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са</a:t>
                </a:r>
                <a:r>
                  <a:rPr lang="ru-RU" sz="28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                    (1.4)</a:t>
                </a:r>
              </a:p>
              <a:p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  <a:p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ru-RU" sz="28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ýerde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ru-RU" sz="2800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са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</a:t>
                </a:r>
                <a:r>
                  <a:rPr lang="ru-RU" sz="2800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са</a:t>
                </a:r>
                <a:r>
                  <a:rPr lang="ru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ru-RU" sz="2800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са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soplowoý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apparatyň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ähli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pilçeleriniň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kanallarynyň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girişindäki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meýdanynyň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jemi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girişde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gazyň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doly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basyşy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temperaturasy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q (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λ</a:t>
                </a:r>
                <a:r>
                  <a:rPr lang="ru-RU" sz="2800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са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bilen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häsiýetlendirilýär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                   </a:t>
                </a:r>
              </a:p>
              <a:p>
                <a:pPr algn="just"/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699" y="1412776"/>
                <a:ext cx="8784976" cy="5587235"/>
              </a:xfrm>
              <a:prstGeom prst="rect">
                <a:avLst/>
              </a:prstGeom>
              <a:blipFill rotWithShape="1">
                <a:blip r:embed="rId4"/>
                <a:stretch>
                  <a:fillRect l="-1388" t="-1092" r="-97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Группа 12"/>
          <p:cNvGrpSpPr/>
          <p:nvPr/>
        </p:nvGrpSpPr>
        <p:grpSpPr>
          <a:xfrm>
            <a:off x="209321" y="154931"/>
            <a:ext cx="8758973" cy="824321"/>
            <a:chOff x="0" y="158892"/>
            <a:chExt cx="9144000" cy="965852"/>
          </a:xfrm>
        </p:grpSpPr>
        <p:sp>
          <p:nvSpPr>
            <p:cNvPr id="23" name="Rectangle 4"/>
            <p:cNvSpPr>
              <a:spLocks noChangeArrowheads="1"/>
            </p:cNvSpPr>
            <p:nvPr/>
          </p:nvSpPr>
          <p:spPr bwMode="auto">
            <a:xfrm>
              <a:off x="0" y="885825"/>
              <a:ext cx="91440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4" name="Группа 23"/>
            <p:cNvGrpSpPr/>
            <p:nvPr/>
          </p:nvGrpSpPr>
          <p:grpSpPr>
            <a:xfrm>
              <a:off x="179510" y="158892"/>
              <a:ext cx="8784976" cy="827279"/>
              <a:chOff x="-47339" y="1528488"/>
              <a:chExt cx="9108504" cy="1152128"/>
            </a:xfrm>
            <a:solidFill>
              <a:srgbClr val="FFFF00"/>
            </a:solidFill>
          </p:grpSpPr>
          <p:sp>
            <p:nvSpPr>
              <p:cNvPr id="27" name="Прямоугольник 26"/>
              <p:cNvSpPr/>
              <p:nvPr/>
            </p:nvSpPr>
            <p:spPr>
              <a:xfrm>
                <a:off x="-47339" y="1528488"/>
                <a:ext cx="9108504" cy="11521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28" name="Picture 8" descr="C:\Users\1\Desktop\sewron.jpg"/>
              <p:cNvPicPr/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4908" y="1678770"/>
                <a:ext cx="702771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  <p:pic>
            <p:nvPicPr>
              <p:cNvPr id="29" name="Рисунок 28"/>
              <p:cNvPicPr/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2322" y="1688385"/>
                <a:ext cx="679486" cy="822680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25" name="Прямая соединительная линия 24"/>
            <p:cNvCxnSpPr/>
            <p:nvPr/>
          </p:nvCxnSpPr>
          <p:spPr>
            <a:xfrm>
              <a:off x="143508" y="1124744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Прямоугольник 25"/>
            <p:cNvSpPr/>
            <p:nvPr/>
          </p:nvSpPr>
          <p:spPr>
            <a:xfrm>
              <a:off x="1021307" y="266802"/>
              <a:ext cx="7066293" cy="5769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2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3. Ggözenekden gazyň </a:t>
              </a:r>
              <a:r>
                <a:rPr lang="pl-PL" sz="2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harçlanmasy.</a:t>
              </a:r>
              <a:endParaRPr 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29" y="980728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0930" y="1001294"/>
            <a:ext cx="878497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Absolýut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С3 (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осевая скорость)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tapawudy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резултирует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otnositel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W3</a:t>
            </a:r>
            <a:r>
              <a:rPr lang="tk-T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С3-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absolýut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P3-basgançagyň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öňündäki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T3-temperatura;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W3-otnositel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Munuň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basgançagyny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silindr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tekizligi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kesýäris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рассечем ступень реактивной турбины цилиндрической поверхностью)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Şonda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we PK-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lopatkalarynyň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kesik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görnüşini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aralaryndaky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kanalyň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görnüşlerini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alarys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268313" y="-70510"/>
            <a:ext cx="8590210" cy="727321"/>
            <a:chOff x="166528" y="46949"/>
            <a:chExt cx="8784976" cy="1144905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" name="Рисунок 19"/>
                <p:cNvPicPr/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8" descr="C:\Users\1\Desktop\sewron.jpg"/>
                <p:cNvPicPr/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2" name="Рисунок 21"/>
                <p:cNvPicPr/>
                <p:nvPr/>
              </p:nvPicPr>
              <p:blipFill rotWithShape="1"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8" name="Прямоугольник 1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68817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38" y="737386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6992" y="1259952"/>
            <a:ext cx="87849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Lopatkalaryň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arasyndaky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kanalda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P3 –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P’3-basyşa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çenli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giňelýär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onuň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T3-sy T’3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çenli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peselýär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sebäpli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С3-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С’3-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çenli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çaltlaşýär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(PK)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lopatkalaryna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W3-otnositel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ugruny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ululygyny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С’3 –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absolýut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lopatkanyň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U-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окружной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tizlikleriniň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geometrik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goşmaklygynyň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üsti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U=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/60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304986" y="91055"/>
            <a:ext cx="8590210" cy="727321"/>
            <a:chOff x="166528" y="46949"/>
            <a:chExt cx="8784976" cy="1144905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" name="Рисунок 19"/>
                <p:cNvPicPr/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8" descr="C:\Users\1\Desktop\sewron.jpg"/>
                <p:cNvPicPr/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2" name="Рисунок 21"/>
                <p:cNvPicPr/>
                <p:nvPr/>
              </p:nvPicPr>
              <p:blipFill rotWithShape="1"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8" name="Прямоугольник 1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14495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29" y="764704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819" y="1988840"/>
            <a:ext cx="9001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gözeneginiň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yzynda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akymyň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ugry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gözeneginden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tapawutlylykda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Ϭ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akymyň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gijä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galama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burçy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gözenekleriniň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arasyndaky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akymyň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ugry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hüjüm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ediş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burçuna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onçakly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bagly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däldir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Şonyň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gözeneginde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akymyň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typmasyny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kesgitlemek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tizlikleriň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berilen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üçburçluklaryny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üpjün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edýän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göüzenegi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saýlamak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praktiki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taýdan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gözeneklerden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akymyň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çykyş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burçuny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onuň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geometriki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profillerine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M (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-da 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sanyna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baglydygyny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bilmek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ýeterliklidir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209321" y="154931"/>
            <a:ext cx="8758973" cy="824321"/>
            <a:chOff x="0" y="158892"/>
            <a:chExt cx="9144000" cy="965852"/>
          </a:xfrm>
        </p:grpSpPr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0" y="885825"/>
              <a:ext cx="91440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4" name="Группа 23"/>
            <p:cNvGrpSpPr/>
            <p:nvPr/>
          </p:nvGrpSpPr>
          <p:grpSpPr>
            <a:xfrm>
              <a:off x="179510" y="158892"/>
              <a:ext cx="8784976" cy="827279"/>
              <a:chOff x="-47339" y="1528488"/>
              <a:chExt cx="9108504" cy="1152128"/>
            </a:xfrm>
            <a:solidFill>
              <a:srgbClr val="FFFF00"/>
            </a:solidFill>
          </p:grpSpPr>
          <p:sp>
            <p:nvSpPr>
              <p:cNvPr id="27" name="Прямоугольник 26"/>
              <p:cNvSpPr/>
              <p:nvPr/>
            </p:nvSpPr>
            <p:spPr>
              <a:xfrm>
                <a:off x="-47339" y="1528488"/>
                <a:ext cx="9108504" cy="11521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28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4908" y="1678770"/>
                <a:ext cx="702771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  <p:pic>
            <p:nvPicPr>
              <p:cNvPr id="29" name="Рисунок 28"/>
              <p:cNvPicPr/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2322" y="1688385"/>
                <a:ext cx="679486" cy="822680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25" name="Прямая соединительная линия 24"/>
            <p:cNvCxnSpPr/>
            <p:nvPr/>
          </p:nvCxnSpPr>
          <p:spPr>
            <a:xfrm>
              <a:off x="143508" y="1124744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Прямоугольник 25"/>
            <p:cNvSpPr/>
            <p:nvPr/>
          </p:nvSpPr>
          <p:spPr>
            <a:xfrm>
              <a:off x="1021307" y="266802"/>
              <a:ext cx="7066293" cy="5769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2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4. Gözenekden soň akymyň ugry.</a:t>
              </a:r>
              <a:endParaRPr 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11467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304986" y="91055"/>
            <a:ext cx="8590210" cy="727321"/>
            <a:chOff x="166528" y="46949"/>
            <a:chExt cx="8784976" cy="1144905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9" name="Прямоугольник 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0" name="Рисунок 9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1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2" name="Рисунок 11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8" name="Прямоугольник 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6" name="Прямая соединительная линия 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Прямоугольник 12"/>
          <p:cNvSpPr/>
          <p:nvPr/>
        </p:nvSpPr>
        <p:spPr>
          <a:xfrm>
            <a:off x="395536" y="1443841"/>
            <a:ext cx="84996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Reaktiw turbinanyň PK aýlanyşy,onuň lopatkalaryna gaz akymy kanalyň aralarynda  geçende döreýän aktiw we reaktiw güýçleriniň täsir etmeginde bolup bolup geçýär.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Aktiw güýji(Pa) her lopatkalarda edil ganatyň göteriji güýji ýaly döreýär.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Ýagny gaz akymy PK lopatkalaryň simmetriçny däl sebäpliolaryň (korisa) iç tarapynda beýik basyş ( ↑P)döreýär, lopatkalaryň arkasynda (spinka) pes basyş (↓P) döreýär.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Şu basyşlaryň özara tapawudy (P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)-aktiw güýjüni döredýär.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7232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4908" y="1149327"/>
            <a:ext cx="849694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Munuň üçin turbinanyň basgançagyny silindr tekizligi görnüşde kesýäris(рассечем ступень реактивной турбины цилиндрической поверхностью)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Şonda СA we PK-yň lopatkalarynyň kesik görnüşli görnüşini we olaryň öz aralaryndaky kanalyň görnüşlerini alarys.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Lopatkalaryň arasyndaky kanalda P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–basyş P</a:t>
            </a:r>
            <a:r>
              <a:rPr lang="tt-RU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-basyşa çenli giňelýär, onuň T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-sy T</a:t>
            </a:r>
            <a:r>
              <a:rPr lang="tt-RU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çenli peselýär, şu sebäpli gazyň tizligi С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-den С</a:t>
            </a:r>
            <a:r>
              <a:rPr lang="tt-RU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tizligine çenli çaltlaşýär we (PK) lopatkalaryna tizlik W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-otnositel tizligi bilen girýär, bu tizlik ugruny we ululygyny  С</a:t>
            </a:r>
            <a:r>
              <a:rPr lang="tt-RU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–absolýut we lopatkanyň U-окружной (aýlaw) tizlikleriniň geometrik goşmaklygynyň üsti bilen alýar.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09321" y="154931"/>
            <a:ext cx="8758973" cy="824321"/>
            <a:chOff x="0" y="158892"/>
            <a:chExt cx="9144000" cy="965852"/>
          </a:xfrm>
        </p:grpSpPr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0" y="885825"/>
              <a:ext cx="91440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179510" y="158892"/>
              <a:ext cx="8784976" cy="827279"/>
              <a:chOff x="-47339" y="1528488"/>
              <a:chExt cx="9108504" cy="1152128"/>
            </a:xfrm>
            <a:solidFill>
              <a:srgbClr val="FFFF00"/>
            </a:solidFill>
          </p:grpSpPr>
          <p:sp>
            <p:nvSpPr>
              <p:cNvPr id="10" name="Прямоугольник 9"/>
              <p:cNvSpPr/>
              <p:nvPr/>
            </p:nvSpPr>
            <p:spPr>
              <a:xfrm>
                <a:off x="-47339" y="1528488"/>
                <a:ext cx="9108504" cy="11521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1" name="Picture 8" descr="C:\Users\1\Desktop\sewron.jpg"/>
              <p:cNvPicPr/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4908" y="1678770"/>
                <a:ext cx="702771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  <p:pic>
            <p:nvPicPr>
              <p:cNvPr id="12" name="Рисунок 11"/>
              <p:cNvPicPr/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2322" y="1688385"/>
                <a:ext cx="679486" cy="822680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8" name="Прямая соединительная линия 7"/>
            <p:cNvCxnSpPr/>
            <p:nvPr/>
          </p:nvCxnSpPr>
          <p:spPr>
            <a:xfrm>
              <a:off x="143508" y="1124744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Прямоугольник 8"/>
            <p:cNvSpPr/>
            <p:nvPr/>
          </p:nvSpPr>
          <p:spPr>
            <a:xfrm>
              <a:off x="1021307" y="266802"/>
              <a:ext cx="7066293" cy="5769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2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5. Gözenekdäki ýitgiler.</a:t>
              </a:r>
              <a:endParaRPr 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4038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304986" y="91055"/>
            <a:ext cx="8590210" cy="727321"/>
            <a:chOff x="166528" y="46949"/>
            <a:chExt cx="8784976" cy="1144905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9" name="Прямоугольник 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0" name="Рисунок 9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1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2" name="Рисунок 11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8" name="Прямоугольник 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6" name="Прямая соединительная линия 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Прямоугольник 12"/>
          <p:cNvSpPr/>
          <p:nvPr/>
        </p:nvSpPr>
        <p:spPr>
          <a:xfrm>
            <a:off x="107504" y="980728"/>
            <a:ext cx="8856984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t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Adiabatiki işi (Адиобатия работы) L</a:t>
            </a:r>
            <a:r>
              <a:rPr lang="tt-RU" sz="27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ад.ст </a:t>
            </a:r>
            <a:r>
              <a:rPr lang="tt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(теоретическая возможная работа расширения газа при отсутсв.гидравлических потерь с внеш. средой)- bu häsiýet haçanda daş sreda bilen теплообмен (ýylylyk çalşygy) gidrawliki ýitirmesiz gaz giňelişiniň nazaryýetili işini görkezýär.</a:t>
            </a:r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 turbinanyň ýitirimleri :</a:t>
            </a:r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Gidrawlika ýitirimi (гидрав.потери)- bu ýitirim gazyň СA we PK girim (проточной части) bölümleriniň pagsalaryna sürtülýändigi , gaz  akymynyň  akan wagtynda olaryň şol ýerlerden tüweleý görnüşli aýrylýandygy sebäpli döreýär.</a:t>
            </a:r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Gazyň radialny zazorlaryndan we labirint uplotneniýalary bilen akymyň geçmekligi sebäpli;</a:t>
            </a:r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155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304986" y="91055"/>
            <a:ext cx="8590210" cy="727321"/>
            <a:chOff x="166528" y="46949"/>
            <a:chExt cx="8784976" cy="1144905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9" name="Прямоугольник 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0" name="Рисунок 9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1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2" name="Рисунок 11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8" name="Прямоугольник 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6" name="Прямая соединительная линия 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107504" y="1124744"/>
                <a:ext cx="8928992" cy="47399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3.Turbinanyň diskiniň gapdal tekizligi (боковая поверхность дисковтурбины) gaz bilen sürteşýän ýagdaýynda emele gelýän (вязкость) şepbeşiklik güýji sürteşik ýitirimini ýüze çykarýar.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4. Çykyş tizliginiň ýitirimi –gaz turbinadan uly absolýut (С</a:t>
                </a:r>
                <a:r>
                  <a:rPr lang="tt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tizligi bilen çykyp gidýär, bu-da öz gezeginde birnäçe idealny kinetiçeski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i="1"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ru-RU" sz="28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tt-RU" sz="2800" i="1">
                                <a:latin typeface="Cambria Math"/>
                              </a:rPr>
                              <m:t>С</m:t>
                            </m:r>
                          </m:e>
                          <m:sub>
                            <m:r>
                              <a:rPr lang="tt-RU" sz="2800" i="1">
                                <a:latin typeface="Cambria Math"/>
                              </a:rPr>
                              <m:t>4</m:t>
                            </m:r>
                          </m:sub>
                          <m:sup>
                            <m:r>
                              <a:rPr lang="tt-RU" sz="2800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tt-RU" sz="2800" i="1">
                            <a:latin typeface="Cambria Math"/>
                          </a:rPr>
                          <m:t>2</m:t>
                        </m:r>
                        <m:r>
                          <a:rPr lang="tt-RU" sz="2800" i="1">
                            <a:latin typeface="Cambria Math"/>
                          </a:rPr>
                          <m:t>𝑔</m:t>
                        </m:r>
                      </m:den>
                    </m:f>
                  </m:oMath>
                </a14:m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energiýasyny turbinada peýdasyz ulanylman ýitirip gitmegine getirýär;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5.Mehaniki ýitirim –bu ýitirim podşipnikleriň sürtülme güýjüni ýeňmäge </a:t>
                </a:r>
                <a:r>
                  <a:rPr lang="tt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harçlanýar.</a:t>
                </a:r>
                <a:endPara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24744"/>
                <a:ext cx="8928992" cy="4739952"/>
              </a:xfrm>
              <a:prstGeom prst="rect">
                <a:avLst/>
              </a:prstGeom>
              <a:blipFill rotWithShape="1">
                <a:blip r:embed="rId8"/>
                <a:stretch>
                  <a:fillRect l="-1434" t="-1287" r="-1434" b="-270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08671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179512" y="1484784"/>
                <a:ext cx="8640960" cy="31654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Şu sanalan ýitirimler turbinanyň peýdaly hereket koeffisiýentinde (KPD) (uçitowat) bellenilýär.(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800" i="1">
                            <a:latin typeface="Cambria Math"/>
                          </a:rPr>
                          <m:t>𝜂</m:t>
                        </m:r>
                      </m:e>
                      <m:sub>
                        <m:r>
                          <a:rPr lang="ru-RU" sz="2800" i="1">
                            <a:latin typeface="Cambria Math"/>
                          </a:rPr>
                          <m:t>э.т</m:t>
                        </m:r>
                      </m:sub>
                    </m:sSub>
                  </m:oMath>
                </a14:m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Turbinanyň effektiw hereket koeffisiýenti diýilip turbinanyň walynyň peýdaly işiniň adiabatiki giňeliş işine gatnaşmagyna aýdylýar.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800" i="1" smtClean="0">
                              <a:solidFill>
                                <a:schemeClr val="accent6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2800" i="1">
                              <a:solidFill>
                                <a:schemeClr val="accent6"/>
                              </a:solidFill>
                              <a:latin typeface="Cambria Math"/>
                            </a:rPr>
                            <m:t>𝜂</m:t>
                          </m:r>
                        </m:e>
                        <m:sub>
                          <m:r>
                            <a:rPr lang="ru-RU" sz="2800" i="1">
                              <a:solidFill>
                                <a:schemeClr val="accent6"/>
                              </a:solidFill>
                              <a:latin typeface="Cambria Math"/>
                            </a:rPr>
                            <m:t>э.т</m:t>
                          </m:r>
                        </m:sub>
                      </m:sSub>
                      <m:r>
                        <a:rPr lang="ru-RU" sz="2800" i="1">
                          <a:solidFill>
                            <a:schemeClr val="accent6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800" i="1">
                              <a:solidFill>
                                <a:schemeClr val="accent6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sz="280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ru-RU" sz="280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ru-RU" sz="280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э.т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sz="280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ru-RU" sz="280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ru-RU" sz="280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𝑎</m:t>
                              </m:r>
                              <m:r>
                                <a:rPr lang="ru-RU" sz="2800" i="1">
                                  <a:solidFill>
                                    <a:schemeClr val="accent6"/>
                                  </a:solidFill>
                                  <a:latin typeface="Cambria Math"/>
                                </a:rPr>
                                <m:t>дт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484784"/>
                <a:ext cx="8640960" cy="3165482"/>
              </a:xfrm>
              <a:prstGeom prst="rect">
                <a:avLst/>
              </a:prstGeom>
              <a:blipFill rotWithShape="1">
                <a:blip r:embed="rId2"/>
                <a:stretch>
                  <a:fillRect l="-1410" t="-1927" r="-141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Группа 4"/>
          <p:cNvGrpSpPr/>
          <p:nvPr/>
        </p:nvGrpSpPr>
        <p:grpSpPr>
          <a:xfrm>
            <a:off x="304986" y="91055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11448023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6494</TotalTime>
  <Words>876</Words>
  <Application>Microsoft Office PowerPoint</Application>
  <PresentationFormat>Экран (4:3)</PresentationFormat>
  <Paragraphs>93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Воздушный поток</vt:lpstr>
      <vt:lpstr>1_Воздушный поток</vt:lpstr>
      <vt:lpstr>2_Воздушный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Гость</dc:creator>
  <cp:lastModifiedBy>Shehiyev</cp:lastModifiedBy>
  <cp:revision>565</cp:revision>
  <dcterms:created xsi:type="dcterms:W3CDTF">2014-03-27T12:19:37Z</dcterms:created>
  <dcterms:modified xsi:type="dcterms:W3CDTF">2019-10-11T11:44:08Z</dcterms:modified>
</cp:coreProperties>
</file>