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3417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63058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29EBD7-CF0D-4E0F-8550-9C7AE67E4A6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9575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A80B6FF-D57C-400D-AD7C-A8907D89F625}" type="datetimeFigureOut">
              <a:rPr lang="ru-RU" smtClean="0"/>
              <a:t>09.01.2021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1409883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A80B6FF-D57C-400D-AD7C-A8907D89F625}" type="datetimeFigureOut">
              <a:rPr lang="ru-RU" smtClean="0"/>
              <a:t>09.01.2021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29EBD7-CF0D-4E0F-8550-9C7AE67E4A6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4991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A80B6FF-D57C-400D-AD7C-A8907D89F625}" type="datetimeFigureOut">
              <a:rPr lang="ru-RU" smtClean="0"/>
              <a:t>09.01.2021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118876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946913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425714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13090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A80B6FF-D57C-400D-AD7C-A8907D89F625}" type="datetimeFigureOut">
              <a:rPr lang="ru-RU" smtClean="0"/>
              <a:t>09.01.2021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169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A80B6FF-D57C-400D-AD7C-A8907D89F625}" type="datetimeFigureOut">
              <a:rPr lang="ru-RU" smtClean="0"/>
              <a:t>09.01.2021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80225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A80B6FF-D57C-400D-AD7C-A8907D89F625}" type="datetimeFigureOut">
              <a:rPr lang="ru-RU" smtClean="0"/>
              <a:t>09.01.2021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70452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A80B6FF-D57C-400D-AD7C-A8907D89F625}" type="datetimeFigureOut">
              <a:rPr lang="ru-RU" smtClean="0"/>
              <a:t>09.01.2021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860987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0B6FF-D57C-400D-AD7C-A8907D89F625}" type="datetimeFigureOut">
              <a:rPr lang="ru-RU" smtClean="0"/>
              <a:t>09.01.2021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27823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A80B6FF-D57C-400D-AD7C-A8907D89F625}" type="datetimeFigureOut">
              <a:rPr lang="ru-RU" smtClean="0"/>
              <a:t>09.01.2021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132736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A80B6FF-D57C-400D-AD7C-A8907D89F625}" type="datetimeFigureOut">
              <a:rPr lang="ru-RU" smtClean="0"/>
              <a:t>09.01.2021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29EBD7-CF0D-4E0F-8550-9C7AE67E4A68}" type="slidenum">
              <a:rPr lang="ru-RU" smtClean="0"/>
              <a:t>‹#›</a:t>
            </a:fld>
            <a:endParaRPr lang="ru-RU"/>
          </a:p>
        </p:txBody>
      </p:sp>
    </p:spTree>
    <p:extLst>
      <p:ext uri="{BB962C8B-B14F-4D97-AF65-F5344CB8AC3E}">
        <p14:creationId xmlns:p14="http://schemas.microsoft.com/office/powerpoint/2010/main" val="369500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A80B6FF-D57C-400D-AD7C-A8907D89F625}" type="datetimeFigureOut">
              <a:rPr lang="ru-RU" smtClean="0"/>
              <a:t>09.01.2021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429EBD7-CF0D-4E0F-8550-9C7AE67E4A68}" type="slidenum">
              <a:rPr lang="ru-RU" smtClean="0"/>
              <a:t>‹#›</a:t>
            </a:fld>
            <a:endParaRPr lang="ru-RU"/>
          </a:p>
        </p:txBody>
      </p:sp>
    </p:spTree>
    <p:extLst>
      <p:ext uri="{BB962C8B-B14F-4D97-AF65-F5344CB8AC3E}">
        <p14:creationId xmlns:p14="http://schemas.microsoft.com/office/powerpoint/2010/main" val="49133755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4883" y="214144"/>
            <a:ext cx="9645161" cy="2793201"/>
          </a:xfrm>
          <a:prstGeom prst="rect">
            <a:avLst/>
          </a:prstGeom>
        </p:spPr>
        <p:txBody>
          <a:bodyPr wrap="square">
            <a:spAutoFit/>
          </a:bodyPr>
          <a:lstStyle/>
          <a:p>
            <a:pPr algn="ctr">
              <a:lnSpc>
                <a:spcPct val="150000"/>
              </a:lnSpc>
              <a:spcAft>
                <a:spcPts val="0"/>
              </a:spcAft>
            </a:pPr>
            <a:r>
              <a:rPr lang="tk-TM" sz="3600" b="1" dirty="0" smtClean="0">
                <a:latin typeface="Times New Roman" panose="02020603050405020304" pitchFamily="18" charset="0"/>
                <a:ea typeface="Times New Roman" panose="02020603050405020304" pitchFamily="18" charset="0"/>
              </a:rPr>
              <a:t>TEMA: Baha emele getiriji faktorlar.</a:t>
            </a:r>
            <a:endParaRPr lang="ru-RU" sz="3600" dirty="0">
              <a:latin typeface="Times New Roman" panose="02020603050405020304" pitchFamily="18" charset="0"/>
              <a:ea typeface="Times New Roman" panose="02020603050405020304" pitchFamily="18" charset="0"/>
            </a:endParaRPr>
          </a:p>
          <a:p>
            <a:pPr marL="514350" indent="-514350" algn="just">
              <a:lnSpc>
                <a:spcPct val="150000"/>
              </a:lnSpc>
              <a:spcAft>
                <a:spcPts val="0"/>
              </a:spcAft>
              <a:buAutoNum type="arabicPeriod"/>
            </a:pPr>
            <a:r>
              <a:rPr lang="tk-TM" sz="2800" dirty="0" smtClean="0">
                <a:latin typeface="Times New Roman" panose="02020603050405020304" pitchFamily="18" charset="0"/>
                <a:ea typeface="Times New Roman" panose="02020603050405020304" pitchFamily="18" charset="0"/>
              </a:rPr>
              <a:t>Bahanyň we islegiň arabaglanyşygy.</a:t>
            </a:r>
            <a:endParaRPr lang="tk-TM" sz="2800" dirty="0">
              <a:latin typeface="Times New Roman" panose="02020603050405020304" pitchFamily="18" charset="0"/>
              <a:ea typeface="Times New Roman" panose="02020603050405020304" pitchFamily="18" charset="0"/>
            </a:endParaRPr>
          </a:p>
          <a:p>
            <a:pPr marL="514350" indent="-514350" algn="just">
              <a:lnSpc>
                <a:spcPct val="150000"/>
              </a:lnSpc>
              <a:spcAft>
                <a:spcPts val="0"/>
              </a:spcAft>
              <a:buAutoNum type="arabicPeriod"/>
            </a:pPr>
            <a:r>
              <a:rPr lang="tk-TM" sz="2800" dirty="0" smtClean="0">
                <a:latin typeface="Times New Roman" panose="02020603050405020304" pitchFamily="18" charset="0"/>
              </a:rPr>
              <a:t>Baha bilen teklibiň arabaglanyşygy.</a:t>
            </a:r>
            <a:endParaRPr lang="tk-TM" sz="2800" dirty="0">
              <a:latin typeface="Times New Roman" panose="02020603050405020304" pitchFamily="18" charset="0"/>
            </a:endParaRPr>
          </a:p>
          <a:p>
            <a:pPr marL="514350" indent="-514350" algn="just">
              <a:lnSpc>
                <a:spcPct val="150000"/>
              </a:lnSpc>
              <a:spcAft>
                <a:spcPts val="0"/>
              </a:spcAft>
              <a:buAutoNum type="arabicPeriod"/>
            </a:pPr>
            <a:r>
              <a:rPr lang="tk-TM" sz="2800" dirty="0" smtClean="0">
                <a:latin typeface="Times New Roman" panose="02020603050405020304" pitchFamily="18" charset="0"/>
              </a:rPr>
              <a:t>Bahalara täsir edýän esasy faktorlar.</a:t>
            </a:r>
            <a:endParaRPr lang="ru-RU" sz="2800" dirty="0"/>
          </a:p>
        </p:txBody>
      </p:sp>
    </p:spTree>
    <p:extLst>
      <p:ext uri="{BB962C8B-B14F-4D97-AF65-F5344CB8AC3E}">
        <p14:creationId xmlns:p14="http://schemas.microsoft.com/office/powerpoint/2010/main" val="2643975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698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2919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5165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0777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367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7094" y="434278"/>
            <a:ext cx="11614484" cy="6555641"/>
          </a:xfrm>
          <a:prstGeom prst="rect">
            <a:avLst/>
          </a:prstGeom>
        </p:spPr>
        <p:txBody>
          <a:bodyPr wrap="square">
            <a:spAutoFit/>
          </a:bodyPr>
          <a:lstStyle/>
          <a:p>
            <a:pPr algn="just"/>
            <a:r>
              <a:rPr lang="en-US" sz="2800" dirty="0" err="1">
                <a:latin typeface="Times New Roman" panose="02020603050405020304" pitchFamily="18" charset="0"/>
                <a:ea typeface="Times New Roman" panose="02020603050405020304" pitchFamily="18" charset="0"/>
              </a:rPr>
              <a:t>Goŷ</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bazarda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tarapdan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harytlaryň</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hyzmatlaryň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öndürijileri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beŷleki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tarapdan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bolsa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olary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sarp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edijileri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hereket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edŷär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Aŷratyn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alyjy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haŷsyda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bolsa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sarp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edijileriň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topary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ŷa</a:t>
            </a:r>
            <a:r>
              <a:rPr lang="en-US" sz="2800" dirty="0">
                <a:latin typeface="Times New Roman" panose="02020603050405020304" pitchFamily="18" charset="0"/>
                <a:ea typeface="Times New Roman" panose="02020603050405020304" pitchFamily="18" charset="0"/>
              </a:rPr>
              <a:t>-da </a:t>
            </a:r>
            <a:r>
              <a:rPr lang="en-US" sz="2800" dirty="0" err="1">
                <a:latin typeface="Times New Roman" panose="02020603050405020304" pitchFamily="18" charset="0"/>
                <a:ea typeface="Times New Roman" panose="02020603050405020304" pitchFamily="18" charset="0"/>
              </a:rPr>
              <a:t>bütewi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jemgyŷet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anyk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harydyň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möcberini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almaga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höwes</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bildirŷän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bolsa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onda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oňa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isleg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bildirilen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harydyň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diŷilŷär</a:t>
            </a:r>
            <a:r>
              <a:rPr lang="en-US" sz="2800" dirty="0">
                <a:latin typeface="Times New Roman" panose="02020603050405020304" pitchFamily="18" charset="0"/>
                <a:ea typeface="Times New Roman" panose="02020603050405020304" pitchFamily="18" charset="0"/>
              </a:rPr>
              <a:t>  (QD). </a:t>
            </a:r>
            <a:r>
              <a:rPr lang="en-US" sz="2800" b="1" dirty="0">
                <a:latin typeface="Times New Roman" panose="02020603050405020304" pitchFamily="18" charset="0"/>
                <a:ea typeface="Times New Roman" panose="02020603050405020304" pitchFamily="18" charset="0"/>
              </a:rPr>
              <a:t>Bu </a:t>
            </a:r>
            <a:r>
              <a:rPr lang="en-US" sz="2800" b="1" dirty="0" err="1">
                <a:latin typeface="Times New Roman" panose="02020603050405020304" pitchFamily="18" charset="0"/>
                <a:ea typeface="Times New Roman" panose="02020603050405020304" pitchFamily="18" charset="0"/>
              </a:rPr>
              <a:t>adalga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termina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dogry</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düşunmek</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ücin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indikileri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göz</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öňünde</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tutmalydyr</a:t>
            </a:r>
            <a:r>
              <a:rPr lang="en-US" sz="2800" b="1" dirty="0">
                <a:latin typeface="Times New Roman" panose="02020603050405020304" pitchFamily="18" charset="0"/>
                <a:ea typeface="Times New Roman" panose="02020603050405020304" pitchFamily="18" charset="0"/>
              </a:rPr>
              <a:t>:</a:t>
            </a:r>
            <a:endParaRPr lang="tk-TM" sz="2800" b="1" dirty="0" smtClean="0">
              <a:latin typeface="Times New Roman" panose="02020603050405020304" pitchFamily="18" charset="0"/>
              <a:ea typeface="Times New Roman" panose="02020603050405020304" pitchFamily="18" charset="0"/>
            </a:endParaRPr>
          </a:p>
          <a:p>
            <a:pPr algn="just"/>
            <a:r>
              <a:rPr lang="cy-GB" sz="2800" dirty="0" smtClean="0">
                <a:latin typeface="Times New Roman" panose="02020603050405020304" pitchFamily="18" charset="0"/>
                <a:ea typeface="Times New Roman" panose="02020603050405020304" pitchFamily="18" charset="0"/>
              </a:rPr>
              <a:t>- </a:t>
            </a:r>
            <a:r>
              <a:rPr lang="cy-GB" sz="2800" dirty="0">
                <a:latin typeface="Times New Roman" panose="02020603050405020304" pitchFamily="18" charset="0"/>
                <a:ea typeface="Times New Roman" panose="02020603050405020304" pitchFamily="18" charset="0"/>
              </a:rPr>
              <a:t>isleg bildirilen harydyň sany diŷlip  sarp edijileriň satyn almak  isleän harytlarynyň   möcberine düşünilŷär. Olar deň gelmezligi sebäpli,  olary alyjylaryň hakyky alan harytlarynyň möcberinde tapawutlandyrmaly,sebäbi olar deň gelmeŷär.  Öŷ hojalyklar öz hakyky mümkinciliklerine garamyzdan  ŷygy-ŷygydan haŷsy-da bir harydyň köp sanyna eŷe bolmak isleŷärler;</a:t>
            </a:r>
          </a:p>
          <a:p>
            <a:r>
              <a:rPr lang="cy-GB" sz="2800" dirty="0" smtClean="0">
                <a:latin typeface="Times New Roman" panose="02020603050405020304" pitchFamily="18" charset="0"/>
                <a:ea typeface="Times New Roman" panose="02020603050405020304" pitchFamily="18" charset="0"/>
              </a:rPr>
              <a:t>- </a:t>
            </a:r>
            <a:r>
              <a:rPr lang="tk-TM" sz="2800" dirty="0" smtClean="0">
                <a:latin typeface="Times New Roman" panose="02020603050405020304" pitchFamily="18" charset="0"/>
                <a:ea typeface="Times New Roman" panose="02020603050405020304" pitchFamily="18" charset="0"/>
              </a:rPr>
              <a:t> </a:t>
            </a:r>
            <a:r>
              <a:rPr lang="cy-GB" sz="2800" dirty="0" smtClean="0">
                <a:latin typeface="Times New Roman" panose="02020603050405020304" pitchFamily="18" charset="0"/>
                <a:ea typeface="Times New Roman" panose="02020603050405020304" pitchFamily="18" charset="0"/>
              </a:rPr>
              <a:t>alyjynyň </a:t>
            </a:r>
            <a:r>
              <a:rPr lang="cy-GB" sz="2800" dirty="0">
                <a:latin typeface="Times New Roman" panose="02020603050405020304" pitchFamily="18" charset="0"/>
                <a:ea typeface="Times New Roman" panose="02020603050405020304" pitchFamily="18" charset="0"/>
              </a:rPr>
              <a:t>islegi   berilen harydy satyn almalyk islegi  ,   satyn almaklyk ücin pulyň  gerekli mukdarzna eŷedigini  aňladŷar,ŷagny onuň islegi howaŷy bolman hakyky bolup durŷar.</a:t>
            </a:r>
          </a:p>
          <a:p>
            <a:pPr algn="just"/>
            <a:endParaRPr lang="ru-RU" sz="2800" dirty="0"/>
          </a:p>
        </p:txBody>
      </p:sp>
    </p:spTree>
    <p:extLst>
      <p:ext uri="{BB962C8B-B14F-4D97-AF65-F5344CB8AC3E}">
        <p14:creationId xmlns:p14="http://schemas.microsoft.com/office/powerpoint/2010/main" val="868353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714" y="0"/>
            <a:ext cx="11919286" cy="6986528"/>
          </a:xfrm>
          <a:prstGeom prst="rect">
            <a:avLst/>
          </a:prstGeom>
        </p:spPr>
        <p:txBody>
          <a:bodyPr wrap="square">
            <a:spAutoFit/>
          </a:bodyPr>
          <a:lstStyle/>
          <a:p>
            <a:pPr algn="just">
              <a:spcAft>
                <a:spcPts val="0"/>
              </a:spcAft>
            </a:pPr>
            <a:r>
              <a:rPr lang="en-US" sz="3200" dirty="0">
                <a:latin typeface="Times New Roman" panose="02020603050405020304" pitchFamily="18" charset="0"/>
                <a:ea typeface="Times New Roman" panose="02020603050405020304" pitchFamily="18" charset="0"/>
              </a:rPr>
              <a:t>QD </a:t>
            </a:r>
            <a:r>
              <a:rPr lang="en-US" sz="3200" dirty="0" err="1">
                <a:latin typeface="Times New Roman" panose="02020603050405020304" pitchFamily="18" charset="0"/>
                <a:ea typeface="Times New Roman" panose="02020603050405020304" pitchFamily="18" charset="0"/>
              </a:rPr>
              <a:t>anyk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wagtyň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möcberiniň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cäginde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kesgitlenilŷär</a:t>
            </a:r>
            <a:r>
              <a:rPr lang="en-US" sz="3200" dirty="0">
                <a:latin typeface="Times New Roman" panose="02020603050405020304" pitchFamily="18" charset="0"/>
                <a:ea typeface="Times New Roman" panose="02020603050405020304" pitchFamily="18" charset="0"/>
              </a:rPr>
              <a:t> ( </a:t>
            </a:r>
            <a:r>
              <a:rPr lang="en-US" sz="3200" dirty="0" err="1">
                <a:latin typeface="Times New Roman" panose="02020603050405020304" pitchFamily="18" charset="0"/>
                <a:ea typeface="Times New Roman" panose="02020603050405020304" pitchFamily="18" charset="0"/>
              </a:rPr>
              <a:t>bir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günüň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dowamynda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harydyň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sanyna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isleg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aŷyň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ŷa</a:t>
            </a:r>
            <a:r>
              <a:rPr lang="en-US" sz="3200" dirty="0">
                <a:latin typeface="Times New Roman" panose="02020603050405020304" pitchFamily="18" charset="0"/>
                <a:ea typeface="Times New Roman" panose="02020603050405020304" pitchFamily="18" charset="0"/>
              </a:rPr>
              <a:t>-da </a:t>
            </a:r>
            <a:r>
              <a:rPr lang="en-US" sz="3200" dirty="0" err="1">
                <a:latin typeface="Times New Roman" panose="02020603050405020304" pitchFamily="18" charset="0"/>
                <a:ea typeface="Times New Roman" panose="02020603050405020304" pitchFamily="18" charset="0"/>
              </a:rPr>
              <a:t>ŷylyň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dowamynda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beŷleki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sanyna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isleg</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alyjylaryň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kesgitli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sanyna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ücin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kesgitlenilŷär</a:t>
            </a:r>
            <a:r>
              <a:rPr lang="en-US" sz="32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algn="ctr">
              <a:spcAft>
                <a:spcPts val="0"/>
              </a:spcAft>
            </a:pP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Isleg</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bildirilŷän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harytlaryň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sanyny</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ňäme</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kesgitleŷär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Dürli</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faktorlar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isleg</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bildirilňän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harytlaryň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sanyna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täsir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edŷär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Ölar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aşakdakylardan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ybarat</a:t>
            </a:r>
            <a:r>
              <a:rPr lang="en-US" sz="3200" b="1" dirty="0">
                <a:latin typeface="Times New Roman" panose="02020603050405020304" pitchFamily="18" charset="0"/>
                <a:ea typeface="Times New Roman" panose="02020603050405020304" pitchFamily="18" charset="0"/>
              </a:rPr>
              <a:t>:</a:t>
            </a:r>
            <a:endParaRPr lang="ru-RU" sz="3200" b="1"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harydyň</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hyzmatyň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nyrhy</a:t>
            </a:r>
            <a:r>
              <a:rPr lang="en-US" sz="32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alyjylaryň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meýili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höwesi</a:t>
            </a:r>
            <a:r>
              <a:rPr lang="en-US" sz="3200" b="1"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sarp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edijileriň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girdejileri</a:t>
            </a:r>
            <a:r>
              <a:rPr lang="en-US" sz="32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öy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hojalyklarynyň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arasynda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girdejileri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paŷlamak</a:t>
            </a:r>
            <a:r>
              <a:rPr lang="en-US" sz="32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ŷerini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tutŷan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harytlaryň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nyrhlary</a:t>
            </a:r>
            <a:r>
              <a:rPr lang="en-US" sz="32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berilen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harydyň</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hyzmatlary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satyn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alyjylaryň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umumy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sany</a:t>
            </a:r>
            <a:r>
              <a:rPr lang="en-US" sz="32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676275" algn="l"/>
              </a:tabLst>
            </a:pPr>
            <a:r>
              <a:rPr lang="en-US" sz="3200" dirty="0" err="1">
                <a:latin typeface="Times New Roman" panose="02020603050405020304" pitchFamily="18" charset="0"/>
                <a:ea typeface="Times New Roman" panose="02020603050405020304" pitchFamily="18" charset="0"/>
              </a:rPr>
              <a:t>inflŷasiŷa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garaşylmagy</a:t>
            </a:r>
            <a:r>
              <a:rPr lang="en-US" sz="3200" dirty="0">
                <a:latin typeface="Times New Roman" panose="02020603050405020304" pitchFamily="18" charset="0"/>
                <a:ea typeface="Times New Roman" panose="02020603050405020304" pitchFamily="18" charset="0"/>
              </a:rPr>
              <a:t>.</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479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0841" y="714471"/>
            <a:ext cx="11550316" cy="5262979"/>
          </a:xfrm>
          <a:prstGeom prst="rect">
            <a:avLst/>
          </a:prstGeom>
        </p:spPr>
        <p:txBody>
          <a:bodyPr wrap="square">
            <a:spAutoFit/>
          </a:bodyPr>
          <a:lstStyle/>
          <a:p>
            <a:pPr indent="449580" algn="just">
              <a:spcAft>
                <a:spcPts val="0"/>
              </a:spcAft>
            </a:pPr>
            <a:r>
              <a:rPr lang="sq-AL" sz="2800" dirty="0">
                <a:latin typeface="Times New Roman" panose="02020603050405020304" pitchFamily="18" charset="0"/>
                <a:ea typeface="Times New Roman" panose="02020603050405020304" pitchFamily="18" charset="0"/>
              </a:rPr>
              <a:t>Bazarda harytlaryñ teklibi näme bagly bolup durýar, haryt öndürijileri harydyñ ol ýa-da bu möçberini satmaklyga  näme höweslendirýär. Su soraglara jogap bermek ücin esasy düşünjileri girizileri.</a:t>
            </a:r>
            <a:endParaRPr lang="ru-RU" sz="2800" dirty="0">
              <a:latin typeface="Times New Roman" panose="02020603050405020304" pitchFamily="18" charset="0"/>
              <a:ea typeface="Times New Roman" panose="02020603050405020304" pitchFamily="18" charset="0"/>
            </a:endParaRPr>
          </a:p>
          <a:p>
            <a:pPr indent="449580" algn="just">
              <a:spcAft>
                <a:spcPts val="0"/>
              </a:spcAft>
            </a:pPr>
            <a:r>
              <a:rPr lang="sq-AL" sz="2800" dirty="0">
                <a:latin typeface="Times New Roman" panose="02020603050405020304" pitchFamily="18" charset="0"/>
                <a:ea typeface="Times New Roman" panose="02020603050405020304" pitchFamily="18" charset="0"/>
              </a:rPr>
              <a:t>Bazarda harydyñ möçberini satmaklyga  isleg bildirýän öndürijileriñ bu teklib edilen harydyñ sany (QS). Teklib edilen harydyñ möçberi (ýagny firmalaryñ satçak harytlarynyñ sany) hakyky satylan harytlaryñ möçberine deý däl. Ondan başga-da, QS hemmişe belli bir kesgitli wagtyñ dowamynda hasaplanylýar</a:t>
            </a:r>
            <a:r>
              <a:rPr lang="sq-AL" sz="2800" dirty="0" smtClean="0">
                <a:latin typeface="Times New Roman" panose="02020603050405020304" pitchFamily="18" charset="0"/>
                <a:ea typeface="Times New Roman" panose="02020603050405020304" pitchFamily="18" charset="0"/>
              </a:rPr>
              <a:t>.</a:t>
            </a:r>
            <a:endParaRPr lang="en-US" sz="2800" dirty="0" smtClean="0">
              <a:latin typeface="Times New Roman" panose="02020603050405020304" pitchFamily="18" charset="0"/>
              <a:ea typeface="Times New Roman" panose="02020603050405020304" pitchFamily="18" charset="0"/>
            </a:endParaRPr>
          </a:p>
          <a:p>
            <a:pPr indent="449580" algn="just">
              <a:spcAft>
                <a:spcPts val="0"/>
              </a:spcAft>
            </a:pPr>
            <a:r>
              <a:rPr lang="en-US" sz="2800" dirty="0" err="1">
                <a:latin typeface="Times New Roman" panose="02020603050405020304" pitchFamily="18" charset="0"/>
                <a:ea typeface="Times New Roman" panose="02020603050405020304" pitchFamily="18" charset="0"/>
              </a:rPr>
              <a:t>Teklib</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harytlaryñ</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sanyna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näçe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faktorlar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täsir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edýär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Harydyñ</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nyrhyny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näme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kesgitleýär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Birinjiden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telibiñ</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nyrhyñ</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arasyndaky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baglanyşygy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barlamak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ücin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ähli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galan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faktorlar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üýtgemän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galýar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diýip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hasab</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etmeli</a:t>
            </a:r>
            <a:r>
              <a:rPr lang="en-US" sz="2800" dirty="0">
                <a:latin typeface="Times New Roman" panose="02020603050405020304" pitchFamily="18" charset="0"/>
                <a:ea typeface="Times New Roman" panose="02020603050405020304" pitchFamily="18" charset="0"/>
              </a:rPr>
              <a:t>.</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422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3348" y="705904"/>
            <a:ext cx="11293642" cy="5262979"/>
          </a:xfrm>
          <a:prstGeom prst="rect">
            <a:avLst/>
          </a:prstGeom>
        </p:spPr>
        <p:txBody>
          <a:bodyPr wrap="square">
            <a:spAutoFit/>
          </a:bodyPr>
          <a:lstStyle/>
          <a:p>
            <a:pPr indent="449580" algn="ctr">
              <a:spcAft>
                <a:spcPts val="0"/>
              </a:spcAft>
            </a:pPr>
            <a:r>
              <a:rPr lang="sq-AL" sz="2800" b="1" dirty="0">
                <a:latin typeface="Times New Roman" panose="02020603050405020304" pitchFamily="18" charset="0"/>
                <a:ea typeface="Times New Roman" panose="02020603050405020304" pitchFamily="18" charset="0"/>
              </a:rPr>
              <a:t>Bazarda hödürlenýän harydyñ möcberine diñe nyrh däl-de, eýsem bir näçe faktorlar hem täsir edýär:</a:t>
            </a:r>
            <a:endParaRPr lang="ru-RU" sz="2800" b="1" dirty="0">
              <a:latin typeface="Times New Roman" panose="02020603050405020304" pitchFamily="18" charset="0"/>
              <a:ea typeface="Times New Roman" panose="02020603050405020304" pitchFamily="18" charset="0"/>
            </a:endParaRPr>
          </a:p>
          <a:p>
            <a:pPr lvl="0" algn="just">
              <a:spcAft>
                <a:spcPts val="0"/>
              </a:spcAft>
              <a:tabLst>
                <a:tab pos="1087755" algn="l"/>
              </a:tabLst>
            </a:pPr>
            <a:r>
              <a:rPr lang="en-US" sz="2800" dirty="0" smtClean="0">
                <a:latin typeface="Times New Roman" panose="02020603050405020304" pitchFamily="18" charset="0"/>
                <a:ea typeface="Times New Roman" panose="02020603050405020304" pitchFamily="18" charset="0"/>
              </a:rPr>
              <a:t>1. </a:t>
            </a:r>
            <a:r>
              <a:rPr lang="sq-AL" sz="2800" dirty="0" smtClean="0">
                <a:latin typeface="Times New Roman" panose="02020603050405020304" pitchFamily="18" charset="0"/>
                <a:ea typeface="Times New Roman" panose="02020603050405020304" pitchFamily="18" charset="0"/>
              </a:rPr>
              <a:t>Önumçiligiñ tehnologiýasy </a:t>
            </a:r>
            <a:r>
              <a:rPr lang="sq-AL" sz="2800" dirty="0">
                <a:latin typeface="Times New Roman" panose="02020603050405020304" pitchFamily="18" charset="0"/>
                <a:ea typeface="Times New Roman" panose="02020603050405020304" pitchFamily="18" charset="0"/>
              </a:rPr>
              <a:t>eger-de has kämille sdirilen tehnologiý</a:t>
            </a:r>
            <a:endParaRPr lang="ru-RU" sz="2800" dirty="0">
              <a:latin typeface="Times New Roman" panose="02020603050405020304" pitchFamily="18" charset="0"/>
              <a:ea typeface="Times New Roman" panose="02020603050405020304" pitchFamily="18" charset="0"/>
            </a:endParaRPr>
          </a:p>
          <a:p>
            <a:pPr algn="just">
              <a:spcAft>
                <a:spcPts val="0"/>
              </a:spcAft>
            </a:pPr>
            <a:r>
              <a:rPr lang="sq-AL" sz="2800" dirty="0">
                <a:latin typeface="Times New Roman" panose="02020603050405020304" pitchFamily="18" charset="0"/>
                <a:ea typeface="Times New Roman" panose="02020603050405020304" pitchFamily="18" charset="0"/>
              </a:rPr>
              <a:t> girizilse, onda  çykdajylar peselýär we köp önum çykarylýar, bu bolsa QS artdyrýar),</a:t>
            </a:r>
            <a:endParaRPr lang="ru-RU" sz="2800" dirty="0">
              <a:latin typeface="Times New Roman" panose="02020603050405020304" pitchFamily="18" charset="0"/>
              <a:ea typeface="Times New Roman" panose="02020603050405020304" pitchFamily="18" charset="0"/>
            </a:endParaRPr>
          </a:p>
          <a:p>
            <a:pPr lvl="0" algn="just">
              <a:spcAft>
                <a:spcPts val="0"/>
              </a:spcAft>
              <a:tabLst>
                <a:tab pos="1087755" algn="l"/>
              </a:tabLst>
            </a:pPr>
            <a:r>
              <a:rPr lang="en-US" sz="2800" dirty="0" smtClean="0">
                <a:latin typeface="Times New Roman" panose="02020603050405020304" pitchFamily="18" charset="0"/>
                <a:ea typeface="Times New Roman" panose="02020603050405020304" pitchFamily="18" charset="0"/>
              </a:rPr>
              <a:t>2. </a:t>
            </a:r>
            <a:r>
              <a:rPr lang="sq-AL" sz="2800" dirty="0" smtClean="0">
                <a:latin typeface="Times New Roman" panose="02020603050405020304" pitchFamily="18" charset="0"/>
                <a:ea typeface="Times New Roman" panose="02020603050405020304" pitchFamily="18" charset="0"/>
              </a:rPr>
              <a:t>Ykdysady serişdeleriñ </a:t>
            </a:r>
            <a:r>
              <a:rPr lang="sq-AL" sz="2800" dirty="0">
                <a:latin typeface="Times New Roman" panose="02020603050405020304" pitchFamily="18" charset="0"/>
                <a:ea typeface="Times New Roman" panose="02020603050405020304" pitchFamily="18" charset="0"/>
              </a:rPr>
              <a:t>(baýlyklaryñ)   nyrhlary (serişdeleriñ </a:t>
            </a:r>
            <a:endParaRPr lang="ru-RU" sz="2800" dirty="0">
              <a:latin typeface="Times New Roman" panose="02020603050405020304" pitchFamily="18" charset="0"/>
              <a:ea typeface="Times New Roman" panose="02020603050405020304" pitchFamily="18" charset="0"/>
            </a:endParaRPr>
          </a:p>
          <a:p>
            <a:pPr algn="just">
              <a:spcAft>
                <a:spcPts val="0"/>
              </a:spcAft>
            </a:pPr>
            <a:r>
              <a:rPr lang="sq-AL" sz="2800" dirty="0">
                <a:latin typeface="Times New Roman" panose="02020603050405020304" pitchFamily="18" charset="0"/>
                <a:ea typeface="Times New Roman" panose="02020603050405020304" pitchFamily="18" charset="0"/>
              </a:rPr>
              <a:t>(baýlyklaryñ) nyrhlarynyñ peselmegi teklip edilen harytlaryñ sanynyñ giñelmegine getirýär</a:t>
            </a:r>
            <a:r>
              <a:rPr lang="sq-AL" sz="2800" dirty="0" smtClean="0">
                <a:latin typeface="Times New Roman" panose="02020603050405020304" pitchFamily="18" charset="0"/>
                <a:ea typeface="Times New Roman" panose="02020603050405020304" pitchFamily="18" charset="0"/>
              </a:rPr>
              <a:t>),</a:t>
            </a:r>
            <a:endParaRPr lang="ru-RU" sz="2800" dirty="0" smtClean="0">
              <a:latin typeface="Times New Roman" panose="02020603050405020304" pitchFamily="18" charset="0"/>
              <a:ea typeface="Times New Roman" panose="02020603050405020304" pitchFamily="18" charset="0"/>
            </a:endParaRPr>
          </a:p>
          <a:p>
            <a:pPr lvl="0" algn="just">
              <a:spcAft>
                <a:spcPts val="0"/>
              </a:spcAft>
              <a:tabLst>
                <a:tab pos="1087755" algn="l"/>
              </a:tabLst>
            </a:pPr>
            <a:r>
              <a:rPr lang="en-US" sz="2800" dirty="0" smtClean="0">
                <a:latin typeface="Times New Roman" panose="02020603050405020304" pitchFamily="18" charset="0"/>
                <a:ea typeface="Times New Roman" panose="02020603050405020304" pitchFamily="18" charset="0"/>
              </a:rPr>
              <a:t>3. </a:t>
            </a:r>
            <a:r>
              <a:rPr lang="sq-AL" sz="2800" dirty="0" smtClean="0">
                <a:latin typeface="Times New Roman" panose="02020603050405020304" pitchFamily="18" charset="0"/>
                <a:ea typeface="Times New Roman" panose="02020603050405020304" pitchFamily="18" charset="0"/>
              </a:rPr>
              <a:t>Haryt öndürijileiñ </a:t>
            </a:r>
            <a:r>
              <a:rPr lang="sq-AL" sz="2800" dirty="0">
                <a:latin typeface="Times New Roman" panose="02020603050405020304" pitchFamily="18" charset="0"/>
                <a:ea typeface="Times New Roman" panose="02020603050405020304" pitchFamily="18" charset="0"/>
              </a:rPr>
              <a:t>sany ( olar ñäçe köp bolsa, şonca-da teklip</a:t>
            </a:r>
            <a:endParaRPr lang="ru-RU" sz="2800" dirty="0">
              <a:latin typeface="Times New Roman" panose="02020603050405020304" pitchFamily="18" charset="0"/>
              <a:ea typeface="Times New Roman" panose="02020603050405020304" pitchFamily="18" charset="0"/>
            </a:endParaRPr>
          </a:p>
          <a:p>
            <a:pPr algn="just">
              <a:spcAft>
                <a:spcPts val="0"/>
              </a:spcAft>
            </a:pPr>
            <a:r>
              <a:rPr lang="sq-AL" sz="2800" dirty="0" smtClean="0">
                <a:latin typeface="Times New Roman" panose="02020603050405020304" pitchFamily="18" charset="0"/>
                <a:ea typeface="Times New Roman" panose="02020603050405020304" pitchFamily="18" charset="0"/>
              </a:rPr>
              <a:t> </a:t>
            </a:r>
            <a:r>
              <a:rPr lang="sq-AL" sz="2800" dirty="0">
                <a:latin typeface="Times New Roman" panose="02020603050405020304" pitchFamily="18" charset="0"/>
                <a:ea typeface="Times New Roman" panose="02020603050405020304" pitchFamily="18" charset="0"/>
              </a:rPr>
              <a:t>edilýän harytlaryñ sany köp),</a:t>
            </a:r>
            <a:endParaRPr lang="ru-RU" sz="2800" dirty="0">
              <a:latin typeface="Times New Roman" panose="02020603050405020304" pitchFamily="18" charset="0"/>
              <a:ea typeface="Times New Roman" panose="02020603050405020304" pitchFamily="18" charset="0"/>
            </a:endParaRPr>
          </a:p>
          <a:p>
            <a:pPr lvl="0" algn="just">
              <a:spcAft>
                <a:spcPts val="0"/>
              </a:spcAft>
              <a:tabLst>
                <a:tab pos="1087755" algn="l"/>
              </a:tabLst>
            </a:pPr>
            <a:r>
              <a:rPr lang="en-US" sz="2800" dirty="0" smtClean="0">
                <a:latin typeface="Times New Roman" panose="02020603050405020304" pitchFamily="18" charset="0"/>
                <a:ea typeface="Times New Roman" panose="02020603050405020304" pitchFamily="18" charset="0"/>
              </a:rPr>
              <a:t>4. </a:t>
            </a:r>
            <a:r>
              <a:rPr lang="sq-AL" sz="2800" dirty="0" smtClean="0">
                <a:latin typeface="Times New Roman" panose="02020603050405020304" pitchFamily="18" charset="0"/>
                <a:ea typeface="Times New Roman" panose="02020603050405020304" pitchFamily="18" charset="0"/>
              </a:rPr>
              <a:t>Salgytlar we  </a:t>
            </a:r>
            <a:r>
              <a:rPr lang="sq-AL" sz="2800" dirty="0">
                <a:latin typeface="Times New Roman" panose="02020603050405020304" pitchFamily="18" charset="0"/>
                <a:ea typeface="Times New Roman" panose="02020603050405020304" pitchFamily="18" charset="0"/>
              </a:rPr>
              <a:t>pul  kömegi (subsidiýalar) (salgytlaryñ ýokarlanmagy</a:t>
            </a:r>
            <a:endParaRPr lang="ru-RU" sz="2800" dirty="0">
              <a:latin typeface="Times New Roman" panose="02020603050405020304" pitchFamily="18" charset="0"/>
              <a:ea typeface="Times New Roman" panose="02020603050405020304" pitchFamily="18" charset="0"/>
            </a:endParaRPr>
          </a:p>
          <a:p>
            <a:pPr algn="just">
              <a:spcAft>
                <a:spcPts val="0"/>
              </a:spcAft>
            </a:pPr>
            <a:r>
              <a:rPr lang="sq-AL" sz="2800" dirty="0">
                <a:latin typeface="Times New Roman" panose="02020603050405020304" pitchFamily="18" charset="0"/>
                <a:ea typeface="Times New Roman" panose="02020603050405020304" pitchFamily="18" charset="0"/>
              </a:rPr>
              <a:t> bilen QS peselýär, pul kömegi önümciligi giñeltmäge getirýär).</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250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2104" y="1041192"/>
            <a:ext cx="11133221" cy="4524315"/>
          </a:xfrm>
          <a:prstGeom prst="rect">
            <a:avLst/>
          </a:prstGeom>
        </p:spPr>
        <p:txBody>
          <a:bodyPr wrap="square">
            <a:spAutoFit/>
          </a:bodyPr>
          <a:lstStyle/>
          <a:p>
            <a:pPr algn="just"/>
            <a:r>
              <a:rPr lang="en-US" sz="3200" dirty="0" smtClean="0">
                <a:latin typeface="Times New Roman" panose="02020603050405020304" pitchFamily="18" charset="0"/>
                <a:cs typeface="Times New Roman" panose="02020603050405020304" pitchFamily="18" charset="0"/>
              </a:rPr>
              <a:t>      Eger-de </a:t>
            </a:r>
            <a:r>
              <a:rPr lang="en-US" sz="3200" dirty="0" err="1">
                <a:latin typeface="Times New Roman" panose="02020603050405020304" pitchFamily="18" charset="0"/>
                <a:cs typeface="Times New Roman" panose="02020603050405020304" pitchFamily="18" charset="0"/>
              </a:rPr>
              <a:t>teklip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barada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ykdysady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kategoriýa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hökmünde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diýilse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teklibiñ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ähli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egrisi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göz</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öñünde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tutulýar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Başga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sözler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teklip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teklip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edilen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harytlaryñ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sanynyñ</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onuñ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nyrhynyñ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özaragatnaşygynyñ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ähli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jemi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diýlip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düşünlýär.Teklibiñ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egrisinde</a:t>
            </a:r>
            <a:r>
              <a:rPr lang="en-US" sz="3200" dirty="0">
                <a:latin typeface="Times New Roman" panose="02020603050405020304" pitchFamily="18" charset="0"/>
                <a:cs typeface="Times New Roman" panose="02020603050405020304" pitchFamily="18" charset="0"/>
              </a:rPr>
              <a:t> her </a:t>
            </a:r>
            <a:r>
              <a:rPr lang="en-US" sz="3200" dirty="0" err="1">
                <a:latin typeface="Times New Roman" panose="02020603050405020304" pitchFamily="18" charset="0"/>
                <a:cs typeface="Times New Roman" panose="02020603050405020304" pitchFamily="18" charset="0"/>
              </a:rPr>
              <a:t>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nokat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harydyñ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berlen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nyrhynda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anyk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teklip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edilen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harytlaryñ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sanyny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häsiýetlendirilýär</a:t>
            </a:r>
            <a:r>
              <a:rPr lang="en-US" sz="3200" dirty="0">
                <a:latin typeface="Times New Roman" panose="02020603050405020304" pitchFamily="18" charset="0"/>
                <a:cs typeface="Times New Roman" panose="02020603050405020304" pitchFamily="18" charset="0"/>
              </a:rPr>
              <a:t>.  </a:t>
            </a:r>
          </a:p>
          <a:p>
            <a:pPr algn="just"/>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Teklibiñ</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egrisiniñ</a:t>
            </a:r>
            <a:r>
              <a:rPr lang="en-US" sz="3200" dirty="0">
                <a:latin typeface="Times New Roman" panose="02020603050405020304" pitchFamily="18" charset="0"/>
                <a:cs typeface="Times New Roman" panose="02020603050405020304" pitchFamily="18" charset="0"/>
              </a:rPr>
              <a:t>  saga </a:t>
            </a:r>
            <a:r>
              <a:rPr lang="en-US" sz="3200" dirty="0" err="1">
                <a:latin typeface="Times New Roman" panose="02020603050405020304" pitchFamily="18" charset="0"/>
                <a:cs typeface="Times New Roman" panose="02020603050405020304" pitchFamily="18" charset="0"/>
              </a:rPr>
              <a:t>süýşmegi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harydyñ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teklibiniñ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giñelmegini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añladýar</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eger</a:t>
            </a:r>
            <a:r>
              <a:rPr lang="en-US" sz="3200" dirty="0" smtClean="0">
                <a:latin typeface="Times New Roman" panose="02020603050405020304" pitchFamily="18" charset="0"/>
                <a:cs typeface="Times New Roman" panose="02020603050405020304" pitchFamily="18" charset="0"/>
              </a:rPr>
              <a:t>-de </a:t>
            </a:r>
            <a:r>
              <a:rPr lang="en-US" sz="3200" dirty="0" err="1">
                <a:latin typeface="Times New Roman" panose="02020603050405020304" pitchFamily="18" charset="0"/>
                <a:cs typeface="Times New Roman" panose="02020603050405020304" pitchFamily="18" charset="0"/>
              </a:rPr>
              <a:t>teklibiñ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egrisi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cepe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süýşe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harydyñ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teklibiniñ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peselmegi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bolup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geçýär</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02057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494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91702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391425"/>
      </p:ext>
    </p:extLst>
  </p:cSld>
  <p:clrMapOvr>
    <a:masterClrMapping/>
  </p:clrMapOvr>
</p:sld>
</file>

<file path=ppt/theme/theme1.xml><?xml version="1.0" encoding="utf-8"?>
<a:theme xmlns:a="http://schemas.openxmlformats.org/drawingml/2006/main" name="Легкий дым">
  <a:themeElements>
    <a:clrScheme name="Красный и фиолетовый">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198</TotalTime>
  <Words>474</Words>
  <Application>Microsoft Office PowerPoint</Application>
  <PresentationFormat>Широкоэкранный</PresentationFormat>
  <Paragraphs>30</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toylyyevya</dc:creator>
  <cp:lastModifiedBy>toylyyevya</cp:lastModifiedBy>
  <cp:revision>6</cp:revision>
  <dcterms:created xsi:type="dcterms:W3CDTF">2021-01-06T08:14:49Z</dcterms:created>
  <dcterms:modified xsi:type="dcterms:W3CDTF">2021-01-09T06:07:53Z</dcterms:modified>
</cp:coreProperties>
</file>