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1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332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FED35-7D8D-4378-B483-29BF7C2204DD}" type="doc">
      <dgm:prSet loTypeId="urn:microsoft.com/office/officeart/2005/8/layout/hList6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A9BA1D3-417F-4B73-BC8B-E079BF4FF90A}">
      <dgm:prSet/>
      <dgm:spPr/>
      <dgm:t>
        <a:bodyPr/>
        <a:lstStyle/>
        <a:p>
          <a:pPr rtl="0"/>
          <a:r>
            <a:rPr lang="ru-RU" b="1" dirty="0" err="1" smtClean="0">
              <a:solidFill>
                <a:schemeClr val="tx1"/>
              </a:solidFill>
            </a:rPr>
            <a:t>Meýilnama</a:t>
          </a:r>
          <a:r>
            <a:rPr lang="ru-RU" b="1" dirty="0" smtClean="0">
              <a:solidFill>
                <a:schemeClr val="tx1"/>
              </a:solidFill>
            </a:rPr>
            <a:t>:          </a:t>
          </a:r>
          <a:endParaRPr lang="ru-RU" dirty="0">
            <a:solidFill>
              <a:schemeClr val="tx1"/>
            </a:solidFill>
          </a:endParaRPr>
        </a:p>
      </dgm:t>
    </dgm:pt>
    <dgm:pt modelId="{0A0C1074-D673-4651-BCF9-FDC0C6D0F006}" type="parTrans" cxnId="{AA6D30E2-64BE-41B8-B345-EBDDF1A1F2B4}">
      <dgm:prSet/>
      <dgm:spPr/>
      <dgm:t>
        <a:bodyPr/>
        <a:lstStyle/>
        <a:p>
          <a:endParaRPr lang="ru-RU"/>
        </a:p>
      </dgm:t>
    </dgm:pt>
    <dgm:pt modelId="{C04A1F7A-7553-4EC4-B78F-65D1F83F3237}" type="sibTrans" cxnId="{AA6D30E2-64BE-41B8-B345-EBDDF1A1F2B4}">
      <dgm:prSet/>
      <dgm:spPr/>
      <dgm:t>
        <a:bodyPr/>
        <a:lstStyle/>
        <a:p>
          <a:endParaRPr lang="ru-RU"/>
        </a:p>
      </dgm:t>
    </dgm:pt>
    <dgm:pt modelId="{4C9F803F-1E7C-4B41-AD67-85CAC6E73B2C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1.Turbogeçiriji </a:t>
          </a:r>
          <a:r>
            <a:rPr lang="ru-RU" b="1" dirty="0" err="1" smtClean="0">
              <a:solidFill>
                <a:schemeClr val="tx1"/>
              </a:solidFill>
            </a:rPr>
            <a:t>ulagynyň</a:t>
          </a:r>
          <a:r>
            <a:rPr lang="ru-RU" b="1" dirty="0" smtClean="0">
              <a:solidFill>
                <a:schemeClr val="tx1"/>
              </a:solidFill>
            </a:rPr>
            <a:t> </a:t>
          </a:r>
          <a:r>
            <a:rPr lang="ru-RU" b="1" dirty="0" err="1" smtClean="0">
              <a:solidFill>
                <a:schemeClr val="tx1"/>
              </a:solidFill>
            </a:rPr>
            <a:t>ýüze</a:t>
          </a:r>
          <a:r>
            <a:rPr lang="ru-RU" b="1" dirty="0" smtClean="0">
              <a:solidFill>
                <a:schemeClr val="tx1"/>
              </a:solidFill>
            </a:rPr>
            <a:t> </a:t>
          </a:r>
          <a:r>
            <a:rPr lang="ru-RU" b="1" dirty="0" err="1" smtClean="0">
              <a:solidFill>
                <a:schemeClr val="tx1"/>
              </a:solidFill>
            </a:rPr>
            <a:t>çykmagy</a:t>
          </a:r>
          <a:r>
            <a:rPr lang="ru-RU" b="1" dirty="0" smtClean="0">
              <a:solidFill>
                <a:schemeClr val="tx1"/>
              </a:solidFill>
            </a:rPr>
            <a:t>.  </a:t>
          </a:r>
          <a:endParaRPr lang="ru-RU" dirty="0">
            <a:solidFill>
              <a:schemeClr val="tx1"/>
            </a:solidFill>
          </a:endParaRPr>
        </a:p>
      </dgm:t>
    </dgm:pt>
    <dgm:pt modelId="{14954C9E-A598-40C8-A6C6-A9AC8A104560}" type="parTrans" cxnId="{0EC63ED1-DC81-49B4-A29C-74855E170F59}">
      <dgm:prSet/>
      <dgm:spPr/>
      <dgm:t>
        <a:bodyPr/>
        <a:lstStyle/>
        <a:p>
          <a:endParaRPr lang="ru-RU"/>
        </a:p>
      </dgm:t>
    </dgm:pt>
    <dgm:pt modelId="{2910E2AF-7AFF-4376-8575-2A7DE787CAF2}" type="sibTrans" cxnId="{0EC63ED1-DC81-49B4-A29C-74855E170F59}">
      <dgm:prSet/>
      <dgm:spPr/>
      <dgm:t>
        <a:bodyPr/>
        <a:lstStyle/>
        <a:p>
          <a:endParaRPr lang="ru-RU"/>
        </a:p>
      </dgm:t>
    </dgm:pt>
    <dgm:pt modelId="{40300C6E-87B1-409A-BE15-1487DA167D92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2.Ýangyç-energetiki </a:t>
          </a:r>
          <a:r>
            <a:rPr lang="ru-RU" b="1" dirty="0" err="1" smtClean="0">
              <a:solidFill>
                <a:schemeClr val="tx1"/>
              </a:solidFill>
            </a:rPr>
            <a:t>çig</a:t>
          </a:r>
          <a:r>
            <a:rPr lang="ru-RU" b="1" dirty="0" smtClean="0">
              <a:solidFill>
                <a:schemeClr val="tx1"/>
              </a:solidFill>
            </a:rPr>
            <a:t> </a:t>
          </a:r>
          <a:r>
            <a:rPr lang="ru-RU" b="1" dirty="0" err="1" smtClean="0">
              <a:solidFill>
                <a:schemeClr val="tx1"/>
              </a:solidFill>
            </a:rPr>
            <a:t>mallaryny</a:t>
          </a:r>
          <a:r>
            <a:rPr lang="ru-RU" b="1" dirty="0" smtClean="0">
              <a:solidFill>
                <a:schemeClr val="tx1"/>
              </a:solidFill>
            </a:rPr>
            <a:t> </a:t>
          </a:r>
          <a:r>
            <a:rPr lang="ru-RU" b="1" dirty="0" err="1" smtClean="0">
              <a:solidFill>
                <a:schemeClr val="tx1"/>
              </a:solidFill>
            </a:rPr>
            <a:t>daşa</a:t>
          </a:r>
          <a:r>
            <a:rPr lang="tk-TM" b="1" dirty="0" smtClean="0">
              <a:solidFill>
                <a:schemeClr val="tx1"/>
              </a:solidFill>
            </a:rPr>
            <a:t>makda turbogeçiriji ulagynyň ähmiýeti.</a:t>
          </a:r>
        </a:p>
      </dgm:t>
    </dgm:pt>
    <dgm:pt modelId="{07C5A383-7CCE-44B2-819A-8E307176B782}" type="parTrans" cxnId="{1D242040-3848-4EAA-A12E-6F335E7EE596}">
      <dgm:prSet/>
      <dgm:spPr/>
      <dgm:t>
        <a:bodyPr/>
        <a:lstStyle/>
        <a:p>
          <a:endParaRPr lang="ru-RU"/>
        </a:p>
      </dgm:t>
    </dgm:pt>
    <dgm:pt modelId="{8ECE532C-5F1E-4DAB-A224-15DD10923B34}" type="sibTrans" cxnId="{1D242040-3848-4EAA-A12E-6F335E7EE596}">
      <dgm:prSet/>
      <dgm:spPr/>
      <dgm:t>
        <a:bodyPr/>
        <a:lstStyle/>
        <a:p>
          <a:endParaRPr lang="ru-RU"/>
        </a:p>
      </dgm:t>
    </dgm:pt>
    <dgm:pt modelId="{7E36B968-1764-4D5E-B6ED-1074282DFF6F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</a:rPr>
            <a:t>3.Turbogeçiriji </a:t>
          </a:r>
          <a:r>
            <a:rPr lang="ru-RU" b="1" dirty="0" err="1" smtClean="0">
              <a:solidFill>
                <a:schemeClr val="tx1"/>
              </a:solidFill>
            </a:rPr>
            <a:t>ulagynyň</a:t>
          </a:r>
          <a:r>
            <a:rPr lang="ru-RU" b="1" dirty="0" smtClean="0">
              <a:solidFill>
                <a:schemeClr val="tx1"/>
              </a:solidFill>
            </a:rPr>
            <a:t> </a:t>
          </a:r>
          <a:r>
            <a:rPr lang="ru-RU" b="1" dirty="0" err="1" smtClean="0">
              <a:solidFill>
                <a:schemeClr val="tx1"/>
              </a:solidFill>
            </a:rPr>
            <a:t>mundan</a:t>
          </a:r>
          <a:r>
            <a:rPr lang="ru-RU" b="1" dirty="0" smtClean="0">
              <a:solidFill>
                <a:schemeClr val="tx1"/>
              </a:solidFill>
            </a:rPr>
            <a:t> </a:t>
          </a:r>
          <a:r>
            <a:rPr lang="ru-RU" b="1" dirty="0" err="1" smtClean="0">
              <a:solidFill>
                <a:schemeClr val="tx1"/>
              </a:solidFill>
            </a:rPr>
            <a:t>beýläk</a:t>
          </a:r>
          <a:r>
            <a:rPr lang="tk-TM" b="1" dirty="0" smtClean="0">
              <a:solidFill>
                <a:schemeClr val="tx1"/>
              </a:solidFill>
            </a:rPr>
            <a:t> ösüş geljegi.</a:t>
          </a:r>
          <a:r>
            <a:rPr lang="ru-RU" b="1" dirty="0" smtClean="0">
              <a:solidFill>
                <a:schemeClr val="tx1"/>
              </a:solidFill>
            </a:rPr>
            <a:t> </a:t>
          </a:r>
          <a:endParaRPr lang="ru-RU" dirty="0">
            <a:solidFill>
              <a:schemeClr val="tx1"/>
            </a:solidFill>
          </a:endParaRPr>
        </a:p>
      </dgm:t>
    </dgm:pt>
    <dgm:pt modelId="{5A69BA97-3255-4E6D-ABFD-C6B9D689CD06}" type="parTrans" cxnId="{319EA103-3C86-4160-8E34-FDAE8DE4ED06}">
      <dgm:prSet/>
      <dgm:spPr/>
      <dgm:t>
        <a:bodyPr/>
        <a:lstStyle/>
        <a:p>
          <a:endParaRPr lang="ru-RU"/>
        </a:p>
      </dgm:t>
    </dgm:pt>
    <dgm:pt modelId="{42176D84-6740-41A6-A1C9-EACFEA554D97}" type="sibTrans" cxnId="{319EA103-3C86-4160-8E34-FDAE8DE4ED06}">
      <dgm:prSet/>
      <dgm:spPr/>
      <dgm:t>
        <a:bodyPr/>
        <a:lstStyle/>
        <a:p>
          <a:endParaRPr lang="ru-RU"/>
        </a:p>
      </dgm:t>
    </dgm:pt>
    <dgm:pt modelId="{104B276A-F63E-4455-BA20-E92E9B8D7EE6}" type="pres">
      <dgm:prSet presAssocID="{0AFFED35-7D8D-4378-B483-29BF7C2204D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2C86AF-53CF-4DD1-8803-8139F4002793}" type="pres">
      <dgm:prSet presAssocID="{0A9BA1D3-417F-4B73-BC8B-E079BF4FF9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10560-6E71-402D-BEDF-CC1EA173E41D}" type="pres">
      <dgm:prSet presAssocID="{C04A1F7A-7553-4EC4-B78F-65D1F83F3237}" presName="sibTrans" presStyleCnt="0"/>
      <dgm:spPr/>
    </dgm:pt>
    <dgm:pt modelId="{6145E34E-BCDE-40D4-86D7-4DA5AF90F1DD}" type="pres">
      <dgm:prSet presAssocID="{4C9F803F-1E7C-4B41-AD67-85CAC6E73B2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F7886-79F9-47EF-8B2E-B2A35783AC13}" type="pres">
      <dgm:prSet presAssocID="{2910E2AF-7AFF-4376-8575-2A7DE787CAF2}" presName="sibTrans" presStyleCnt="0"/>
      <dgm:spPr/>
    </dgm:pt>
    <dgm:pt modelId="{E4E0AF3F-445F-4EB9-9891-CBCF54195FE3}" type="pres">
      <dgm:prSet presAssocID="{40300C6E-87B1-409A-BE15-1487DA167D9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EA172B-5E9E-45E5-9D98-A4DA3F13287A}" type="pres">
      <dgm:prSet presAssocID="{8ECE532C-5F1E-4DAB-A224-15DD10923B34}" presName="sibTrans" presStyleCnt="0"/>
      <dgm:spPr/>
    </dgm:pt>
    <dgm:pt modelId="{F475F165-F27A-485E-AB97-3AAC55D9DEC9}" type="pres">
      <dgm:prSet presAssocID="{7E36B968-1764-4D5E-B6ED-1074282DFF6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741915-59C8-4013-8B5F-DF42D4ADA7FB}" type="presOf" srcId="{7E36B968-1764-4D5E-B6ED-1074282DFF6F}" destId="{F475F165-F27A-485E-AB97-3AAC55D9DEC9}" srcOrd="0" destOrd="0" presId="urn:microsoft.com/office/officeart/2005/8/layout/hList6"/>
    <dgm:cxn modelId="{06C926F4-5220-4DBF-973B-D87D80BA57C2}" type="presOf" srcId="{0A9BA1D3-417F-4B73-BC8B-E079BF4FF90A}" destId="{F72C86AF-53CF-4DD1-8803-8139F4002793}" srcOrd="0" destOrd="0" presId="urn:microsoft.com/office/officeart/2005/8/layout/hList6"/>
    <dgm:cxn modelId="{B605E4E3-1A79-45A5-8538-9C680C8CCB7F}" type="presOf" srcId="{40300C6E-87B1-409A-BE15-1487DA167D92}" destId="{E4E0AF3F-445F-4EB9-9891-CBCF54195FE3}" srcOrd="0" destOrd="0" presId="urn:microsoft.com/office/officeart/2005/8/layout/hList6"/>
    <dgm:cxn modelId="{319EA103-3C86-4160-8E34-FDAE8DE4ED06}" srcId="{0AFFED35-7D8D-4378-B483-29BF7C2204DD}" destId="{7E36B968-1764-4D5E-B6ED-1074282DFF6F}" srcOrd="3" destOrd="0" parTransId="{5A69BA97-3255-4E6D-ABFD-C6B9D689CD06}" sibTransId="{42176D84-6740-41A6-A1C9-EACFEA554D97}"/>
    <dgm:cxn modelId="{AB347A8F-7BA9-4C5C-A4CF-F031AD262F23}" type="presOf" srcId="{4C9F803F-1E7C-4B41-AD67-85CAC6E73B2C}" destId="{6145E34E-BCDE-40D4-86D7-4DA5AF90F1DD}" srcOrd="0" destOrd="0" presId="urn:microsoft.com/office/officeart/2005/8/layout/hList6"/>
    <dgm:cxn modelId="{AA6D30E2-64BE-41B8-B345-EBDDF1A1F2B4}" srcId="{0AFFED35-7D8D-4378-B483-29BF7C2204DD}" destId="{0A9BA1D3-417F-4B73-BC8B-E079BF4FF90A}" srcOrd="0" destOrd="0" parTransId="{0A0C1074-D673-4651-BCF9-FDC0C6D0F006}" sibTransId="{C04A1F7A-7553-4EC4-B78F-65D1F83F3237}"/>
    <dgm:cxn modelId="{1D242040-3848-4EAA-A12E-6F335E7EE596}" srcId="{0AFFED35-7D8D-4378-B483-29BF7C2204DD}" destId="{40300C6E-87B1-409A-BE15-1487DA167D92}" srcOrd="2" destOrd="0" parTransId="{07C5A383-7CCE-44B2-819A-8E307176B782}" sibTransId="{8ECE532C-5F1E-4DAB-A224-15DD10923B34}"/>
    <dgm:cxn modelId="{0EC63ED1-DC81-49B4-A29C-74855E170F59}" srcId="{0AFFED35-7D8D-4378-B483-29BF7C2204DD}" destId="{4C9F803F-1E7C-4B41-AD67-85CAC6E73B2C}" srcOrd="1" destOrd="0" parTransId="{14954C9E-A598-40C8-A6C6-A9AC8A104560}" sibTransId="{2910E2AF-7AFF-4376-8575-2A7DE787CAF2}"/>
    <dgm:cxn modelId="{99F253B1-F8BD-4B97-93FE-C4AD5BE7A2CF}" type="presOf" srcId="{0AFFED35-7D8D-4378-B483-29BF7C2204DD}" destId="{104B276A-F63E-4455-BA20-E92E9B8D7EE6}" srcOrd="0" destOrd="0" presId="urn:microsoft.com/office/officeart/2005/8/layout/hList6"/>
    <dgm:cxn modelId="{33BAD15B-11D4-456E-B169-9D6CEE48C388}" type="presParOf" srcId="{104B276A-F63E-4455-BA20-E92E9B8D7EE6}" destId="{F72C86AF-53CF-4DD1-8803-8139F4002793}" srcOrd="0" destOrd="0" presId="urn:microsoft.com/office/officeart/2005/8/layout/hList6"/>
    <dgm:cxn modelId="{B74BEF47-4A86-4BE9-B4CF-62D581A13A9D}" type="presParOf" srcId="{104B276A-F63E-4455-BA20-E92E9B8D7EE6}" destId="{0BF10560-6E71-402D-BEDF-CC1EA173E41D}" srcOrd="1" destOrd="0" presId="urn:microsoft.com/office/officeart/2005/8/layout/hList6"/>
    <dgm:cxn modelId="{9F4CB773-D12B-4018-92D6-274EF71FA54C}" type="presParOf" srcId="{104B276A-F63E-4455-BA20-E92E9B8D7EE6}" destId="{6145E34E-BCDE-40D4-86D7-4DA5AF90F1DD}" srcOrd="2" destOrd="0" presId="urn:microsoft.com/office/officeart/2005/8/layout/hList6"/>
    <dgm:cxn modelId="{8457691A-6820-4644-BC80-2BABDE6C96EA}" type="presParOf" srcId="{104B276A-F63E-4455-BA20-E92E9B8D7EE6}" destId="{063F7886-79F9-47EF-8B2E-B2A35783AC13}" srcOrd="3" destOrd="0" presId="urn:microsoft.com/office/officeart/2005/8/layout/hList6"/>
    <dgm:cxn modelId="{8BF564BD-D9D2-4F96-8928-38D543397D10}" type="presParOf" srcId="{104B276A-F63E-4455-BA20-E92E9B8D7EE6}" destId="{E4E0AF3F-445F-4EB9-9891-CBCF54195FE3}" srcOrd="4" destOrd="0" presId="urn:microsoft.com/office/officeart/2005/8/layout/hList6"/>
    <dgm:cxn modelId="{40418DC0-5781-406A-99E7-E816710FE019}" type="presParOf" srcId="{104B276A-F63E-4455-BA20-E92E9B8D7EE6}" destId="{D2EA172B-5E9E-45E5-9D98-A4DA3F13287A}" srcOrd="5" destOrd="0" presId="urn:microsoft.com/office/officeart/2005/8/layout/hList6"/>
    <dgm:cxn modelId="{784B3BC5-5CF6-4DC6-A27F-362194CAD69E}" type="presParOf" srcId="{104B276A-F63E-4455-BA20-E92E9B8D7EE6}" destId="{F475F165-F27A-485E-AB97-3AAC55D9DEC9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C86AF-53CF-4DD1-8803-8139F4002793}">
      <dsp:nvSpPr>
        <dsp:cNvPr id="0" name=""/>
        <dsp:cNvSpPr/>
      </dsp:nvSpPr>
      <dsp:spPr>
        <a:xfrm rot="16200000">
          <a:off x="-659501" y="662009"/>
          <a:ext cx="3785652" cy="2461632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586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err="1" smtClean="0">
              <a:solidFill>
                <a:schemeClr val="tx1"/>
              </a:solidFill>
            </a:rPr>
            <a:t>Meýilnama</a:t>
          </a:r>
          <a:r>
            <a:rPr lang="ru-RU" sz="2300" b="1" kern="1200" dirty="0" smtClean="0">
              <a:solidFill>
                <a:schemeClr val="tx1"/>
              </a:solidFill>
            </a:rPr>
            <a:t>:          </a:t>
          </a:r>
          <a:endParaRPr lang="ru-RU" sz="2300" kern="1200" dirty="0">
            <a:solidFill>
              <a:schemeClr val="tx1"/>
            </a:solidFill>
          </a:endParaRPr>
        </a:p>
      </dsp:txBody>
      <dsp:txXfrm rot="5400000">
        <a:off x="2509" y="757129"/>
        <a:ext cx="2461632" cy="2271392"/>
      </dsp:txXfrm>
    </dsp:sp>
    <dsp:sp modelId="{6145E34E-BCDE-40D4-86D7-4DA5AF90F1DD}">
      <dsp:nvSpPr>
        <dsp:cNvPr id="0" name=""/>
        <dsp:cNvSpPr/>
      </dsp:nvSpPr>
      <dsp:spPr>
        <a:xfrm rot="16200000">
          <a:off x="1986753" y="662009"/>
          <a:ext cx="3785652" cy="2461632"/>
        </a:xfrm>
        <a:prstGeom prst="flowChartManualOperation">
          <a:avLst/>
        </a:prstGeom>
        <a:gradFill rotWithShape="0">
          <a:gsLst>
            <a:gs pos="0">
              <a:schemeClr val="accent3">
                <a:hueOff val="1103416"/>
                <a:satOff val="-207"/>
                <a:lumOff val="5556"/>
                <a:alphaOff val="0"/>
                <a:tint val="96000"/>
                <a:lumMod val="104000"/>
              </a:schemeClr>
            </a:gs>
            <a:gs pos="100000">
              <a:schemeClr val="accent3">
                <a:hueOff val="1103416"/>
                <a:satOff val="-207"/>
                <a:lumOff val="555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586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</a:rPr>
            <a:t>1.Turbogeçiriji </a:t>
          </a:r>
          <a:r>
            <a:rPr lang="ru-RU" sz="2300" b="1" kern="1200" dirty="0" err="1" smtClean="0">
              <a:solidFill>
                <a:schemeClr val="tx1"/>
              </a:solidFill>
            </a:rPr>
            <a:t>ulagynyň</a:t>
          </a:r>
          <a:r>
            <a:rPr lang="ru-RU" sz="2300" b="1" kern="1200" dirty="0" smtClean="0">
              <a:solidFill>
                <a:schemeClr val="tx1"/>
              </a:solidFill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</a:rPr>
            <a:t>ýüze</a:t>
          </a:r>
          <a:r>
            <a:rPr lang="ru-RU" sz="2300" b="1" kern="1200" dirty="0" smtClean="0">
              <a:solidFill>
                <a:schemeClr val="tx1"/>
              </a:solidFill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</a:rPr>
            <a:t>çykmagy</a:t>
          </a:r>
          <a:r>
            <a:rPr lang="ru-RU" sz="2300" b="1" kern="1200" dirty="0" smtClean="0">
              <a:solidFill>
                <a:schemeClr val="tx1"/>
              </a:solidFill>
            </a:rPr>
            <a:t>.  </a:t>
          </a:r>
          <a:endParaRPr lang="ru-RU" sz="2300" kern="1200" dirty="0">
            <a:solidFill>
              <a:schemeClr val="tx1"/>
            </a:solidFill>
          </a:endParaRPr>
        </a:p>
      </dsp:txBody>
      <dsp:txXfrm rot="5400000">
        <a:off x="2648763" y="757129"/>
        <a:ext cx="2461632" cy="2271392"/>
      </dsp:txXfrm>
    </dsp:sp>
    <dsp:sp modelId="{E4E0AF3F-445F-4EB9-9891-CBCF54195FE3}">
      <dsp:nvSpPr>
        <dsp:cNvPr id="0" name=""/>
        <dsp:cNvSpPr/>
      </dsp:nvSpPr>
      <dsp:spPr>
        <a:xfrm rot="16200000">
          <a:off x="4633007" y="662009"/>
          <a:ext cx="3785652" cy="2461632"/>
        </a:xfrm>
        <a:prstGeom prst="flowChartManualOperation">
          <a:avLst/>
        </a:prstGeom>
        <a:gradFill rotWithShape="0">
          <a:gsLst>
            <a:gs pos="0">
              <a:schemeClr val="accent3">
                <a:hueOff val="2206831"/>
                <a:satOff val="-414"/>
                <a:lumOff val="11111"/>
                <a:alphaOff val="0"/>
                <a:tint val="96000"/>
                <a:lumMod val="104000"/>
              </a:schemeClr>
            </a:gs>
            <a:gs pos="100000">
              <a:schemeClr val="accent3">
                <a:hueOff val="2206831"/>
                <a:satOff val="-414"/>
                <a:lumOff val="11111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586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</a:rPr>
            <a:t>2.Ýangyç-energetiki </a:t>
          </a:r>
          <a:r>
            <a:rPr lang="ru-RU" sz="2300" b="1" kern="1200" dirty="0" err="1" smtClean="0">
              <a:solidFill>
                <a:schemeClr val="tx1"/>
              </a:solidFill>
            </a:rPr>
            <a:t>çig</a:t>
          </a:r>
          <a:r>
            <a:rPr lang="ru-RU" sz="2300" b="1" kern="1200" dirty="0" smtClean="0">
              <a:solidFill>
                <a:schemeClr val="tx1"/>
              </a:solidFill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</a:rPr>
            <a:t>mallaryny</a:t>
          </a:r>
          <a:r>
            <a:rPr lang="ru-RU" sz="2300" b="1" kern="1200" dirty="0" smtClean="0">
              <a:solidFill>
                <a:schemeClr val="tx1"/>
              </a:solidFill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</a:rPr>
            <a:t>daşa</a:t>
          </a:r>
          <a:r>
            <a:rPr lang="tk-TM" sz="2300" b="1" kern="1200" dirty="0" smtClean="0">
              <a:solidFill>
                <a:schemeClr val="tx1"/>
              </a:solidFill>
            </a:rPr>
            <a:t>makda turbogeçiriji ulagynyň ähmiýeti.</a:t>
          </a:r>
        </a:p>
      </dsp:txBody>
      <dsp:txXfrm rot="5400000">
        <a:off x="5295017" y="757129"/>
        <a:ext cx="2461632" cy="2271392"/>
      </dsp:txXfrm>
    </dsp:sp>
    <dsp:sp modelId="{F475F165-F27A-485E-AB97-3AAC55D9DEC9}">
      <dsp:nvSpPr>
        <dsp:cNvPr id="0" name=""/>
        <dsp:cNvSpPr/>
      </dsp:nvSpPr>
      <dsp:spPr>
        <a:xfrm rot="16200000">
          <a:off x="7279262" y="662009"/>
          <a:ext cx="3785652" cy="2461632"/>
        </a:xfrm>
        <a:prstGeom prst="flowChartManualOperation">
          <a:avLst/>
        </a:prstGeom>
        <a:gradFill rotWithShape="0">
          <a:gsLst>
            <a:gs pos="0">
              <a:schemeClr val="accent3">
                <a:hueOff val="3310247"/>
                <a:satOff val="-621"/>
                <a:lumOff val="16667"/>
                <a:alphaOff val="0"/>
                <a:tint val="96000"/>
                <a:lumMod val="104000"/>
              </a:schemeClr>
            </a:gs>
            <a:gs pos="100000">
              <a:schemeClr val="accent3">
                <a:hueOff val="3310247"/>
                <a:satOff val="-621"/>
                <a:lumOff val="16667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8586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chemeClr val="tx1"/>
              </a:solidFill>
            </a:rPr>
            <a:t>3.Turbogeçiriji </a:t>
          </a:r>
          <a:r>
            <a:rPr lang="ru-RU" sz="2300" b="1" kern="1200" dirty="0" err="1" smtClean="0">
              <a:solidFill>
                <a:schemeClr val="tx1"/>
              </a:solidFill>
            </a:rPr>
            <a:t>ulagynyň</a:t>
          </a:r>
          <a:r>
            <a:rPr lang="ru-RU" sz="2300" b="1" kern="1200" dirty="0" smtClean="0">
              <a:solidFill>
                <a:schemeClr val="tx1"/>
              </a:solidFill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</a:rPr>
            <a:t>mundan</a:t>
          </a:r>
          <a:r>
            <a:rPr lang="ru-RU" sz="2300" b="1" kern="1200" dirty="0" smtClean="0">
              <a:solidFill>
                <a:schemeClr val="tx1"/>
              </a:solidFill>
            </a:rPr>
            <a:t> </a:t>
          </a:r>
          <a:r>
            <a:rPr lang="ru-RU" sz="2300" b="1" kern="1200" dirty="0" err="1" smtClean="0">
              <a:solidFill>
                <a:schemeClr val="tx1"/>
              </a:solidFill>
            </a:rPr>
            <a:t>beýläk</a:t>
          </a:r>
          <a:r>
            <a:rPr lang="tk-TM" sz="2300" b="1" kern="1200" dirty="0" smtClean="0">
              <a:solidFill>
                <a:schemeClr val="tx1"/>
              </a:solidFill>
            </a:rPr>
            <a:t> ösüş geljegi.</a:t>
          </a:r>
          <a:r>
            <a:rPr lang="ru-RU" sz="2300" b="1" kern="1200" dirty="0" smtClean="0">
              <a:solidFill>
                <a:schemeClr val="tx1"/>
              </a:solidFill>
            </a:rPr>
            <a:t> </a:t>
          </a:r>
          <a:endParaRPr lang="ru-RU" sz="2300" kern="1200" dirty="0">
            <a:solidFill>
              <a:schemeClr val="tx1"/>
            </a:solidFill>
          </a:endParaRPr>
        </a:p>
      </dsp:txBody>
      <dsp:txXfrm rot="5400000">
        <a:off x="7941272" y="757129"/>
        <a:ext cx="2461632" cy="2271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94" y="0"/>
            <a:ext cx="5460275" cy="56866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35633" y="5534561"/>
            <a:ext cx="79111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Türkmenistanyň Prezidenti</a:t>
            </a:r>
          </a:p>
          <a:p>
            <a:pPr algn="ctr"/>
            <a:r>
              <a:rPr lang="tk-TM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Gurbanguly Berdimuhamedow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220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940" cy="51380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9002" y="5240272"/>
            <a:ext cx="103637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ahnschrift Light Condensed" panose="020B0502040204020203" pitchFamily="34" charset="0"/>
              </a:rPr>
              <a:t>Türkmenistanyň Inzener-tehniki we </a:t>
            </a:r>
          </a:p>
          <a:p>
            <a:pPr algn="ctr"/>
            <a:r>
              <a:rPr lang="tk-TM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ahnschrift Light Condensed" panose="020B0502040204020203" pitchFamily="34" charset="0"/>
              </a:rPr>
              <a:t>u</a:t>
            </a:r>
            <a:r>
              <a:rPr lang="tk-TM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ahnschrift Light Condensed" panose="020B0502040204020203" pitchFamily="34" charset="0"/>
              </a:rPr>
              <a:t>lag </a:t>
            </a:r>
            <a:r>
              <a:rPr lang="tk-TM" sz="4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ahnschrift Light Condensed" panose="020B0502040204020203" pitchFamily="34" charset="0"/>
              </a:rPr>
              <a:t>kommunikasiýalary</a:t>
            </a:r>
            <a:r>
              <a:rPr lang="tk-TM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ahnschrift Light Condensed" panose="020B0502040204020203" pitchFamily="34" charset="0"/>
              </a:rPr>
              <a:t> </a:t>
            </a:r>
            <a:r>
              <a:rPr lang="tk-TM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ahnschrift Light Condensed" panose="020B0502040204020203" pitchFamily="34" charset="0"/>
              </a:rPr>
              <a:t>instituty</a:t>
            </a:r>
            <a:endParaRPr lang="ru-RU" sz="4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06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8536" y="2967335"/>
            <a:ext cx="1031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5400" b="0" cap="none" spc="0" dirty="0" smtClean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6350" stA="53000" endA="300" endPos="35500" dir="5400000" sy="-90000" algn="bl" rotWithShape="0"/>
                </a:effectLst>
                <a:latin typeface="Elephant" panose="02020904090505020303" pitchFamily="18" charset="0"/>
              </a:rPr>
              <a:t>TURBOGEÇIRIJI  ULAGY</a:t>
            </a:r>
            <a:endParaRPr lang="ru-RU" sz="5400" b="0" cap="none" spc="0" dirty="0">
              <a:ln w="0"/>
              <a:effectLst>
                <a:glow rad="63500">
                  <a:schemeClr val="accent1">
                    <a:satMod val="175000"/>
                    <a:alpha val="40000"/>
                  </a:schemeClr>
                </a:glo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096006" y="6257109"/>
            <a:ext cx="6087291" cy="60089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Taýýarlan:Boranowa. F MUT”B”</a:t>
            </a:r>
          </a:p>
          <a:p>
            <a:pPr algn="ctr"/>
            <a:r>
              <a:rPr lang="tk-TM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Kabul eden:Aýnazarowa Oguljan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78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08463343"/>
              </p:ext>
            </p:extLst>
          </p:nvPr>
        </p:nvGraphicFramePr>
        <p:xfrm>
          <a:off x="767018" y="1225620"/>
          <a:ext cx="10405413" cy="3785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631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115" y="101600"/>
            <a:ext cx="6005885" cy="43603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-52961" y="1464733"/>
            <a:ext cx="6239076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2800" dirty="0" smtClean="0">
                <a:ln w="0"/>
                <a:solidFill>
                  <a:srgbClr val="008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1950-nji ýyllardaTürkmenistanda</a:t>
            </a:r>
          </a:p>
          <a:p>
            <a:pPr algn="ctr"/>
            <a:r>
              <a:rPr lang="tk-TM" sz="2800" dirty="0" smtClean="0">
                <a:ln w="0"/>
                <a:solidFill>
                  <a:srgbClr val="008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nebit-gaz senagatyny ösmegi bilen</a:t>
            </a:r>
          </a:p>
          <a:p>
            <a:pPr algn="ctr"/>
            <a:r>
              <a:rPr lang="tk-TM" sz="2800" dirty="0" smtClean="0">
                <a:ln w="0"/>
                <a:solidFill>
                  <a:srgbClr val="008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turbogeçiriji ulaglar gurlup başlanýar.Türkmenistanda nebit we gaz ilki bilen Günbatar tarapda</a:t>
            </a:r>
          </a:p>
          <a:p>
            <a:pPr algn="ctr"/>
            <a:r>
              <a:rPr lang="tk-TM" sz="2800" dirty="0" smtClean="0">
                <a:ln w="0"/>
                <a:solidFill>
                  <a:srgbClr val="008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Gumdagda,Çelekende,Ekeremde,</a:t>
            </a:r>
          </a:p>
          <a:p>
            <a:pPr algn="ctr"/>
            <a:r>
              <a:rPr lang="tk-TM" sz="2800" dirty="0" smtClean="0">
                <a:ln w="0"/>
                <a:solidFill>
                  <a:srgbClr val="008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Goturdepede,Barsagelmezde we beýleki ýerlerde nebit çykarlyp başlanýar.</a:t>
            </a:r>
          </a:p>
          <a:p>
            <a:pPr algn="ctr"/>
            <a:r>
              <a:rPr lang="tk-TM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</a:t>
            </a:r>
          </a:p>
          <a:p>
            <a:pPr algn="ctr"/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38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2916"/>
            <a:ext cx="4620320" cy="51950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Прямоугольник 7"/>
          <p:cNvSpPr/>
          <p:nvPr/>
        </p:nvSpPr>
        <p:spPr>
          <a:xfrm>
            <a:off x="4104742" y="675840"/>
            <a:ext cx="8175635" cy="55092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Russiýada ilkinji turbogeçiriji </a:t>
            </a:r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IX</a:t>
            </a:r>
            <a:r>
              <a:rPr lang="tk-TM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asyryň</a:t>
            </a:r>
          </a:p>
          <a:p>
            <a:pPr algn="ctr"/>
            <a:r>
              <a:rPr lang="tk-TM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70-nji ýyllarynda Baku şäheriň sebitindäki</a:t>
            </a:r>
          </a:p>
          <a:p>
            <a:pPr algn="ctr"/>
            <a:r>
              <a:rPr lang="tk-T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tk-TM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ebiti gaýtadan işleýän zawody bilen iş-</a:t>
            </a:r>
          </a:p>
          <a:p>
            <a:pPr algn="ctr"/>
            <a:r>
              <a:rPr lang="tk-T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tk-TM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enipdir.Onuň turbalarynyň diametri 100</a:t>
            </a:r>
          </a:p>
          <a:p>
            <a:pPr algn="ctr"/>
            <a:r>
              <a:rPr lang="tk-T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r>
              <a:rPr lang="tk-TM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zynlygy 12km bolupdyr.1909-njy ýylda </a:t>
            </a:r>
          </a:p>
          <a:p>
            <a:pPr algn="ctr"/>
            <a:r>
              <a:rPr lang="tk-T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ö</a:t>
            </a:r>
            <a:r>
              <a:rPr lang="tk-TM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 döwründe iň iri nebit geçirijiň biri    </a:t>
            </a:r>
          </a:p>
          <a:p>
            <a:pPr algn="ctr"/>
            <a:r>
              <a:rPr lang="tk-TM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Bakudan Batu şäherine kerasin çekmek </a:t>
            </a:r>
          </a:p>
          <a:p>
            <a:pPr algn="ctr"/>
            <a:r>
              <a:rPr lang="tk-TM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ü</a:t>
            </a:r>
            <a:r>
              <a:rPr lang="tk-TM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çin gurulýar.Onuň uzynlygy 850km  </a:t>
            </a:r>
          </a:p>
          <a:p>
            <a:pPr algn="ctr"/>
            <a:r>
              <a:rPr lang="tk-TM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tk-TM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olup,turbalaryň diametri 200 ýeterlikdir.</a:t>
            </a:r>
          </a:p>
          <a:p>
            <a:pPr algn="ctr"/>
            <a:r>
              <a:rPr lang="tk-TM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Ony görnükli inzeneri W.Şuhun proýektir</a:t>
            </a:r>
          </a:p>
          <a:p>
            <a:pPr algn="ctr"/>
            <a:r>
              <a:rPr lang="tk-TM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leýär.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290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33" y="1396999"/>
            <a:ext cx="9601199" cy="56557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89550" y="274935"/>
            <a:ext cx="1033456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Elephant" panose="02020904090505020303" pitchFamily="18" charset="0"/>
              </a:rPr>
              <a:t>“</a:t>
            </a:r>
            <a:r>
              <a:rPr lang="ru-RU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Дружба</a:t>
            </a:r>
            <a:r>
              <a:rPr lang="tk-TM" sz="48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Elephant" panose="02020904090505020303" pitchFamily="18" charset="0"/>
              </a:rPr>
              <a:t>”atly ilkinji turbogeçiriji</a:t>
            </a:r>
            <a:endParaRPr lang="ru-RU" sz="48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994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531" y="215420"/>
            <a:ext cx="3556001" cy="19943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93" y="2284388"/>
            <a:ext cx="3106738" cy="22643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233" y="4623329"/>
            <a:ext cx="3924299" cy="22346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49218" y="302359"/>
            <a:ext cx="632257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k-TM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turbogeçirijiniň gurluşygy 1960-njy ýylyň 10-njy dekabrynda Almetýewsk şäherinden başlaýar,turbogeçirijiniň gurluşygy 4ýyl dowam edipdir.</a:t>
            </a:r>
          </a:p>
          <a:p>
            <a:pPr algn="ctr"/>
            <a:r>
              <a:rPr lang="tk-TM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1964-nji ýylda “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Дружба-1</a:t>
            </a:r>
            <a:r>
              <a:rPr lang="tk-TM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 esasy ulgamyň eksplotasiýasy tabşyrylýar.</a:t>
            </a:r>
          </a:p>
          <a:p>
            <a:pPr algn="ctr"/>
            <a:r>
              <a:rPr lang="tk-TM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1964-nji ýylyp 15-nji oktýabrynda açylyş dabarasy geçirilýär.Turbogeçirijiň ýeri Samarydan Brýanska çenli dowam edýär.Turbogeçirijiniň uzynlygy 8900km tutýar onuň 3900 km bolsa Russiýanyň çäginde ýerleşýär.</a:t>
            </a:r>
          </a:p>
          <a:p>
            <a:pPr algn="ctr"/>
            <a:r>
              <a:rPr lang="tk-TM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980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208678" cy="3513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950" y="3513666"/>
            <a:ext cx="4886401" cy="32342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21034" y="249535"/>
            <a:ext cx="1847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1013" y="233339"/>
            <a:ext cx="8265458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Turbogeçirijiler esasan suwuklyklary bir ýerden </a:t>
            </a:r>
          </a:p>
          <a:p>
            <a:pPr algn="ctr"/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başga bir ýere geçirmek üçin niýetlenendir.Olar ilkinji</a:t>
            </a:r>
          </a:p>
          <a:p>
            <a:pPr algn="ctr"/>
            <a:r>
              <a:rPr lang="tk-T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n</a:t>
            </a:r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obatda gadymdan ägirt uly ýaýarawa eýe bolan,</a:t>
            </a:r>
          </a:p>
          <a:p>
            <a:pPr algn="ctr"/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emma ulag düzüjileri derejesinde hasaplanmaýan suw </a:t>
            </a:r>
          </a:p>
          <a:p>
            <a:pPr algn="ctr"/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geçirijileridir. Häzirki zaman ulag adalgalgalarynda </a:t>
            </a:r>
          </a:p>
          <a:p>
            <a:pPr algn="ctr"/>
            <a:r>
              <a:rPr lang="tk-T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</a:t>
            </a:r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urbogeçiriji ulag diýip,esasan nebiti.nebit önümlerini </a:t>
            </a:r>
          </a:p>
          <a:p>
            <a:pPr algn="ctr"/>
            <a:r>
              <a:rPr lang="tk-T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w</a:t>
            </a:r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e gazy daşamaga niýetlenen,degişli gurbylary bilen</a:t>
            </a:r>
          </a:p>
          <a:p>
            <a:pPr algn="ctr"/>
            <a:r>
              <a:rPr lang="tk-TM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</a:t>
            </a:r>
            <a:r>
              <a:rPr lang="tk-TM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ilelikde turbogeçirijilr düşünilýär. 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30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5" y="0"/>
            <a:ext cx="5244935" cy="34143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3414389"/>
            <a:ext cx="5686697" cy="34436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799640" y="2342605"/>
            <a:ext cx="6577442" cy="36009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2010-njy ýylyň 11-nji dekabrynda 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Aşgabatda Samit alnyp barylýar.Bu Samitda </a:t>
            </a:r>
          </a:p>
          <a:p>
            <a:pPr algn="ctr"/>
            <a:r>
              <a:rPr lang="tk-TM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“Türkmengaz”Türkmenistan,Owganystan,Pakistan,</a:t>
            </a:r>
          </a:p>
          <a:p>
            <a:pPr algn="ctr"/>
            <a:r>
              <a:rPr lang="tk-TM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Hindistan</a:t>
            </a:r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(TAPI) atly gazgeçiriji taslama Halkara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ylalaşykly gol çekilýär.2015-nji ýylyň 13-nji 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dekabrynda Mary şäherinde ilkinji gurluşyk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dabarasy geçirilýär. Bu gaz geçirijiniň umumy 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uzynlygy1 735km bolup onuň 200km 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Türkmenistanyň</a:t>
            </a:r>
            <a:r>
              <a:rPr lang="tk-TM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çäginde,735km Owganystanyň 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çäginde,800km bolsa Pakistanyň çäginden geçýär.</a:t>
            </a:r>
          </a:p>
          <a:p>
            <a:pPr algn="ctr"/>
            <a:r>
              <a:rPr lang="tk-TM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k-TM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5472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80842" y="295853"/>
            <a:ext cx="908133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Peýdalanylan edebiýatlar:</a:t>
            </a:r>
          </a:p>
          <a:p>
            <a:pPr algn="ctr"/>
            <a:endParaRPr lang="tk-TM" sz="36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tk-TM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1.Türkmen portal</a:t>
            </a:r>
          </a:p>
          <a:p>
            <a:pPr algn="ctr"/>
            <a:endParaRPr lang="tk-TM" sz="36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tk-TM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2.Transneft.ru</a:t>
            </a:r>
          </a:p>
          <a:p>
            <a:pPr algn="ctr"/>
            <a:endParaRPr lang="tk-TM" sz="36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tk-TM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3.Türkmeniň Ýüpek ýoly(gazeti)</a:t>
            </a:r>
            <a:endParaRPr lang="ru-RU" sz="3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9066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75832" y="2157437"/>
            <a:ext cx="684033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gerian" panose="04020705040A02060702" pitchFamily="82" charset="0"/>
              </a:rPr>
              <a:t>Üns bereniňiz üçin </a:t>
            </a:r>
          </a:p>
          <a:p>
            <a:pPr algn="ctr"/>
            <a:r>
              <a:rPr lang="tk-TM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gerian" panose="04020705040A02060702" pitchFamily="82" charset="0"/>
              </a:rPr>
              <a:t>Sagboluň!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773112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292</Words>
  <Application>Microsoft Office PowerPoint</Application>
  <PresentationFormat>Широкоэкранный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Algerian</vt:lpstr>
      <vt:lpstr>Arial</vt:lpstr>
      <vt:lpstr>Arial Black</vt:lpstr>
      <vt:lpstr>Arial Narrow</vt:lpstr>
      <vt:lpstr>Bahnschrift Light Condensed</vt:lpstr>
      <vt:lpstr>Century Gothic</vt:lpstr>
      <vt:lpstr>Elephant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17</cp:revision>
  <dcterms:created xsi:type="dcterms:W3CDTF">2022-01-13T22:20:48Z</dcterms:created>
  <dcterms:modified xsi:type="dcterms:W3CDTF">2022-01-14T05:30:51Z</dcterms:modified>
</cp:coreProperties>
</file>