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303" r:id="rId2"/>
    <p:sldId id="302" r:id="rId3"/>
    <p:sldId id="308" r:id="rId4"/>
    <p:sldId id="305" r:id="rId5"/>
    <p:sldId id="306" r:id="rId6"/>
    <p:sldId id="309" r:id="rId7"/>
    <p:sldId id="310" r:id="rId8"/>
    <p:sldId id="311" r:id="rId9"/>
    <p:sldId id="314" r:id="rId10"/>
    <p:sldId id="315" r:id="rId11"/>
    <p:sldId id="316" r:id="rId12"/>
    <p:sldId id="317" r:id="rId13"/>
    <p:sldId id="27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17FF6D-729D-4850-95F4-2983F1B22381}">
          <p14:sldIdLst>
            <p14:sldId id="303"/>
            <p14:sldId id="302"/>
            <p14:sldId id="308"/>
            <p14:sldId id="305"/>
            <p14:sldId id="306"/>
            <p14:sldId id="309"/>
            <p14:sldId id="310"/>
            <p14:sldId id="311"/>
            <p14:sldId id="314"/>
            <p14:sldId id="315"/>
            <p14:sldId id="316"/>
            <p14:sldId id="317"/>
            <p14:sldId id="277"/>
          </p14:sldIdLst>
        </p14:section>
        <p14:section name="26.10.2020y" id="{1ACD39A8-37D8-420E-9391-3D6ACAFFF91F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2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6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6A2D00-A6BD-4EC5-BC75-ABD24C49A4B5}" type="datetimeFigureOut">
              <a:rPr lang="ru-RU" smtClean="0"/>
              <a:t>07.01.2022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D6559E-C33D-4FE4-B000-1B73B6669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066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8B198F-7546-4203-ABFC-669B8925E7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0022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manyň a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41D88-2877-4ABE-A861-9F2A230C806C}" type="datetimeFigureOut">
              <a:rPr lang="ru-RU" smtClean="0"/>
              <a:t>07.01.2022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78347-1681-4FBE-9E3D-622AB0B1BF8B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838200" y="2766218"/>
            <a:ext cx="10515600" cy="1325563"/>
          </a:xfrm>
        </p:spPr>
        <p:txBody>
          <a:bodyPr/>
          <a:lstStyle>
            <a:lvl1pPr algn="ctr">
              <a:lnSpc>
                <a:spcPct val="100000"/>
              </a:lnSpc>
              <a:defRPr b="1">
                <a:solidFill>
                  <a:srgbClr val="00B050"/>
                </a:solidFill>
              </a:defRPr>
            </a:lvl1pPr>
          </a:lstStyle>
          <a:p>
            <a:r>
              <a:rPr lang="ru-RU" dirty="0"/>
              <a:t>TEMANYŇ ADY</a:t>
            </a:r>
          </a:p>
        </p:txBody>
      </p:sp>
    </p:spTree>
    <p:extLst>
      <p:ext uri="{BB962C8B-B14F-4D97-AF65-F5344CB8AC3E}">
        <p14:creationId xmlns:p14="http://schemas.microsoft.com/office/powerpoint/2010/main" val="935899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rmatly Prezidentimiziň söz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78347-1681-4FBE-9E3D-622AB0B1BF8B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40" y="382446"/>
            <a:ext cx="4269732" cy="6093108"/>
          </a:xfrm>
          <a:prstGeom prst="rect">
            <a:avLst/>
          </a:prstGeom>
        </p:spPr>
      </p:pic>
      <p:sp>
        <p:nvSpPr>
          <p:cNvPr id="13" name="Текст 12"/>
          <p:cNvSpPr>
            <a:spLocks noGrp="1"/>
          </p:cNvSpPr>
          <p:nvPr>
            <p:ph type="body" sz="quarter" idx="13" hasCustomPrompt="1"/>
          </p:nvPr>
        </p:nvSpPr>
        <p:spPr>
          <a:xfrm>
            <a:off x="5146077" y="1228271"/>
            <a:ext cx="6401488" cy="5128081"/>
          </a:xfrm>
        </p:spPr>
        <p:txBody>
          <a:bodyPr>
            <a:normAutofit/>
          </a:bodyPr>
          <a:lstStyle>
            <a:lvl1pPr marL="0" marR="0" indent="0" algn="l" defTabSz="91426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/>
            </a:lvl1pPr>
            <a:lvl2pPr marL="457134" indent="0">
              <a:buNone/>
              <a:defRPr/>
            </a:lvl2pPr>
            <a:lvl3pPr marL="914262" indent="0">
              <a:buNone/>
              <a:defRPr/>
            </a:lvl3pPr>
            <a:lvl4pPr marL="1371392" indent="0">
              <a:buNone/>
              <a:defRPr/>
            </a:lvl4pPr>
            <a:lvl5pPr marL="1828523" indent="0">
              <a:buNone/>
              <a:defRPr/>
            </a:lvl5pPr>
          </a:lstStyle>
          <a:p>
            <a:pPr marL="0" marR="0" lvl="0" indent="0" algn="l" defTabSz="91426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̶  </a:t>
            </a:r>
            <a:r>
              <a:rPr lang="ru-RU" dirty="0" err="1"/>
              <a:t>Nusga</a:t>
            </a:r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 hasCustomPrompt="1"/>
          </p:nvPr>
        </p:nvSpPr>
        <p:spPr>
          <a:xfrm>
            <a:off x="5146077" y="382446"/>
            <a:ext cx="6401488" cy="805094"/>
          </a:xfrm>
        </p:spPr>
        <p:txBody>
          <a:bodyPr>
            <a:normAutofit/>
          </a:bodyPr>
          <a:lstStyle>
            <a:lvl1pPr>
              <a:defRPr sz="2200" b="1" baseline="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T</a:t>
            </a:r>
            <a:r>
              <a:rPr lang="tk-TM" dirty="0"/>
              <a:t>ÜRKMENISTANYŇ PREZIDENTI</a:t>
            </a:r>
            <a:br>
              <a:rPr lang="tk-TM" dirty="0"/>
            </a:br>
            <a:r>
              <a:rPr lang="tk-TM" dirty="0"/>
              <a:t>GURBANGULY BERDIMUHAMEDOW: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096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rag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41D88-2877-4ABE-A861-9F2A230C806C}" type="datetimeFigureOut">
              <a:rPr lang="ru-RU" smtClean="0"/>
              <a:t>07.01.2022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78347-1681-4FBE-9E3D-622AB0B1BF8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48573" y="365125"/>
            <a:ext cx="11283351" cy="1325563"/>
          </a:xfrm>
        </p:spPr>
        <p:txBody>
          <a:bodyPr/>
          <a:lstStyle>
            <a:lvl1pPr algn="ctr">
              <a:defRPr b="1">
                <a:solidFill>
                  <a:srgbClr val="00B050"/>
                </a:solidFill>
              </a:defRPr>
            </a:lvl1pPr>
          </a:lstStyle>
          <a:p>
            <a:r>
              <a:rPr lang="tk-TM" dirty="0"/>
              <a:t>SORAGLAR:</a:t>
            </a:r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3" hasCustomPrompt="1"/>
          </p:nvPr>
        </p:nvSpPr>
        <p:spPr>
          <a:xfrm>
            <a:off x="449262" y="1690687"/>
            <a:ext cx="11282662" cy="4520331"/>
          </a:xfrm>
        </p:spPr>
        <p:txBody>
          <a:bodyPr>
            <a:normAutofit/>
          </a:bodyPr>
          <a:lstStyle>
            <a:lvl1pPr marL="514350" indent="-514350">
              <a:buClr>
                <a:srgbClr val="00B050"/>
              </a:buClr>
              <a:buFont typeface="+mj-lt"/>
              <a:buAutoNum type="arabicPeriod"/>
              <a:defRPr sz="3200" baseline="0"/>
            </a:lvl1pPr>
            <a:lvl2pPr marL="914334" indent="-457200">
              <a:buFont typeface="+mj-lt"/>
              <a:buAutoNum type="arabicPeriod"/>
              <a:defRPr/>
            </a:lvl2pPr>
            <a:lvl3pPr marL="1371462" indent="-457200">
              <a:buFont typeface="+mj-lt"/>
              <a:buAutoNum type="arabicPeriod"/>
              <a:defRPr/>
            </a:lvl3pPr>
            <a:lvl4pPr marL="1714292" indent="-342900">
              <a:buFont typeface="+mj-lt"/>
              <a:buAutoNum type="arabicPeriod"/>
              <a:defRPr/>
            </a:lvl4pPr>
            <a:lvl5pPr marL="2171423" indent="-342900">
              <a:buFont typeface="+mj-lt"/>
              <a:buAutoNum type="arabicPeriod"/>
              <a:defRPr/>
            </a:lvl5pPr>
          </a:lstStyle>
          <a:p>
            <a:pPr lvl="0"/>
            <a:r>
              <a:rPr lang="tk-TM" dirty="0"/>
              <a:t>1-nji sorag nusga</a:t>
            </a:r>
          </a:p>
          <a:p>
            <a:pPr lvl="0"/>
            <a:r>
              <a:rPr lang="tk-TM" dirty="0"/>
              <a:t>2-nji sorag nusga</a:t>
            </a:r>
          </a:p>
          <a:p>
            <a:pPr lvl="0"/>
            <a:r>
              <a:rPr lang="tk-TM" dirty="0"/>
              <a:t>3-nji sorag nusga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4142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itsa,surat,wideo,... goýmak üç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0" y="469627"/>
            <a:ext cx="10515600" cy="640715"/>
          </a:xfrm>
        </p:spPr>
        <p:txBody>
          <a:bodyPr>
            <a:normAutofit/>
          </a:bodyPr>
          <a:lstStyle>
            <a:lvl1pPr marL="0" algn="ctr" defTabSz="914264" rtl="0" eaLnBrk="1" latinLnBrk="0" hangingPunct="1">
              <a:defRPr lang="ru-RU" sz="3100" b="1" kern="1200" baseline="0" dirty="0">
                <a:solidFill>
                  <a:srgbClr val="00B05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NUSGA TEKSTY</a:t>
            </a:r>
            <a:r>
              <a:rPr lang="ru-RU" dirty="0"/>
              <a:t>Ň ADY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41D88-2877-4ABE-A861-9F2A230C806C}" type="datetimeFigureOut">
              <a:rPr lang="ru-RU" smtClean="0"/>
              <a:t>07.01.2022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78347-1681-4FBE-9E3D-622AB0B1BF8B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Объект 14"/>
          <p:cNvSpPr>
            <a:spLocks noGrp="1"/>
          </p:cNvSpPr>
          <p:nvPr>
            <p:ph sz="quarter" idx="13" hasCustomPrompt="1"/>
          </p:nvPr>
        </p:nvSpPr>
        <p:spPr>
          <a:xfrm>
            <a:off x="838200" y="1489575"/>
            <a:ext cx="10515600" cy="463690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29149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ideo çepde ýokar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567025" y="292691"/>
            <a:ext cx="2590800" cy="2590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Video</a:t>
            </a:r>
            <a:endParaRPr lang="ru-RU" sz="3600" b="1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453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ideo sagda ýokar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9034175" y="292691"/>
            <a:ext cx="2590800" cy="2590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Video</a:t>
            </a:r>
            <a:endParaRPr lang="ru-RU" sz="3600" b="1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185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ideo çepde aşak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67025" y="3974240"/>
            <a:ext cx="2590800" cy="2590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Video</a:t>
            </a:r>
            <a:endParaRPr lang="ru-RU" sz="3600" b="1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301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ideo sagda aşak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034175" y="3974240"/>
            <a:ext cx="2590800" cy="2590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Video</a:t>
            </a:r>
            <a:endParaRPr lang="ru-RU" sz="3600" b="1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657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ideo aşakda 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4800600" y="3974240"/>
            <a:ext cx="2590800" cy="2590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Video</a:t>
            </a:r>
            <a:endParaRPr lang="ru-RU" sz="3600" b="1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812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ş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41D88-2877-4ABE-A861-9F2A230C806C}" type="datetimeFigureOut">
              <a:rPr lang="ru-RU" smtClean="0"/>
              <a:t>07.01.2022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78347-1681-4FBE-9E3D-622AB0B1BF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764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ňläniňiz üçin sag boluň!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41D88-2877-4ABE-A861-9F2A230C806C}" type="datetimeFigureOut">
              <a:rPr lang="ru-RU" smtClean="0"/>
              <a:t>07.01.2022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78347-1681-4FBE-9E3D-622AB0B1BF8B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007079" y="1351508"/>
            <a:ext cx="817784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8000" b="1" dirty="0">
                <a:solidFill>
                  <a:srgbClr val="B4A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k-TM" sz="8000" b="1" dirty="0">
                <a:solidFill>
                  <a:srgbClr val="B4A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IŇLÄNIŇIZ ÜÇIN SAG BOLUŇ</a:t>
            </a:r>
            <a:endParaRPr lang="ru-RU" sz="8000" b="1" dirty="0">
              <a:solidFill>
                <a:srgbClr val="B4A7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67784" y="5820773"/>
            <a:ext cx="10255370" cy="11560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tk-TM" sz="1600" b="1" i="1" dirty="0">
                <a:solidFill>
                  <a:srgbClr val="B4A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Yhtiýar Bazarow MH</a:t>
            </a:r>
          </a:p>
          <a:p>
            <a:pPr algn="ctr">
              <a:lnSpc>
                <a:spcPct val="110000"/>
              </a:lnSpc>
            </a:pPr>
            <a:r>
              <a:rPr lang="tk-TM" sz="1600" b="1" i="1" dirty="0">
                <a:solidFill>
                  <a:srgbClr val="B4A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Gurbanow Maksat MH</a:t>
            </a:r>
          </a:p>
          <a:p>
            <a:pPr algn="ctr">
              <a:lnSpc>
                <a:spcPct val="110000"/>
              </a:lnSpc>
            </a:pPr>
            <a:r>
              <a:rPr lang="tk-TM" sz="1600" b="1" i="1" dirty="0">
                <a:solidFill>
                  <a:srgbClr val="B4A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Kurbanow Döwlet</a:t>
            </a:r>
            <a:r>
              <a:rPr lang="tk-TM" sz="1600" b="1" i="1" baseline="0" dirty="0">
                <a:solidFill>
                  <a:srgbClr val="B4A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</a:t>
            </a:r>
            <a:endParaRPr lang="tk-TM" sz="1600" b="1" i="1" dirty="0">
              <a:solidFill>
                <a:srgbClr val="B4A7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0000"/>
              </a:lnSpc>
            </a:pPr>
            <a:endParaRPr lang="ru-RU" sz="1600" b="1" i="1" dirty="0">
              <a:solidFill>
                <a:srgbClr val="B4A7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155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9E98F-1A6A-46DC-B176-4332FCEC1B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2622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8620" y="4447033"/>
            <a:ext cx="10994760" cy="1170739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8621" y="5617771"/>
            <a:ext cx="10994761" cy="610820"/>
          </a:xfrm>
        </p:spPr>
        <p:txBody>
          <a:bodyPr>
            <a:normAutofit/>
          </a:bodyPr>
          <a:lstStyle>
            <a:lvl1pPr marL="0" indent="0" algn="ctr">
              <a:buNone/>
              <a:defRPr sz="3733" b="0" i="0">
                <a:solidFill>
                  <a:srgbClr val="00B0F0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70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41D88-2877-4ABE-A861-9F2A230C806C}" type="datetimeFigureOut">
              <a:rPr lang="ru-RU" smtClean="0"/>
              <a:t>07.01.2022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78347-1681-4FBE-9E3D-622AB0B1BF8B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657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5" r:id="rId12"/>
    <p:sldLayoutId id="2147483676" r:id="rId13"/>
  </p:sldLayoutIdLst>
  <p:txStyles>
    <p:titleStyle>
      <a:lvl1pPr algn="l" defTabSz="91426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68" indent="-228568" algn="l" defTabSz="91426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02" indent="-228568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30" indent="-228568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60" indent="-228568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91" indent="-228568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24" indent="-228568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56" indent="-228568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88" indent="-228568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22" indent="-228568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1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4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6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28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62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90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20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51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gif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902" y="91441"/>
            <a:ext cx="6209607" cy="66335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87" y="91441"/>
            <a:ext cx="5104015" cy="663355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636029" y="415636"/>
            <a:ext cx="5902035" cy="583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Türkmenistanyň Prezidenti </a:t>
            </a:r>
            <a:endParaRPr lang="tk-TM" sz="2000" b="1" dirty="0" smtClean="0">
              <a:solidFill>
                <a:srgbClr val="FFFF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Gurbanguly </a:t>
            </a: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BERDIMUHAMEDOW:</a:t>
            </a:r>
            <a:r>
              <a:rPr lang="ru-RU" b="1" dirty="0">
                <a:solidFill>
                  <a:srgbClr val="007EC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007EC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tk-TM" b="1" i="1" dirty="0" smtClean="0">
              <a:solidFill>
                <a:srgbClr val="007EC5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tk-TM" b="1" i="1" dirty="0">
              <a:solidFill>
                <a:srgbClr val="007EC5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tk-TM" b="1" i="1" dirty="0">
              <a:solidFill>
                <a:srgbClr val="007EC5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tk-TM" sz="2000" b="1" i="1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tk-TM" sz="2000" b="1" i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tk-TM" sz="2000" b="1" i="1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tk-TM" sz="2000" b="1" i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k-TM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Ulag ulgamynyň </a:t>
            </a:r>
            <a:r>
              <a:rPr lang="ru-RU" sz="20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takyk</a:t>
            </a:r>
            <a:r>
              <a:rPr 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işlemegi</a:t>
            </a:r>
            <a:r>
              <a:rPr 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we ulag </a:t>
            </a:r>
            <a:r>
              <a:rPr lang="tk-TM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k-TM" sz="20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gatnawlarynyň </a:t>
            </a:r>
            <a:r>
              <a:rPr lang="ru-RU" sz="20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ösdürilmegi</a:t>
            </a:r>
            <a:r>
              <a:rPr 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Türkmenistanyň </a:t>
            </a:r>
            <a:r>
              <a:rPr lang="ru-RU" sz="20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durmuş</a:t>
            </a:r>
            <a:r>
              <a:rPr lang="ru-RU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endParaRPr lang="tk-TM" sz="2000" b="1" i="1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k-TM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ykdysady </a:t>
            </a:r>
            <a:r>
              <a:rPr 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taýdan üstünlikli ösmeginiň hem-de netijeli </a:t>
            </a:r>
            <a:endParaRPr lang="tk-TM" sz="2000" b="1" i="1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halkara </a:t>
            </a:r>
            <a:r>
              <a:rPr 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hyzmatdaşlygyň möhüm şertleriniň biri </a:t>
            </a:r>
            <a:r>
              <a:rPr lang="ru-RU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bolup</a:t>
            </a:r>
            <a:endParaRPr lang="tk-TM" sz="2000" b="1" i="1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durýar.</a:t>
            </a:r>
            <a:endParaRPr lang="ru-RU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233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8" t="16105" r="528" b="45428"/>
          <a:stretch/>
        </p:blipFill>
        <p:spPr>
          <a:xfrm>
            <a:off x="186265" y="5732211"/>
            <a:ext cx="11480801" cy="123387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6780" y="1378029"/>
            <a:ext cx="7250176" cy="2434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89276"/>
            <a:ext cx="2416779" cy="255466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66218" y="151936"/>
            <a:ext cx="2669322" cy="26460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3003388" y="151936"/>
            <a:ext cx="60218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TÜRKMENISTANYŇ BILIM MINISTRLIGI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227624" y="580318"/>
            <a:ext cx="97192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TÜRKMENISTANYŇ INŽENER-TEHNIKI WE ULAG                                                                                                          KOMMUNIKASIÝALARY INSTITUTY</a:t>
            </a:r>
            <a:endParaRPr lang="ru-RU" sz="2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10352" y="2175743"/>
            <a:ext cx="11353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k-TM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k-TM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k-TM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k-TM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k-TM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k-TM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k-TM" sz="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k-TM" sz="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k-TM" sz="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k-TM" sz="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k-TM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tk-TM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laglar” fakulteti “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Howa ulagyny</a:t>
            </a:r>
            <a:r>
              <a:rPr lang="tk-TM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ň ulanylyşy” kafedrasynyň 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chemeClr val="bg1"/>
                </a:solidFill>
              </a:rPr>
              <a:t>“</a:t>
            </a:r>
            <a:r>
              <a:rPr lang="tk-TM" sz="2000" b="1" dirty="0" smtClean="0">
                <a:solidFill>
                  <a:schemeClr val="bg1"/>
                </a:solidFill>
              </a:rPr>
              <a:t>Howa hereketiniň dolandyrylyşy, Howa ulagynda gatnawlary guramak we dolandyrmak</a:t>
            </a:r>
            <a:r>
              <a:rPr lang="ru-RU" sz="2000" b="1" dirty="0" smtClean="0">
                <a:solidFill>
                  <a:schemeClr val="bg1"/>
                </a:solidFill>
              </a:rPr>
              <a:t>” </a:t>
            </a:r>
            <a:r>
              <a:rPr lang="ru-RU" sz="2000" b="1" dirty="0" err="1" smtClean="0">
                <a:solidFill>
                  <a:schemeClr val="bg1"/>
                </a:solidFill>
              </a:rPr>
              <a:t>hünär</a:t>
            </a:r>
            <a:r>
              <a:rPr lang="tk-TM" sz="2000" b="1" dirty="0" smtClean="0">
                <a:solidFill>
                  <a:schemeClr val="bg1"/>
                </a:solidFill>
              </a:rPr>
              <a:t>leri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üçin</a:t>
            </a:r>
            <a:r>
              <a:rPr lang="tk-TM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chemeClr val="bg1"/>
                </a:solidFill>
              </a:rPr>
              <a:t>V </a:t>
            </a:r>
            <a:r>
              <a:rPr lang="ru-RU" sz="2000" b="1" dirty="0" err="1" smtClean="0">
                <a:solidFill>
                  <a:schemeClr val="bg1"/>
                </a:solidFill>
              </a:rPr>
              <a:t>ýyl</a:t>
            </a:r>
            <a:r>
              <a:rPr lang="tk-TM" sz="2000" b="1" dirty="0" smtClean="0">
                <a:solidFill>
                  <a:schemeClr val="bg1"/>
                </a:solidFill>
              </a:rPr>
              <a:t> talyplara, </a:t>
            </a:r>
            <a:r>
              <a:rPr lang="ru-RU" sz="2000" b="1" dirty="0" smtClean="0">
                <a:solidFill>
                  <a:schemeClr val="bg1"/>
                </a:solidFill>
              </a:rPr>
              <a:t>“</a:t>
            </a:r>
            <a:r>
              <a:rPr lang="en-US" sz="2000" b="1" dirty="0" err="1" smtClean="0">
                <a:solidFill>
                  <a:schemeClr val="bg1"/>
                </a:solidFill>
              </a:rPr>
              <a:t>Awiasi</a:t>
            </a:r>
            <a:r>
              <a:rPr lang="tk-TM" sz="2000" b="1" dirty="0" smtClean="0">
                <a:solidFill>
                  <a:schemeClr val="bg1"/>
                </a:solidFill>
              </a:rPr>
              <a:t>ýanyň tehniki resminamalary</a:t>
            </a:r>
            <a:r>
              <a:rPr lang="ru-RU" sz="2000" b="1" dirty="0" smtClean="0">
                <a:solidFill>
                  <a:schemeClr val="bg1"/>
                </a:solidFill>
              </a:rPr>
              <a:t>” </a:t>
            </a:r>
            <a:r>
              <a:rPr lang="ru-RU" sz="2000" b="1" dirty="0" err="1" smtClean="0">
                <a:solidFill>
                  <a:schemeClr val="bg1"/>
                </a:solidFill>
              </a:rPr>
              <a:t>dersi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boýunça</a:t>
            </a:r>
            <a:r>
              <a:rPr lang="tk-TM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k-TM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k-TM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mugallymy </a:t>
            </a:r>
            <a:r>
              <a:rPr lang="tk-TM" sz="2000" b="1" dirty="0" smtClean="0">
                <a:solidFill>
                  <a:schemeClr val="bg1"/>
                </a:solidFill>
              </a:rPr>
              <a:t>Öwlýakulyýew Serdar</a:t>
            </a:r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k-TM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</a:t>
            </a:r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k-TM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k-TM" b="1" dirty="0" smtClean="0">
                <a:solidFill>
                  <a:schemeClr val="bg1"/>
                </a:solidFill>
              </a:rPr>
              <a:t>Tehniki ulanyş prosessiň harakteristik</a:t>
            </a:r>
            <a:r>
              <a:rPr lang="ru-RU" b="1" dirty="0" err="1" smtClean="0">
                <a:solidFill>
                  <a:schemeClr val="bg1"/>
                </a:solidFill>
              </a:rPr>
              <a:t>asy</a:t>
            </a:r>
            <a:r>
              <a:rPr lang="en-US" b="1" dirty="0" smtClean="0">
                <a:solidFill>
                  <a:schemeClr val="bg1"/>
                </a:solidFill>
              </a:rPr>
              <a:t>.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25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449262" y="241070"/>
            <a:ext cx="11282662" cy="61453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tk-TM" sz="4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Soraglar</a:t>
            </a:r>
            <a:r>
              <a:rPr lang="tk-TM" sz="4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4800" b="1" kern="0" dirty="0">
              <a:solidFill>
                <a:srgbClr val="00B05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k-TM" dirty="0" smtClean="0"/>
              <a:t>Planlaşdyrylan profilaktiki işler.</a:t>
            </a:r>
            <a:endParaRPr lang="ru-RU" dirty="0"/>
          </a:p>
          <a:p>
            <a:r>
              <a:rPr lang="ru-RU" dirty="0"/>
              <a:t> </a:t>
            </a:r>
            <a:r>
              <a:rPr lang="tk-TM" dirty="0" smtClean="0"/>
              <a:t>Näsazlyklaryň öňüni almak.</a:t>
            </a:r>
            <a:endParaRPr lang="ru-RU" dirty="0"/>
          </a:p>
          <a:p>
            <a:r>
              <a:rPr lang="ru-RU" dirty="0"/>
              <a:t> </a:t>
            </a:r>
            <a:r>
              <a:rPr lang="tk-TM" dirty="0" smtClean="0"/>
              <a:t>Ýazgydaky näsazlygy aýyrmak</a:t>
            </a:r>
            <a:r>
              <a:rPr lang="ru-RU" dirty="0" smtClean="0"/>
              <a:t>.</a:t>
            </a:r>
            <a:endParaRPr lang="ru-RU" b="1" dirty="0"/>
          </a:p>
        </p:txBody>
      </p:sp>
      <p:pic>
        <p:nvPicPr>
          <p:cNvPr id="4" name="Рисунок 3" descr="C:\Users\Acer\Desktop\umu\ucak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255" y="2127525"/>
            <a:ext cx="3744377" cy="2060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390" y="3730945"/>
            <a:ext cx="3496497" cy="232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232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608"/>
    </mc:Choice>
    <mc:Fallback xmlns="">
      <p:transition spd="slow" advTm="33608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3339" y="109656"/>
            <a:ext cx="11856640" cy="5427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k-TM" sz="26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Berkarar döwletimiziň bagtyýarlyk döwründe howa ulaglary pudagynyň</a:t>
            </a:r>
            <a:br>
              <a:rPr lang="tk-TM" sz="26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k-TM" sz="26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ýokary depginli ösüşini gazanmakda hem uly aladalar edilip, halkara</a:t>
            </a:r>
            <a:br>
              <a:rPr lang="tk-TM" sz="26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k-TM" sz="26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ähmiýetli taslamalar durmuşa geçirilýär. Howa ulag pudagyndaky daşary ykdysady gatnaşyklar dünýä döwletleri bilen baglaşylan halkara ylalaşyklaryň esasynda we raýat awiasiýa pudagyndaky halkara konwensiýalaryň esasynda amala aşyrylýar,</a:t>
            </a:r>
            <a:br>
              <a:rPr lang="tk-TM" sz="26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k-TM" sz="26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şeýlelik bilen bu pudak daşary ýurtlar bilen 50-den gowrak dürli ylalaşyklaryň gatnaşyjysydyr, şeýle hem Raýat awiasiýasynyň halkara guramasynyň ( ICAO), Howa giňişligini ulanma geňeşiniň, şeýle hem Döwletara awiasiýa komitetiniň agzasydyr, Uçuşlaryň howpsuzlygy boýunça Ýewropa agentligi (EASA) bilen bilelikde hereket edýär. Türkmenistanyň raýat awiasiýasy ýyl-ýyldan döwrebaplaşdyrylyp, içerki</a:t>
            </a:r>
            <a:br>
              <a:rPr lang="tk-TM" sz="26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k-TM" sz="26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halkara ugurlarda ýolagçylary gatnatmakda, halk hojalyk ýüklerini daşamakda öz wezipelerini üstünlikli durmuşa geçirýär</a:t>
            </a:r>
            <a:r>
              <a:rPr lang="tk-TM" sz="2667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endParaRPr lang="ru-RU" sz="266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341" y="5567560"/>
            <a:ext cx="12192000" cy="129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40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26" y="106680"/>
            <a:ext cx="11270154" cy="659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16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446088" y="1336050"/>
            <a:ext cx="11212512" cy="4081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0">
              <a:buNone/>
            </a:pPr>
            <a:r>
              <a:rPr lang="tk-TM" sz="2400" b="1" dirty="0"/>
              <a:t>Planlaşdyrylan profilaktiki işler</a:t>
            </a:r>
            <a:r>
              <a:rPr lang="en-US" sz="2400" b="1" dirty="0" smtClean="0">
                <a:latin typeface="+mn-lt"/>
              </a:rPr>
              <a:t>.</a:t>
            </a:r>
            <a:endParaRPr lang="tk-TM" sz="2400" b="1" dirty="0" smtClean="0">
              <a:latin typeface="+mn-lt"/>
            </a:endParaRPr>
          </a:p>
          <a:p>
            <a:pPr indent="0">
              <a:buNone/>
            </a:pPr>
            <a:r>
              <a:rPr lang="en-US" sz="2400" dirty="0" smtClean="0"/>
              <a:t>In</a:t>
            </a:r>
            <a:r>
              <a:rPr lang="tk-TM" sz="2400" dirty="0" smtClean="0"/>
              <a:t>ž</a:t>
            </a:r>
            <a:r>
              <a:rPr lang="en-US" sz="2400" dirty="0" err="1" smtClean="0"/>
              <a:t>ener</a:t>
            </a:r>
            <a:r>
              <a:rPr lang="en-US" sz="2400" dirty="0" smtClean="0"/>
              <a:t> </a:t>
            </a:r>
            <a:r>
              <a:rPr lang="en-US" sz="2400" dirty="0" err="1"/>
              <a:t>awiasion</a:t>
            </a:r>
            <a:r>
              <a:rPr lang="en-US" sz="2400" dirty="0"/>
              <a:t> gullugy guramaçylyk </a:t>
            </a:r>
            <a:r>
              <a:rPr lang="en-US" sz="2400" dirty="0" err="1"/>
              <a:t>strukturasy</a:t>
            </a:r>
            <a:r>
              <a:rPr lang="en-US" sz="2400" dirty="0"/>
              <a:t> we esasy </a:t>
            </a:r>
            <a:r>
              <a:rPr lang="en-US" sz="2400" dirty="0" err="1"/>
              <a:t>meselesi</a:t>
            </a:r>
            <a:r>
              <a:rPr lang="en-US" sz="2400" dirty="0"/>
              <a:t> .</a:t>
            </a:r>
            <a:endParaRPr lang="ru-RU" sz="2400" dirty="0"/>
          </a:p>
          <a:p>
            <a:pPr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In</a:t>
            </a:r>
            <a:r>
              <a:rPr lang="tk-TM" sz="2400" dirty="0" smtClean="0"/>
              <a:t>ž</a:t>
            </a:r>
            <a:r>
              <a:rPr lang="en-US" sz="2400" dirty="0" err="1" smtClean="0"/>
              <a:t>ener</a:t>
            </a:r>
            <a:r>
              <a:rPr lang="en-US" sz="2400" dirty="0" smtClean="0"/>
              <a:t> </a:t>
            </a:r>
            <a:r>
              <a:rPr lang="en-US" sz="2400" dirty="0" err="1"/>
              <a:t>awiasion</a:t>
            </a:r>
            <a:r>
              <a:rPr lang="en-US" sz="2400" dirty="0"/>
              <a:t> </a:t>
            </a:r>
            <a:r>
              <a:rPr lang="en-US" sz="2400" dirty="0" err="1"/>
              <a:t>gullugyna</a:t>
            </a:r>
            <a:r>
              <a:rPr lang="en-US" sz="2400" dirty="0"/>
              <a:t> şeýle </a:t>
            </a:r>
            <a:r>
              <a:rPr lang="en-US" sz="2400" dirty="0" err="1"/>
              <a:t>mesele</a:t>
            </a:r>
            <a:r>
              <a:rPr lang="en-US" sz="2400" dirty="0"/>
              <a:t> </a:t>
            </a:r>
            <a:r>
              <a:rPr lang="en-US" sz="2400" dirty="0" err="1"/>
              <a:t>goýlan</a:t>
            </a:r>
            <a:r>
              <a:rPr lang="en-US" sz="2400" dirty="0" smtClean="0"/>
              <a:t>:</a:t>
            </a:r>
            <a:endParaRPr lang="ru-RU" sz="2400" dirty="0"/>
          </a:p>
          <a:p>
            <a:pPr lvl="0" indent="0">
              <a:buNone/>
            </a:pPr>
            <a:r>
              <a:rPr lang="en-US" sz="2400" dirty="0"/>
              <a:t>Howa </a:t>
            </a:r>
            <a:r>
              <a:rPr lang="en-US" sz="2400" dirty="0" err="1"/>
              <a:t>ýükiniň</a:t>
            </a:r>
            <a:r>
              <a:rPr lang="en-US" sz="2400" dirty="0"/>
              <a:t> </a:t>
            </a:r>
            <a:r>
              <a:rPr lang="en-US" sz="2400" dirty="0" err="1"/>
              <a:t>normasyny</a:t>
            </a:r>
            <a:r>
              <a:rPr lang="en-US" sz="2400" dirty="0"/>
              <a:t> ýerine ýetirmekde </a:t>
            </a:r>
            <a:r>
              <a:rPr lang="en-US" sz="2400" dirty="0" err="1"/>
              <a:t>Inzener</a:t>
            </a:r>
            <a:r>
              <a:rPr lang="en-US" sz="2400" dirty="0"/>
              <a:t> </a:t>
            </a:r>
            <a:r>
              <a:rPr lang="en-US" sz="2400" dirty="0" err="1"/>
              <a:t>awiasion</a:t>
            </a:r>
            <a:r>
              <a:rPr lang="en-US" sz="2400" dirty="0"/>
              <a:t> gullugy </a:t>
            </a:r>
            <a:r>
              <a:rPr lang="en-US" sz="2400" dirty="0" err="1"/>
              <a:t>ulanmaklygy</a:t>
            </a:r>
            <a:r>
              <a:rPr lang="en-US" sz="2400" dirty="0"/>
              <a:t> </a:t>
            </a:r>
            <a:r>
              <a:rPr lang="en-US" sz="2400" dirty="0" err="1"/>
              <a:t>planlaşdyrmak</a:t>
            </a:r>
            <a:r>
              <a:rPr lang="en-US" sz="2400" dirty="0"/>
              <a:t> we ýörite </a:t>
            </a:r>
            <a:r>
              <a:rPr lang="en-US" sz="2400" dirty="0" err="1"/>
              <a:t>ulanmaklygyň</a:t>
            </a:r>
            <a:r>
              <a:rPr lang="en-US" sz="2400" dirty="0"/>
              <a:t> awiasiýasy işi.</a:t>
            </a:r>
            <a:endParaRPr lang="ru-RU" sz="2400" dirty="0"/>
          </a:p>
          <a:p>
            <a:pPr lvl="0" indent="0">
              <a:buNone/>
            </a:pPr>
            <a:r>
              <a:rPr lang="en-US" sz="2400" dirty="0" smtClean="0"/>
              <a:t>Tehniki </a:t>
            </a:r>
            <a:r>
              <a:rPr lang="en-US" sz="2400" dirty="0"/>
              <a:t>hyzmat </a:t>
            </a:r>
            <a:r>
              <a:rPr lang="en-US" sz="2400" dirty="0" err="1"/>
              <a:t>boýunca</a:t>
            </a:r>
            <a:r>
              <a:rPr lang="en-US" sz="2400" dirty="0"/>
              <a:t> (tehniki hyzmat) ýerine </a:t>
            </a:r>
            <a:r>
              <a:rPr lang="en-US" sz="2400" dirty="0" err="1"/>
              <a:t>ýetirilen</a:t>
            </a:r>
            <a:r>
              <a:rPr lang="en-US" sz="2400" dirty="0"/>
              <a:t> </a:t>
            </a:r>
            <a:r>
              <a:rPr lang="en-US" sz="2400" dirty="0" err="1"/>
              <a:t>işleriň</a:t>
            </a:r>
            <a:r>
              <a:rPr lang="en-US" sz="2400" dirty="0"/>
              <a:t> </a:t>
            </a:r>
            <a:r>
              <a:rPr lang="en-US" sz="2400" dirty="0" err="1"/>
              <a:t>guramaçylygy</a:t>
            </a:r>
            <a:r>
              <a:rPr lang="en-US" sz="2400" dirty="0"/>
              <a:t> we </a:t>
            </a:r>
            <a:r>
              <a:rPr lang="en-US" sz="2400" dirty="0" err="1"/>
              <a:t>ulanmaklygy</a:t>
            </a:r>
            <a:r>
              <a:rPr lang="en-US" sz="2400" dirty="0"/>
              <a:t> we </a:t>
            </a:r>
            <a:r>
              <a:rPr lang="en-US" sz="2400" dirty="0" smtClean="0"/>
              <a:t>In</a:t>
            </a:r>
            <a:r>
              <a:rPr lang="tk-TM" sz="2400" dirty="0" smtClean="0"/>
              <a:t>ž</a:t>
            </a:r>
            <a:r>
              <a:rPr lang="en-US" sz="2400" dirty="0" err="1" smtClean="0"/>
              <a:t>ener</a:t>
            </a:r>
            <a:r>
              <a:rPr lang="en-US" sz="2400" dirty="0" smtClean="0"/>
              <a:t> </a:t>
            </a:r>
            <a:r>
              <a:rPr lang="en-US" sz="2400" dirty="0" err="1"/>
              <a:t>awiasion</a:t>
            </a:r>
            <a:r>
              <a:rPr lang="en-US" sz="2400" dirty="0"/>
              <a:t> gullugy uçuşa taýýarlygy</a:t>
            </a:r>
            <a:r>
              <a:rPr lang="en-US" sz="2400" dirty="0" smtClean="0"/>
              <a:t>.</a:t>
            </a:r>
            <a:r>
              <a:rPr lang="en-US" sz="2400" dirty="0"/>
              <a:t> </a:t>
            </a:r>
            <a:endParaRPr lang="ru-RU" sz="2400" dirty="0"/>
          </a:p>
          <a:p>
            <a:pPr indent="0">
              <a:buNone/>
            </a:pPr>
            <a:r>
              <a:rPr lang="en-US" sz="2400" dirty="0" smtClean="0"/>
              <a:t> </a:t>
            </a:r>
            <a:r>
              <a:rPr lang="en-US" sz="2400" dirty="0" err="1"/>
              <a:t>Awiasion</a:t>
            </a:r>
            <a:r>
              <a:rPr lang="en-US" sz="2400" dirty="0"/>
              <a:t> tehnikanyň hyzmaty “ </a:t>
            </a:r>
            <a:r>
              <a:rPr lang="en-US" sz="2400" dirty="0" smtClean="0"/>
              <a:t>In</a:t>
            </a:r>
            <a:r>
              <a:rPr lang="tk-TM" sz="2400" dirty="0" smtClean="0"/>
              <a:t>ž</a:t>
            </a:r>
            <a:r>
              <a:rPr lang="en-US" sz="2400" dirty="0" err="1" smtClean="0"/>
              <a:t>ener</a:t>
            </a:r>
            <a:r>
              <a:rPr lang="en-US" sz="2400" dirty="0" smtClean="0"/>
              <a:t> </a:t>
            </a:r>
            <a:r>
              <a:rPr lang="en-US" sz="2400" dirty="0" err="1"/>
              <a:t>awiasion</a:t>
            </a:r>
            <a:r>
              <a:rPr lang="en-US" sz="2400" dirty="0"/>
              <a:t> gullugy boýunça </a:t>
            </a:r>
            <a:r>
              <a:rPr lang="en-US" sz="2400" dirty="0" err="1"/>
              <a:t>nastawleniýelere</a:t>
            </a:r>
            <a:r>
              <a:rPr lang="en-US" sz="2400" dirty="0"/>
              <a:t>”, tehnologiki </a:t>
            </a:r>
            <a:r>
              <a:rPr lang="en-US" sz="2400" dirty="0" err="1"/>
              <a:t>görkezmelere</a:t>
            </a:r>
            <a:r>
              <a:rPr lang="en-US" sz="2400" dirty="0"/>
              <a:t> we tehniki hyzmat </a:t>
            </a:r>
            <a:r>
              <a:rPr lang="en-US" sz="2400" dirty="0" err="1"/>
              <a:t>reglamentiň</a:t>
            </a:r>
            <a:r>
              <a:rPr lang="en-US" sz="2400" dirty="0"/>
              <a:t> şeýle hem </a:t>
            </a:r>
            <a:r>
              <a:rPr lang="en-US" sz="2400" dirty="0" err="1"/>
              <a:t>insrtuksiýalara</a:t>
            </a:r>
            <a:r>
              <a:rPr lang="en-US" sz="2400" dirty="0"/>
              <a:t>, </a:t>
            </a:r>
            <a:r>
              <a:rPr lang="en-US" sz="2400" dirty="0" err="1"/>
              <a:t>buýruklara</a:t>
            </a:r>
            <a:r>
              <a:rPr lang="en-US" sz="2400" dirty="0"/>
              <a:t>, </a:t>
            </a:r>
            <a:r>
              <a:rPr lang="en-US" sz="2400" dirty="0" err="1"/>
              <a:t>görkezmelere</a:t>
            </a:r>
            <a:r>
              <a:rPr lang="en-US" sz="2400" dirty="0"/>
              <a:t> we beýleki </a:t>
            </a:r>
            <a:r>
              <a:rPr lang="en-US" sz="2400" dirty="0" err="1"/>
              <a:t>dokumentlere</a:t>
            </a:r>
            <a:r>
              <a:rPr lang="en-US" sz="2400" dirty="0"/>
              <a:t>, </a:t>
            </a:r>
            <a:r>
              <a:rPr lang="en-US" sz="2400" dirty="0" err="1"/>
              <a:t>Inzener</a:t>
            </a:r>
            <a:r>
              <a:rPr lang="en-US" sz="2400" dirty="0"/>
              <a:t> </a:t>
            </a:r>
            <a:r>
              <a:rPr lang="en-US" sz="2400" dirty="0" err="1"/>
              <a:t>awiasion</a:t>
            </a:r>
            <a:r>
              <a:rPr lang="en-US" sz="2400" dirty="0"/>
              <a:t> gullugy iş </a:t>
            </a:r>
            <a:r>
              <a:rPr lang="en-US" sz="2400" dirty="0" err="1"/>
              <a:t>reglamentine</a:t>
            </a:r>
            <a:r>
              <a:rPr lang="en-US" sz="2400" dirty="0"/>
              <a:t> laýyklykda ýerine </a:t>
            </a:r>
            <a:r>
              <a:rPr lang="en-US" sz="2400" dirty="0" err="1"/>
              <a:t>ýetirilýar</a:t>
            </a:r>
            <a:r>
              <a:rPr lang="en-US" sz="2400" dirty="0"/>
              <a:t> we gurulýar</a:t>
            </a:r>
            <a:r>
              <a:rPr lang="en-US" sz="2400" dirty="0" smtClean="0"/>
              <a:t>.</a:t>
            </a:r>
            <a:r>
              <a:rPr lang="en-US" sz="2400" dirty="0"/>
              <a:t> </a:t>
            </a:r>
            <a:endParaRPr lang="ru-RU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6562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215"/>
    </mc:Choice>
    <mc:Fallback xmlns="">
      <p:transition spd="slow" advTm="59215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446087" y="387014"/>
            <a:ext cx="11282662" cy="631103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600" dirty="0" smtClean="0"/>
              <a:t>In</a:t>
            </a:r>
            <a:r>
              <a:rPr lang="tk-TM" sz="3600" dirty="0" smtClean="0"/>
              <a:t>ž</a:t>
            </a:r>
            <a:r>
              <a:rPr lang="en-US" sz="3600" dirty="0" err="1" smtClean="0"/>
              <a:t>ener</a:t>
            </a:r>
            <a:r>
              <a:rPr lang="en-US" sz="3600" dirty="0" smtClean="0"/>
              <a:t> </a:t>
            </a:r>
            <a:r>
              <a:rPr lang="en-US" sz="3600" dirty="0" err="1"/>
              <a:t>awiasion</a:t>
            </a:r>
            <a:r>
              <a:rPr lang="en-US" sz="3600" dirty="0"/>
              <a:t> </a:t>
            </a:r>
            <a:r>
              <a:rPr lang="en-US" sz="3600" dirty="0" smtClean="0"/>
              <a:t>gullugy</a:t>
            </a:r>
            <a:r>
              <a:rPr lang="tk-TM" sz="3600" dirty="0"/>
              <a:t>ň</a:t>
            </a:r>
            <a:r>
              <a:rPr lang="en-US" sz="3600" dirty="0" smtClean="0"/>
              <a:t> </a:t>
            </a:r>
            <a:r>
              <a:rPr lang="en-US" sz="3600" dirty="0"/>
              <a:t>esasy </a:t>
            </a:r>
            <a:r>
              <a:rPr lang="en-US" sz="3600" dirty="0" err="1"/>
              <a:t>meselesi</a:t>
            </a:r>
            <a:r>
              <a:rPr lang="en-US" sz="3600" dirty="0"/>
              <a:t> bolup uçuşyň howpsuzlygyny üpjün etmek bolup durýar.</a:t>
            </a:r>
            <a:endParaRPr lang="ru-RU" sz="3600" dirty="0"/>
          </a:p>
          <a:p>
            <a:pPr marL="0" indent="0">
              <a:buNone/>
            </a:pPr>
            <a:r>
              <a:rPr lang="en-US" sz="3600" dirty="0" smtClean="0"/>
              <a:t>Bu </a:t>
            </a:r>
            <a:r>
              <a:rPr lang="en-US" sz="3600" dirty="0"/>
              <a:t>maksat bilen ulanyş </a:t>
            </a:r>
            <a:r>
              <a:rPr lang="en-US" sz="3600" dirty="0" err="1"/>
              <a:t>tehnologiýasynyň</a:t>
            </a:r>
            <a:r>
              <a:rPr lang="en-US" sz="3600" dirty="0"/>
              <a:t> </a:t>
            </a:r>
            <a:r>
              <a:rPr lang="en-US" sz="3600" dirty="0" err="1"/>
              <a:t>derejesini</a:t>
            </a:r>
            <a:r>
              <a:rPr lang="en-US" sz="3600" dirty="0"/>
              <a:t> </a:t>
            </a:r>
            <a:r>
              <a:rPr lang="en-US" sz="3600" dirty="0" err="1"/>
              <a:t>awiasion</a:t>
            </a:r>
            <a:r>
              <a:rPr lang="en-US" sz="3600" dirty="0"/>
              <a:t> tehnikanyň </a:t>
            </a:r>
            <a:r>
              <a:rPr lang="en-US" sz="3600" dirty="0" err="1"/>
              <a:t>nasazlygyny</a:t>
            </a:r>
            <a:r>
              <a:rPr lang="en-US" sz="3600" dirty="0"/>
              <a:t> we </a:t>
            </a:r>
            <a:r>
              <a:rPr lang="en-US" sz="3600" dirty="0" err="1"/>
              <a:t>otkazyň</a:t>
            </a:r>
            <a:r>
              <a:rPr lang="en-US" sz="3600" dirty="0"/>
              <a:t> </a:t>
            </a:r>
            <a:r>
              <a:rPr lang="en-US" sz="3600" dirty="0" err="1"/>
              <a:t>sebaplerini</a:t>
            </a:r>
            <a:r>
              <a:rPr lang="en-US" sz="3600" dirty="0"/>
              <a:t> </a:t>
            </a:r>
            <a:r>
              <a:rPr lang="en-US" sz="3600" dirty="0" err="1"/>
              <a:t>analizleýar</a:t>
            </a:r>
            <a:r>
              <a:rPr lang="en-US" sz="3600" dirty="0"/>
              <a:t> we </a:t>
            </a:r>
            <a:r>
              <a:rPr lang="en-US" sz="3600" dirty="0" err="1"/>
              <a:t>sistematiki</a:t>
            </a:r>
            <a:r>
              <a:rPr lang="en-US" sz="3600" dirty="0"/>
              <a:t> </a:t>
            </a:r>
            <a:r>
              <a:rPr lang="en-US" sz="3600" dirty="0" err="1"/>
              <a:t>öwrenýar</a:t>
            </a:r>
            <a:r>
              <a:rPr lang="en-US" sz="3600" dirty="0"/>
              <a:t> we </a:t>
            </a:r>
            <a:r>
              <a:rPr lang="en-US" sz="3600" dirty="0" err="1"/>
              <a:t>proýekt</a:t>
            </a:r>
            <a:r>
              <a:rPr lang="en-US" sz="3600" dirty="0"/>
              <a:t> </a:t>
            </a:r>
            <a:r>
              <a:rPr lang="en-US" sz="3600" dirty="0" err="1"/>
              <a:t>tizlenýan</a:t>
            </a:r>
            <a:r>
              <a:rPr lang="en-US" sz="3600" dirty="0"/>
              <a:t> </a:t>
            </a:r>
            <a:r>
              <a:rPr lang="en-US" sz="3600" dirty="0" err="1"/>
              <a:t>uçujy</a:t>
            </a:r>
            <a:r>
              <a:rPr lang="en-US" sz="3600" dirty="0"/>
              <a:t> </a:t>
            </a:r>
            <a:r>
              <a:rPr lang="en-US" sz="3600" dirty="0" err="1"/>
              <a:t>mundan</a:t>
            </a:r>
            <a:r>
              <a:rPr lang="en-US" sz="3600" dirty="0"/>
              <a:t> </a:t>
            </a:r>
            <a:r>
              <a:rPr lang="en-US" sz="3600" dirty="0" err="1"/>
              <a:t>beýlak</a:t>
            </a:r>
            <a:r>
              <a:rPr lang="en-US" sz="3600" dirty="0"/>
              <a:t> </a:t>
            </a:r>
            <a:r>
              <a:rPr lang="en-US" sz="3600" dirty="0" err="1"/>
              <a:t>kamilleşmegi</a:t>
            </a:r>
            <a:r>
              <a:rPr lang="en-US" sz="3600" dirty="0"/>
              <a:t> boýunça </a:t>
            </a:r>
            <a:r>
              <a:rPr lang="en-US" sz="3600" dirty="0" err="1"/>
              <a:t>senagatyň</a:t>
            </a:r>
            <a:r>
              <a:rPr lang="en-US" sz="3600" dirty="0"/>
              <a:t> </a:t>
            </a:r>
            <a:r>
              <a:rPr lang="en-US" sz="3600" dirty="0" err="1"/>
              <a:t>talaplaryny</a:t>
            </a:r>
            <a:r>
              <a:rPr lang="en-US" sz="3600" dirty="0"/>
              <a:t> göz öňünde tutýar. Şeýle hem </a:t>
            </a:r>
            <a:r>
              <a:rPr lang="en-US" sz="3600" dirty="0" err="1"/>
              <a:t>senagatyň</a:t>
            </a:r>
            <a:r>
              <a:rPr lang="en-US" sz="3600" dirty="0"/>
              <a:t> </a:t>
            </a:r>
            <a:r>
              <a:rPr lang="en-US" sz="3600" dirty="0" err="1"/>
              <a:t>reklamasyny</a:t>
            </a:r>
            <a:r>
              <a:rPr lang="en-US" sz="3600" dirty="0"/>
              <a:t> </a:t>
            </a:r>
            <a:r>
              <a:rPr lang="en-US" sz="3600" dirty="0" err="1"/>
              <a:t>hödürleýar</a:t>
            </a:r>
            <a:r>
              <a:rPr lang="en-US" sz="3600" dirty="0"/>
              <a:t> we </a:t>
            </a:r>
            <a:r>
              <a:rPr lang="en-US" sz="3600" dirty="0" err="1"/>
              <a:t>zawod</a:t>
            </a:r>
            <a:r>
              <a:rPr lang="en-US" sz="3600" dirty="0"/>
              <a:t> </a:t>
            </a:r>
            <a:r>
              <a:rPr lang="en-US" sz="3600" dirty="0" err="1"/>
              <a:t>getirijiniň</a:t>
            </a:r>
            <a:r>
              <a:rPr lang="en-US" sz="3600" dirty="0"/>
              <a:t> ulanylýan </a:t>
            </a:r>
            <a:r>
              <a:rPr lang="en-US" sz="3600" dirty="0" err="1"/>
              <a:t>awiasion</a:t>
            </a:r>
            <a:r>
              <a:rPr lang="en-US" sz="3600" dirty="0"/>
              <a:t> tehnikanyň </a:t>
            </a:r>
            <a:r>
              <a:rPr lang="en-US" sz="3600" dirty="0" err="1"/>
              <a:t>ygtybarlygynyň</a:t>
            </a:r>
            <a:r>
              <a:rPr lang="en-US" sz="3600" dirty="0"/>
              <a:t> </a:t>
            </a:r>
            <a:r>
              <a:rPr lang="en-US" sz="3600" dirty="0" err="1"/>
              <a:t>ýokarlanmagyna</a:t>
            </a:r>
            <a:r>
              <a:rPr lang="en-US" sz="3600" dirty="0"/>
              <a:t> </a:t>
            </a:r>
            <a:r>
              <a:rPr lang="en-US" sz="3600" dirty="0" err="1"/>
              <a:t>ugrukdyrylan</a:t>
            </a:r>
            <a:r>
              <a:rPr lang="en-US" sz="3600" dirty="0"/>
              <a:t> </a:t>
            </a:r>
            <a:r>
              <a:rPr lang="en-US" sz="3600" dirty="0" err="1"/>
              <a:t>işleriň</a:t>
            </a:r>
            <a:r>
              <a:rPr lang="en-US" sz="3600" dirty="0"/>
              <a:t> </a:t>
            </a:r>
            <a:r>
              <a:rPr lang="en-US" sz="3600" dirty="0" err="1"/>
              <a:t>üştünin</a:t>
            </a:r>
            <a:r>
              <a:rPr lang="en-US" sz="3600" dirty="0"/>
              <a:t> </a:t>
            </a:r>
            <a:r>
              <a:rPr lang="en-US" sz="3600" dirty="0" err="1"/>
              <a:t>ýetirilmegine</a:t>
            </a:r>
            <a:r>
              <a:rPr lang="en-US" sz="3600" dirty="0"/>
              <a:t> gözegçilik </a:t>
            </a:r>
            <a:r>
              <a:rPr lang="en-US" sz="3600" dirty="0" err="1"/>
              <a:t>edýar</a:t>
            </a:r>
            <a:r>
              <a:rPr lang="en-US" sz="3600" dirty="0"/>
              <a:t>.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236342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449262" y="349625"/>
            <a:ext cx="11282662" cy="6508375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600" dirty="0" smtClean="0"/>
              <a:t>Ulanyş </a:t>
            </a:r>
            <a:r>
              <a:rPr lang="en-US" sz="3600" dirty="0" err="1"/>
              <a:t>karhanalarda</a:t>
            </a:r>
            <a:r>
              <a:rPr lang="en-US" sz="3600" dirty="0"/>
              <a:t> </a:t>
            </a:r>
            <a:r>
              <a:rPr lang="en-US" sz="3600" dirty="0" smtClean="0"/>
              <a:t>in</a:t>
            </a:r>
            <a:r>
              <a:rPr lang="tk-TM" sz="3600" dirty="0" smtClean="0"/>
              <a:t>ž</a:t>
            </a:r>
            <a:r>
              <a:rPr lang="en-US" sz="3600" dirty="0" err="1" smtClean="0"/>
              <a:t>ener</a:t>
            </a:r>
            <a:r>
              <a:rPr lang="en-US" sz="3600" dirty="0" smtClean="0"/>
              <a:t>-tehniki </a:t>
            </a:r>
            <a:r>
              <a:rPr lang="en-US" sz="3600" dirty="0" err="1"/>
              <a:t>düzümiň</a:t>
            </a:r>
            <a:r>
              <a:rPr lang="en-US" sz="3600" dirty="0"/>
              <a:t> we uçuş tehniki taýýarlygynyň </a:t>
            </a:r>
            <a:r>
              <a:rPr lang="en-US" sz="3600" dirty="0" err="1"/>
              <a:t>guralyşy</a:t>
            </a:r>
            <a:r>
              <a:rPr lang="en-US" sz="3600" dirty="0"/>
              <a:t>.</a:t>
            </a:r>
            <a:endParaRPr lang="ru-RU" sz="3600" dirty="0"/>
          </a:p>
          <a:p>
            <a:pPr marL="0" indent="0">
              <a:buNone/>
            </a:pPr>
            <a:r>
              <a:rPr lang="en-US" sz="3600" dirty="0"/>
              <a:t> Ahli uçuş we </a:t>
            </a:r>
            <a:r>
              <a:rPr lang="en-US" sz="3600" dirty="0" smtClean="0"/>
              <a:t>in</a:t>
            </a:r>
            <a:r>
              <a:rPr lang="tk-TM" sz="3600" dirty="0" smtClean="0"/>
              <a:t>ž</a:t>
            </a:r>
            <a:r>
              <a:rPr lang="en-US" sz="3600" dirty="0" err="1" smtClean="0"/>
              <a:t>ener</a:t>
            </a:r>
            <a:r>
              <a:rPr lang="en-US" sz="3600" dirty="0" smtClean="0"/>
              <a:t>-tehniki </a:t>
            </a:r>
            <a:r>
              <a:rPr lang="en-US" sz="3600" dirty="0" err="1"/>
              <a:t>düzüm</a:t>
            </a:r>
            <a:r>
              <a:rPr lang="en-US" sz="3600" dirty="0"/>
              <a:t> </a:t>
            </a:r>
            <a:r>
              <a:rPr lang="en-US" sz="3600" dirty="0" err="1"/>
              <a:t>awiatehnikanyň</a:t>
            </a:r>
            <a:r>
              <a:rPr lang="en-US" sz="3600" dirty="0"/>
              <a:t> işine </a:t>
            </a:r>
            <a:r>
              <a:rPr lang="en-US" sz="3600" dirty="0" err="1"/>
              <a:t>haçan</a:t>
            </a:r>
            <a:r>
              <a:rPr lang="en-US" sz="3600" dirty="0"/>
              <a:t>-da ýörite şahadatnamalary bolanda </a:t>
            </a:r>
            <a:r>
              <a:rPr lang="en-US" sz="3600" dirty="0" err="1"/>
              <a:t>goýberilýar</a:t>
            </a:r>
            <a:r>
              <a:rPr lang="en-US" sz="3600" dirty="0"/>
              <a:t>. Bu </a:t>
            </a:r>
            <a:r>
              <a:rPr lang="en-US" sz="3600" dirty="0" err="1"/>
              <a:t>şahadatnamalarda</a:t>
            </a:r>
            <a:r>
              <a:rPr lang="en-US" sz="3600" dirty="0"/>
              <a:t> onuň </a:t>
            </a:r>
            <a:r>
              <a:rPr lang="en-US" sz="3600" dirty="0" err="1"/>
              <a:t>eýesiniň</a:t>
            </a:r>
            <a:r>
              <a:rPr lang="en-US" sz="3600" dirty="0"/>
              <a:t> </a:t>
            </a:r>
            <a:r>
              <a:rPr lang="en-US" sz="3600" dirty="0" err="1"/>
              <a:t>awiatehnikanyny</a:t>
            </a:r>
            <a:r>
              <a:rPr lang="en-US" sz="3600" dirty="0"/>
              <a:t> </a:t>
            </a:r>
            <a:r>
              <a:rPr lang="en-US" sz="3600" dirty="0" err="1"/>
              <a:t>kesgitli</a:t>
            </a:r>
            <a:r>
              <a:rPr lang="en-US" sz="3600" dirty="0"/>
              <a:t> </a:t>
            </a:r>
            <a:r>
              <a:rPr lang="en-US" sz="3600" dirty="0" err="1"/>
              <a:t>göwrümde</a:t>
            </a:r>
            <a:r>
              <a:rPr lang="en-US" sz="3600" dirty="0"/>
              <a:t> </a:t>
            </a:r>
            <a:r>
              <a:rPr lang="en-US" sz="3600" dirty="0" err="1"/>
              <a:t>öwrenildigiçe</a:t>
            </a:r>
            <a:r>
              <a:rPr lang="en-US" sz="3600" dirty="0"/>
              <a:t> </a:t>
            </a:r>
            <a:r>
              <a:rPr lang="en-US" sz="3600" dirty="0" err="1"/>
              <a:t>görkezilýar</a:t>
            </a:r>
            <a:r>
              <a:rPr lang="en-US" sz="3600" dirty="0"/>
              <a:t>. Tehniki hyzmat boýunça </a:t>
            </a:r>
            <a:r>
              <a:rPr lang="en-US" sz="3600" dirty="0" err="1"/>
              <a:t>işleriň</a:t>
            </a:r>
            <a:r>
              <a:rPr lang="en-US" sz="3600" dirty="0"/>
              <a:t> </a:t>
            </a:r>
            <a:r>
              <a:rPr lang="en-US" sz="3600" dirty="0" err="1"/>
              <a:t>kesgitli</a:t>
            </a:r>
            <a:r>
              <a:rPr lang="en-US" sz="3600" dirty="0"/>
              <a:t> </a:t>
            </a:r>
            <a:r>
              <a:rPr lang="en-US" sz="3600" dirty="0" err="1"/>
              <a:t>görnüşini</a:t>
            </a:r>
            <a:r>
              <a:rPr lang="en-US" sz="3600" dirty="0"/>
              <a:t> ýerine </a:t>
            </a:r>
            <a:r>
              <a:rPr lang="en-US" sz="3600" dirty="0" err="1"/>
              <a:t>ýetirmage</a:t>
            </a:r>
            <a:r>
              <a:rPr lang="en-US" sz="3600" dirty="0"/>
              <a:t> ýa-da uçuşa </a:t>
            </a:r>
            <a:r>
              <a:rPr lang="en-US" sz="3600" dirty="0" err="1"/>
              <a:t>goyberilýar</a:t>
            </a:r>
            <a:r>
              <a:rPr lang="en-US" sz="3600" dirty="0"/>
              <a:t>. </a:t>
            </a:r>
            <a:r>
              <a:rPr lang="en-US" sz="3600" dirty="0" err="1"/>
              <a:t>Görekezilen</a:t>
            </a:r>
            <a:r>
              <a:rPr lang="en-US" sz="3600" dirty="0"/>
              <a:t> şahadatnamalary </a:t>
            </a:r>
            <a:r>
              <a:rPr lang="en-US" sz="3600" dirty="0" err="1"/>
              <a:t>alan</a:t>
            </a:r>
            <a:r>
              <a:rPr lang="en-US" sz="3600" dirty="0"/>
              <a:t> adam ulanyş </a:t>
            </a:r>
            <a:r>
              <a:rPr lang="en-US" sz="3600" dirty="0" err="1"/>
              <a:t>karhanalarda</a:t>
            </a:r>
            <a:r>
              <a:rPr lang="en-US" sz="3600" dirty="0"/>
              <a:t> berlen </a:t>
            </a:r>
            <a:r>
              <a:rPr lang="en-US" sz="3600" dirty="0" err="1"/>
              <a:t>tertipde</a:t>
            </a:r>
            <a:r>
              <a:rPr lang="en-US" sz="3600" dirty="0"/>
              <a:t> </a:t>
            </a:r>
            <a:r>
              <a:rPr lang="en-US" sz="3600" dirty="0" err="1" smtClean="0"/>
              <a:t>sta</a:t>
            </a:r>
            <a:r>
              <a:rPr lang="tk-TM" sz="3600" dirty="0" smtClean="0"/>
              <a:t>ž</a:t>
            </a:r>
            <a:r>
              <a:rPr lang="en-US" sz="3600" dirty="0" err="1" smtClean="0"/>
              <a:t>irowka</a:t>
            </a:r>
            <a:r>
              <a:rPr lang="en-US" sz="3600" dirty="0" smtClean="0"/>
              <a:t> </a:t>
            </a:r>
            <a:r>
              <a:rPr lang="en-US" sz="3600" dirty="0" err="1"/>
              <a:t>geçýar</a:t>
            </a:r>
            <a:r>
              <a:rPr lang="en-US" sz="3600" dirty="0"/>
              <a:t> we </a:t>
            </a:r>
            <a:r>
              <a:rPr lang="en-US" sz="3600" dirty="0" err="1"/>
              <a:t>hasaby</a:t>
            </a:r>
            <a:r>
              <a:rPr lang="en-US" sz="3600" dirty="0"/>
              <a:t> üstünlikli </a:t>
            </a:r>
            <a:r>
              <a:rPr lang="en-US" sz="3600" dirty="0" err="1"/>
              <a:t>tabşyrandan</a:t>
            </a:r>
            <a:r>
              <a:rPr lang="en-US" sz="3600" dirty="0"/>
              <a:t> </a:t>
            </a:r>
            <a:r>
              <a:rPr lang="en-US" sz="3600" dirty="0" err="1"/>
              <a:t>soňra</a:t>
            </a:r>
            <a:r>
              <a:rPr lang="en-US" sz="3600" dirty="0"/>
              <a:t> </a:t>
            </a:r>
            <a:r>
              <a:rPr lang="en-US" sz="3600" dirty="0" err="1"/>
              <a:t>özbaşdak</a:t>
            </a:r>
            <a:r>
              <a:rPr lang="en-US" sz="3600" dirty="0"/>
              <a:t> işe </a:t>
            </a:r>
            <a:r>
              <a:rPr lang="en-US" sz="3600" dirty="0" err="1"/>
              <a:t>goýberilýar</a:t>
            </a:r>
            <a:r>
              <a:rPr lang="en-US" sz="3600" dirty="0"/>
              <a:t>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94768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292"/>
    </mc:Choice>
    <mc:Fallback xmlns="">
      <p:transition spd="slow" advTm="118292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433137" y="89092"/>
            <a:ext cx="11330571" cy="6740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0">
              <a:buNone/>
            </a:pPr>
            <a:r>
              <a:rPr lang="ru-RU" sz="4000" dirty="0" err="1">
                <a:latin typeface="+mn-lt"/>
              </a:rPr>
              <a:t>Howa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transportynyň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strukturalaryň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bölümleri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guramaçylyk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işlerini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taýýarlap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durýar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we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tehniki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ulanylyşyny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üpjün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edilip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durulmagyny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amala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aşyryp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durýan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prossesleri</a:t>
            </a:r>
            <a:r>
              <a:rPr lang="ru-RU" sz="4000" dirty="0">
                <a:latin typeface="+mn-lt"/>
              </a:rPr>
              <a:t>, (</a:t>
            </a:r>
            <a:r>
              <a:rPr lang="ru-RU" sz="4000" dirty="0" err="1">
                <a:latin typeface="+mn-lt"/>
              </a:rPr>
              <a:t>aýratyn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bolan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awiakärhanalary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derejeleri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boýunça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ýa-da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ýuridiki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tarapyndan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assosasiýalaryny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kesgitläp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durulmagy</a:t>
            </a:r>
            <a:r>
              <a:rPr lang="ru-RU" sz="4000" dirty="0">
                <a:latin typeface="+mn-lt"/>
              </a:rPr>
              <a:t>) </a:t>
            </a:r>
            <a:r>
              <a:rPr lang="ru-RU" sz="4000" dirty="0" err="1">
                <a:latin typeface="+mn-lt"/>
              </a:rPr>
              <a:t>öz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gezeginde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guramaçylyk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edaralary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we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funksional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kompleksleri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boýunça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bagly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bolup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durmaklygy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bolýar</a:t>
            </a:r>
            <a:r>
              <a:rPr lang="ru-RU" sz="4000" dirty="0">
                <a:latin typeface="+mn-lt"/>
              </a:rPr>
              <a:t>, </a:t>
            </a:r>
            <a:r>
              <a:rPr lang="ru-RU" sz="4000" dirty="0" err="1">
                <a:latin typeface="+mn-lt"/>
              </a:rPr>
              <a:t>has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takyk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ýagdaýlary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boýunça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kesgitlenip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durulmaklygynyň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görnüşleriniň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esasynda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olaryň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alyp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barýan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işleriniň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ugurlaryny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kesgitläp</a:t>
            </a:r>
            <a:r>
              <a:rPr lang="ru-RU" sz="4000" dirty="0">
                <a:latin typeface="+mn-lt"/>
              </a:rPr>
              <a:t> </a:t>
            </a:r>
            <a:r>
              <a:rPr lang="ru-RU" sz="4000" dirty="0" err="1">
                <a:latin typeface="+mn-lt"/>
              </a:rPr>
              <a:t>durulmagydyr</a:t>
            </a:r>
            <a:r>
              <a:rPr lang="ru-RU" sz="4000" dirty="0"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891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292"/>
    </mc:Choice>
    <mc:Fallback xmlns="">
      <p:transition spd="slow" advTm="118292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449261" y="463996"/>
            <a:ext cx="11282662" cy="36508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err="1"/>
              <a:t>Görkezme</a:t>
            </a:r>
            <a:r>
              <a:rPr lang="ru-RU" dirty="0"/>
              <a:t> </a:t>
            </a:r>
            <a:r>
              <a:rPr lang="ru-RU" dirty="0" err="1"/>
              <a:t>berilen</a:t>
            </a:r>
            <a:r>
              <a:rPr lang="ru-RU" dirty="0"/>
              <a:t> </a:t>
            </a:r>
            <a:r>
              <a:rPr lang="ru-RU" dirty="0" err="1"/>
              <a:t>kompleksleri</a:t>
            </a:r>
            <a:r>
              <a:rPr lang="ru-RU" dirty="0"/>
              <a:t> </a:t>
            </a:r>
            <a:r>
              <a:rPr lang="ru-RU" dirty="0" err="1"/>
              <a:t>boýunça</a:t>
            </a:r>
            <a:r>
              <a:rPr lang="ru-RU" dirty="0"/>
              <a:t> </a:t>
            </a:r>
            <a:r>
              <a:rPr lang="ru-RU" dirty="0" err="1"/>
              <a:t>esaslanýan</a:t>
            </a:r>
            <a:r>
              <a:rPr lang="ru-RU" dirty="0"/>
              <a:t> </a:t>
            </a:r>
            <a:r>
              <a:rPr lang="ru-RU" dirty="0" err="1"/>
              <a:t>ýagdaýlara</a:t>
            </a:r>
            <a:r>
              <a:rPr lang="ru-RU" dirty="0"/>
              <a:t> </a:t>
            </a:r>
            <a:r>
              <a:rPr lang="ru-RU" dirty="0" err="1"/>
              <a:t>awiasion-inženerçilik</a:t>
            </a:r>
            <a:r>
              <a:rPr lang="ru-RU" dirty="0"/>
              <a:t> </a:t>
            </a:r>
            <a:r>
              <a:rPr lang="ru-RU" dirty="0" err="1"/>
              <a:t>gullugy</a:t>
            </a:r>
            <a:r>
              <a:rPr lang="ru-RU" dirty="0"/>
              <a:t> </a:t>
            </a:r>
            <a:r>
              <a:rPr lang="ru-RU" dirty="0" err="1"/>
              <a:t>diýip</a:t>
            </a:r>
            <a:r>
              <a:rPr lang="ru-RU" dirty="0"/>
              <a:t> </a:t>
            </a:r>
            <a:r>
              <a:rPr lang="ru-RU" dirty="0" err="1"/>
              <a:t>atlandyrylýan</a:t>
            </a:r>
            <a:r>
              <a:rPr lang="ru-RU" dirty="0"/>
              <a:t>, </a:t>
            </a:r>
            <a:r>
              <a:rPr lang="ru-RU" dirty="0" err="1"/>
              <a:t>bu</a:t>
            </a:r>
            <a:r>
              <a:rPr lang="ru-RU" dirty="0"/>
              <a:t> </a:t>
            </a:r>
            <a:r>
              <a:rPr lang="ru-RU" dirty="0" err="1"/>
              <a:t>guramanyň</a:t>
            </a:r>
            <a:r>
              <a:rPr lang="ru-RU" dirty="0"/>
              <a:t> </a:t>
            </a:r>
            <a:r>
              <a:rPr lang="ru-RU" dirty="0" err="1"/>
              <a:t>alyp</a:t>
            </a:r>
            <a:r>
              <a:rPr lang="ru-RU" dirty="0"/>
              <a:t> </a:t>
            </a:r>
            <a:r>
              <a:rPr lang="ru-RU" dirty="0" err="1"/>
              <a:t>barýan</a:t>
            </a:r>
            <a:r>
              <a:rPr lang="ru-RU" dirty="0"/>
              <a:t> </a:t>
            </a:r>
            <a:r>
              <a:rPr lang="ru-RU" dirty="0" err="1"/>
              <a:t>işi</a:t>
            </a:r>
            <a:r>
              <a:rPr lang="ru-RU" dirty="0"/>
              <a:t> </a:t>
            </a:r>
            <a:r>
              <a:rPr lang="ru-RU" dirty="0" err="1"/>
              <a:t>bolsa</a:t>
            </a:r>
            <a:r>
              <a:rPr lang="ru-RU" dirty="0"/>
              <a:t>  </a:t>
            </a:r>
            <a:r>
              <a:rPr lang="ru-RU" dirty="0" err="1"/>
              <a:t>awiasion-inženerçilik</a:t>
            </a:r>
            <a:r>
              <a:rPr lang="ru-RU" dirty="0"/>
              <a:t> </a:t>
            </a:r>
            <a:r>
              <a:rPr lang="ru-RU" dirty="0" err="1"/>
              <a:t>uçuş</a:t>
            </a:r>
            <a:r>
              <a:rPr lang="ru-RU" dirty="0"/>
              <a:t> </a:t>
            </a:r>
            <a:r>
              <a:rPr lang="ru-RU" dirty="0" err="1"/>
              <a:t>ugurlaryny</a:t>
            </a:r>
            <a:r>
              <a:rPr lang="ru-RU" dirty="0"/>
              <a:t> </a:t>
            </a:r>
            <a:r>
              <a:rPr lang="ru-RU" dirty="0" err="1"/>
              <a:t>üpjün</a:t>
            </a:r>
            <a:r>
              <a:rPr lang="ru-RU" dirty="0"/>
              <a:t> </a:t>
            </a:r>
            <a:r>
              <a:rPr lang="ru-RU" dirty="0" err="1"/>
              <a:t>edip</a:t>
            </a:r>
            <a:r>
              <a:rPr lang="ru-RU" dirty="0"/>
              <a:t> </a:t>
            </a:r>
            <a:r>
              <a:rPr lang="ru-RU" dirty="0" err="1"/>
              <a:t>durmagyndan</a:t>
            </a:r>
            <a:r>
              <a:rPr lang="ru-RU" dirty="0"/>
              <a:t> </a:t>
            </a:r>
            <a:r>
              <a:rPr lang="ru-RU" dirty="0" err="1"/>
              <a:t>ybarat</a:t>
            </a:r>
            <a:r>
              <a:rPr lang="ru-RU" dirty="0"/>
              <a:t> </a:t>
            </a:r>
            <a:r>
              <a:rPr lang="ru-RU" dirty="0" err="1"/>
              <a:t>bolup</a:t>
            </a:r>
            <a:r>
              <a:rPr lang="ru-RU" dirty="0"/>
              <a:t> </a:t>
            </a:r>
            <a:r>
              <a:rPr lang="ru-RU" dirty="0" err="1"/>
              <a:t>durýar</a:t>
            </a:r>
            <a:r>
              <a:rPr lang="ru-RU" dirty="0"/>
              <a:t>. </a:t>
            </a:r>
            <a:r>
              <a:rPr lang="ru-RU" dirty="0" err="1"/>
              <a:t>Awiasion-inženerçilik</a:t>
            </a:r>
            <a:r>
              <a:rPr lang="ru-RU" dirty="0"/>
              <a:t> </a:t>
            </a:r>
            <a:r>
              <a:rPr lang="ru-RU" dirty="0" err="1"/>
              <a:t>gullugynyň</a:t>
            </a:r>
            <a:r>
              <a:rPr lang="ru-RU" dirty="0"/>
              <a:t> </a:t>
            </a:r>
            <a:r>
              <a:rPr lang="ru-RU" dirty="0" err="1"/>
              <a:t>gurluşy</a:t>
            </a:r>
            <a:r>
              <a:rPr lang="ru-RU" dirty="0"/>
              <a:t> </a:t>
            </a:r>
            <a:r>
              <a:rPr lang="ru-RU" dirty="0" err="1"/>
              <a:t>bolsa</a:t>
            </a:r>
            <a:r>
              <a:rPr lang="ru-RU" dirty="0"/>
              <a:t> </a:t>
            </a:r>
            <a:r>
              <a:rPr lang="ru-RU" dirty="0" err="1"/>
              <a:t>özüniň</a:t>
            </a:r>
            <a:r>
              <a:rPr lang="ru-RU" dirty="0"/>
              <a:t> </a:t>
            </a:r>
            <a:r>
              <a:rPr lang="ru-RU" dirty="0" err="1"/>
              <a:t>alyp</a:t>
            </a:r>
            <a:r>
              <a:rPr lang="ru-RU" dirty="0"/>
              <a:t> </a:t>
            </a:r>
            <a:r>
              <a:rPr lang="ru-RU" dirty="0" err="1"/>
              <a:t>barýan</a:t>
            </a:r>
            <a:r>
              <a:rPr lang="ru-RU" dirty="0"/>
              <a:t> </a:t>
            </a:r>
            <a:r>
              <a:rPr lang="ru-RU" dirty="0" err="1"/>
              <a:t>işleriniň</a:t>
            </a:r>
            <a:r>
              <a:rPr lang="ru-RU" dirty="0"/>
              <a:t> </a:t>
            </a:r>
            <a:r>
              <a:rPr lang="ru-RU" dirty="0" err="1"/>
              <a:t>funksiýasynyň</a:t>
            </a:r>
            <a:r>
              <a:rPr lang="ru-RU" dirty="0"/>
              <a:t>  </a:t>
            </a:r>
            <a:r>
              <a:rPr lang="ru-RU" dirty="0" err="1"/>
              <a:t>bölmegidir</a:t>
            </a:r>
            <a:r>
              <a:rPr lang="ru-RU" dirty="0"/>
              <a:t> </a:t>
            </a:r>
            <a:r>
              <a:rPr lang="ru-RU" dirty="0" err="1"/>
              <a:t>we</a:t>
            </a:r>
            <a:r>
              <a:rPr lang="ru-RU" dirty="0"/>
              <a:t> </a:t>
            </a:r>
            <a:r>
              <a:rPr lang="ru-RU" dirty="0" err="1"/>
              <a:t>bölümleriň</a:t>
            </a:r>
            <a:r>
              <a:rPr lang="ru-RU" dirty="0"/>
              <a:t> </a:t>
            </a:r>
            <a:r>
              <a:rPr lang="ru-RU" dirty="0" err="1"/>
              <a:t>arasynky</a:t>
            </a:r>
            <a:r>
              <a:rPr lang="ru-RU" dirty="0"/>
              <a:t> </a:t>
            </a:r>
            <a:r>
              <a:rPr lang="ru-RU" dirty="0" err="1"/>
              <a:t>jogapkärçilik</a:t>
            </a:r>
            <a:r>
              <a:rPr lang="ru-RU" dirty="0"/>
              <a:t> </a:t>
            </a:r>
            <a:r>
              <a:rPr lang="ru-RU" dirty="0" err="1"/>
              <a:t>bolup</a:t>
            </a:r>
            <a:r>
              <a:rPr lang="ru-RU" dirty="0"/>
              <a:t> </a:t>
            </a:r>
            <a:r>
              <a:rPr lang="ru-RU" dirty="0" err="1"/>
              <a:t>durýandyr</a:t>
            </a:r>
            <a:r>
              <a:rPr lang="ru-RU" dirty="0"/>
              <a:t>. </a:t>
            </a:r>
            <a:r>
              <a:rPr lang="ru-RU" dirty="0" err="1"/>
              <a:t>Awiasion-inženerçilik</a:t>
            </a:r>
            <a:r>
              <a:rPr lang="ru-RU" dirty="0"/>
              <a:t> </a:t>
            </a:r>
            <a:r>
              <a:rPr lang="ru-RU" dirty="0" err="1"/>
              <a:t>gullugynyň</a:t>
            </a:r>
            <a:r>
              <a:rPr lang="ru-RU" dirty="0"/>
              <a:t> </a:t>
            </a:r>
            <a:r>
              <a:rPr lang="ru-RU" dirty="0" err="1"/>
              <a:t>işçi</a:t>
            </a:r>
            <a:r>
              <a:rPr lang="ru-RU" dirty="0"/>
              <a:t> </a:t>
            </a:r>
            <a:r>
              <a:rPr lang="ru-RU" dirty="0" err="1"/>
              <a:t>personallary</a:t>
            </a:r>
            <a:r>
              <a:rPr lang="ru-RU" dirty="0"/>
              <a:t> </a:t>
            </a:r>
            <a:r>
              <a:rPr lang="ru-RU" dirty="0" err="1"/>
              <a:t>öz</a:t>
            </a:r>
            <a:r>
              <a:rPr lang="ru-RU" dirty="0"/>
              <a:t> </a:t>
            </a:r>
            <a:r>
              <a:rPr lang="ru-RU" dirty="0" err="1"/>
              <a:t>aralarynda</a:t>
            </a:r>
            <a:r>
              <a:rPr lang="ru-RU" dirty="0"/>
              <a:t> </a:t>
            </a:r>
            <a:r>
              <a:rPr lang="ru-RU" dirty="0" err="1"/>
              <a:t>ylalaşykly</a:t>
            </a:r>
            <a:r>
              <a:rPr lang="ru-RU" dirty="0"/>
              <a:t> </a:t>
            </a:r>
            <a:r>
              <a:rPr lang="ru-RU" dirty="0" err="1"/>
              <a:t>ýagdaýlary</a:t>
            </a:r>
            <a:r>
              <a:rPr lang="ru-RU" dirty="0"/>
              <a:t>, </a:t>
            </a:r>
            <a:r>
              <a:rPr lang="ru-RU" dirty="0" err="1"/>
              <a:t>hukuknamalary</a:t>
            </a:r>
            <a:r>
              <a:rPr lang="ru-RU" dirty="0"/>
              <a:t>, </a:t>
            </a:r>
            <a:r>
              <a:rPr lang="ru-RU" dirty="0" err="1"/>
              <a:t>mehanizim</a:t>
            </a:r>
            <a:r>
              <a:rPr lang="ru-RU" dirty="0"/>
              <a:t> </a:t>
            </a:r>
            <a:r>
              <a:rPr lang="ru-RU" dirty="0" err="1"/>
              <a:t>kondinasiýalaryny</a:t>
            </a:r>
            <a:r>
              <a:rPr lang="ru-RU" dirty="0"/>
              <a:t> </a:t>
            </a:r>
            <a:r>
              <a:rPr lang="ru-RU" dirty="0" err="1"/>
              <a:t>ýerine</a:t>
            </a:r>
            <a:r>
              <a:rPr lang="ru-RU" dirty="0"/>
              <a:t> </a:t>
            </a:r>
            <a:r>
              <a:rPr lang="ru-RU" dirty="0" err="1"/>
              <a:t>ýetirip</a:t>
            </a:r>
            <a:r>
              <a:rPr lang="ru-RU" dirty="0"/>
              <a:t>, </a:t>
            </a:r>
            <a:r>
              <a:rPr lang="ru-RU" dirty="0" err="1"/>
              <a:t>dürli</a:t>
            </a:r>
            <a:r>
              <a:rPr lang="ru-RU" dirty="0"/>
              <a:t> </a:t>
            </a:r>
            <a:r>
              <a:rPr lang="ru-RU" dirty="0" err="1"/>
              <a:t>görnüşlerdäki</a:t>
            </a:r>
            <a:r>
              <a:rPr lang="ru-RU" dirty="0"/>
              <a:t> </a:t>
            </a:r>
            <a:r>
              <a:rPr lang="ru-RU" dirty="0" err="1"/>
              <a:t>gatnaşyjylary</a:t>
            </a:r>
            <a:r>
              <a:rPr lang="ru-RU" dirty="0"/>
              <a:t> </a:t>
            </a:r>
            <a:r>
              <a:rPr lang="ru-RU" dirty="0" err="1"/>
              <a:t>gözegçilikde</a:t>
            </a:r>
            <a:r>
              <a:rPr lang="ru-RU" dirty="0"/>
              <a:t> </a:t>
            </a:r>
            <a:r>
              <a:rPr lang="ru-RU" dirty="0" err="1"/>
              <a:t>saklap</a:t>
            </a:r>
            <a:r>
              <a:rPr lang="ru-RU" dirty="0"/>
              <a:t> </a:t>
            </a:r>
            <a:r>
              <a:rPr lang="ru-RU" dirty="0" err="1"/>
              <a:t>durmaklygyndan</a:t>
            </a:r>
            <a:r>
              <a:rPr lang="ru-RU" dirty="0"/>
              <a:t> </a:t>
            </a:r>
            <a:r>
              <a:rPr lang="ru-RU" dirty="0" err="1"/>
              <a:t>ybarat</a:t>
            </a:r>
            <a:r>
              <a:rPr lang="ru-RU" dirty="0"/>
              <a:t> </a:t>
            </a:r>
            <a:r>
              <a:rPr lang="ru-RU" dirty="0" err="1"/>
              <a:t>bolup</a:t>
            </a:r>
            <a:r>
              <a:rPr lang="ru-RU" dirty="0"/>
              <a:t> </a:t>
            </a:r>
            <a:r>
              <a:rPr lang="ru-RU" dirty="0" err="1"/>
              <a:t>durýar</a:t>
            </a:r>
            <a:r>
              <a:rPr lang="ru-RU" dirty="0"/>
              <a:t>. </a:t>
            </a:r>
            <a:r>
              <a:rPr lang="ru-RU" dirty="0" err="1"/>
              <a:t>Bu</a:t>
            </a:r>
            <a:r>
              <a:rPr lang="ru-RU" dirty="0"/>
              <a:t> </a:t>
            </a:r>
            <a:r>
              <a:rPr lang="ru-RU" dirty="0" err="1"/>
              <a:t>görnüşler</a:t>
            </a:r>
            <a:r>
              <a:rPr lang="ru-RU" dirty="0"/>
              <a:t> </a:t>
            </a:r>
            <a:r>
              <a:rPr lang="ru-RU" dirty="0" err="1"/>
              <a:t>awiasiýa</a:t>
            </a:r>
            <a:r>
              <a:rPr lang="ru-RU" dirty="0"/>
              <a:t> </a:t>
            </a:r>
            <a:r>
              <a:rPr lang="ru-RU" dirty="0" err="1"/>
              <a:t>tehnikalaryny</a:t>
            </a:r>
            <a:r>
              <a:rPr lang="ru-RU" dirty="0"/>
              <a:t>, </a:t>
            </a:r>
            <a:r>
              <a:rPr lang="ru-RU" dirty="0" err="1"/>
              <a:t>tehniki</a:t>
            </a:r>
            <a:r>
              <a:rPr lang="ru-RU" dirty="0"/>
              <a:t> </a:t>
            </a:r>
            <a:r>
              <a:rPr lang="ru-RU" dirty="0" err="1"/>
              <a:t>ulanylyşyny</a:t>
            </a:r>
            <a:r>
              <a:rPr lang="ru-RU" dirty="0"/>
              <a:t>, </a:t>
            </a:r>
            <a:r>
              <a:rPr lang="ru-RU" dirty="0" err="1"/>
              <a:t>awiakärhanany</a:t>
            </a:r>
            <a:r>
              <a:rPr lang="ru-RU" dirty="0"/>
              <a:t> </a:t>
            </a:r>
            <a:r>
              <a:rPr lang="ru-RU" dirty="0" err="1"/>
              <a:t>dolandyrylmagynyň</a:t>
            </a:r>
            <a:r>
              <a:rPr lang="ru-RU" dirty="0"/>
              <a:t> </a:t>
            </a:r>
            <a:r>
              <a:rPr lang="ru-RU" dirty="0" err="1"/>
              <a:t>esasyny</a:t>
            </a:r>
            <a:r>
              <a:rPr lang="ru-RU" dirty="0"/>
              <a:t> </a:t>
            </a:r>
            <a:r>
              <a:rPr lang="ru-RU" dirty="0" err="1"/>
              <a:t>kesgitläp</a:t>
            </a:r>
            <a:r>
              <a:rPr lang="ru-RU" dirty="0"/>
              <a:t> </a:t>
            </a:r>
            <a:r>
              <a:rPr lang="ru-RU" dirty="0" err="1"/>
              <a:t>durýandyr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9987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292"/>
    </mc:Choice>
    <mc:Fallback xmlns="">
      <p:transition spd="slow" advTm="118292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401135" y="240630"/>
            <a:ext cx="11282662" cy="6448927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dirty="0"/>
              <a:t>Berlen </a:t>
            </a:r>
            <a:r>
              <a:rPr lang="en-US" dirty="0" err="1"/>
              <a:t>tertipde</a:t>
            </a:r>
            <a:r>
              <a:rPr lang="en-US" dirty="0"/>
              <a:t> </a:t>
            </a:r>
            <a:r>
              <a:rPr lang="en-US" dirty="0" err="1"/>
              <a:t>hasabatyň</a:t>
            </a:r>
            <a:r>
              <a:rPr lang="en-US" dirty="0"/>
              <a:t> </a:t>
            </a:r>
            <a:r>
              <a:rPr lang="en-US" dirty="0" err="1"/>
              <a:t>hödürlenmegi</a:t>
            </a:r>
            <a:r>
              <a:rPr lang="en-US" dirty="0"/>
              <a:t> we hasaba </a:t>
            </a:r>
            <a:r>
              <a:rPr lang="en-US" dirty="0" err="1"/>
              <a:t>alynmaklygy</a:t>
            </a:r>
            <a:r>
              <a:rPr lang="en-US" dirty="0"/>
              <a:t>. </a:t>
            </a:r>
            <a:r>
              <a:rPr lang="en-US" dirty="0" smtClean="0"/>
              <a:t>In</a:t>
            </a:r>
            <a:r>
              <a:rPr lang="tk-TM" dirty="0"/>
              <a:t>ž</a:t>
            </a:r>
            <a:r>
              <a:rPr lang="en-US" dirty="0" err="1" smtClean="0"/>
              <a:t>ener</a:t>
            </a:r>
            <a:r>
              <a:rPr lang="en-US" dirty="0" smtClean="0"/>
              <a:t> </a:t>
            </a:r>
            <a:r>
              <a:rPr lang="en-US" dirty="0" err="1"/>
              <a:t>awiasion</a:t>
            </a:r>
            <a:r>
              <a:rPr lang="en-US" dirty="0"/>
              <a:t> gullygy hasaba </a:t>
            </a:r>
            <a:r>
              <a:rPr lang="en-US" dirty="0" err="1"/>
              <a:t>almaklygy</a:t>
            </a:r>
            <a:r>
              <a:rPr lang="en-US" dirty="0"/>
              <a:t> </a:t>
            </a:r>
            <a:r>
              <a:rPr lang="en-US" dirty="0" err="1" smtClean="0"/>
              <a:t>ýö</a:t>
            </a:r>
            <a:r>
              <a:rPr lang="tk-TM" dirty="0" smtClean="0"/>
              <a:t>red</a:t>
            </a:r>
            <a:r>
              <a:rPr lang="en-US" dirty="0" err="1" smtClean="0"/>
              <a:t>ýar</a:t>
            </a:r>
            <a:r>
              <a:rPr lang="en-US" dirty="0" smtClean="0"/>
              <a:t> </a:t>
            </a:r>
            <a:r>
              <a:rPr lang="en-US" dirty="0"/>
              <a:t>we </a:t>
            </a:r>
            <a:r>
              <a:rPr lang="en-US" dirty="0" err="1"/>
              <a:t>ýokarda</a:t>
            </a:r>
            <a:r>
              <a:rPr lang="en-US" dirty="0"/>
              <a:t> durýan </a:t>
            </a:r>
            <a:r>
              <a:rPr lang="en-US" dirty="0" smtClean="0"/>
              <a:t> </a:t>
            </a:r>
            <a:r>
              <a:rPr lang="en-US" dirty="0" err="1"/>
              <a:t>awiasion</a:t>
            </a:r>
            <a:r>
              <a:rPr lang="en-US" dirty="0"/>
              <a:t> tehnikanyň </a:t>
            </a:r>
            <a:r>
              <a:rPr lang="en-US" dirty="0" err="1" smtClean="0"/>
              <a:t>ýagdaýyny</a:t>
            </a:r>
            <a:r>
              <a:rPr lang="tk-TM" dirty="0"/>
              <a:t>ň</a:t>
            </a:r>
            <a:r>
              <a:rPr lang="en-US" dirty="0" smtClean="0"/>
              <a:t> </a:t>
            </a:r>
            <a:r>
              <a:rPr lang="en-US" dirty="0"/>
              <a:t>we </a:t>
            </a:r>
            <a:r>
              <a:rPr lang="en-US" dirty="0" err="1"/>
              <a:t>barlygynyň</a:t>
            </a:r>
            <a:r>
              <a:rPr lang="en-US" dirty="0"/>
              <a:t> </a:t>
            </a:r>
            <a:r>
              <a:rPr lang="en-US" dirty="0" err="1"/>
              <a:t>hasabatyny</a:t>
            </a:r>
            <a:r>
              <a:rPr lang="en-US" dirty="0"/>
              <a:t>, </a:t>
            </a:r>
            <a:r>
              <a:rPr lang="en-US" dirty="0" err="1"/>
              <a:t>reglament</a:t>
            </a:r>
            <a:r>
              <a:rPr lang="en-US" dirty="0"/>
              <a:t> işleriniň ýerine </a:t>
            </a:r>
            <a:r>
              <a:rPr lang="en-US" dirty="0" err="1" smtClean="0"/>
              <a:t>ýetirilişini</a:t>
            </a:r>
            <a:r>
              <a:rPr lang="en-US" dirty="0" smtClean="0"/>
              <a:t> </a:t>
            </a:r>
            <a:r>
              <a:rPr lang="en-US" dirty="0"/>
              <a:t>boýunça </a:t>
            </a:r>
            <a:r>
              <a:rPr lang="en-US" dirty="0" err="1"/>
              <a:t>ustüni</a:t>
            </a:r>
            <a:r>
              <a:rPr lang="en-US" dirty="0"/>
              <a:t> </a:t>
            </a:r>
            <a:r>
              <a:rPr lang="en-US" dirty="0" err="1"/>
              <a:t>ýetirmani</a:t>
            </a:r>
            <a:r>
              <a:rPr lang="en-US" dirty="0"/>
              <a:t> tehniki </a:t>
            </a:r>
            <a:r>
              <a:rPr lang="en-US" dirty="0" smtClean="0"/>
              <a:t>hyzmaty</a:t>
            </a:r>
            <a:r>
              <a:rPr lang="tk-TM" dirty="0" smtClean="0"/>
              <a:t>ň</a:t>
            </a:r>
            <a:r>
              <a:rPr lang="en-US" dirty="0" smtClean="0"/>
              <a:t> </a:t>
            </a:r>
            <a:r>
              <a:rPr lang="en-US" dirty="0" err="1"/>
              <a:t>materiallarynyň</a:t>
            </a:r>
            <a:r>
              <a:rPr lang="en-US" dirty="0"/>
              <a:t>, </a:t>
            </a:r>
            <a:r>
              <a:rPr lang="en-US" dirty="0" err="1"/>
              <a:t>atiýaçlyk</a:t>
            </a:r>
            <a:r>
              <a:rPr lang="en-US" dirty="0"/>
              <a:t> </a:t>
            </a:r>
            <a:r>
              <a:rPr lang="en-US" dirty="0" err="1"/>
              <a:t>şaýlarynyň</a:t>
            </a:r>
            <a:r>
              <a:rPr lang="en-US" dirty="0"/>
              <a:t>, </a:t>
            </a:r>
            <a:r>
              <a:rPr lang="en-US" dirty="0" err="1"/>
              <a:t>agregatlarynyň</a:t>
            </a:r>
            <a:r>
              <a:rPr lang="en-US" dirty="0"/>
              <a:t> </a:t>
            </a:r>
            <a:r>
              <a:rPr lang="en-US" dirty="0" err="1"/>
              <a:t>harçlanyşyny</a:t>
            </a:r>
            <a:r>
              <a:rPr lang="en-US" dirty="0"/>
              <a:t> görkezmeleri </a:t>
            </a:r>
            <a:r>
              <a:rPr lang="en-US" dirty="0" err="1"/>
              <a:t>hödürlenen</a:t>
            </a:r>
            <a:r>
              <a:rPr lang="en-US" dirty="0"/>
              <a:t>, </a:t>
            </a:r>
            <a:r>
              <a:rPr lang="en-US" dirty="0" err="1"/>
              <a:t>agregatlarynyň</a:t>
            </a:r>
            <a:r>
              <a:rPr lang="en-US" dirty="0"/>
              <a:t> </a:t>
            </a:r>
            <a:r>
              <a:rPr lang="en-US" dirty="0" err="1"/>
              <a:t>harçlanyşyny</a:t>
            </a:r>
            <a:r>
              <a:rPr lang="en-US" dirty="0"/>
              <a:t> görkezmeleri </a:t>
            </a:r>
            <a:r>
              <a:rPr lang="en-US" dirty="0" err="1"/>
              <a:t>hödürleyar</a:t>
            </a:r>
            <a:r>
              <a:rPr lang="en-US" dirty="0" smtClean="0"/>
              <a:t>.</a:t>
            </a:r>
            <a:endParaRPr lang="tk-TM" dirty="0" smtClean="0"/>
          </a:p>
          <a:p>
            <a:pPr marL="0" indent="0">
              <a:buNone/>
            </a:pPr>
            <a:r>
              <a:rPr lang="en-US" dirty="0" err="1"/>
              <a:t>Uçyjy</a:t>
            </a:r>
            <a:r>
              <a:rPr lang="en-US" dirty="0"/>
              <a:t> </a:t>
            </a:r>
            <a:r>
              <a:rPr lang="en-US" dirty="0" err="1"/>
              <a:t>apparatlaryň</a:t>
            </a:r>
            <a:r>
              <a:rPr lang="en-US" dirty="0"/>
              <a:t> ýangyç </a:t>
            </a:r>
            <a:r>
              <a:rPr lang="en-US" dirty="0" err="1"/>
              <a:t>doldurylmagy</a:t>
            </a:r>
            <a:r>
              <a:rPr lang="en-US" dirty="0"/>
              <a:t> üçin </a:t>
            </a:r>
            <a:r>
              <a:rPr lang="en-US" dirty="0" err="1"/>
              <a:t>berilýan</a:t>
            </a:r>
            <a:r>
              <a:rPr lang="en-US" dirty="0"/>
              <a:t> </a:t>
            </a:r>
            <a:r>
              <a:rPr lang="en-US" dirty="0" err="1"/>
              <a:t>suwuklyklaryň</a:t>
            </a:r>
            <a:r>
              <a:rPr lang="en-US" dirty="0"/>
              <a:t> we </a:t>
            </a:r>
            <a:r>
              <a:rPr lang="en-US" dirty="0" err="1"/>
              <a:t>gazlaryň</a:t>
            </a:r>
            <a:r>
              <a:rPr lang="en-US" dirty="0"/>
              <a:t> ýangyjy </a:t>
            </a:r>
            <a:r>
              <a:rPr lang="en-US" dirty="0" err="1"/>
              <a:t>ýaglaýjy</a:t>
            </a:r>
            <a:r>
              <a:rPr lang="en-US" dirty="0"/>
              <a:t> </a:t>
            </a:r>
            <a:r>
              <a:rPr lang="en-US" dirty="0" err="1"/>
              <a:t>materiallaryň</a:t>
            </a:r>
            <a:r>
              <a:rPr lang="en-US" dirty="0"/>
              <a:t> </a:t>
            </a:r>
            <a:r>
              <a:rPr lang="en-US" dirty="0" err="1"/>
              <a:t>hiliniň</a:t>
            </a:r>
            <a:r>
              <a:rPr lang="en-US" dirty="0"/>
              <a:t> </a:t>
            </a:r>
            <a:r>
              <a:rPr lang="en-US" dirty="0" err="1"/>
              <a:t>gözegçiligini</a:t>
            </a:r>
            <a:r>
              <a:rPr lang="en-US" dirty="0"/>
              <a:t> amala aşyrmak şeýle hem ýangyjy </a:t>
            </a:r>
            <a:r>
              <a:rPr lang="en-US" dirty="0" err="1"/>
              <a:t>dolduryş</a:t>
            </a:r>
            <a:r>
              <a:rPr lang="en-US" dirty="0"/>
              <a:t> </a:t>
            </a:r>
            <a:r>
              <a:rPr lang="en-US" dirty="0" err="1"/>
              <a:t>şerişdeleriniň</a:t>
            </a:r>
            <a:r>
              <a:rPr lang="en-US" dirty="0"/>
              <a:t> tehniki </a:t>
            </a:r>
            <a:r>
              <a:rPr lang="en-US" dirty="0" err="1"/>
              <a:t>ýagdaýynyn</a:t>
            </a:r>
            <a:r>
              <a:rPr lang="en-US" dirty="0"/>
              <a:t> amala </a:t>
            </a:r>
            <a:r>
              <a:rPr lang="en-US" dirty="0" err="1"/>
              <a:t>aşyrylmagy</a:t>
            </a:r>
            <a:r>
              <a:rPr lang="en-US" dirty="0"/>
              <a:t>.</a:t>
            </a:r>
            <a:endParaRPr lang="ru-RU" dirty="0"/>
          </a:p>
          <a:p>
            <a:pPr marL="0" lv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5900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292"/>
    </mc:Choice>
    <mc:Fallback xmlns="">
      <p:transition spd="slow" advTm="118292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7095" y="288758"/>
            <a:ext cx="1102092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/>
              <a:t>Bu gözegçilik (ýangyç </a:t>
            </a:r>
            <a:r>
              <a:rPr lang="en-US" sz="3600" dirty="0" err="1"/>
              <a:t>ýaglaýjy</a:t>
            </a:r>
            <a:r>
              <a:rPr lang="en-US" sz="3600" dirty="0"/>
              <a:t> materiallar) </a:t>
            </a:r>
            <a:r>
              <a:rPr lang="en-US" sz="3600" dirty="0" err="1"/>
              <a:t>mahalynda</a:t>
            </a:r>
            <a:r>
              <a:rPr lang="en-US" sz="3600" dirty="0"/>
              <a:t> we (ýangyç </a:t>
            </a:r>
            <a:r>
              <a:rPr lang="en-US" sz="3600" dirty="0" err="1"/>
              <a:t>ýaglaýjy</a:t>
            </a:r>
            <a:r>
              <a:rPr lang="en-US" sz="3600" dirty="0"/>
              <a:t> materiallar) </a:t>
            </a:r>
            <a:r>
              <a:rPr lang="en-US" sz="3600" dirty="0" err="1"/>
              <a:t>gullygynyň</a:t>
            </a:r>
            <a:r>
              <a:rPr lang="en-US" sz="3600" dirty="0"/>
              <a:t> işleriniň uçýan </a:t>
            </a:r>
            <a:r>
              <a:rPr lang="en-US" sz="3600" dirty="0" err="1"/>
              <a:t>apparatlarynyň</a:t>
            </a:r>
            <a:r>
              <a:rPr lang="en-US" sz="3600" dirty="0"/>
              <a:t> ýerli ýangyç </a:t>
            </a:r>
            <a:r>
              <a:rPr lang="en-US" sz="3600" dirty="0" err="1"/>
              <a:t>doldurmagynda</a:t>
            </a:r>
            <a:r>
              <a:rPr lang="en-US" sz="3600" dirty="0"/>
              <a:t> amala aşyrylýar. </a:t>
            </a:r>
            <a:r>
              <a:rPr lang="tk-TM" sz="3600" dirty="0"/>
              <a:t>I</a:t>
            </a:r>
            <a:r>
              <a:rPr lang="en-US" sz="3600" dirty="0" smtClean="0"/>
              <a:t>n</a:t>
            </a:r>
            <a:r>
              <a:rPr lang="tk-TM" sz="3600" dirty="0" smtClean="0"/>
              <a:t>ž</a:t>
            </a:r>
            <a:r>
              <a:rPr lang="en-US" sz="3600" dirty="0" err="1" smtClean="0"/>
              <a:t>ener</a:t>
            </a:r>
            <a:r>
              <a:rPr lang="en-US" sz="3600" dirty="0" smtClean="0"/>
              <a:t> </a:t>
            </a:r>
            <a:r>
              <a:rPr lang="en-US" sz="3600" dirty="0" err="1"/>
              <a:t>awiasion</a:t>
            </a:r>
            <a:r>
              <a:rPr lang="en-US" sz="3600" dirty="0"/>
              <a:t> gullugy ýangyç </a:t>
            </a:r>
            <a:r>
              <a:rPr lang="en-US" sz="3600" dirty="0" err="1"/>
              <a:t>doldurylmanyň</a:t>
            </a:r>
            <a:r>
              <a:rPr lang="en-US" sz="3600" dirty="0"/>
              <a:t> </a:t>
            </a:r>
            <a:r>
              <a:rPr lang="en-US" sz="3600" dirty="0" err="1"/>
              <a:t>öň</a:t>
            </a:r>
            <a:r>
              <a:rPr lang="en-US" sz="3600" dirty="0"/>
              <a:t> </a:t>
            </a:r>
            <a:r>
              <a:rPr lang="en-US" sz="3600" dirty="0" err="1"/>
              <a:t>ýanynda</a:t>
            </a:r>
            <a:r>
              <a:rPr lang="en-US" sz="3600" dirty="0"/>
              <a:t> amala aşyrylýar.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52038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292"/>
    </mc:Choice>
    <mc:Fallback xmlns="">
      <p:transition spd="slow" advTm="118292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2951" y="771525"/>
            <a:ext cx="10889066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tk-TM" sz="6600" dirty="0">
                <a:solidFill>
                  <a:srgbClr val="002060"/>
                </a:solidFill>
              </a:rPr>
              <a:t>DIŇLÄNIŇIZ </a:t>
            </a:r>
          </a:p>
          <a:p>
            <a:pPr lvl="0" algn="ctr"/>
            <a:r>
              <a:rPr lang="tk-TM" sz="6600" dirty="0">
                <a:solidFill>
                  <a:srgbClr val="002060"/>
                </a:solidFill>
              </a:rPr>
              <a:t>ÜÇIN SAG </a:t>
            </a:r>
          </a:p>
          <a:p>
            <a:pPr lvl="0" algn="ctr"/>
            <a:r>
              <a:rPr lang="tk-TM" sz="6600" dirty="0">
                <a:solidFill>
                  <a:srgbClr val="002060"/>
                </a:solidFill>
              </a:rPr>
              <a:t>BOLUŇ!</a:t>
            </a:r>
          </a:p>
          <a:p>
            <a:pPr lvl="0" algn="ctr"/>
            <a:endParaRPr lang="tk-TM" sz="800" dirty="0">
              <a:solidFill>
                <a:srgbClr val="002060"/>
              </a:solidFill>
            </a:endParaRPr>
          </a:p>
          <a:p>
            <a:pPr lvl="0" algn="ctr"/>
            <a:endParaRPr lang="tk-TM" sz="800" dirty="0">
              <a:solidFill>
                <a:srgbClr val="002060"/>
              </a:solidFill>
            </a:endParaRPr>
          </a:p>
          <a:p>
            <a:pPr lvl="0" algn="ctr"/>
            <a:r>
              <a:rPr lang="tk-TM" sz="800" dirty="0">
                <a:solidFill>
                  <a:srgbClr val="002060"/>
                </a:solidFill>
              </a:rPr>
              <a:t>						</a:t>
            </a:r>
          </a:p>
          <a:p>
            <a:pPr lvl="0" algn="ctr"/>
            <a:endParaRPr lang="tk-TM" sz="800" dirty="0">
              <a:solidFill>
                <a:srgbClr val="002060"/>
              </a:solidFill>
            </a:endParaRPr>
          </a:p>
          <a:p>
            <a:pPr lvl="0" algn="ctr"/>
            <a:r>
              <a:rPr lang="tk-TM" sz="800" dirty="0">
                <a:solidFill>
                  <a:srgbClr val="002060"/>
                </a:solidFill>
              </a:rPr>
              <a:t>			</a:t>
            </a:r>
            <a:endParaRPr lang="tk-TM" sz="800" dirty="0" smtClean="0">
              <a:solidFill>
                <a:srgbClr val="002060"/>
              </a:solidFill>
            </a:endParaRPr>
          </a:p>
          <a:p>
            <a:pPr lvl="0" algn="ctr"/>
            <a:endParaRPr lang="tk-TM" sz="800" dirty="0">
              <a:solidFill>
                <a:srgbClr val="002060"/>
              </a:solidFill>
            </a:endParaRPr>
          </a:p>
          <a:p>
            <a:pPr lvl="0" algn="ctr"/>
            <a:endParaRPr lang="tk-TM" sz="800" dirty="0" smtClean="0">
              <a:solidFill>
                <a:srgbClr val="002060"/>
              </a:solidFill>
            </a:endParaRPr>
          </a:p>
          <a:p>
            <a:pPr lvl="0" algn="ctr"/>
            <a:endParaRPr lang="tk-TM" sz="800" dirty="0">
              <a:solidFill>
                <a:srgbClr val="002060"/>
              </a:solidFill>
            </a:endParaRPr>
          </a:p>
          <a:p>
            <a:pPr lvl="0" algn="ctr"/>
            <a:endParaRPr lang="tk-TM" sz="800" dirty="0" smtClean="0">
              <a:solidFill>
                <a:srgbClr val="002060"/>
              </a:solidFill>
            </a:endParaRPr>
          </a:p>
          <a:p>
            <a:pPr lvl="0" algn="ctr"/>
            <a:endParaRPr lang="tk-TM" sz="800" dirty="0">
              <a:solidFill>
                <a:srgbClr val="002060"/>
              </a:solidFill>
            </a:endParaRPr>
          </a:p>
          <a:p>
            <a:pPr lvl="0" algn="ctr"/>
            <a:r>
              <a:rPr lang="tk-TM" sz="2800" dirty="0" smtClean="0">
                <a:solidFill>
                  <a:srgbClr val="002060"/>
                </a:solidFill>
              </a:rPr>
              <a:t>                                                    </a:t>
            </a:r>
            <a:r>
              <a:rPr lang="tk-TM" sz="2800" dirty="0" smtClean="0">
                <a:solidFill>
                  <a:srgbClr val="0070C0"/>
                </a:solidFill>
              </a:rPr>
              <a:t>Taýýarlan</a:t>
            </a:r>
            <a:r>
              <a:rPr lang="tk-TM" sz="2800">
                <a:solidFill>
                  <a:srgbClr val="0070C0"/>
                </a:solidFill>
              </a:rPr>
              <a:t>: </a:t>
            </a:r>
            <a:r>
              <a:rPr lang="tk-TM" sz="2800" b="1" smtClean="0">
                <a:solidFill>
                  <a:srgbClr val="FF0000"/>
                </a:solidFill>
              </a:rPr>
              <a:t>Öwlýakulyýew Serdar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562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330"/>
    </mc:Choice>
    <mc:Fallback xmlns="">
      <p:transition spd="slow" advTm="1433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Superbaks">
      <a:dk1>
        <a:srgbClr val="002060"/>
      </a:dk1>
      <a:lt1>
        <a:srgbClr val="FFFFFF"/>
      </a:lt1>
      <a:dk2>
        <a:srgbClr val="B1A500"/>
      </a:dk2>
      <a:lt2>
        <a:srgbClr val="FFF9AB"/>
      </a:lt2>
      <a:accent1>
        <a:srgbClr val="002060"/>
      </a:accent1>
      <a:accent2>
        <a:srgbClr val="0042C7"/>
      </a:accent2>
      <a:accent3>
        <a:srgbClr val="2F75FF"/>
      </a:accent3>
      <a:accent4>
        <a:srgbClr val="97BAFF"/>
      </a:accent4>
      <a:accent5>
        <a:srgbClr val="D5E3FF"/>
      </a:accent5>
      <a:accent6>
        <a:srgbClr val="FFFFFF"/>
      </a:accent6>
      <a:hlink>
        <a:srgbClr val="00B050"/>
      </a:hlink>
      <a:folHlink>
        <a:srgbClr val="FF0000"/>
      </a:folHlink>
    </a:clrScheme>
    <a:fontScheme name="Другая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1" id="{82D52D73-EF89-45B5-8ACB-6492F59F3A26}" vid="{DDE084C4-7D5B-4817-B93A-A34AED6ECD3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736</TotalTime>
  <Words>546</Words>
  <Application>Microsoft Office PowerPoint</Application>
  <PresentationFormat>Широкоэкранный</PresentationFormat>
  <Paragraphs>62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Тема1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Kowsyyew W</dc:creator>
  <cp:lastModifiedBy>Lenovo</cp:lastModifiedBy>
  <cp:revision>121</cp:revision>
  <dcterms:created xsi:type="dcterms:W3CDTF">2020-05-26T05:40:56Z</dcterms:created>
  <dcterms:modified xsi:type="dcterms:W3CDTF">2022-01-07T05:51:09Z</dcterms:modified>
</cp:coreProperties>
</file>