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sldIdLst>
    <p:sldId id="293" r:id="rId2"/>
    <p:sldId id="292" r:id="rId3"/>
    <p:sldId id="305" r:id="rId4"/>
    <p:sldId id="303" r:id="rId5"/>
    <p:sldId id="306" r:id="rId6"/>
    <p:sldId id="304" r:id="rId7"/>
    <p:sldId id="298" r:id="rId8"/>
    <p:sldId id="299" r:id="rId9"/>
    <p:sldId id="301" r:id="rId10"/>
    <p:sldId id="300" r:id="rId11"/>
    <p:sldId id="302" r:id="rId12"/>
    <p:sldId id="282" r:id="rId13"/>
    <p:sldId id="280" r:id="rId14"/>
    <p:sldId id="264" r:id="rId15"/>
    <p:sldId id="297" r:id="rId16"/>
    <p:sldId id="296" r:id="rId17"/>
    <p:sldId id="291"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13" autoAdjust="0"/>
    <p:restoredTop sz="94660"/>
  </p:normalViewPr>
  <p:slideViewPr>
    <p:cSldViewPr>
      <p:cViewPr varScale="1">
        <p:scale>
          <a:sx n="73" d="100"/>
          <a:sy n="73" d="100"/>
        </p:scale>
        <p:origin x="1482"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30" name="Дата 29"/>
          <p:cNvSpPr>
            <a:spLocks noGrp="1"/>
          </p:cNvSpPr>
          <p:nvPr>
            <p:ph type="dt" sz="half" idx="10"/>
          </p:nvPr>
        </p:nvSpPr>
        <p:spPr/>
        <p:txBody>
          <a:bodyPr/>
          <a:lstStyle/>
          <a:p>
            <a:fld id="{0A884A51-BE13-4649-9580-0B3D1B08DDCC}" type="datetimeFigureOut">
              <a:rPr lang="ru-RU" smtClean="0"/>
              <a:pPr/>
              <a:t>21.09.2021</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A884A51-BE13-4649-9580-0B3D1B08DDCC}" type="datetimeFigureOut">
              <a:rPr lang="ru-RU" smtClean="0"/>
              <a:pPr/>
              <a:t>21.09.2021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0A884A51-BE13-4649-9580-0B3D1B08DDCC}" type="datetimeFigureOut">
              <a:rPr lang="ru-RU" smtClean="0"/>
              <a:pPr/>
              <a:t>21.09.2021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0A884A51-BE13-4649-9580-0B3D1B08DDCC}" type="datetimeFigureOut">
              <a:rPr lang="ru-RU" smtClean="0"/>
              <a:pPr/>
              <a:t>21.09.2021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0A884A51-BE13-4649-9580-0B3D1B08DDCC}" type="datetimeFigureOut">
              <a:rPr lang="ru-RU" smtClean="0"/>
              <a:pPr/>
              <a:t>21.09.2021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0A884A51-BE13-4649-9580-0B3D1B08DDCC}" type="datetimeFigureOut">
              <a:rPr lang="ru-RU" smtClean="0"/>
              <a:pPr/>
              <a:t>21.09.2021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A884A51-BE13-4649-9580-0B3D1B08DDCC}" type="datetimeFigureOut">
              <a:rPr lang="ru-RU" smtClean="0"/>
              <a:pPr/>
              <a:t>21.09.2021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0A884A51-BE13-4649-9580-0B3D1B08DDCC}" type="datetimeFigureOut">
              <a:rPr lang="ru-RU" smtClean="0"/>
              <a:pPr/>
              <a:t>21.09.2021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0A884A51-BE13-4649-9580-0B3D1B08DDCC}" type="datetimeFigureOut">
              <a:rPr lang="ru-RU" smtClean="0"/>
              <a:pPr/>
              <a:t>21.09.2021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BA8BE1C9-4731-45E6-9507-7EBA81CCCE7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A884A51-BE13-4649-9580-0B3D1B08DDCC}" type="datetimeFigureOut">
              <a:rPr lang="ru-RU" smtClean="0"/>
              <a:pPr/>
              <a:t>21.09.2021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A884A51-BE13-4649-9580-0B3D1B08DDCC}" type="datetimeFigureOut">
              <a:rPr lang="ru-RU" smtClean="0"/>
              <a:pPr/>
              <a:t>21.09.2021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A884A51-BE13-4649-9580-0B3D1B08DDCC}" type="datetimeFigureOut">
              <a:rPr lang="ru-RU" smtClean="0"/>
              <a:pPr/>
              <a:t>21.09.2021</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A8BE1C9-4731-45E6-9507-7EBA81CCCE7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836712"/>
            <a:ext cx="7851648" cy="2088232"/>
          </a:xfrm>
        </p:spPr>
        <p:txBody>
          <a:bodyPr>
            <a:normAutofit/>
          </a:bodyPr>
          <a:lstStyle/>
          <a:p>
            <a:pPr algn="ctr"/>
            <a:r>
              <a:rPr lang="ru-RU" sz="2000" dirty="0">
                <a:solidFill>
                  <a:schemeClr val="tx1"/>
                </a:solidFill>
                <a:effectLst/>
                <a:latin typeface="Arial Black" panose="020B0A04020102020204" pitchFamily="34" charset="0"/>
              </a:rPr>
              <a:t>TÜRKMENISTANYŇ INŽENER-TEHNIKI WE ULAG</a:t>
            </a:r>
            <a:br>
              <a:rPr lang="ru-RU" sz="2000" dirty="0">
                <a:solidFill>
                  <a:schemeClr val="tx1"/>
                </a:solidFill>
                <a:effectLst/>
                <a:latin typeface="Arial Black" panose="020B0A04020102020204" pitchFamily="34" charset="0"/>
              </a:rPr>
            </a:br>
            <a:r>
              <a:rPr lang="ru-RU" sz="2000" dirty="0">
                <a:solidFill>
                  <a:schemeClr val="tx1"/>
                </a:solidFill>
                <a:effectLst/>
                <a:latin typeface="Arial Black" panose="020B0A04020102020204" pitchFamily="34" charset="0"/>
              </a:rPr>
              <a:t>KOMMUNIKASIÝALARY </a:t>
            </a:r>
            <a:r>
              <a:rPr lang="ru-RU" sz="2000" dirty="0" smtClean="0">
                <a:solidFill>
                  <a:schemeClr val="tx1"/>
                </a:solidFill>
                <a:effectLst/>
                <a:latin typeface="Arial Black" panose="020B0A04020102020204" pitchFamily="34" charset="0"/>
              </a:rPr>
              <a:t>INSTITUTY</a:t>
            </a:r>
            <a:r>
              <a:rPr lang="en-US" sz="2000" dirty="0" smtClean="0">
                <a:solidFill>
                  <a:schemeClr val="tx1"/>
                </a:solidFill>
                <a:effectLst/>
                <a:latin typeface="Arial Black" panose="020B0A04020102020204" pitchFamily="34" charset="0"/>
              </a:rPr>
              <a:t/>
            </a:r>
            <a:br>
              <a:rPr lang="en-US" sz="2000" dirty="0" smtClean="0">
                <a:solidFill>
                  <a:schemeClr val="tx1"/>
                </a:solidFill>
                <a:effectLst/>
                <a:latin typeface="Arial Black" panose="020B0A04020102020204" pitchFamily="34" charset="0"/>
              </a:rPr>
            </a:br>
            <a:r>
              <a:rPr lang="en-US" sz="2000" b="0" dirty="0" err="1" smtClean="0">
                <a:solidFill>
                  <a:schemeClr val="tx1"/>
                </a:solidFill>
                <a:effectLst/>
                <a:latin typeface="Arial Black" panose="020B0A04020102020204" pitchFamily="34" charset="0"/>
              </a:rPr>
              <a:t>Ulaglar</a:t>
            </a:r>
            <a:r>
              <a:rPr lang="en-US" sz="2000" b="0" dirty="0" smtClean="0">
                <a:solidFill>
                  <a:schemeClr val="tx1"/>
                </a:solidFill>
                <a:effectLst/>
                <a:latin typeface="Arial Black" panose="020B0A04020102020204" pitchFamily="34" charset="0"/>
              </a:rPr>
              <a:t> </a:t>
            </a:r>
            <a:r>
              <a:rPr lang="en-US" sz="2000" b="0" dirty="0" err="1" smtClean="0">
                <a:solidFill>
                  <a:schemeClr val="tx1"/>
                </a:solidFill>
                <a:effectLst/>
                <a:latin typeface="Arial Black" panose="020B0A04020102020204" pitchFamily="34" charset="0"/>
              </a:rPr>
              <a:t>fakultetini</a:t>
            </a:r>
            <a:r>
              <a:rPr lang="tk-TM" sz="2000" b="0" dirty="0" smtClean="0">
                <a:solidFill>
                  <a:schemeClr val="tx1"/>
                </a:solidFill>
                <a:effectLst/>
                <a:latin typeface="Arial Black" panose="020B0A04020102020204" pitchFamily="34" charset="0"/>
              </a:rPr>
              <a:t>ň “AUU” kafedrasynyň uly mugallymy </a:t>
            </a:r>
            <a:r>
              <a:rPr lang="tk-TM" sz="2000" dirty="0" smtClean="0">
                <a:solidFill>
                  <a:schemeClr val="tx1"/>
                </a:solidFill>
                <a:effectLst/>
                <a:latin typeface="Arial Black" panose="020B0A04020102020204" pitchFamily="34" charset="0"/>
              </a:rPr>
              <a:t>Oguljan Aýnazarowa Seýliýewna</a:t>
            </a:r>
            <a:br>
              <a:rPr lang="tk-TM" sz="2000" dirty="0" smtClean="0">
                <a:solidFill>
                  <a:schemeClr val="tx1"/>
                </a:solidFill>
                <a:effectLst/>
                <a:latin typeface="Arial Black" panose="020B0A04020102020204" pitchFamily="34" charset="0"/>
              </a:rPr>
            </a:br>
            <a:r>
              <a:rPr lang="tk-TM" sz="2000" dirty="0" smtClean="0">
                <a:solidFill>
                  <a:schemeClr val="tx1"/>
                </a:solidFill>
                <a:effectLst/>
                <a:latin typeface="Arial Black" panose="020B0A04020102020204" pitchFamily="34" charset="0"/>
              </a:rPr>
              <a:t>“Ulagyň umumy kursy”</a:t>
            </a:r>
            <a:r>
              <a:rPr lang="ru-RU" sz="2000" dirty="0">
                <a:effectLst/>
              </a:rPr>
              <a:t/>
            </a:r>
            <a:br>
              <a:rPr lang="ru-RU" sz="2000" dirty="0">
                <a:effectLst/>
              </a:rPr>
            </a:br>
            <a:endParaRPr lang="ru-RU" sz="2000" dirty="0"/>
          </a:p>
        </p:txBody>
      </p:sp>
      <p:sp>
        <p:nvSpPr>
          <p:cNvPr id="3" name="Подзаголовок 2"/>
          <p:cNvSpPr>
            <a:spLocks noGrp="1"/>
          </p:cNvSpPr>
          <p:nvPr>
            <p:ph type="subTitle" idx="1"/>
          </p:nvPr>
        </p:nvSpPr>
        <p:spPr>
          <a:xfrm>
            <a:off x="533400" y="2852936"/>
            <a:ext cx="7854696" cy="3168352"/>
          </a:xfrm>
        </p:spPr>
        <p:txBody>
          <a:bodyPr>
            <a:noAutofit/>
          </a:bodyPr>
          <a:lstStyle/>
          <a:p>
            <a:pPr algn="ctr"/>
            <a:r>
              <a:rPr lang="tk-TM" sz="2000" i="1" dirty="0" smtClean="0">
                <a:latin typeface="+mj-lt"/>
              </a:rPr>
              <a:t>Peýdalanmaly edebiýatlar:</a:t>
            </a:r>
          </a:p>
          <a:p>
            <a:pPr algn="l"/>
            <a:r>
              <a:rPr lang="tk-TM" sz="1400" dirty="0">
                <a:latin typeface="+mj-lt"/>
              </a:rPr>
              <a:t>1</a:t>
            </a:r>
            <a:r>
              <a:rPr lang="ru-RU" sz="1400" dirty="0" smtClean="0">
                <a:latin typeface="+mj-lt"/>
              </a:rPr>
              <a:t>. </a:t>
            </a:r>
            <a:r>
              <a:rPr lang="hr-HR" sz="1400" dirty="0">
                <a:latin typeface="+mj-lt"/>
              </a:rPr>
              <a:t>Türkmenistanyň Prezidentiniň ýurdumyzy 201</a:t>
            </a:r>
            <a:r>
              <a:rPr lang="ru-RU" sz="1400" dirty="0">
                <a:latin typeface="+mj-lt"/>
              </a:rPr>
              <a:t>9</a:t>
            </a:r>
            <a:r>
              <a:rPr lang="hr-HR" sz="1400" dirty="0">
                <a:latin typeface="+mj-lt"/>
              </a:rPr>
              <a:t>–202</a:t>
            </a:r>
            <a:r>
              <a:rPr lang="ru-RU" sz="1400" dirty="0">
                <a:latin typeface="+mj-lt"/>
              </a:rPr>
              <a:t>5</a:t>
            </a:r>
            <a:r>
              <a:rPr lang="hr-HR" sz="1400" dirty="0">
                <a:latin typeface="+mj-lt"/>
              </a:rPr>
              <a:t>-nji ýyllarda durmuş-ykdysady taýdan ösdürmegiň </a:t>
            </a:r>
            <a:r>
              <a:rPr lang="ru-RU" sz="1400" dirty="0">
                <a:latin typeface="+mj-lt"/>
              </a:rPr>
              <a:t>M</a:t>
            </a:r>
            <a:r>
              <a:rPr lang="hr-HR" sz="1400" dirty="0">
                <a:latin typeface="+mj-lt"/>
              </a:rPr>
              <a:t>aksatnamasy. </a:t>
            </a:r>
            <a:r>
              <a:rPr lang="et-EE" sz="1400" dirty="0">
                <a:latin typeface="+mj-lt"/>
              </a:rPr>
              <a:t>– A.: Türkmen döwlet neşirýat gullugy, 201</a:t>
            </a:r>
            <a:r>
              <a:rPr lang="ru-RU" sz="1400" dirty="0">
                <a:latin typeface="+mj-lt"/>
              </a:rPr>
              <a:t>9</a:t>
            </a:r>
            <a:r>
              <a:rPr lang="et-EE" sz="1400" dirty="0" smtClean="0">
                <a:latin typeface="+mj-lt"/>
              </a:rPr>
              <a:t>.</a:t>
            </a:r>
            <a:endParaRPr lang="tk-TM" sz="1400" dirty="0" smtClean="0">
              <a:latin typeface="+mj-lt"/>
            </a:endParaRPr>
          </a:p>
          <a:p>
            <a:pPr algn="l"/>
            <a:r>
              <a:rPr lang="tk-TM" sz="1400" dirty="0" smtClean="0">
                <a:latin typeface="+mj-lt"/>
              </a:rPr>
              <a:t>2. Ulagyň umumy kursy okuw gollanmasy O.Aýnazarowa . G. Öräýew .2020ý</a:t>
            </a:r>
            <a:endParaRPr lang="ru-RU" sz="1400" dirty="0">
              <a:latin typeface="+mj-lt"/>
            </a:endParaRPr>
          </a:p>
          <a:p>
            <a:pPr algn="l"/>
            <a:r>
              <a:rPr lang="tk-TM" sz="1400" dirty="0">
                <a:latin typeface="+mj-lt"/>
              </a:rPr>
              <a:t>3</a:t>
            </a:r>
            <a:r>
              <a:rPr lang="ru-RU" sz="1400" dirty="0" smtClean="0">
                <a:latin typeface="+mj-lt"/>
              </a:rPr>
              <a:t>. </a:t>
            </a:r>
            <a:r>
              <a:rPr lang="ru-RU" sz="1400" dirty="0">
                <a:latin typeface="+mj-lt"/>
              </a:rPr>
              <a:t>Афанасьев Л.Л. и др. Единая транспортная система автомобильных перевозок.         – М.: Транспорт, 1984.</a:t>
            </a:r>
          </a:p>
          <a:p>
            <a:pPr algn="l"/>
            <a:r>
              <a:rPr lang="ru-RU" sz="1400" dirty="0" smtClean="0">
                <a:latin typeface="+mj-lt"/>
              </a:rPr>
              <a:t>4</a:t>
            </a:r>
            <a:r>
              <a:rPr lang="tk-TM" sz="1400" dirty="0" smtClean="0">
                <a:latin typeface="+mj-lt"/>
              </a:rPr>
              <a:t> </a:t>
            </a:r>
            <a:r>
              <a:rPr lang="ru-RU" sz="1400" dirty="0" err="1" smtClean="0">
                <a:latin typeface="+mj-lt"/>
              </a:rPr>
              <a:t>Пеншен</a:t>
            </a:r>
            <a:r>
              <a:rPr lang="ru-RU" sz="1400" dirty="0" smtClean="0">
                <a:latin typeface="+mj-lt"/>
              </a:rPr>
              <a:t> Н</a:t>
            </a:r>
            <a:r>
              <a:rPr lang="tk-TM" sz="1400" dirty="0">
                <a:latin typeface="+mj-lt"/>
              </a:rPr>
              <a:t>.</a:t>
            </a:r>
            <a:r>
              <a:rPr lang="ru-RU" sz="1400" dirty="0" smtClean="0">
                <a:latin typeface="+mj-lt"/>
              </a:rPr>
              <a:t>В.</a:t>
            </a:r>
            <a:r>
              <a:rPr lang="tk-TM" sz="1400" dirty="0" smtClean="0">
                <a:latin typeface="+mj-lt"/>
              </a:rPr>
              <a:t> “</a:t>
            </a:r>
            <a:r>
              <a:rPr lang="ru-RU" sz="1400" dirty="0" err="1" smtClean="0">
                <a:latin typeface="+mj-lt"/>
              </a:rPr>
              <a:t>Обший</a:t>
            </a:r>
            <a:r>
              <a:rPr lang="ru-RU" sz="1400" dirty="0" smtClean="0">
                <a:latin typeface="+mj-lt"/>
              </a:rPr>
              <a:t> курс транспорта </a:t>
            </a:r>
            <a:r>
              <a:rPr lang="tk-TM" sz="1400" dirty="0" smtClean="0">
                <a:latin typeface="+mj-lt"/>
              </a:rPr>
              <a:t>”</a:t>
            </a:r>
            <a:r>
              <a:rPr lang="ru-RU" sz="1400" dirty="0" smtClean="0">
                <a:latin typeface="+mj-lt"/>
              </a:rPr>
              <a:t> М</a:t>
            </a:r>
            <a:r>
              <a:rPr lang="en-US" sz="1400" dirty="0" smtClean="0">
                <a:latin typeface="+mj-lt"/>
              </a:rPr>
              <a:t>:</a:t>
            </a:r>
            <a:r>
              <a:rPr lang="ru-RU" sz="1400" dirty="0">
                <a:latin typeface="+mj-lt"/>
              </a:rPr>
              <a:t> М.: Транспорт, </a:t>
            </a:r>
            <a:r>
              <a:rPr lang="en-US" sz="1400" dirty="0" smtClean="0">
                <a:latin typeface="+mj-lt"/>
              </a:rPr>
              <a:t>2012</a:t>
            </a:r>
            <a:endParaRPr lang="ru-RU" sz="1400" dirty="0">
              <a:latin typeface="+mj-lt"/>
            </a:endParaRPr>
          </a:p>
          <a:p>
            <a:pPr algn="l"/>
            <a:r>
              <a:rPr lang="ru-RU" sz="1400" dirty="0" smtClean="0">
                <a:latin typeface="+mj-lt"/>
              </a:rPr>
              <a:t>5</a:t>
            </a:r>
            <a:r>
              <a:rPr lang="ru-RU" sz="1400" dirty="0">
                <a:latin typeface="+mj-lt"/>
              </a:rPr>
              <a:t>. Аксёнов И. Я. Единая транспортная система / И. Я. Аксёнов – М.: Высшая школа, 1991. </a:t>
            </a:r>
          </a:p>
          <a:p>
            <a:pPr algn="l"/>
            <a:r>
              <a:rPr lang="ru-RU" sz="1400" dirty="0" smtClean="0">
                <a:latin typeface="+mj-lt"/>
              </a:rPr>
              <a:t>6</a:t>
            </a:r>
            <a:r>
              <a:rPr lang="ru-RU" sz="1400" dirty="0">
                <a:latin typeface="+mj-lt"/>
              </a:rPr>
              <a:t>. Афанасьев Н. Б. Единая транспортная система и автомобильные перевозки /Н. Б. Афанасьев, С. М. Островский – М.: Транспорт, 1984.</a:t>
            </a:r>
          </a:p>
          <a:p>
            <a:pPr algn="l"/>
            <a:r>
              <a:rPr lang="sq-AL" sz="1400" b="1" dirty="0">
                <a:latin typeface="+mj-lt"/>
              </a:rPr>
              <a:t> </a:t>
            </a:r>
            <a:endParaRPr lang="ru-RU" sz="1400" dirty="0">
              <a:latin typeface="+mj-lt"/>
            </a:endParaRPr>
          </a:p>
          <a:p>
            <a:pPr algn="l"/>
            <a:endParaRPr lang="ru-RU" sz="1400" dirty="0">
              <a:latin typeface="+mj-lt"/>
            </a:endParaRPr>
          </a:p>
        </p:txBody>
      </p:sp>
    </p:spTree>
    <p:extLst>
      <p:ext uri="{BB962C8B-B14F-4D97-AF65-F5344CB8AC3E}">
        <p14:creationId xmlns:p14="http://schemas.microsoft.com/office/powerpoint/2010/main" val="12855754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
            </a:r>
            <a:br>
              <a:rPr lang="ru-RU" dirty="0"/>
            </a:br>
            <a:r>
              <a:rPr lang="et-EE" dirty="0"/>
              <a:t> </a:t>
            </a:r>
            <a:r>
              <a:rPr lang="ru-RU" dirty="0" smtClean="0"/>
              <a:t/>
            </a:r>
            <a:br>
              <a:rPr lang="ru-RU" dirty="0" smtClean="0"/>
            </a:br>
            <a:r>
              <a:rPr lang="ru-RU" dirty="0"/>
              <a:t/>
            </a:r>
            <a:br>
              <a:rPr lang="ru-RU" dirty="0"/>
            </a:br>
            <a:r>
              <a:rPr lang="ru-RU" dirty="0" smtClean="0"/>
              <a:t/>
            </a:r>
            <a:br>
              <a:rPr lang="ru-RU" dirty="0" smtClean="0"/>
            </a:br>
            <a:r>
              <a:rPr lang="ru-RU" dirty="0"/>
              <a:t/>
            </a:r>
            <a:br>
              <a:rPr lang="ru-RU" dirty="0"/>
            </a:br>
            <a:r>
              <a:rPr lang="ru-RU" dirty="0" smtClean="0"/>
              <a:t/>
            </a:r>
            <a:br>
              <a:rPr lang="ru-RU" dirty="0" smtClean="0"/>
            </a:br>
            <a:r>
              <a:rPr lang="ru-RU" dirty="0"/>
              <a:t/>
            </a:r>
            <a:br>
              <a:rPr lang="ru-RU" dirty="0"/>
            </a:br>
            <a:r>
              <a:rPr lang="ru-RU" dirty="0" smtClean="0"/>
              <a:t/>
            </a:r>
            <a:br>
              <a:rPr lang="ru-RU" dirty="0" smtClean="0"/>
            </a:br>
            <a:r>
              <a:rPr lang="ru-RU" dirty="0"/>
              <a:t/>
            </a:r>
            <a:br>
              <a:rPr lang="ru-RU" dirty="0"/>
            </a:br>
            <a:r>
              <a:rPr lang="ru-RU" dirty="0" smtClean="0"/>
              <a:t/>
            </a:r>
            <a:br>
              <a:rPr lang="ru-RU" dirty="0" smtClean="0"/>
            </a:br>
            <a:r>
              <a:rPr lang="ru-RU" dirty="0"/>
              <a:t/>
            </a:r>
            <a:br>
              <a:rPr lang="ru-RU" dirty="0"/>
            </a:br>
            <a:r>
              <a:rPr lang="ru-RU" dirty="0" smtClean="0"/>
              <a:t/>
            </a:r>
            <a:br>
              <a:rPr lang="ru-RU" dirty="0" smtClean="0"/>
            </a:br>
            <a:r>
              <a:rPr lang="en-US" sz="4000" b="1" dirty="0" err="1" smtClean="0"/>
              <a:t>Tema</a:t>
            </a:r>
            <a:r>
              <a:rPr lang="en-US" sz="4000" b="1" dirty="0" smtClean="0"/>
              <a:t> </a:t>
            </a:r>
            <a:r>
              <a:rPr lang="tk-TM" sz="4000" b="1" dirty="0"/>
              <a:t>3</a:t>
            </a:r>
            <a:r>
              <a:rPr lang="en-US" sz="4000" b="1" dirty="0" smtClean="0"/>
              <a:t>:  </a:t>
            </a:r>
            <a:r>
              <a:rPr lang="ru-RU" sz="3600" b="1" dirty="0" err="1"/>
              <a:t>Ulag</a:t>
            </a:r>
            <a:r>
              <a:rPr lang="ru-RU" sz="3600" b="1" dirty="0"/>
              <a:t> </a:t>
            </a:r>
            <a:r>
              <a:rPr lang="ru-RU" sz="3600" b="1" dirty="0" err="1"/>
              <a:t>serişdeleriniň</a:t>
            </a:r>
            <a:r>
              <a:rPr lang="ru-RU" sz="3600" b="1" dirty="0"/>
              <a:t> </a:t>
            </a:r>
            <a:r>
              <a:rPr lang="sq-AL" sz="3600" b="1" dirty="0"/>
              <a:t>adamzat işiniñ aýratyn ulgamy hökmünde </a:t>
            </a:r>
            <a:r>
              <a:rPr lang="ru-RU" sz="3600" b="1" dirty="0"/>
              <a:t>    </a:t>
            </a:r>
            <a:r>
              <a:rPr lang="sq-AL" sz="3600" b="1" dirty="0" smtClean="0"/>
              <a:t>bölünmegi</a:t>
            </a:r>
            <a:endParaRPr lang="ru-RU" sz="4000" dirty="0"/>
          </a:p>
        </p:txBody>
      </p:sp>
      <p:sp>
        <p:nvSpPr>
          <p:cNvPr id="3" name="Объект 2"/>
          <p:cNvSpPr>
            <a:spLocks noGrp="1"/>
          </p:cNvSpPr>
          <p:nvPr>
            <p:ph idx="1"/>
          </p:nvPr>
        </p:nvSpPr>
        <p:spPr/>
        <p:txBody>
          <a:bodyPr/>
          <a:lstStyle/>
          <a:p>
            <a:pPr algn="ctr"/>
            <a:r>
              <a:rPr lang="tk-TM" sz="2800" dirty="0"/>
              <a:t>Meýilnama</a:t>
            </a:r>
            <a:r>
              <a:rPr lang="tk-TM" sz="2800" dirty="0" smtClean="0"/>
              <a:t>:</a:t>
            </a:r>
          </a:p>
          <a:p>
            <a:r>
              <a:rPr lang="sq-AL" b="1" dirty="0" smtClean="0"/>
              <a:t>1</a:t>
            </a:r>
            <a:r>
              <a:rPr lang="sq-AL" b="1" dirty="0"/>
              <a:t>. </a:t>
            </a:r>
            <a:r>
              <a:rPr lang="sq-AL" dirty="0"/>
              <a:t>Renessans döwrüniñ ulagy.                                                                                                       </a:t>
            </a:r>
            <a:r>
              <a:rPr lang="sq-AL" b="1" dirty="0" smtClean="0"/>
              <a:t>2</a:t>
            </a:r>
            <a:r>
              <a:rPr lang="sq-AL" b="1" dirty="0"/>
              <a:t>. </a:t>
            </a:r>
            <a:r>
              <a:rPr lang="sq-AL" dirty="0"/>
              <a:t>Ulag serişdeleriniñ adamzat işiniñ aýratyn ulgamy hökmünde bölünmegi.                                                                                                                        </a:t>
            </a:r>
            <a:r>
              <a:rPr lang="sq-AL" b="1" dirty="0" smtClean="0"/>
              <a:t>3</a:t>
            </a:r>
            <a:r>
              <a:rPr lang="sq-AL" b="1" dirty="0"/>
              <a:t>. </a:t>
            </a:r>
            <a:r>
              <a:rPr lang="sq-AL" dirty="0"/>
              <a:t>Häzirki zaman ulag serişdelerine umumy häsiýetnama. </a:t>
            </a:r>
            <a:endParaRPr lang="ru-RU" dirty="0"/>
          </a:p>
          <a:p>
            <a:endParaRPr lang="en-US" dirty="0" smtClean="0"/>
          </a:p>
        </p:txBody>
      </p:sp>
    </p:spTree>
    <p:extLst>
      <p:ext uri="{BB962C8B-B14F-4D97-AF65-F5344CB8AC3E}">
        <p14:creationId xmlns:p14="http://schemas.microsoft.com/office/powerpoint/2010/main" val="39376116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2" name="Заголовок 1048601"/>
          <p:cNvSpPr>
            <a:spLocks noGrp="1"/>
          </p:cNvSpPr>
          <p:nvPr>
            <p:ph type="title" idx="4294967295"/>
          </p:nvPr>
        </p:nvSpPr>
        <p:spPr>
          <a:xfrm>
            <a:off x="630237" y="457200"/>
            <a:ext cx="2949575" cy="1600200"/>
          </a:xfrm>
          <a:prstGeom prst="rect">
            <a:avLst/>
          </a:prstGeom>
          <a:solidFill>
            <a:srgbClr val="00B0F0"/>
          </a:solidFill>
          <a:ln>
            <a:noFill/>
          </a:ln>
        </p:spPr>
        <p:txBody>
          <a:bodyPr vert="horz" lIns="91440" tIns="45720" rIns="91440" bIns="45720" anchor="b"/>
          <a:lstStyle>
            <a:lvl1pPr marL="0" indent="0" algn="l" eaLnBrk="1" fontAlgn="base" latinLnBrk="1" hangingPunct="1">
              <a:lnSpc>
                <a:spcPct val="90000"/>
              </a:lnSpc>
              <a:spcBef>
                <a:spcPct val="0"/>
              </a:spcBef>
              <a:buFontTx/>
              <a:buNone/>
              <a:defRPr sz="4400" b="0">
                <a:solidFill>
                  <a:srgbClr val="000000"/>
                </a:solidFill>
                <a:latin typeface="Calibri Light"/>
                <a:ea typeface="宋体" charset="-122"/>
              </a:defRPr>
            </a:lvl1pPr>
          </a:lstStyle>
          <a:p>
            <a:pPr marL="0" lvl="0" indent="0" algn="ctr" eaLnBrk="1" fontAlgn="base" latinLnBrk="1" hangingPunct="1">
              <a:lnSpc>
                <a:spcPct val="90000"/>
              </a:lnSpc>
              <a:spcBef>
                <a:spcPct val="0"/>
              </a:spcBef>
              <a:buFontTx/>
              <a:buNone/>
            </a:pPr>
            <a:r>
              <a:rPr lang="en-US" altLang="zh-CN" sz="3900" b="1">
                <a:solidFill>
                  <a:srgbClr val="FFFFFF"/>
                </a:solidFill>
                <a:latin typeface="Calibri Light"/>
                <a:ea typeface="宋体" charset="-122"/>
              </a:rPr>
              <a:t>Renessans d</a:t>
            </a:r>
            <a:r>
              <a:rPr lang="ru-RU" altLang="en-US" sz="3900" b="1">
                <a:solidFill>
                  <a:srgbClr val="FFFFFF"/>
                </a:solidFill>
                <a:latin typeface="Calibri Light"/>
                <a:ea typeface="宋体" charset="-122"/>
              </a:rPr>
              <a:t>ö</a:t>
            </a:r>
            <a:r>
              <a:rPr lang="en-US" altLang="en-US" sz="3900" b="1">
                <a:solidFill>
                  <a:srgbClr val="FFFFFF"/>
                </a:solidFill>
                <a:latin typeface="Calibri Light"/>
                <a:ea typeface="宋体" charset="-122"/>
              </a:rPr>
              <a:t>wr</a:t>
            </a:r>
            <a:r>
              <a:rPr lang="ru-RU" altLang="en-US" sz="3900" b="1">
                <a:solidFill>
                  <a:srgbClr val="FFFFFF"/>
                </a:solidFill>
                <a:latin typeface="Calibri Light"/>
                <a:ea typeface="宋体" charset="-122"/>
              </a:rPr>
              <a:t>ü</a:t>
            </a:r>
            <a:r>
              <a:rPr lang="en-US" altLang="en-US" sz="3900" b="1">
                <a:solidFill>
                  <a:srgbClr val="FFFFFF"/>
                </a:solidFill>
                <a:latin typeface="Calibri Light"/>
                <a:ea typeface="宋体" charset="-122"/>
              </a:rPr>
              <a:t>ni</a:t>
            </a:r>
            <a:r>
              <a:rPr lang="ru-RU" altLang="en-US" sz="3900" b="1">
                <a:solidFill>
                  <a:srgbClr val="FFFFFF"/>
                </a:solidFill>
                <a:latin typeface="Calibri Light"/>
                <a:ea typeface="宋体" charset="-122"/>
              </a:rPr>
              <a:t>ň</a:t>
            </a:r>
            <a:r>
              <a:rPr lang="en-US" altLang="en-US" sz="3900" b="1">
                <a:solidFill>
                  <a:srgbClr val="FFFFFF"/>
                </a:solidFill>
                <a:latin typeface="Calibri Light"/>
                <a:ea typeface="宋体" charset="-122"/>
              </a:rPr>
              <a:t> ulagy.</a:t>
            </a:r>
          </a:p>
        </p:txBody>
      </p:sp>
      <p:pic>
        <p:nvPicPr>
          <p:cNvPr id="2097153" name="Рисунок 2097152"/>
          <p:cNvPicPr>
            <a:picLocks noGrp="1"/>
          </p:cNvPicPr>
          <p:nvPr>
            <p:ph type="pic" idx="4294967295"/>
          </p:nvPr>
        </p:nvPicPr>
        <p:blipFill>
          <a:blip r:embed="rId2"/>
          <a:srcRect l="18892" r="18892"/>
          <a:stretch>
            <a:fillRect/>
          </a:stretch>
        </p:blipFill>
        <p:spPr>
          <a:xfrm>
            <a:off x="3806825" y="457200"/>
            <a:ext cx="4581525" cy="5321300"/>
          </a:xfrm>
          <a:prstGeom prst="rect">
            <a:avLst/>
          </a:prstGeom>
          <a:noFill/>
          <a:ln>
            <a:noFill/>
          </a:ln>
        </p:spPr>
      </p:pic>
      <p:sp>
        <p:nvSpPr>
          <p:cNvPr id="1048603" name="Текст 1048602"/>
          <p:cNvSpPr>
            <a:spLocks noGrp="1"/>
          </p:cNvSpPr>
          <p:nvPr>
            <p:ph type="body" sz="half" idx="4294967295"/>
          </p:nvPr>
        </p:nvSpPr>
        <p:spPr>
          <a:xfrm>
            <a:off x="630237" y="2057400"/>
            <a:ext cx="2949575" cy="3811587"/>
          </a:xfrm>
          <a:prstGeom prst="rect">
            <a:avLst/>
          </a:prstGeom>
          <a:noFill/>
          <a:ln>
            <a:noFill/>
          </a:ln>
        </p:spPr>
        <p:txBody>
          <a:bodyPr vert="horz" lIns="91440" tIns="45720" rIns="91440" bIns="45720" anchor="t"/>
          <a:lstStyle>
            <a:lvl1pPr marL="228600" indent="-228600" algn="l" eaLnBrk="1" fontAlgn="base" latinLnBrk="1" hangingPunct="1">
              <a:lnSpc>
                <a:spcPct val="90000"/>
              </a:lnSpc>
              <a:spcBef>
                <a:spcPts val="1000"/>
              </a:spcBef>
              <a:buFont typeface="Arial" pitchFamily="34" charset="0"/>
              <a:buChar char="•"/>
              <a:defRPr sz="2800" b="0">
                <a:solidFill>
                  <a:srgbClr val="000000"/>
                </a:solidFill>
                <a:latin typeface="Calibri"/>
                <a:ea typeface="宋体" charset="-122"/>
              </a:defRPr>
            </a:lvl1pPr>
            <a:lvl2pPr marL="685800" indent="-228600" algn="l" eaLnBrk="1" fontAlgn="base" latinLnBrk="1" hangingPunct="1">
              <a:lnSpc>
                <a:spcPct val="90000"/>
              </a:lnSpc>
              <a:spcBef>
                <a:spcPts val="500"/>
              </a:spcBef>
              <a:buFont typeface="Arial" pitchFamily="34" charset="0"/>
              <a:buChar char="•"/>
              <a:defRPr sz="2400" b="0">
                <a:solidFill>
                  <a:srgbClr val="000000"/>
                </a:solidFill>
                <a:latin typeface="Calibri"/>
                <a:ea typeface="宋体" charset="-122"/>
              </a:defRPr>
            </a:lvl2pPr>
            <a:lvl3pPr marL="1143000" indent="-228600" algn="l" eaLnBrk="1" fontAlgn="base" latinLnBrk="1" hangingPunct="1">
              <a:lnSpc>
                <a:spcPct val="90000"/>
              </a:lnSpc>
              <a:spcBef>
                <a:spcPts val="500"/>
              </a:spcBef>
              <a:buFont typeface="Arial" pitchFamily="34" charset="0"/>
              <a:buChar char="•"/>
              <a:defRPr sz="2000" b="0">
                <a:solidFill>
                  <a:srgbClr val="000000"/>
                </a:solidFill>
                <a:latin typeface="Calibri"/>
                <a:ea typeface="宋体" charset="-122"/>
              </a:defRPr>
            </a:lvl3pPr>
            <a:lvl4pPr marL="1600200" indent="-228600" algn="l" eaLnBrk="1" fontAlgn="base" latinLnBrk="1" hangingPunct="1">
              <a:lnSpc>
                <a:spcPct val="90000"/>
              </a:lnSpc>
              <a:spcBef>
                <a:spcPts val="500"/>
              </a:spcBef>
              <a:buFont typeface="Arial" pitchFamily="34" charset="0"/>
              <a:buChar char="•"/>
              <a:defRPr sz="1800" b="0">
                <a:solidFill>
                  <a:srgbClr val="000000"/>
                </a:solidFill>
                <a:latin typeface="Calibri"/>
                <a:ea typeface="宋体" charset="-122"/>
              </a:defRPr>
            </a:lvl4pPr>
            <a:lvl5pPr marL="2057400" indent="-228600" algn="l" eaLnBrk="1" fontAlgn="base" latinLnBrk="1" hangingPunct="1">
              <a:lnSpc>
                <a:spcPct val="90000"/>
              </a:lnSpc>
              <a:spcBef>
                <a:spcPts val="500"/>
              </a:spcBef>
              <a:buFont typeface="Arial" pitchFamily="34" charset="0"/>
              <a:buChar char="•"/>
              <a:defRPr sz="1800" b="0">
                <a:solidFill>
                  <a:srgbClr val="000000"/>
                </a:solidFill>
                <a:latin typeface="Calibri"/>
                <a:ea typeface="宋体" charset="-122"/>
              </a:defRPr>
            </a:lvl5pPr>
          </a:lstStyle>
          <a:p>
            <a:pPr marL="0" lvl="0" indent="0" algn="l" eaLnBrk="1" fontAlgn="base" latinLnBrk="1" hangingPunct="1">
              <a:lnSpc>
                <a:spcPct val="90000"/>
              </a:lnSpc>
              <a:spcBef>
                <a:spcPts val="1000"/>
              </a:spcBef>
              <a:buFontTx/>
              <a:buNone/>
            </a:pPr>
            <a:r>
              <a:rPr lang="en-US" altLang="zh-CN" sz="1600" b="1" dirty="0" err="1">
                <a:solidFill>
                  <a:srgbClr val="00B0F0"/>
                </a:solidFill>
                <a:latin typeface="Calibri"/>
                <a:ea typeface="宋体" charset="-122"/>
              </a:rPr>
              <a:t>Feodalizmi</a:t>
            </a:r>
            <a:r>
              <a:rPr lang="ru-RU" altLang="en-US" sz="1600" b="1" dirty="0">
                <a:solidFill>
                  <a:srgbClr val="00B0F0"/>
                </a:solidFill>
                <a:latin typeface="Calibri"/>
                <a:ea typeface="宋体" charset="-122"/>
              </a:rPr>
              <a:t>ň</a:t>
            </a:r>
            <a:r>
              <a:rPr lang="en-US" altLang="en-US" sz="1600" b="1" dirty="0">
                <a:solidFill>
                  <a:srgbClr val="00B0F0"/>
                </a:solidFill>
                <a:latin typeface="Calibri"/>
                <a:ea typeface="宋体" charset="-122"/>
              </a:rPr>
              <a:t> </a:t>
            </a:r>
            <a:r>
              <a:rPr lang="en-US" altLang="en-US" sz="1600" b="1" dirty="0" err="1">
                <a:solidFill>
                  <a:srgbClr val="00B0F0"/>
                </a:solidFill>
                <a:latin typeface="Calibri"/>
                <a:ea typeface="宋体" charset="-122"/>
              </a:rPr>
              <a:t>dargap</a:t>
            </a:r>
            <a:r>
              <a:rPr lang="en-US" altLang="en-US" sz="1600" b="1" dirty="0">
                <a:solidFill>
                  <a:srgbClr val="00B0F0"/>
                </a:solidFill>
                <a:latin typeface="Calibri"/>
                <a:ea typeface="宋体" charset="-122"/>
              </a:rPr>
              <a:t> </a:t>
            </a:r>
            <a:r>
              <a:rPr lang="en-US" altLang="en-US" sz="1600" b="1" dirty="0" err="1">
                <a:solidFill>
                  <a:srgbClr val="00B0F0"/>
                </a:solidFill>
                <a:latin typeface="Calibri"/>
                <a:ea typeface="宋体" charset="-122"/>
              </a:rPr>
              <a:t>ba</a:t>
            </a:r>
            <a:r>
              <a:rPr lang="ru-RU" altLang="en-US" sz="1600" b="1" dirty="0">
                <a:solidFill>
                  <a:srgbClr val="00B0F0"/>
                </a:solidFill>
                <a:latin typeface="Calibri"/>
                <a:ea typeface="宋体" charset="-122"/>
              </a:rPr>
              <a:t>ş</a:t>
            </a:r>
            <a:r>
              <a:rPr lang="en-US" altLang="en-US" sz="1600" b="1" dirty="0" err="1">
                <a:solidFill>
                  <a:srgbClr val="00B0F0"/>
                </a:solidFill>
                <a:latin typeface="Calibri"/>
                <a:ea typeface="宋体" charset="-122"/>
              </a:rPr>
              <a:t>lamagy</a:t>
            </a:r>
            <a:r>
              <a:rPr lang="en-US" altLang="en-US" sz="1600" b="1" dirty="0">
                <a:solidFill>
                  <a:srgbClr val="00B0F0"/>
                </a:solidFill>
                <a:latin typeface="Calibri"/>
                <a:ea typeface="宋体" charset="-122"/>
              </a:rPr>
              <a:t> we </a:t>
            </a:r>
            <a:r>
              <a:rPr lang="en-US" altLang="en-US" sz="1600" b="1" dirty="0" err="1">
                <a:solidFill>
                  <a:srgbClr val="00B0F0"/>
                </a:solidFill>
                <a:latin typeface="Calibri"/>
                <a:ea typeface="宋体" charset="-122"/>
              </a:rPr>
              <a:t>Ewropada</a:t>
            </a:r>
            <a:r>
              <a:rPr lang="en-US" altLang="en-US" sz="1600" b="1" dirty="0">
                <a:solidFill>
                  <a:srgbClr val="00B0F0"/>
                </a:solidFill>
                <a:latin typeface="Calibri"/>
                <a:ea typeface="宋体" charset="-122"/>
              </a:rPr>
              <a:t> </a:t>
            </a:r>
            <a:r>
              <a:rPr lang="en-US" altLang="en-US" sz="1600" b="1" dirty="0" err="1">
                <a:solidFill>
                  <a:srgbClr val="00B0F0"/>
                </a:solidFill>
                <a:latin typeface="Calibri"/>
                <a:ea typeface="宋体" charset="-122"/>
              </a:rPr>
              <a:t>kapitalistik</a:t>
            </a:r>
            <a:r>
              <a:rPr lang="en-US" altLang="en-US" sz="1600" b="1" dirty="0">
                <a:solidFill>
                  <a:srgbClr val="00B0F0"/>
                </a:solidFill>
                <a:latin typeface="Calibri"/>
                <a:ea typeface="宋体" charset="-122"/>
              </a:rPr>
              <a:t> </a:t>
            </a:r>
            <a:r>
              <a:rPr lang="en-US" altLang="en-US" sz="1600" b="1" dirty="0" err="1">
                <a:solidFill>
                  <a:srgbClr val="00B0F0"/>
                </a:solidFill>
                <a:latin typeface="Calibri"/>
                <a:ea typeface="宋体" charset="-122"/>
              </a:rPr>
              <a:t>gatna</a:t>
            </a:r>
            <a:r>
              <a:rPr lang="ru-RU" altLang="en-US" sz="1600" b="1" dirty="0">
                <a:solidFill>
                  <a:srgbClr val="00B0F0"/>
                </a:solidFill>
                <a:latin typeface="Calibri"/>
                <a:ea typeface="宋体" charset="-122"/>
              </a:rPr>
              <a:t>ş</a:t>
            </a:r>
            <a:r>
              <a:rPr lang="en-US" altLang="en-US" sz="1600" b="1" dirty="0" err="1">
                <a:solidFill>
                  <a:srgbClr val="00B0F0"/>
                </a:solidFill>
                <a:latin typeface="Calibri"/>
                <a:ea typeface="宋体" charset="-122"/>
              </a:rPr>
              <a:t>yklary</a:t>
            </a:r>
            <a:r>
              <a:rPr lang="ru-RU" altLang="en-US" sz="1600" b="1" dirty="0">
                <a:solidFill>
                  <a:srgbClr val="00B0F0"/>
                </a:solidFill>
                <a:latin typeface="Calibri"/>
                <a:ea typeface="宋体" charset="-122"/>
              </a:rPr>
              <a:t>ň</a:t>
            </a:r>
            <a:r>
              <a:rPr lang="en-US" altLang="en-US" sz="1600" b="1" dirty="0">
                <a:solidFill>
                  <a:srgbClr val="00B0F0"/>
                </a:solidFill>
                <a:latin typeface="Calibri"/>
                <a:ea typeface="宋体" charset="-122"/>
              </a:rPr>
              <a:t> </a:t>
            </a:r>
            <a:r>
              <a:rPr lang="ru-RU" altLang="en-US" sz="1600" b="1" dirty="0" err="1">
                <a:solidFill>
                  <a:srgbClr val="00B0F0"/>
                </a:solidFill>
                <a:latin typeface="Calibri"/>
                <a:ea typeface="宋体" charset="-122"/>
              </a:rPr>
              <a:t>ýü</a:t>
            </a:r>
            <a:r>
              <a:rPr lang="en-US" altLang="en-US" sz="1600" b="1" dirty="0" err="1">
                <a:solidFill>
                  <a:srgbClr val="00B0F0"/>
                </a:solidFill>
                <a:latin typeface="Calibri"/>
                <a:ea typeface="宋体" charset="-122"/>
              </a:rPr>
              <a:t>ze</a:t>
            </a:r>
            <a:r>
              <a:rPr lang="en-US" altLang="en-US" sz="1600" b="1" dirty="0">
                <a:solidFill>
                  <a:srgbClr val="00B0F0"/>
                </a:solidFill>
                <a:latin typeface="Calibri"/>
                <a:ea typeface="宋体" charset="-122"/>
              </a:rPr>
              <a:t> </a:t>
            </a:r>
            <a:r>
              <a:rPr lang="ru-RU" altLang="en-US" sz="1600" b="1" dirty="0">
                <a:solidFill>
                  <a:srgbClr val="00B0F0"/>
                </a:solidFill>
                <a:latin typeface="Calibri"/>
                <a:ea typeface="宋体" charset="-122"/>
              </a:rPr>
              <a:t>ç</a:t>
            </a:r>
            <a:r>
              <a:rPr lang="en-US" altLang="en-US" sz="1600" b="1" dirty="0" err="1">
                <a:solidFill>
                  <a:srgbClr val="00B0F0"/>
                </a:solidFill>
                <a:latin typeface="Calibri"/>
                <a:ea typeface="宋体" charset="-122"/>
              </a:rPr>
              <a:t>ykyp</a:t>
            </a:r>
            <a:r>
              <a:rPr lang="en-US" altLang="en-US" sz="1600" b="1" dirty="0">
                <a:solidFill>
                  <a:srgbClr val="00B0F0"/>
                </a:solidFill>
                <a:latin typeface="Calibri"/>
                <a:ea typeface="宋体" charset="-122"/>
              </a:rPr>
              <a:t> </a:t>
            </a:r>
            <a:r>
              <a:rPr lang="en-US" altLang="en-US" sz="1600" b="1" dirty="0" err="1">
                <a:solidFill>
                  <a:srgbClr val="00B0F0"/>
                </a:solidFill>
                <a:latin typeface="Calibri"/>
                <a:ea typeface="宋体" charset="-122"/>
              </a:rPr>
              <a:t>ba</a:t>
            </a:r>
            <a:r>
              <a:rPr lang="ru-RU" altLang="en-US" sz="1600" b="1" dirty="0">
                <a:solidFill>
                  <a:srgbClr val="00B0F0"/>
                </a:solidFill>
                <a:latin typeface="Calibri"/>
                <a:ea typeface="宋体" charset="-122"/>
              </a:rPr>
              <a:t>ş</a:t>
            </a:r>
            <a:r>
              <a:rPr lang="en-US" altLang="en-US" sz="1600" b="1" dirty="0" err="1">
                <a:solidFill>
                  <a:srgbClr val="00B0F0"/>
                </a:solidFill>
                <a:latin typeface="Calibri"/>
                <a:ea typeface="宋体" charset="-122"/>
              </a:rPr>
              <a:t>lamagy</a:t>
            </a:r>
            <a:r>
              <a:rPr lang="en-US" altLang="en-US" sz="1600" b="1" dirty="0">
                <a:solidFill>
                  <a:srgbClr val="00B0F0"/>
                </a:solidFill>
                <a:latin typeface="Calibri"/>
                <a:ea typeface="宋体" charset="-122"/>
              </a:rPr>
              <a:t> t</a:t>
            </a:r>
            <a:r>
              <a:rPr lang="ru-RU" altLang="en-US" sz="1600" b="1" dirty="0">
                <a:solidFill>
                  <a:srgbClr val="00B0F0"/>
                </a:solidFill>
                <a:latin typeface="Calibri"/>
                <a:ea typeface="宋体" charset="-122"/>
              </a:rPr>
              <a:t>ä</a:t>
            </a:r>
            <a:r>
              <a:rPr lang="en-US" altLang="en-US" sz="1600" b="1" dirty="0" err="1">
                <a:solidFill>
                  <a:srgbClr val="00B0F0"/>
                </a:solidFill>
                <a:latin typeface="Calibri"/>
                <a:ea typeface="宋体" charset="-122"/>
              </a:rPr>
              <a:t>ze</a:t>
            </a:r>
            <a:r>
              <a:rPr lang="en-US" altLang="en-US" sz="1600" b="1" dirty="0">
                <a:solidFill>
                  <a:srgbClr val="00B0F0"/>
                </a:solidFill>
                <a:latin typeface="Calibri"/>
                <a:ea typeface="宋体" charset="-122"/>
              </a:rPr>
              <a:t> s</a:t>
            </a:r>
            <a:r>
              <a:rPr lang="ru-RU" altLang="en-US" sz="1600" b="1" dirty="0">
                <a:solidFill>
                  <a:srgbClr val="00B0F0"/>
                </a:solidFill>
                <a:latin typeface="Calibri"/>
                <a:ea typeface="宋体" charset="-122"/>
              </a:rPr>
              <a:t>ö</a:t>
            </a:r>
            <a:r>
              <a:rPr lang="en-US" altLang="en-US" sz="1600" b="1" dirty="0" err="1">
                <a:solidFill>
                  <a:srgbClr val="00B0F0"/>
                </a:solidFill>
                <a:latin typeface="Calibri"/>
                <a:ea typeface="宋体" charset="-122"/>
              </a:rPr>
              <a:t>wda</a:t>
            </a:r>
            <a:r>
              <a:rPr lang="en-US" altLang="en-US" sz="1600" b="1" dirty="0">
                <a:solidFill>
                  <a:srgbClr val="00B0F0"/>
                </a:solidFill>
                <a:latin typeface="Calibri"/>
                <a:ea typeface="宋体" charset="-122"/>
              </a:rPr>
              <a:t> </a:t>
            </a:r>
            <a:r>
              <a:rPr lang="ru-RU" altLang="en-US" sz="1600" b="1" dirty="0">
                <a:solidFill>
                  <a:srgbClr val="00B0F0"/>
                </a:solidFill>
                <a:latin typeface="Calibri"/>
                <a:ea typeface="宋体" charset="-122"/>
              </a:rPr>
              <a:t>ý</a:t>
            </a:r>
            <a:r>
              <a:rPr lang="en-US" altLang="en-US" sz="1600" b="1" dirty="0" err="1">
                <a:solidFill>
                  <a:srgbClr val="00B0F0"/>
                </a:solidFill>
                <a:latin typeface="Calibri"/>
                <a:ea typeface="宋体" charset="-122"/>
              </a:rPr>
              <a:t>ollary</a:t>
            </a:r>
            <a:r>
              <a:rPr lang="ru-RU" altLang="en-US" sz="1600" b="1" dirty="0">
                <a:solidFill>
                  <a:srgbClr val="00B0F0"/>
                </a:solidFill>
                <a:latin typeface="Calibri"/>
                <a:ea typeface="宋体" charset="-122"/>
              </a:rPr>
              <a:t>ň</a:t>
            </a:r>
            <a:r>
              <a:rPr lang="en-US" altLang="en-US" sz="1600" b="1" dirty="0">
                <a:solidFill>
                  <a:srgbClr val="00B0F0"/>
                </a:solidFill>
                <a:latin typeface="Calibri"/>
                <a:ea typeface="宋体" charset="-122"/>
              </a:rPr>
              <a:t> hem-de XV-XVI </a:t>
            </a:r>
            <a:r>
              <a:rPr lang="en-US" altLang="en-US" sz="1600" b="1" dirty="0" err="1">
                <a:solidFill>
                  <a:srgbClr val="00B0F0"/>
                </a:solidFill>
                <a:latin typeface="Calibri"/>
                <a:ea typeface="宋体" charset="-122"/>
              </a:rPr>
              <a:t>asyrlarda</a:t>
            </a:r>
            <a:r>
              <a:rPr lang="en-US" altLang="en-US" sz="1600" b="1" dirty="0">
                <a:solidFill>
                  <a:srgbClr val="00B0F0"/>
                </a:solidFill>
                <a:latin typeface="Calibri"/>
                <a:ea typeface="宋体" charset="-122"/>
              </a:rPr>
              <a:t> t</a:t>
            </a:r>
            <a:r>
              <a:rPr lang="ru-RU" altLang="en-US" sz="1600" b="1" dirty="0">
                <a:solidFill>
                  <a:srgbClr val="00B0F0"/>
                </a:solidFill>
                <a:latin typeface="Calibri"/>
                <a:ea typeface="宋体" charset="-122"/>
              </a:rPr>
              <a:t>ä</a:t>
            </a:r>
            <a:r>
              <a:rPr lang="en-US" altLang="en-US" sz="1600" b="1" dirty="0" err="1">
                <a:solidFill>
                  <a:srgbClr val="00B0F0"/>
                </a:solidFill>
                <a:latin typeface="Calibri"/>
                <a:ea typeface="宋体" charset="-122"/>
              </a:rPr>
              <a:t>ze</a:t>
            </a:r>
            <a:r>
              <a:rPr lang="en-US" altLang="en-US" sz="1600" b="1" dirty="0">
                <a:solidFill>
                  <a:srgbClr val="00B0F0"/>
                </a:solidFill>
                <a:latin typeface="Calibri"/>
                <a:ea typeface="宋体" charset="-122"/>
              </a:rPr>
              <a:t> d</a:t>
            </a:r>
            <a:r>
              <a:rPr lang="ru-RU" altLang="en-US" sz="1600" b="1" dirty="0">
                <a:solidFill>
                  <a:srgbClr val="00B0F0"/>
                </a:solidFill>
                <a:latin typeface="Calibri"/>
                <a:ea typeface="宋体" charset="-122"/>
              </a:rPr>
              <a:t>ö</a:t>
            </a:r>
            <a:r>
              <a:rPr lang="en-US" altLang="en-US" sz="1600" b="1" dirty="0" err="1">
                <a:solidFill>
                  <a:srgbClr val="00B0F0"/>
                </a:solidFill>
                <a:latin typeface="Calibri"/>
                <a:ea typeface="宋体" charset="-122"/>
              </a:rPr>
              <a:t>wletleri</a:t>
            </a:r>
            <a:r>
              <a:rPr lang="ru-RU" altLang="en-US" sz="1600" b="1" dirty="0">
                <a:solidFill>
                  <a:srgbClr val="00B0F0"/>
                </a:solidFill>
                <a:latin typeface="Calibri"/>
                <a:ea typeface="宋体" charset="-122"/>
              </a:rPr>
              <a:t>ň</a:t>
            </a:r>
            <a:r>
              <a:rPr lang="en-US" altLang="en-US" sz="1600" b="1" dirty="0">
                <a:solidFill>
                  <a:srgbClr val="00B0F0"/>
                </a:solidFill>
                <a:latin typeface="Calibri"/>
                <a:ea typeface="宋体" charset="-122"/>
              </a:rPr>
              <a:t> a</a:t>
            </a:r>
            <a:r>
              <a:rPr lang="ru-RU" altLang="en-US" sz="1600" b="1" dirty="0">
                <a:solidFill>
                  <a:srgbClr val="00B0F0"/>
                </a:solidFill>
                <a:latin typeface="Calibri"/>
                <a:ea typeface="宋体" charset="-122"/>
              </a:rPr>
              <a:t>ç</a:t>
            </a:r>
            <a:r>
              <a:rPr lang="en-US" altLang="en-US" sz="1600" b="1" dirty="0" err="1">
                <a:solidFill>
                  <a:srgbClr val="00B0F0"/>
                </a:solidFill>
                <a:latin typeface="Calibri"/>
                <a:ea typeface="宋体" charset="-122"/>
              </a:rPr>
              <a:t>yly</a:t>
            </a:r>
            <a:r>
              <a:rPr lang="ru-RU" altLang="en-US" sz="1600" b="1" dirty="0">
                <a:solidFill>
                  <a:srgbClr val="00B0F0"/>
                </a:solidFill>
                <a:latin typeface="Calibri"/>
                <a:ea typeface="宋体" charset="-122"/>
              </a:rPr>
              <a:t>ş</a:t>
            </a:r>
            <a:r>
              <a:rPr lang="en-US" altLang="en-US" sz="1600" b="1" dirty="0" err="1">
                <a:solidFill>
                  <a:srgbClr val="00B0F0"/>
                </a:solidFill>
                <a:latin typeface="Calibri"/>
                <a:ea typeface="宋体" charset="-122"/>
              </a:rPr>
              <a:t>yny</a:t>
            </a:r>
            <a:r>
              <a:rPr lang="en-US" altLang="en-US" sz="1600" b="1" dirty="0">
                <a:solidFill>
                  <a:srgbClr val="00B0F0"/>
                </a:solidFill>
                <a:latin typeface="Calibri"/>
                <a:ea typeface="宋体" charset="-122"/>
              </a:rPr>
              <a:t> </a:t>
            </a:r>
            <a:r>
              <a:rPr lang="ru-RU" altLang="en-US" sz="1600" b="1" dirty="0">
                <a:solidFill>
                  <a:srgbClr val="00B0F0"/>
                </a:solidFill>
                <a:latin typeface="Calibri"/>
                <a:ea typeface="宋体" charset="-122"/>
              </a:rPr>
              <a:t>ç</a:t>
            </a:r>
            <a:r>
              <a:rPr lang="en-US" altLang="en-US" sz="1600" b="1" dirty="0" err="1">
                <a:solidFill>
                  <a:srgbClr val="00B0F0"/>
                </a:solidFill>
                <a:latin typeface="Calibri"/>
                <a:ea typeface="宋体" charset="-122"/>
              </a:rPr>
              <a:t>altlandyrypdyr</a:t>
            </a:r>
            <a:r>
              <a:rPr lang="en-US" altLang="en-US" sz="1600" b="1" dirty="0">
                <a:solidFill>
                  <a:srgbClr val="00B0F0"/>
                </a:solidFill>
                <a:latin typeface="Calibri"/>
                <a:ea typeface="宋体" charset="-122"/>
              </a:rPr>
              <a:t>. Be</a:t>
            </a:r>
            <a:r>
              <a:rPr lang="ru-RU" altLang="en-US" sz="1600" b="1" dirty="0">
                <a:solidFill>
                  <a:srgbClr val="00B0F0"/>
                </a:solidFill>
                <a:latin typeface="Calibri"/>
                <a:ea typeface="宋体" charset="-122"/>
              </a:rPr>
              <a:t>ý</a:t>
            </a:r>
            <a:r>
              <a:rPr lang="en-US" altLang="en-US" sz="1600" b="1" dirty="0" err="1">
                <a:solidFill>
                  <a:srgbClr val="00B0F0"/>
                </a:solidFill>
                <a:latin typeface="Calibri"/>
                <a:ea typeface="宋体" charset="-122"/>
              </a:rPr>
              <a:t>ik</a:t>
            </a:r>
            <a:r>
              <a:rPr lang="en-US" altLang="en-US" sz="1600" b="1" dirty="0">
                <a:solidFill>
                  <a:srgbClr val="00B0F0"/>
                </a:solidFill>
                <a:latin typeface="Calibri"/>
                <a:ea typeface="宋体" charset="-122"/>
              </a:rPr>
              <a:t> </a:t>
            </a:r>
            <a:r>
              <a:rPr lang="en-US" altLang="en-US" sz="1600" b="1" dirty="0" err="1">
                <a:solidFill>
                  <a:srgbClr val="00B0F0"/>
                </a:solidFill>
                <a:latin typeface="Calibri"/>
                <a:ea typeface="宋体" charset="-122"/>
              </a:rPr>
              <a:t>geografik</a:t>
            </a:r>
            <a:r>
              <a:rPr lang="en-US" altLang="en-US" sz="1600" b="1" dirty="0">
                <a:solidFill>
                  <a:srgbClr val="00B0F0"/>
                </a:solidFill>
                <a:latin typeface="Calibri"/>
                <a:ea typeface="宋体" charset="-122"/>
              </a:rPr>
              <a:t> a</a:t>
            </a:r>
            <a:r>
              <a:rPr lang="ru-RU" altLang="en-US" sz="1600" b="1" dirty="0">
                <a:solidFill>
                  <a:srgbClr val="00B0F0"/>
                </a:solidFill>
                <a:latin typeface="Calibri"/>
                <a:ea typeface="宋体" charset="-122"/>
              </a:rPr>
              <a:t>ç</a:t>
            </a:r>
            <a:r>
              <a:rPr lang="en-US" altLang="en-US" sz="1600" b="1" dirty="0">
                <a:solidFill>
                  <a:srgbClr val="00B0F0"/>
                </a:solidFill>
                <a:latin typeface="Calibri"/>
                <a:ea typeface="宋体" charset="-122"/>
              </a:rPr>
              <a:t>y</a:t>
            </a:r>
            <a:r>
              <a:rPr lang="ru-RU" altLang="en-US" sz="1600" b="1" dirty="0">
                <a:solidFill>
                  <a:srgbClr val="00B0F0"/>
                </a:solidFill>
                <a:latin typeface="Calibri"/>
                <a:ea typeface="宋体" charset="-122"/>
              </a:rPr>
              <a:t>ş</a:t>
            </a:r>
            <a:r>
              <a:rPr lang="en-US" altLang="en-US" sz="1600" b="1" dirty="0">
                <a:solidFill>
                  <a:srgbClr val="00B0F0"/>
                </a:solidFill>
                <a:latin typeface="Calibri"/>
                <a:ea typeface="宋体" charset="-122"/>
              </a:rPr>
              <a:t>lar </a:t>
            </a:r>
            <a:r>
              <a:rPr lang="en-US" altLang="en-US" sz="1600" b="1" dirty="0" err="1">
                <a:solidFill>
                  <a:srgbClr val="00B0F0"/>
                </a:solidFill>
                <a:latin typeface="Calibri"/>
                <a:ea typeface="宋体" charset="-122"/>
              </a:rPr>
              <a:t>ady</a:t>
            </a:r>
            <a:r>
              <a:rPr lang="en-US" altLang="en-US" sz="1600" b="1" dirty="0">
                <a:solidFill>
                  <a:srgbClr val="00B0F0"/>
                </a:solidFill>
                <a:latin typeface="Calibri"/>
                <a:ea typeface="宋体" charset="-122"/>
              </a:rPr>
              <a:t> </a:t>
            </a:r>
            <a:r>
              <a:rPr lang="en-US" altLang="en-US" sz="1600" b="1" dirty="0" err="1">
                <a:solidFill>
                  <a:srgbClr val="00B0F0"/>
                </a:solidFill>
                <a:latin typeface="Calibri"/>
                <a:ea typeface="宋体" charset="-122"/>
              </a:rPr>
              <a:t>bilen</a:t>
            </a:r>
            <a:r>
              <a:rPr lang="en-US" altLang="en-US" sz="1600" b="1" dirty="0">
                <a:solidFill>
                  <a:srgbClr val="00B0F0"/>
                </a:solidFill>
                <a:latin typeface="Calibri"/>
                <a:ea typeface="宋体" charset="-122"/>
              </a:rPr>
              <a:t> belli </a:t>
            </a:r>
            <a:r>
              <a:rPr lang="en-US" altLang="en-US" sz="1600" b="1" dirty="0" err="1">
                <a:solidFill>
                  <a:srgbClr val="00B0F0"/>
                </a:solidFill>
                <a:latin typeface="Calibri"/>
                <a:ea typeface="宋体" charset="-122"/>
              </a:rPr>
              <a:t>bolan</a:t>
            </a:r>
            <a:r>
              <a:rPr lang="en-US" altLang="en-US" sz="1600" b="1" dirty="0">
                <a:solidFill>
                  <a:srgbClr val="00B0F0"/>
                </a:solidFill>
                <a:latin typeface="Calibri"/>
                <a:ea typeface="宋体" charset="-122"/>
              </a:rPr>
              <a:t> </a:t>
            </a:r>
            <a:r>
              <a:rPr lang="en-US" altLang="en-US" sz="1600" b="1" dirty="0" err="1">
                <a:solidFill>
                  <a:srgbClr val="00B0F0"/>
                </a:solidFill>
                <a:latin typeface="Calibri"/>
                <a:ea typeface="宋体" charset="-122"/>
              </a:rPr>
              <a:t>bu</a:t>
            </a:r>
            <a:r>
              <a:rPr lang="en-US" altLang="en-US" sz="1600" b="1" dirty="0">
                <a:solidFill>
                  <a:srgbClr val="00B0F0"/>
                </a:solidFill>
                <a:latin typeface="Calibri"/>
                <a:ea typeface="宋体" charset="-122"/>
              </a:rPr>
              <a:t> </a:t>
            </a:r>
            <a:r>
              <a:rPr lang="en-US" altLang="en-US" sz="1600" b="1" dirty="0" err="1">
                <a:solidFill>
                  <a:srgbClr val="00B0F0"/>
                </a:solidFill>
                <a:latin typeface="Calibri"/>
                <a:ea typeface="宋体" charset="-122"/>
              </a:rPr>
              <a:t>Ewropada</a:t>
            </a:r>
            <a:r>
              <a:rPr lang="en-US" altLang="en-US" sz="1600" b="1" dirty="0">
                <a:solidFill>
                  <a:srgbClr val="00B0F0"/>
                </a:solidFill>
                <a:latin typeface="Calibri"/>
                <a:ea typeface="宋体" charset="-122"/>
              </a:rPr>
              <a:t>, a</a:t>
            </a:r>
            <a:r>
              <a:rPr lang="ru-RU" altLang="en-US" sz="1600" b="1" dirty="0">
                <a:solidFill>
                  <a:srgbClr val="00B0F0"/>
                </a:solidFill>
                <a:latin typeface="Calibri"/>
                <a:ea typeface="宋体" charset="-122"/>
              </a:rPr>
              <a:t>ý</a:t>
            </a:r>
            <a:r>
              <a:rPr lang="en-US" altLang="en-US" sz="1600" b="1" dirty="0" err="1">
                <a:solidFill>
                  <a:srgbClr val="00B0F0"/>
                </a:solidFill>
                <a:latin typeface="Calibri"/>
                <a:ea typeface="宋体" charset="-122"/>
              </a:rPr>
              <a:t>ratyn</a:t>
            </a:r>
            <a:r>
              <a:rPr lang="en-US" altLang="en-US" sz="1600" b="1" dirty="0">
                <a:solidFill>
                  <a:srgbClr val="00B0F0"/>
                </a:solidFill>
                <a:latin typeface="Calibri"/>
                <a:ea typeface="宋体" charset="-122"/>
              </a:rPr>
              <a:t> hem </a:t>
            </a:r>
            <a:r>
              <a:rPr lang="en-US" altLang="en-US" sz="1600" b="1" dirty="0" err="1">
                <a:solidFill>
                  <a:srgbClr val="00B0F0"/>
                </a:solidFill>
                <a:latin typeface="Calibri"/>
                <a:ea typeface="宋体" charset="-122"/>
              </a:rPr>
              <a:t>wenesi</a:t>
            </a:r>
            <a:r>
              <a:rPr lang="ru-RU" altLang="en-US" sz="1600" b="1" dirty="0">
                <a:solidFill>
                  <a:srgbClr val="00B0F0"/>
                </a:solidFill>
                <a:latin typeface="Calibri"/>
                <a:ea typeface="宋体" charset="-122"/>
              </a:rPr>
              <a:t>ý</a:t>
            </a:r>
            <a:r>
              <a:rPr lang="en-US" altLang="en-US" sz="1600" b="1" dirty="0" err="1">
                <a:solidFill>
                  <a:srgbClr val="00B0F0"/>
                </a:solidFill>
                <a:latin typeface="Calibri"/>
                <a:ea typeface="宋体" charset="-122"/>
              </a:rPr>
              <a:t>aly</a:t>
            </a:r>
            <a:r>
              <a:rPr lang="en-US" altLang="en-US" sz="1600" b="1" dirty="0">
                <a:solidFill>
                  <a:srgbClr val="00B0F0"/>
                </a:solidFill>
                <a:latin typeface="Calibri"/>
                <a:ea typeface="宋体" charset="-122"/>
              </a:rPr>
              <a:t> s</a:t>
            </a:r>
            <a:r>
              <a:rPr lang="ru-RU" altLang="en-US" sz="1600" b="1" dirty="0">
                <a:solidFill>
                  <a:srgbClr val="00B0F0"/>
                </a:solidFill>
                <a:latin typeface="Calibri"/>
                <a:ea typeface="宋体" charset="-122"/>
              </a:rPr>
              <a:t>ö</a:t>
            </a:r>
            <a:r>
              <a:rPr lang="en-US" altLang="en-US" sz="1600" b="1" dirty="0" err="1">
                <a:solidFill>
                  <a:srgbClr val="00B0F0"/>
                </a:solidFill>
                <a:latin typeface="Calibri"/>
                <a:ea typeface="宋体" charset="-122"/>
              </a:rPr>
              <a:t>wdeg</a:t>
            </a:r>
            <a:r>
              <a:rPr lang="ru-RU" altLang="en-US" sz="1600" b="1" dirty="0">
                <a:solidFill>
                  <a:srgbClr val="00B0F0"/>
                </a:solidFill>
                <a:latin typeface="Calibri"/>
                <a:ea typeface="宋体" charset="-122"/>
              </a:rPr>
              <a:t>ä</a:t>
            </a:r>
            <a:r>
              <a:rPr lang="en-US" altLang="en-US" sz="1600" b="1" dirty="0">
                <a:solidFill>
                  <a:srgbClr val="00B0F0"/>
                </a:solidFill>
                <a:latin typeface="Calibri"/>
                <a:ea typeface="宋体" charset="-122"/>
              </a:rPr>
              <a:t>r Marko </a:t>
            </a:r>
            <a:r>
              <a:rPr lang="en-US" altLang="en-US" sz="1600" b="1" dirty="0" err="1">
                <a:solidFill>
                  <a:srgbClr val="00B0F0"/>
                </a:solidFill>
                <a:latin typeface="Calibri"/>
                <a:ea typeface="宋体" charset="-122"/>
              </a:rPr>
              <a:t>Polony</a:t>
            </a:r>
            <a:r>
              <a:rPr lang="ru-RU" altLang="en-US" sz="1600" b="1" dirty="0">
                <a:solidFill>
                  <a:srgbClr val="00B0F0"/>
                </a:solidFill>
                <a:latin typeface="Calibri"/>
                <a:ea typeface="宋体" charset="-122"/>
              </a:rPr>
              <a:t>ň</a:t>
            </a:r>
            <a:r>
              <a:rPr lang="en-US" altLang="en-US" sz="1600" b="1" dirty="0">
                <a:solidFill>
                  <a:srgbClr val="00B0F0"/>
                </a:solidFill>
                <a:latin typeface="Calibri"/>
                <a:ea typeface="宋体" charset="-122"/>
              </a:rPr>
              <a:t> </a:t>
            </a:r>
            <a:r>
              <a:rPr lang="ru-RU" altLang="en-US" sz="1600" b="1" dirty="0">
                <a:solidFill>
                  <a:srgbClr val="00B0F0"/>
                </a:solidFill>
                <a:latin typeface="Calibri"/>
                <a:ea typeface="宋体" charset="-122"/>
              </a:rPr>
              <a:t>ý</a:t>
            </a:r>
            <a:r>
              <a:rPr lang="en-US" altLang="en-US" sz="1600" b="1" dirty="0" err="1">
                <a:solidFill>
                  <a:srgbClr val="00B0F0"/>
                </a:solidFill>
                <a:latin typeface="Calibri"/>
                <a:ea typeface="宋体" charset="-122"/>
              </a:rPr>
              <a:t>azgylardan</a:t>
            </a:r>
            <a:r>
              <a:rPr lang="en-US" altLang="en-US" sz="1600" b="1" dirty="0">
                <a:solidFill>
                  <a:srgbClr val="00B0F0"/>
                </a:solidFill>
                <a:latin typeface="Calibri"/>
                <a:ea typeface="宋体" charset="-122"/>
              </a:rPr>
              <a:t> so</a:t>
            </a:r>
            <a:r>
              <a:rPr lang="ru-RU" altLang="en-US" sz="1600" b="1" dirty="0">
                <a:solidFill>
                  <a:srgbClr val="00B0F0"/>
                </a:solidFill>
                <a:latin typeface="Calibri"/>
                <a:ea typeface="宋体" charset="-122"/>
              </a:rPr>
              <a:t>ň</a:t>
            </a:r>
            <a:r>
              <a:rPr lang="en-US" altLang="en-US" sz="1600" b="1" dirty="0">
                <a:solidFill>
                  <a:srgbClr val="00B0F0"/>
                </a:solidFill>
                <a:latin typeface="Calibri"/>
                <a:ea typeface="宋体" charset="-122"/>
              </a:rPr>
              <a:t>, G</a:t>
            </a:r>
            <a:r>
              <a:rPr lang="ru-RU" altLang="en-US" sz="1600" b="1" dirty="0">
                <a:solidFill>
                  <a:srgbClr val="00B0F0"/>
                </a:solidFill>
                <a:latin typeface="Calibri"/>
                <a:ea typeface="宋体" charset="-122"/>
              </a:rPr>
              <a:t>ü</a:t>
            </a:r>
            <a:r>
              <a:rPr lang="en-US" altLang="en-US" sz="1600" b="1" dirty="0" err="1">
                <a:solidFill>
                  <a:srgbClr val="00B0F0"/>
                </a:solidFill>
                <a:latin typeface="Calibri"/>
                <a:ea typeface="宋体" charset="-122"/>
              </a:rPr>
              <a:t>ndogary</a:t>
            </a:r>
            <a:r>
              <a:rPr lang="ru-RU" altLang="en-US" sz="1600" b="1" dirty="0">
                <a:solidFill>
                  <a:srgbClr val="00B0F0"/>
                </a:solidFill>
                <a:latin typeface="Calibri"/>
                <a:ea typeface="宋体" charset="-122"/>
              </a:rPr>
              <a:t>ň</a:t>
            </a:r>
            <a:r>
              <a:rPr lang="en-US" altLang="en-US" sz="1600" b="1" dirty="0">
                <a:solidFill>
                  <a:srgbClr val="00B0F0"/>
                </a:solidFill>
                <a:latin typeface="Calibri"/>
                <a:ea typeface="宋体" charset="-122"/>
              </a:rPr>
              <a:t> </a:t>
            </a:r>
            <a:r>
              <a:rPr lang="en-US" altLang="en-US" sz="1600" b="1" dirty="0" err="1">
                <a:solidFill>
                  <a:srgbClr val="00B0F0"/>
                </a:solidFill>
                <a:latin typeface="Calibri"/>
                <a:ea typeface="宋体" charset="-122"/>
              </a:rPr>
              <a:t>ertekilerind</a:t>
            </a:r>
            <a:r>
              <a:rPr lang="ru-RU" altLang="en-US" sz="1600" b="1" dirty="0">
                <a:solidFill>
                  <a:srgbClr val="00B0F0"/>
                </a:solidFill>
                <a:latin typeface="Calibri"/>
                <a:ea typeface="宋体" charset="-122"/>
              </a:rPr>
              <a:t>ä</a:t>
            </a:r>
            <a:r>
              <a:rPr lang="en-US" altLang="en-US" sz="1600" b="1" dirty="0" err="1">
                <a:solidFill>
                  <a:srgbClr val="00B0F0"/>
                </a:solidFill>
                <a:latin typeface="Calibri"/>
                <a:ea typeface="宋体" charset="-122"/>
              </a:rPr>
              <a:t>ki</a:t>
            </a:r>
            <a:r>
              <a:rPr lang="en-US" altLang="en-US" sz="1600" b="1" dirty="0">
                <a:solidFill>
                  <a:srgbClr val="00B0F0"/>
                </a:solidFill>
                <a:latin typeface="Calibri"/>
                <a:ea typeface="宋体" charset="-122"/>
              </a:rPr>
              <a:t> </a:t>
            </a:r>
            <a:r>
              <a:rPr lang="ru-RU" altLang="en-US" sz="1600" b="1" dirty="0">
                <a:solidFill>
                  <a:srgbClr val="00B0F0"/>
                </a:solidFill>
                <a:latin typeface="Calibri"/>
                <a:ea typeface="宋体" charset="-122"/>
              </a:rPr>
              <a:t>ý</a:t>
            </a:r>
            <a:r>
              <a:rPr lang="en-US" altLang="en-US" sz="1600" b="1" dirty="0" err="1">
                <a:solidFill>
                  <a:srgbClr val="00B0F0"/>
                </a:solidFill>
                <a:latin typeface="Calibri"/>
                <a:ea typeface="宋体" charset="-122"/>
              </a:rPr>
              <a:t>aly</a:t>
            </a:r>
            <a:r>
              <a:rPr lang="en-US" altLang="en-US" sz="1600" b="1" dirty="0">
                <a:solidFill>
                  <a:srgbClr val="00B0F0"/>
                </a:solidFill>
                <a:latin typeface="Calibri"/>
                <a:ea typeface="宋体" charset="-122"/>
              </a:rPr>
              <a:t> </a:t>
            </a:r>
            <a:r>
              <a:rPr lang="en-US" altLang="en-US" sz="1600" b="1" dirty="0" err="1">
                <a:solidFill>
                  <a:srgbClr val="00B0F0"/>
                </a:solidFill>
                <a:latin typeface="Calibri"/>
                <a:ea typeface="宋体" charset="-122"/>
              </a:rPr>
              <a:t>ba</a:t>
            </a:r>
            <a:r>
              <a:rPr lang="ru-RU" altLang="en-US" sz="1600" b="1" dirty="0">
                <a:solidFill>
                  <a:srgbClr val="00B0F0"/>
                </a:solidFill>
                <a:latin typeface="Calibri"/>
                <a:ea typeface="宋体" charset="-122"/>
              </a:rPr>
              <a:t>ý</a:t>
            </a:r>
            <a:r>
              <a:rPr lang="en-US" altLang="en-US" sz="1600" b="1" dirty="0" err="1">
                <a:solidFill>
                  <a:srgbClr val="00B0F0"/>
                </a:solidFill>
                <a:latin typeface="Calibri"/>
                <a:ea typeface="宋体" charset="-122"/>
              </a:rPr>
              <a:t>lyklary</a:t>
            </a:r>
            <a:r>
              <a:rPr lang="en-US" altLang="en-US" sz="1600" b="1" dirty="0">
                <a:solidFill>
                  <a:srgbClr val="00B0F0"/>
                </a:solidFill>
                <a:latin typeface="Calibri"/>
                <a:ea typeface="宋体" charset="-122"/>
              </a:rPr>
              <a:t> </a:t>
            </a:r>
            <a:r>
              <a:rPr lang="en-US" altLang="en-US" sz="1600" b="1" dirty="0" err="1">
                <a:solidFill>
                  <a:srgbClr val="00B0F0"/>
                </a:solidFill>
                <a:latin typeface="Calibri"/>
                <a:ea typeface="宋体" charset="-122"/>
              </a:rPr>
              <a:t>barada</a:t>
            </a:r>
            <a:r>
              <a:rPr lang="en-US" altLang="en-US" sz="1600" b="1" dirty="0">
                <a:solidFill>
                  <a:srgbClr val="00B0F0"/>
                </a:solidFill>
                <a:latin typeface="Calibri"/>
                <a:ea typeface="宋体" charset="-122"/>
              </a:rPr>
              <a:t> e</a:t>
            </a:r>
            <a:r>
              <a:rPr lang="ru-RU" altLang="en-US" sz="1600" b="1" dirty="0">
                <a:solidFill>
                  <a:srgbClr val="00B0F0"/>
                </a:solidFill>
                <a:latin typeface="Calibri"/>
                <a:ea typeface="宋体" charset="-122"/>
              </a:rPr>
              <a:t>ş</a:t>
            </a:r>
            <a:r>
              <a:rPr lang="en-US" altLang="en-US" sz="1600" b="1" dirty="0" err="1">
                <a:solidFill>
                  <a:srgbClr val="00B0F0"/>
                </a:solidFill>
                <a:latin typeface="Calibri"/>
                <a:ea typeface="宋体" charset="-122"/>
              </a:rPr>
              <a:t>idipdirler</a:t>
            </a:r>
            <a:r>
              <a:rPr lang="en-US" altLang="en-US" sz="1600" b="1" dirty="0">
                <a:solidFill>
                  <a:srgbClr val="00B0F0"/>
                </a:solidFill>
                <a:latin typeface="Calibri"/>
                <a:ea typeface="宋体" charset="-122"/>
              </a:rPr>
              <a:t>. </a:t>
            </a:r>
            <a:r>
              <a:rPr lang="en-US" altLang="en-US" sz="1600" b="1" dirty="0" err="1">
                <a:solidFill>
                  <a:srgbClr val="00B0F0"/>
                </a:solidFill>
                <a:latin typeface="Calibri"/>
                <a:ea typeface="宋体" charset="-122"/>
              </a:rPr>
              <a:t>Hindistany</a:t>
            </a:r>
            <a:r>
              <a:rPr lang="ru-RU" altLang="en-US" sz="1600" b="1" dirty="0">
                <a:solidFill>
                  <a:srgbClr val="00B0F0"/>
                </a:solidFill>
                <a:latin typeface="Calibri"/>
                <a:ea typeface="宋体" charset="-122"/>
              </a:rPr>
              <a:t>ň</a:t>
            </a:r>
            <a:r>
              <a:rPr lang="en-US" altLang="en-US" sz="1600" b="1" dirty="0">
                <a:solidFill>
                  <a:srgbClr val="00B0F0"/>
                </a:solidFill>
                <a:latin typeface="Calibri"/>
                <a:ea typeface="宋体" charset="-122"/>
              </a:rPr>
              <a:t> we </a:t>
            </a:r>
            <a:r>
              <a:rPr lang="en-US" altLang="en-US" sz="1600" b="1" dirty="0" err="1">
                <a:solidFill>
                  <a:srgbClr val="00B0F0"/>
                </a:solidFill>
                <a:latin typeface="Calibri"/>
                <a:ea typeface="宋体" charset="-122"/>
              </a:rPr>
              <a:t>Hyta</a:t>
            </a:r>
            <a:r>
              <a:rPr lang="ru-RU" altLang="en-US" sz="1600" b="1" dirty="0">
                <a:solidFill>
                  <a:srgbClr val="00B0F0"/>
                </a:solidFill>
                <a:latin typeface="Calibri"/>
                <a:ea typeface="宋体" charset="-122"/>
              </a:rPr>
              <a:t>ý</a:t>
            </a:r>
            <a:r>
              <a:rPr lang="en-US" altLang="en-US" sz="1600" b="1" dirty="0">
                <a:solidFill>
                  <a:srgbClr val="00B0F0"/>
                </a:solidFill>
                <a:latin typeface="Calibri"/>
                <a:ea typeface="宋体" charset="-122"/>
              </a:rPr>
              <a:t>y</a:t>
            </a:r>
            <a:r>
              <a:rPr lang="ru-RU" altLang="en-US" sz="1600" b="1" dirty="0">
                <a:solidFill>
                  <a:srgbClr val="00B0F0"/>
                </a:solidFill>
                <a:latin typeface="Calibri"/>
                <a:ea typeface="宋体" charset="-122"/>
              </a:rPr>
              <a:t>ň</a:t>
            </a:r>
            <a:r>
              <a:rPr lang="en-US" altLang="en-US" sz="1600" b="1" dirty="0">
                <a:solidFill>
                  <a:srgbClr val="00B0F0"/>
                </a:solidFill>
                <a:latin typeface="Calibri"/>
                <a:ea typeface="宋体" charset="-122"/>
              </a:rPr>
              <a:t> </a:t>
            </a:r>
            <a:r>
              <a:rPr lang="ru-RU" altLang="en-US" sz="1600" b="1" dirty="0">
                <a:solidFill>
                  <a:srgbClr val="00B0F0"/>
                </a:solidFill>
                <a:latin typeface="Calibri"/>
                <a:ea typeface="宋体" charset="-122"/>
              </a:rPr>
              <a:t>ö</a:t>
            </a:r>
            <a:r>
              <a:rPr lang="en-US" altLang="en-US" sz="1600" b="1" dirty="0">
                <a:solidFill>
                  <a:srgbClr val="00B0F0"/>
                </a:solidFill>
                <a:latin typeface="Calibri"/>
                <a:ea typeface="宋体" charset="-122"/>
              </a:rPr>
              <a:t>n</a:t>
            </a:r>
            <a:r>
              <a:rPr lang="ru-RU" altLang="en-US" sz="1600" b="1" dirty="0">
                <a:solidFill>
                  <a:srgbClr val="00B0F0"/>
                </a:solidFill>
                <a:latin typeface="Calibri"/>
                <a:ea typeface="宋体" charset="-122"/>
              </a:rPr>
              <a:t>ü</a:t>
            </a:r>
            <a:r>
              <a:rPr lang="en-US" altLang="en-US" sz="1600" b="1" dirty="0" err="1">
                <a:solidFill>
                  <a:srgbClr val="00B0F0"/>
                </a:solidFill>
                <a:latin typeface="Calibri"/>
                <a:ea typeface="宋体" charset="-122"/>
              </a:rPr>
              <a:t>mleri</a:t>
            </a:r>
            <a:r>
              <a:rPr lang="en-US" altLang="en-US" sz="1600" b="1" dirty="0">
                <a:solidFill>
                  <a:srgbClr val="00B0F0"/>
                </a:solidFill>
                <a:latin typeface="Calibri"/>
                <a:ea typeface="宋体" charset="-122"/>
              </a:rPr>
              <a:t> </a:t>
            </a:r>
            <a:r>
              <a:rPr lang="ru-RU" altLang="en-US" sz="1600" b="1" dirty="0" err="1">
                <a:solidFill>
                  <a:srgbClr val="00B0F0"/>
                </a:solidFill>
                <a:latin typeface="Calibri"/>
                <a:ea typeface="宋体" charset="-122"/>
              </a:rPr>
              <a:t>üç</a:t>
            </a:r>
            <a:r>
              <a:rPr lang="en-US" altLang="en-US" sz="1600" b="1" dirty="0">
                <a:solidFill>
                  <a:srgbClr val="00B0F0"/>
                </a:solidFill>
                <a:latin typeface="Calibri"/>
                <a:ea typeface="宋体" charset="-122"/>
              </a:rPr>
              <a:t>in </a:t>
            </a:r>
            <a:r>
              <a:rPr lang="en-US" altLang="en-US" sz="1600" b="1" dirty="0" err="1">
                <a:solidFill>
                  <a:srgbClr val="00B0F0"/>
                </a:solidFill>
                <a:latin typeface="Calibri"/>
                <a:ea typeface="宋体" charset="-122"/>
              </a:rPr>
              <a:t>ummansyz</a:t>
            </a:r>
            <a:r>
              <a:rPr lang="en-US" altLang="en-US" sz="1600" b="1" dirty="0">
                <a:solidFill>
                  <a:srgbClr val="00B0F0"/>
                </a:solidFill>
                <a:latin typeface="Calibri"/>
                <a:ea typeface="宋体" charset="-122"/>
              </a:rPr>
              <a:t> </a:t>
            </a:r>
            <a:r>
              <a:rPr lang="en-US" altLang="en-US" sz="1600" b="1" dirty="0" err="1">
                <a:solidFill>
                  <a:srgbClr val="00B0F0"/>
                </a:solidFill>
                <a:latin typeface="Calibri"/>
                <a:ea typeface="宋体" charset="-122"/>
              </a:rPr>
              <a:t>pul</a:t>
            </a:r>
            <a:r>
              <a:rPr lang="en-US" altLang="en-US" sz="1600" b="1" dirty="0">
                <a:solidFill>
                  <a:srgbClr val="00B0F0"/>
                </a:solidFill>
                <a:latin typeface="Calibri"/>
                <a:ea typeface="宋体" charset="-122"/>
              </a:rPr>
              <a:t> </a:t>
            </a:r>
            <a:r>
              <a:rPr lang="en-US" altLang="en-US" sz="1600" b="1" dirty="0" err="1">
                <a:solidFill>
                  <a:srgbClr val="00B0F0"/>
                </a:solidFill>
                <a:latin typeface="Calibri"/>
                <a:ea typeface="宋体" charset="-122"/>
              </a:rPr>
              <a:t>har</a:t>
            </a:r>
            <a:r>
              <a:rPr lang="ru-RU" altLang="en-US" sz="1600" b="1" dirty="0">
                <a:solidFill>
                  <a:srgbClr val="00B0F0"/>
                </a:solidFill>
                <a:latin typeface="Calibri"/>
                <a:ea typeface="宋体" charset="-122"/>
              </a:rPr>
              <a:t>ç</a:t>
            </a:r>
            <a:r>
              <a:rPr lang="en-US" altLang="en-US" sz="1600" b="1" dirty="0" err="1">
                <a:solidFill>
                  <a:srgbClr val="00B0F0"/>
                </a:solidFill>
                <a:latin typeface="Calibri"/>
                <a:ea typeface="宋体" charset="-122"/>
              </a:rPr>
              <a:t>lanylypdyr</a:t>
            </a:r>
            <a:r>
              <a:rPr lang="en-US" altLang="en-US" sz="1600" b="1" dirty="0">
                <a:solidFill>
                  <a:srgbClr val="00B0F0"/>
                </a:solidFill>
                <a:latin typeface="Calibri"/>
                <a:ea typeface="宋体" charset="-122"/>
              </a:rPr>
              <a:t>.</a:t>
            </a:r>
          </a:p>
        </p:txBody>
      </p:sp>
    </p:spTree>
    <p:extLst>
      <p:ext uri="{BB962C8B-B14F-4D97-AF65-F5344CB8AC3E}">
        <p14:creationId xmlns:p14="http://schemas.microsoft.com/office/powerpoint/2010/main" val="1559741497"/>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026" name="Picture 2" descr="C:\Users\maks\Desktop\uuk leksiýalar slayd\Deňiz ulagynyň tehniki üpjünçiligi, tehnologiýasy\ppt\media\image2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2294591"/>
            <a:ext cx="3333750" cy="22098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maks\Desktop\uuk leksiýalar slayd\Deňiz ulagynyň tehniki üpjünçiligi, tehnologiýasy\ppt\media\image5.P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96661" y="1935163"/>
            <a:ext cx="7950678" cy="438943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maks\Desktop\uuk leksiýalar slayd\Deňiz ulagynyň tehniki üpjünçiligi, tehnologiýasy\ppt\media\image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00088"/>
            <a:ext cx="9144000" cy="5457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2340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graphicFrame>
        <p:nvGraphicFramePr>
          <p:cNvPr id="4" name="Объект 3">
            <a:hlinkClick r:id="" action="ppaction://ole?verb=0"/>
          </p:cNvPr>
          <p:cNvGraphicFramePr>
            <a:graphicFrameLocks noChangeAspect="1"/>
          </p:cNvGraphicFramePr>
          <p:nvPr>
            <p:extLst>
              <p:ext uri="{D42A27DB-BD31-4B8C-83A1-F6EECF244321}">
                <p14:modId xmlns:p14="http://schemas.microsoft.com/office/powerpoint/2010/main" val="1098772119"/>
              </p:ext>
            </p:extLst>
          </p:nvPr>
        </p:nvGraphicFramePr>
        <p:xfrm>
          <a:off x="92075" y="92075"/>
          <a:ext cx="8872413" cy="6145237"/>
        </p:xfrm>
        <a:graphic>
          <a:graphicData uri="http://schemas.openxmlformats.org/presentationml/2006/ole">
            <mc:AlternateContent xmlns:mc="http://schemas.openxmlformats.org/markup-compatibility/2006">
              <mc:Choice xmlns:v="urn:schemas-microsoft-com:vml" Requires="v">
                <p:oleObj spid="_x0000_s1026" name="Презентация" r:id="rId3" imgW="6094506" imgH="3427643" progId="PowerPoint.Show.12">
                  <p:embed/>
                </p:oleObj>
              </mc:Choice>
              <mc:Fallback>
                <p:oleObj name="Презентация" r:id="rId3" imgW="6094506" imgH="3427643" progId="PowerPoint.Show.12">
                  <p:embed/>
                  <p:pic>
                    <p:nvPicPr>
                      <p:cNvPr id="4" name="Объект 3">
                        <a:hlinkClick r:id="" action="ppaction://ole?verb=0"/>
                      </p:cNvPr>
                      <p:cNvPicPr/>
                      <p:nvPr/>
                    </p:nvPicPr>
                    <p:blipFill>
                      <a:blip r:embed="rId4"/>
                      <a:stretch>
                        <a:fillRect/>
                      </a:stretch>
                    </p:blipFill>
                    <p:spPr>
                      <a:xfrm>
                        <a:off x="92075" y="92075"/>
                        <a:ext cx="8872413" cy="6145237"/>
                      </a:xfrm>
                      <a:prstGeom prst="rect">
                        <a:avLst/>
                      </a:prstGeom>
                    </p:spPr>
                  </p:pic>
                </p:oleObj>
              </mc:Fallback>
            </mc:AlternateContent>
          </a:graphicData>
        </a:graphic>
      </p:graphicFrame>
    </p:spTree>
    <p:extLst>
      <p:ext uri="{BB962C8B-B14F-4D97-AF65-F5344CB8AC3E}">
        <p14:creationId xmlns:p14="http://schemas.microsoft.com/office/powerpoint/2010/main" val="28491649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2050" name="Picture 2" descr="C:\Users\maks\Desktop\uuk leksiýalar slayd\Deňiz ulagynyň tehniki üpjünçiligi, tehnologiýasy\ppt\media\image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04875"/>
            <a:ext cx="9144000" cy="504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2100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457200" y="188640"/>
            <a:ext cx="8579296" cy="6408712"/>
          </a:xfrm>
        </p:spPr>
        <p:txBody>
          <a:bodyPr>
            <a:normAutofit fontScale="62500" lnSpcReduction="20000"/>
          </a:bodyPr>
          <a:lstStyle/>
          <a:p>
            <a:pPr algn="just">
              <a:lnSpc>
                <a:spcPct val="120000"/>
              </a:lnSpc>
            </a:pPr>
            <a:endParaRPr lang="ru-RU" b="1" dirty="0" smtClean="0"/>
          </a:p>
          <a:p>
            <a:pPr algn="just">
              <a:lnSpc>
                <a:spcPct val="120000"/>
              </a:lnSpc>
            </a:pPr>
            <a:r>
              <a:rPr lang="sq-AL" b="1" dirty="0" smtClean="0"/>
              <a:t>1</a:t>
            </a:r>
            <a:r>
              <a:rPr lang="sq-AL" b="1" i="1" dirty="0"/>
              <a:t>. Renessans döwrüniñ ulagy.</a:t>
            </a:r>
            <a:r>
              <a:rPr lang="sq-AL" dirty="0"/>
              <a:t> Feodalizmiñ dargap başlamagy we Ewropada kapitalistik gatnaşyklaryñ ýüze çykyp başlamagy täze söwda ýollarynyñ hem-de ХV-XVI asyrlarda täze döwletleriñ  açylyşyny çaltlandyrypdyr. Beýik geografik açyşlar ady bilen  belli bolan bu döwür Afrikanyñ, Aziýanyñ we Amerikanyñ kolonizasiýalaşdyrylmagyna başlangyç goýýar. Ewropada, aýratyn hem wenesiýaly söwdegär Marko Polonyñ ýazgylaryndan soñ, Gündogaryñ ertekilerdäki ýaly baýlyklary barada </a:t>
            </a:r>
            <a:r>
              <a:rPr lang="ru-RU" dirty="0" err="1"/>
              <a:t>eşid</a:t>
            </a:r>
            <a:r>
              <a:rPr lang="sq-AL" dirty="0"/>
              <a:t>ipdirler. Hindistanyñ we Hytaýyñ altyndan, kümüşden ýasalan harytlary, gymmat baha daşlary, dürleri, ýüpegi, dokma önümleri üçin ummasyz pul harçlapdyrlar. Mongol imperiýasynyñ dargamagy netijesinde Ewropanyñ Merkezi Aziýanyñ üstünden geçen Hytaý hem-de Hindistan bilen kerwen söwdasy kesilipdir. Ewropanyñ </a:t>
            </a:r>
            <a:r>
              <a:rPr lang="ru-RU" dirty="0" err="1"/>
              <a:t>Gadymy</a:t>
            </a:r>
            <a:r>
              <a:rPr lang="ru-RU" dirty="0"/>
              <a:t> </a:t>
            </a:r>
            <a:r>
              <a:rPr lang="sq-AL" dirty="0"/>
              <a:t>Gündogar bilen ulag baglanyşygynyñ kesilmegi Orta Ýer deñiz döwletleriniñ we şäherleriniñ (</a:t>
            </a:r>
            <a:r>
              <a:rPr lang="ru-RU" dirty="0" err="1"/>
              <a:t>aýratyn</a:t>
            </a:r>
            <a:r>
              <a:rPr lang="ru-RU" dirty="0"/>
              <a:t> </a:t>
            </a:r>
            <a:r>
              <a:rPr lang="ru-RU" dirty="0" err="1"/>
              <a:t>hem</a:t>
            </a:r>
            <a:r>
              <a:rPr lang="ru-RU" dirty="0"/>
              <a:t>, </a:t>
            </a:r>
            <a:r>
              <a:rPr lang="sq-AL" dirty="0"/>
              <a:t>Wenesiýanyñ, Genuýanyñ) ykdysadyýetine uly urgy bolupdyr. Bu wakalar gyt gündogar harytlaryna bolan bahalaryñ has galmagyna getiripdir. Netijede, Afrika, Hindistana, Gündogar Aziýa gidýän täze ýollary gözlemek zerurlygy ýüze çykýar. Bu wagtlar eýýäm ulagyñ täze tehniki serişdeleri hem-de gämini dolandyrmagyñ täze usullary döräp başlaýar. Muña Renessans döwrüniñ ylmynyñ ilkinji ýeten derejeleri hökmünde garap bolar. Grek hem-de Rim kürekli gämileriniñ ýerine ýelkenli gämiler ýüze çykypdyr. Şundan soñ dürli deñiz ekspedisiýalary, ýörişleri, syýahatlary başlanýar (portugallaryñ Afrika (XV a. 30ýý), Hindistana (1498ý), ruslaryñ Hindistana (XV a. 70ýý), H.Kolumbyñ Amerikany açmagy (1492ý.), Magellanyñ syýahatlary (1519ý)). XVIII asyryñ ahyryna 5 materik adamlara bellidi. Soñky 6-njy materik 1820 ýylda F. F. Bellinsgauzeniñ ýolbaşçylygyndaky rus ekspedisiýasy tarapyndan açylýar.   Bu ekspedisiýalaryñ, ýörişleriñ, syýahatlaryñ - ählisiniñ ulag serişdeleri bilen aýrylmaz baglanyşykly bolanlygy sebäpli ulagyñ </a:t>
            </a:r>
            <a:r>
              <a:rPr lang="ru-RU" dirty="0" err="1"/>
              <a:t>hem</a:t>
            </a:r>
            <a:r>
              <a:rPr lang="sq-AL" dirty="0"/>
              <a:t> ylmyñ hem-de adamzadyñ ösüşindäki uly ähmiýeti jedelsizdir.</a:t>
            </a:r>
            <a:endParaRPr lang="ru-RU" dirty="0"/>
          </a:p>
          <a:p>
            <a:endParaRPr lang="ru-RU" dirty="0"/>
          </a:p>
        </p:txBody>
      </p:sp>
    </p:spTree>
    <p:extLst>
      <p:ext uri="{BB962C8B-B14F-4D97-AF65-F5344CB8AC3E}">
        <p14:creationId xmlns:p14="http://schemas.microsoft.com/office/powerpoint/2010/main" val="997745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body" idx="1"/>
          </p:nvPr>
        </p:nvSpPr>
        <p:spPr>
          <a:xfrm>
            <a:off x="530225" y="404813"/>
            <a:ext cx="8362950" cy="5976937"/>
          </a:xfrm>
        </p:spPr>
        <p:txBody>
          <a:bodyPr>
            <a:normAutofit fontScale="25000" lnSpcReduction="20000"/>
          </a:bodyPr>
          <a:lstStyle/>
          <a:p>
            <a:pPr>
              <a:lnSpc>
                <a:spcPct val="120000"/>
              </a:lnSpc>
            </a:pPr>
            <a:r>
              <a:rPr lang="en-US" sz="6400" b="1" i="1" dirty="0">
                <a:latin typeface="Times New Roman" pitchFamily="18" charset="0"/>
                <a:cs typeface="Times New Roman" pitchFamily="18" charset="0"/>
              </a:rPr>
              <a:t>2</a:t>
            </a:r>
            <a:r>
              <a:rPr lang="tk-TM" sz="6400" b="1" i="1" dirty="0" smtClean="0"/>
              <a:t> </a:t>
            </a:r>
            <a:r>
              <a:rPr lang="en-US" sz="6400" b="1" i="1" dirty="0" smtClean="0"/>
              <a:t>. </a:t>
            </a:r>
            <a:r>
              <a:rPr lang="sq-AL" sz="6400" dirty="0" smtClean="0">
                <a:latin typeface="Times New Roman" pitchFamily="18" charset="0"/>
                <a:cs typeface="Times New Roman" pitchFamily="18" charset="0"/>
              </a:rPr>
              <a:t>Geografik </a:t>
            </a:r>
            <a:r>
              <a:rPr lang="sq-AL" sz="6400" dirty="0">
                <a:latin typeface="Times New Roman" pitchFamily="18" charset="0"/>
                <a:cs typeface="Times New Roman" pitchFamily="18" charset="0"/>
              </a:rPr>
              <a:t>açyşlaryñ netijesinde emele gelen kolonial sistema </a:t>
            </a:r>
            <a:r>
              <a:rPr lang="ru-RU" sz="6400" dirty="0">
                <a:latin typeface="Times New Roman" pitchFamily="18" charset="0"/>
                <a:cs typeface="Times New Roman" pitchFamily="18" charset="0"/>
              </a:rPr>
              <a:t>Ý</a:t>
            </a:r>
            <a:r>
              <a:rPr lang="sq-AL" sz="6400" dirty="0">
                <a:latin typeface="Times New Roman" pitchFamily="18" charset="0"/>
                <a:cs typeface="Times New Roman" pitchFamily="18" charset="0"/>
              </a:rPr>
              <a:t>ewropa burjuaziýasynyñ elinde altynyñ, kümüşiñ, dürli gymmatlyklaryñ we pul serişdeleriniñ toplanmagyna ýardam edipdir. Bu serişdeler iri kapitalistik önümçiligi ýola goýmaga, şonuñ bilen birlikde önümleri ýerleşdirmek üçin iri bazarlary döretmek</a:t>
            </a:r>
            <a:r>
              <a:rPr lang="ru-RU" sz="6400" dirty="0" err="1">
                <a:latin typeface="Times New Roman" pitchFamily="18" charset="0"/>
                <a:cs typeface="Times New Roman" pitchFamily="18" charset="0"/>
              </a:rPr>
              <a:t>de</a:t>
            </a:r>
            <a:r>
              <a:rPr lang="sq-AL" sz="6400" dirty="0">
                <a:latin typeface="Times New Roman" pitchFamily="18" charset="0"/>
                <a:cs typeface="Times New Roman" pitchFamily="18" charset="0"/>
              </a:rPr>
              <a:t> zeryr</a:t>
            </a:r>
            <a:r>
              <a:rPr lang="ru-RU" sz="6400" dirty="0">
                <a:latin typeface="Times New Roman" pitchFamily="18" charset="0"/>
                <a:cs typeface="Times New Roman" pitchFamily="18" charset="0"/>
              </a:rPr>
              <a:t> </a:t>
            </a:r>
            <a:r>
              <a:rPr lang="ru-RU" sz="6400" dirty="0" err="1">
                <a:latin typeface="Times New Roman" pitchFamily="18" charset="0"/>
                <a:cs typeface="Times New Roman" pitchFamily="18" charset="0"/>
              </a:rPr>
              <a:t>serişde</a:t>
            </a:r>
            <a:r>
              <a:rPr lang="sq-AL" sz="6400" dirty="0">
                <a:latin typeface="Times New Roman" pitchFamily="18" charset="0"/>
                <a:cs typeface="Times New Roman" pitchFamily="18" charset="0"/>
              </a:rPr>
              <a:t> bolup durýardy. </a:t>
            </a:r>
            <a:endParaRPr lang="ru-RU" sz="6400" dirty="0">
              <a:latin typeface="Times New Roman" pitchFamily="18" charset="0"/>
              <a:cs typeface="Times New Roman" pitchFamily="18" charset="0"/>
            </a:endParaRPr>
          </a:p>
          <a:p>
            <a:pPr>
              <a:lnSpc>
                <a:spcPct val="120000"/>
              </a:lnSpc>
            </a:pPr>
            <a:r>
              <a:rPr lang="sq-AL" sz="6400" dirty="0">
                <a:latin typeface="Times New Roman" pitchFamily="18" charset="0"/>
                <a:cs typeface="Times New Roman" pitchFamily="18" charset="0"/>
              </a:rPr>
              <a:t>    Ýewropanyñ Afrika, Aziýa, Amerika bilen ykdysady gatnaşyklarynyñ ösmegi söwdanyñ dünýä häsiýetli bolmagyna getiripdir. Onuñ merkezi bolsa Orta Ýer deñiz kenar ýakasynda bolanlygyndan Atlantik ummanyna tarap geçýär. Bu hadysa bir wagtlar gülläp ösen italýan şäherleriniñ pese düşmegi bilen</a:t>
            </a:r>
            <a:r>
              <a:rPr lang="ru-RU" sz="6400" dirty="0">
                <a:latin typeface="Times New Roman" pitchFamily="18" charset="0"/>
                <a:cs typeface="Times New Roman" pitchFamily="18" charset="0"/>
              </a:rPr>
              <a:t> </a:t>
            </a:r>
            <a:r>
              <a:rPr lang="ru-RU" sz="6400" dirty="0" err="1">
                <a:latin typeface="Times New Roman" pitchFamily="18" charset="0"/>
                <a:cs typeface="Times New Roman" pitchFamily="18" charset="0"/>
              </a:rPr>
              <a:t>birlikde</a:t>
            </a:r>
            <a:r>
              <a:rPr lang="sq-AL" sz="6400" dirty="0">
                <a:latin typeface="Times New Roman" pitchFamily="18" charset="0"/>
                <a:cs typeface="Times New Roman" pitchFamily="18" charset="0"/>
              </a:rPr>
              <a:t> bolup geçipdir. Ulag gatnaşyklarynyñ </a:t>
            </a:r>
            <a:r>
              <a:rPr lang="ru-RU" sz="6400" dirty="0" err="1">
                <a:latin typeface="Times New Roman" pitchFamily="18" charset="0"/>
                <a:cs typeface="Times New Roman" pitchFamily="18" charset="0"/>
              </a:rPr>
              <a:t>öňküler</a:t>
            </a:r>
            <a:r>
              <a:rPr lang="ru-RU" sz="6400" dirty="0">
                <a:latin typeface="Times New Roman" pitchFamily="18" charset="0"/>
                <a:cs typeface="Times New Roman" pitchFamily="18" charset="0"/>
              </a:rPr>
              <a:t> </a:t>
            </a:r>
            <a:r>
              <a:rPr lang="ru-RU" sz="6400" dirty="0" err="1">
                <a:latin typeface="Times New Roman" pitchFamily="18" charset="0"/>
                <a:cs typeface="Times New Roman" pitchFamily="18" charset="0"/>
              </a:rPr>
              <a:t>ýaly</a:t>
            </a:r>
            <a:r>
              <a:rPr lang="ru-RU" sz="6400" dirty="0">
                <a:latin typeface="Times New Roman" pitchFamily="18" charset="0"/>
                <a:cs typeface="Times New Roman" pitchFamily="18" charset="0"/>
              </a:rPr>
              <a:t> </a:t>
            </a:r>
            <a:r>
              <a:rPr lang="sq-AL" sz="6400" dirty="0">
                <a:latin typeface="Times New Roman" pitchFamily="18" charset="0"/>
                <a:cs typeface="Times New Roman" pitchFamily="18" charset="0"/>
              </a:rPr>
              <a:t>Wenesiýanyñ</a:t>
            </a:r>
            <a:r>
              <a:rPr lang="ru-RU" sz="6400" dirty="0">
                <a:latin typeface="Times New Roman" pitchFamily="18" charset="0"/>
                <a:cs typeface="Times New Roman" pitchFamily="18" charset="0"/>
              </a:rPr>
              <a:t> </a:t>
            </a:r>
            <a:r>
              <a:rPr lang="ru-RU" sz="6400" dirty="0" err="1">
                <a:latin typeface="Times New Roman" pitchFamily="18" charset="0"/>
                <a:cs typeface="Times New Roman" pitchFamily="18" charset="0"/>
              </a:rPr>
              <a:t>üstünden</a:t>
            </a:r>
            <a:r>
              <a:rPr lang="ru-RU" sz="6400" dirty="0">
                <a:latin typeface="Times New Roman" pitchFamily="18" charset="0"/>
                <a:cs typeface="Times New Roman" pitchFamily="18" charset="0"/>
              </a:rPr>
              <a:t> </a:t>
            </a:r>
            <a:r>
              <a:rPr lang="ru-RU" sz="6400" dirty="0" err="1">
                <a:latin typeface="Times New Roman" pitchFamily="18" charset="0"/>
                <a:cs typeface="Times New Roman" pitchFamily="18" charset="0"/>
              </a:rPr>
              <a:t>däl-de</a:t>
            </a:r>
            <a:r>
              <a:rPr lang="ru-RU" sz="6400" dirty="0">
                <a:latin typeface="Times New Roman" pitchFamily="18" charset="0"/>
                <a:cs typeface="Times New Roman" pitchFamily="18" charset="0"/>
              </a:rPr>
              <a:t>,</a:t>
            </a:r>
            <a:r>
              <a:rPr lang="sq-AL" sz="6400" dirty="0">
                <a:latin typeface="Times New Roman" pitchFamily="18" charset="0"/>
                <a:cs typeface="Times New Roman" pitchFamily="18" charset="0"/>
              </a:rPr>
              <a:t> gapdalyndan geçip başlamagy bilen ol özüne girdejili bolan ýük hem-de ýolagçy akymlaryndan kesilipdir. Şonuñ netijesinde ykdysadyýeti hem pese düşüpdir. </a:t>
            </a:r>
            <a:endParaRPr lang="ru-RU" sz="6400" dirty="0">
              <a:latin typeface="Times New Roman" pitchFamily="18" charset="0"/>
              <a:cs typeface="Times New Roman" pitchFamily="18" charset="0"/>
            </a:endParaRPr>
          </a:p>
          <a:p>
            <a:pPr>
              <a:lnSpc>
                <a:spcPct val="120000"/>
              </a:lnSpc>
            </a:pPr>
            <a:r>
              <a:rPr lang="sq-AL" sz="6400" dirty="0">
                <a:latin typeface="Times New Roman" pitchFamily="18" charset="0"/>
                <a:cs typeface="Times New Roman" pitchFamily="18" charset="0"/>
              </a:rPr>
              <a:t>    Zähmetiñ soñraky bölünişi, tehnikanyñ, senetçiligiñ ösüşi, şäherleriñ  we söwdanyñ ösüşi, feodallara garaşsyz işçi güýçleriniñ bolmagy manufakturanyñ, ýagny kiçi senagat edaralaryñ ýüze çykmagyna  ýardam edipdir. Ol kärhanalar dürli harytlary öndürmek üçin esasan el zähmetine we ýönekeý tehnikalara esaslanypdyr. Manufakturanyñ çäklerinde önümçiligiñ ýöritelişişi öz gezeginde zähmet öndürijiligini we önümiñ göwrüminiñ has artmagyny, dürli durmuş tejribeleriniñ toplanmagyny çaltlandyrdy. Emma manufaktura içerki we daşarky bazarlary haryt bilen üpjün etmekde çalt artýan isleglerini kanagatlandyryp bilmeýärdi. Netijede, manufaktura önümçiligi maşynlar bilen gysylyp başlanýar. XVIII asyryñ 30-njy ýyllarynda Angliýada dokma enjamlaryñ we egriji maşynlaryñ oýlanyp tapylmagy bilen başlanan maşyn tehnikasynyñ güýçli ösüşi haryt taýýarlamakda öndürijiligi çürt-kesik artdyrdy. Bu bolsa çig mallary we materiallary köp mukdarda fabriklere eltmekligi talap edýärdi. Şol döwrüñ ulaglary özüniñ pes öndürijili bilen tapawutlanýardy. </a:t>
            </a:r>
            <a:endParaRPr lang="ru-RU" sz="6400" dirty="0">
              <a:latin typeface="Times New Roman" pitchFamily="18" charset="0"/>
              <a:cs typeface="Times New Roman" pitchFamily="18" charset="0"/>
            </a:endParaRPr>
          </a:p>
          <a:p>
            <a:endParaRPr lang="ru-RU" sz="2500" dirty="0"/>
          </a:p>
        </p:txBody>
      </p:sp>
    </p:spTree>
    <p:extLst>
      <p:ext uri="{BB962C8B-B14F-4D97-AF65-F5344CB8AC3E}">
        <p14:creationId xmlns:p14="http://schemas.microsoft.com/office/powerpoint/2010/main" val="1000779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530352" y="116632"/>
            <a:ext cx="8434136" cy="6624736"/>
          </a:xfrm>
        </p:spPr>
        <p:txBody>
          <a:bodyPr>
            <a:noAutofit/>
          </a:bodyPr>
          <a:lstStyle/>
          <a:p>
            <a:endParaRPr lang="en-US" sz="1600" dirty="0" smtClean="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r>
              <a:rPr lang="sq-AL" sz="1600" dirty="0" smtClean="0">
                <a:latin typeface="Times New Roman" pitchFamily="18" charset="0"/>
                <a:cs typeface="Times New Roman" pitchFamily="18" charset="0"/>
              </a:rPr>
              <a:t>Olarda </a:t>
            </a:r>
            <a:r>
              <a:rPr lang="sq-AL" sz="1600" dirty="0">
                <a:latin typeface="Times New Roman" pitchFamily="18" charset="0"/>
                <a:cs typeface="Times New Roman" pitchFamily="18" charset="0"/>
              </a:rPr>
              <a:t>ulanylan suw tigirleri, ýel gurluşlary, el güýji hem-de haýwanlaryñ kömegi bilen herekete getirilen hereketlendirijiler özüniñ kämil we ynamdar dälligi bilen tapawutlanýardy. Bar bolan ulag serişdeleri önümçiligiñ we söwdanyñ talaplaryny kanagatlandyryp bilmeýärdi. XVIII asyryñ ikinji ýarymynda Angliýadan soñ ähli Ýewropa ýurtlaryny öz içine alan tehniki öwrülişik önümçiligiñ we söwdanyñ ösüş depginlerine uly täsir etdi. Senagat bilen bir wagtda ulag hem täze tehniki esaslarda  ösüp başlaýar. Bug maşynlary dürli kuwwatlykly hem-de tebigy şertlere garaşly bolmadyk özi hereket edýän ulag görnüşlerini döretmäge mümkinçilik berdi. Bug maşynlary ulagyñ ähli görnüşlerinde bolup geçen tehniki özgerişliklere esas boldy. Eýýäm birnäçe ýyldan soñ ilkinji parohodlar, parowozlar, bug bilen işleýän gury ýer arabalary, has soñrak bolsa bug uçarlary döredilipdir. Ulagyñ hereket ediji düzüminiñ kuwwatynyñ artmagy bilen bir wagtda ähli ýollaryñ tory hem çalt depginler bilen ösdürilipdir. Ösüşiniñ soñraky ähli döwürlerinde ulag serişdeleri (gämiler, arabalar, haýwanlar we ş.m.) daşamagy amala aşyrýan ýüküñ eýesine degişli bolupdyr. Kapitalizmde iri kärhanalaryñ ýüze çykyp başlamagy, önümçilikde ulanylýan tehnikalaryñ we tehnologiýalaryñ çylşyrymlaşmagy  hem-de önümiñ göwrüminiñ çürt-kesik artmagy </a:t>
            </a:r>
            <a:r>
              <a:rPr lang="ru-RU" sz="1600" dirty="0" err="1">
                <a:latin typeface="Times New Roman" pitchFamily="18" charset="0"/>
                <a:cs typeface="Times New Roman" pitchFamily="18" charset="0"/>
              </a:rPr>
              <a:t>bilen</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baglanyşykly</a:t>
            </a:r>
            <a:r>
              <a:rPr lang="sq-AL" sz="1600" dirty="0">
                <a:latin typeface="Times New Roman" pitchFamily="18" charset="0"/>
                <a:cs typeface="Times New Roman" pitchFamily="18" charset="0"/>
              </a:rPr>
              <a:t> kärhana eýesine hususy ulag hojalygyny saklamak amatly bolmandyr. Şol sebäpli hem ulag gysga wagtda kesgitli töleg esasynda islendik müşder</a:t>
            </a:r>
            <a:r>
              <a:rPr lang="ru-RU" sz="1600" dirty="0" err="1">
                <a:latin typeface="Times New Roman" pitchFamily="18" charset="0"/>
                <a:cs typeface="Times New Roman" pitchFamily="18" charset="0"/>
              </a:rPr>
              <a:t>iniň</a:t>
            </a:r>
            <a:r>
              <a:rPr lang="sq-AL" sz="1600" dirty="0">
                <a:latin typeface="Times New Roman" pitchFamily="18" charset="0"/>
                <a:cs typeface="Times New Roman" pitchFamily="18" charset="0"/>
              </a:rPr>
              <a:t> ýükleri</a:t>
            </a:r>
            <a:r>
              <a:rPr lang="ru-RU" sz="1600" dirty="0" err="1">
                <a:latin typeface="Times New Roman" pitchFamily="18" charset="0"/>
                <a:cs typeface="Times New Roman" pitchFamily="18" charset="0"/>
              </a:rPr>
              <a:t>ni</a:t>
            </a:r>
            <a:r>
              <a:rPr lang="sq-AL" sz="1600" dirty="0">
                <a:latin typeface="Times New Roman" pitchFamily="18" charset="0"/>
                <a:cs typeface="Times New Roman" pitchFamily="18" charset="0"/>
              </a:rPr>
              <a:t> we ýolagçylary gatnadýan özbaşdak pudaga öwrülipdir. Bu döwürde ulag ulgamynda hem  bolup geçen ýöriteleşişi görmekgaty kyn däldir. Ol, bir tarapdan, ulagyñ özünde hem özgerişi çaltlandyran bolsa, ikinji tarapdan, iri maşyn önümçiligini çylşyrymly işlerden boşadypdy. Şeýlelikde, önümçiligiñ kapitalistik usulynda ulag düýpli özgerişlikleri başdan geçirýär. Bu mehaniki hereketlendirijileriñ ulanylyp başlanmagy, ýol torlarynyñ has hem giñelmegi, ulagyñ ykdysadyýetiñ aýratyn bir pudagy hökmünde bölünmegi, ulag serişdeleriniñ kesgitli ugurlarda ulanylmagy hem-de deñiz, derýa, demir ýol, awtomobil, tru</a:t>
            </a:r>
            <a:r>
              <a:rPr lang="ru-RU" sz="1600" dirty="0" err="1">
                <a:latin typeface="Times New Roman" pitchFamily="18" charset="0"/>
                <a:cs typeface="Times New Roman" pitchFamily="18" charset="0"/>
              </a:rPr>
              <a:t>bogeçiriji</a:t>
            </a:r>
            <a:r>
              <a:rPr lang="sq-AL" sz="1600" dirty="0">
                <a:latin typeface="Times New Roman" pitchFamily="18" charset="0"/>
                <a:cs typeface="Times New Roman" pitchFamily="18" charset="0"/>
              </a:rPr>
              <a:t>, soñrak bolsa howa ulagynyñ ýüze çykmagy bilen bolup geçýär.</a:t>
            </a:r>
            <a:endParaRPr lang="ru-RU" sz="1600" dirty="0">
              <a:latin typeface="Times New Roman" pitchFamily="18" charset="0"/>
              <a:cs typeface="Times New Roman" pitchFamily="18" charset="0"/>
            </a:endParaRPr>
          </a:p>
          <a:p>
            <a:endParaRPr lang="ru-RU" sz="800" dirty="0"/>
          </a:p>
          <a:p>
            <a:pPr>
              <a:lnSpc>
                <a:spcPct val="120000"/>
              </a:lnSpc>
            </a:pPr>
            <a:endParaRPr lang="ru-RU" sz="1600" dirty="0"/>
          </a:p>
        </p:txBody>
      </p:sp>
    </p:spTree>
    <p:extLst>
      <p:ext uri="{BB962C8B-B14F-4D97-AF65-F5344CB8AC3E}">
        <p14:creationId xmlns:p14="http://schemas.microsoft.com/office/powerpoint/2010/main" val="1686605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530352" y="404664"/>
            <a:ext cx="8434136" cy="6048672"/>
          </a:xfrm>
        </p:spPr>
        <p:txBody>
          <a:bodyPr>
            <a:noAutofit/>
          </a:bodyPr>
          <a:lstStyle/>
          <a:p>
            <a:r>
              <a:rPr lang="tk-TM" sz="1600" b="1" i="1" dirty="0" smtClean="0">
                <a:latin typeface="Times New Roman" pitchFamily="18" charset="0"/>
                <a:cs typeface="Times New Roman" pitchFamily="18" charset="0"/>
              </a:rPr>
              <a:t>3.</a:t>
            </a:r>
            <a:r>
              <a:rPr lang="en-US" sz="1600" b="1" i="1" dirty="0" smtClean="0">
                <a:latin typeface="Times New Roman" pitchFamily="18" charset="0"/>
                <a:cs typeface="Times New Roman" pitchFamily="18" charset="0"/>
              </a:rPr>
              <a:t> </a:t>
            </a:r>
            <a:r>
              <a:rPr lang="sq-AL" sz="1600" dirty="0">
                <a:latin typeface="Times New Roman" pitchFamily="18" charset="0"/>
                <a:cs typeface="Times New Roman" pitchFamily="18" charset="0"/>
              </a:rPr>
              <a:t>XX asyrda, aýratyn hem bu asyryñ ikinji ýarymynda dünýäniñ ähli böleklerinde hem-de adamzat işiniñ ähli ugurlarynda ägirt uly öwrülişikler bolup geçdi. Şunuñ bilen baglylykda dünýä ulagynyñ ösüşiniñ ýollaryny kesgitlän esasy sebäpleriñ arasyndan aşakdakylary tapawutlandyryp bolar:</a:t>
            </a:r>
            <a:endParaRPr lang="ru-RU" sz="1600" dirty="0">
              <a:latin typeface="Times New Roman" pitchFamily="18" charset="0"/>
              <a:cs typeface="Times New Roman" pitchFamily="18" charset="0"/>
            </a:endParaRPr>
          </a:p>
          <a:p>
            <a:pPr lvl="0"/>
            <a:r>
              <a:rPr lang="sq-AL" sz="1600" dirty="0">
                <a:latin typeface="Times New Roman" pitchFamily="18" charset="0"/>
                <a:cs typeface="Times New Roman" pitchFamily="18" charset="0"/>
              </a:rPr>
              <a:t>«Demografik partlama» diýlip atlandyrylan Ýer şarynda ilatyñ görlüp-eşidilmedik artyşy. Biziñ eýýamymyzyñ ähli dowamynda Ýeriñ ilaty 40 esse töweregi artypdyr. Soñky  üç-dört nesliñ dowamynda bolsa (150-200 ýyl) Ýer şarynyñ ilatynyñ sany takmynan 1 mlrd-dan 5 mlrd.-a çenli ýetýär. Hazirki wagtda Ýeriñ ilaty her ýyl 75-80 mln adam köpelýär. Dünýäniñ ilaty häzir </a:t>
            </a:r>
            <a:r>
              <a:rPr lang="sq-AL" sz="1600" dirty="0" smtClean="0">
                <a:latin typeface="Times New Roman" pitchFamily="18" charset="0"/>
                <a:cs typeface="Times New Roman" pitchFamily="18" charset="0"/>
              </a:rPr>
              <a:t>6,</a:t>
            </a:r>
            <a:r>
              <a:rPr lang="en-US" sz="1600" dirty="0" smtClean="0">
                <a:latin typeface="Times New Roman" pitchFamily="18" charset="0"/>
                <a:cs typeface="Times New Roman" pitchFamily="18" charset="0"/>
              </a:rPr>
              <a:t>5</a:t>
            </a:r>
            <a:r>
              <a:rPr lang="sq-AL" sz="1600" dirty="0" smtClean="0">
                <a:latin typeface="Times New Roman" pitchFamily="18" charset="0"/>
                <a:cs typeface="Times New Roman" pitchFamily="18" charset="0"/>
              </a:rPr>
              <a:t> </a:t>
            </a:r>
            <a:r>
              <a:rPr lang="sq-AL" sz="1600" dirty="0">
                <a:latin typeface="Times New Roman" pitchFamily="18" charset="0"/>
                <a:cs typeface="Times New Roman" pitchFamily="18" charset="0"/>
              </a:rPr>
              <a:t>mlrd adama ýeten bolsa, 2022-nji ýylda 8 mlrd adama, 2050-nji ýylda bolsa </a:t>
            </a:r>
            <a:r>
              <a:rPr lang="en-US" sz="1600" dirty="0" smtClean="0">
                <a:latin typeface="Times New Roman" pitchFamily="18" charset="0"/>
                <a:cs typeface="Times New Roman" pitchFamily="18" charset="0"/>
              </a:rPr>
              <a:t>…</a:t>
            </a:r>
            <a:r>
              <a:rPr lang="ru-RU" sz="1600" dirty="0" smtClean="0">
                <a:latin typeface="Times New Roman" pitchFamily="18" charset="0"/>
                <a:cs typeface="Times New Roman" pitchFamily="18" charset="0"/>
              </a:rPr>
              <a:t>  </a:t>
            </a:r>
            <a:r>
              <a:rPr lang="sq-AL" sz="1600" dirty="0">
                <a:latin typeface="Times New Roman" pitchFamily="18" charset="0"/>
                <a:cs typeface="Times New Roman" pitchFamily="18" charset="0"/>
              </a:rPr>
              <a:t>adama ýetmegine garaşylýar. </a:t>
            </a:r>
            <a:endParaRPr lang="ru-RU" sz="1600" dirty="0">
              <a:latin typeface="Times New Roman" pitchFamily="18" charset="0"/>
              <a:cs typeface="Times New Roman" pitchFamily="18" charset="0"/>
            </a:endParaRPr>
          </a:p>
          <a:p>
            <a:pPr lvl="0"/>
            <a:r>
              <a:rPr lang="sq-AL" sz="1600" dirty="0">
                <a:latin typeface="Times New Roman" pitchFamily="18" charset="0"/>
                <a:cs typeface="Times New Roman" pitchFamily="18" charset="0"/>
              </a:rPr>
              <a:t>Önümçiligiñ we maddy resurslaryñ sarp edilişiniñ güýçli ösmegi. Meselem, soñky 75 ýylyñ dowamynda daşkömrüñ gazylyp alnyşy 3 esse, gazyñ çykarylyşy 25 esse, nebitiñki bolsa 50 esse artdy. Şu döwürde elektroenergiýanyñ öndürilişi 1000 esseden</a:t>
            </a:r>
            <a:r>
              <a:rPr lang="ru-RU" sz="1600" dirty="0">
                <a:latin typeface="Times New Roman" pitchFamily="18" charset="0"/>
                <a:cs typeface="Times New Roman" pitchFamily="18" charset="0"/>
              </a:rPr>
              <a:t> h</a:t>
            </a:r>
            <a:r>
              <a:rPr lang="sq-AL" sz="1600" dirty="0">
                <a:latin typeface="Times New Roman" pitchFamily="18" charset="0"/>
                <a:cs typeface="Times New Roman" pitchFamily="18" charset="0"/>
              </a:rPr>
              <a:t>em gowrak artypdyr. Elektroenergiýanyñ 80-85 %-ni öndürmek üçin uglewodorod ýangyjy ulanylýar. Adamzat özüne </a:t>
            </a:r>
            <a:r>
              <a:rPr lang="ru-RU" sz="1600" dirty="0" err="1">
                <a:latin typeface="Times New Roman" pitchFamily="18" charset="0"/>
                <a:cs typeface="Times New Roman" pitchFamily="18" charset="0"/>
              </a:rPr>
              <a:t>elýeter</a:t>
            </a:r>
            <a:r>
              <a:rPr lang="sq-AL" sz="1600" dirty="0">
                <a:latin typeface="Times New Roman" pitchFamily="18" charset="0"/>
                <a:cs typeface="Times New Roman" pitchFamily="18" charset="0"/>
              </a:rPr>
              <a:t> bolan ähli tebigy zatlary göniden göni ýa-da çig mal we material görnüşinde ulanýar. </a:t>
            </a:r>
            <a:endParaRPr lang="ru-RU" sz="1600" dirty="0">
              <a:latin typeface="Times New Roman" pitchFamily="18" charset="0"/>
              <a:cs typeface="Times New Roman" pitchFamily="18" charset="0"/>
            </a:endParaRPr>
          </a:p>
          <a:p>
            <a:pPr lvl="0"/>
            <a:r>
              <a:rPr lang="sq-AL" sz="1600" dirty="0">
                <a:latin typeface="Times New Roman" pitchFamily="18" charset="0"/>
                <a:cs typeface="Times New Roman" pitchFamily="18" charset="0"/>
              </a:rPr>
              <a:t>Ýer şarynda bolup geçýän urbanizasiýa prosesi, ýagny şäherleriñ deñsiz-taýsyz ösmegi. Hakykatdan hem, </a:t>
            </a:r>
            <a:r>
              <a:rPr lang="ru-RU" sz="1600" dirty="0" err="1">
                <a:latin typeface="Times New Roman" pitchFamily="18" charset="0"/>
                <a:cs typeface="Times New Roman" pitchFamily="18" charset="0"/>
              </a:rPr>
              <a:t>ýigriminji</a:t>
            </a:r>
            <a:r>
              <a:rPr lang="sq-AL" sz="1600" dirty="0">
                <a:latin typeface="Times New Roman" pitchFamily="18" charset="0"/>
                <a:cs typeface="Times New Roman" pitchFamily="18" charset="0"/>
              </a:rPr>
              <a:t> yüzýyllygyñ dowamynda Ýeriñ ilaty 3 esse artan bolsa, şäher ilaty 12 esse artypdyr. Diñe şäherleriñ sany däl-de, olaryñ ilatynyñ sany hem ýyl ýyldan barha artýar.</a:t>
            </a:r>
            <a:endParaRPr lang="ru-RU" sz="1600" dirty="0">
              <a:latin typeface="Times New Roman" pitchFamily="18" charset="0"/>
              <a:cs typeface="Times New Roman" pitchFamily="18" charset="0"/>
            </a:endParaRPr>
          </a:p>
          <a:p>
            <a:r>
              <a:rPr lang="en-US" sz="1600" dirty="0">
                <a:latin typeface="Times New Roman" pitchFamily="18" charset="0"/>
                <a:cs typeface="Times New Roman" pitchFamily="18" charset="0"/>
              </a:rPr>
              <a:t>XX</a:t>
            </a:r>
            <a:r>
              <a:rPr lang="sq-AL" sz="1600" dirty="0">
                <a:latin typeface="Times New Roman" pitchFamily="18" charset="0"/>
                <a:cs typeface="Times New Roman" pitchFamily="18" charset="0"/>
              </a:rPr>
              <a:t> asyrda bolan ylmy-tehniki öwrülişik (</a:t>
            </a:r>
            <a:r>
              <a:rPr lang="ru-RU" sz="1600" dirty="0">
                <a:latin typeface="Times New Roman" pitchFamily="18" charset="0"/>
                <a:cs typeface="Times New Roman" pitchFamily="18" charset="0"/>
              </a:rPr>
              <a:t>YTÖ</a:t>
            </a:r>
            <a:r>
              <a:rPr lang="sq-AL" sz="1600" dirty="0">
                <a:latin typeface="Times New Roman" pitchFamily="18" charset="0"/>
                <a:cs typeface="Times New Roman" pitchFamily="18" charset="0"/>
              </a:rPr>
              <a:t>). YTÖ diýip ilkinji bolup angliýaly fizik, filosof Jon Bernal atlandyrýar. Esasan </a:t>
            </a:r>
            <a:r>
              <a:rPr lang="ru-RU" sz="1600" dirty="0" err="1">
                <a:latin typeface="Times New Roman" pitchFamily="18" charset="0"/>
                <a:cs typeface="Times New Roman" pitchFamily="18" charset="0"/>
              </a:rPr>
              <a:t>ýigriminji</a:t>
            </a:r>
            <a:r>
              <a:rPr lang="sq-AL" sz="1600" dirty="0">
                <a:latin typeface="Times New Roman" pitchFamily="18" charset="0"/>
                <a:cs typeface="Times New Roman" pitchFamily="18" charset="0"/>
              </a:rPr>
              <a:t> ýüzýyllykda, aýratyn hem onuñ ikinji ýarymynda ylym we tehnika öz ösüşiniñ entek görlüp-eşidilmedik derejesine ýetýär. Ylmy-tehniki öwrülişigiñ netijesi hökmünde dünýäniñ barlygynyñ we ösüşiniñ täze kanunlaryny, täze energiýa görnüşlerini, täze materiallary, maşynlaryñ täze nusgalaryny we görnüşlerini, täze tehnologik prosesleri, dolandyrmagyñ hem-de aragatnaşygyñ täze usullaryny we serişdelerini görkezmek bolar.                                                                                                                                                                                                                </a:t>
            </a:r>
            <a:endParaRPr lang="ru-RU" sz="1600" dirty="0">
              <a:latin typeface="Times New Roman" pitchFamily="18" charset="0"/>
              <a:cs typeface="Times New Roman" pitchFamily="18" charset="0"/>
            </a:endParaRPr>
          </a:p>
          <a:p>
            <a:pPr lvl="0"/>
            <a:endParaRPr lang="ru-RU" sz="1600" dirty="0"/>
          </a:p>
        </p:txBody>
      </p:sp>
    </p:spTree>
    <p:extLst>
      <p:ext uri="{BB962C8B-B14F-4D97-AF65-F5344CB8AC3E}">
        <p14:creationId xmlns:p14="http://schemas.microsoft.com/office/powerpoint/2010/main" val="57329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body" idx="1"/>
          </p:nvPr>
        </p:nvSpPr>
        <p:spPr>
          <a:xfrm>
            <a:off x="530225" y="188640"/>
            <a:ext cx="8289925" cy="6335985"/>
          </a:xfrm>
        </p:spPr>
        <p:txBody>
          <a:bodyPr>
            <a:normAutofit fontScale="25000" lnSpcReduction="20000"/>
          </a:bodyPr>
          <a:lstStyle/>
          <a:p>
            <a:pPr lvl="0" algn="just"/>
            <a:r>
              <a:rPr lang="sq-AL" sz="6400" dirty="0" smtClean="0">
                <a:latin typeface="Times New Roman" pitchFamily="18" charset="0"/>
                <a:cs typeface="Times New Roman" pitchFamily="18" charset="0"/>
              </a:rPr>
              <a:t>Ýokarda </a:t>
            </a:r>
            <a:r>
              <a:rPr lang="sq-AL" sz="6400" dirty="0">
                <a:latin typeface="Times New Roman" pitchFamily="18" charset="0"/>
                <a:cs typeface="Times New Roman" pitchFamily="18" charset="0"/>
              </a:rPr>
              <a:t>görkezilen, şeýle hem  tebigy-geografik, ykdysady, syýasy, durmuş we beýleki esasy sebäpleriñ täsirinde bütindünýä ulagy möcber taýdanam, hil taýdanam görülip-eşidilmedik ösüşlere eýe bolýar. Adaty ulag görnüşleriniñ ýol torlarynyñ uzynlygynyñ has uzalmagy bilen birlikde ulag görnüşleri düýpli üýtgedi, ulagyñ hereket ediji düzüminiñ möçberi has-da köpeldi, çekijilik ukyby birnäçe esse artdy, hereketiñ tizligi deñi-taýy bolmadyk derejelerde ýokarlandy. Şolar bilen birlikde ulagyñ täze görnüşleri döredildi. Olar eýýäm dünýäde giñ ýaýrowa eýe boldylar. </a:t>
            </a:r>
            <a:endParaRPr lang="ru-RU" sz="6400" dirty="0">
              <a:latin typeface="Times New Roman" pitchFamily="18" charset="0"/>
              <a:cs typeface="Times New Roman" pitchFamily="18" charset="0"/>
            </a:endParaRPr>
          </a:p>
          <a:p>
            <a:pPr algn="just"/>
            <a:r>
              <a:rPr lang="sq-AL" sz="6400" dirty="0">
                <a:latin typeface="Times New Roman" pitchFamily="18" charset="0"/>
                <a:cs typeface="Times New Roman" pitchFamily="18" charset="0"/>
              </a:rPr>
              <a:t>    Häzirki zaman ulagy şu aşakdakylary mümkin etdi:</a:t>
            </a:r>
            <a:endParaRPr lang="ru-RU" sz="6400" dirty="0">
              <a:latin typeface="Times New Roman" pitchFamily="18" charset="0"/>
              <a:cs typeface="Times New Roman" pitchFamily="18" charset="0"/>
            </a:endParaRPr>
          </a:p>
          <a:p>
            <a:pPr lvl="0" algn="just"/>
            <a:r>
              <a:rPr lang="sq-AL" sz="6400" dirty="0">
                <a:latin typeface="Times New Roman" pitchFamily="18" charset="0"/>
                <a:cs typeface="Times New Roman" pitchFamily="18" charset="0"/>
              </a:rPr>
              <a:t>önümçilik serişdeleriniñ we sarp ediş önümleriniñ köpçilikleýin senagat önümçiligini;</a:t>
            </a:r>
            <a:endParaRPr lang="ru-RU" sz="6400" dirty="0">
              <a:latin typeface="Times New Roman" pitchFamily="18" charset="0"/>
              <a:cs typeface="Times New Roman" pitchFamily="18" charset="0"/>
            </a:endParaRPr>
          </a:p>
          <a:p>
            <a:pPr lvl="0" algn="just"/>
            <a:r>
              <a:rPr lang="sq-AL" sz="6400" dirty="0">
                <a:latin typeface="Times New Roman" pitchFamily="18" charset="0"/>
                <a:cs typeface="Times New Roman" pitchFamily="18" charset="0"/>
              </a:rPr>
              <a:t>zähmetiñ has çuññur bölünişini we ýöriteleşişini; senagatyñ, oba hojalygynyñ, gurluşygyñ ähli ulgamlarynda we ykdysadyýetiñ beýleki pudaklarynda çylşyrymly birleşigi;</a:t>
            </a:r>
            <a:endParaRPr lang="ru-RU" sz="6400" dirty="0">
              <a:latin typeface="Times New Roman" pitchFamily="18" charset="0"/>
              <a:cs typeface="Times New Roman" pitchFamily="18" charset="0"/>
            </a:endParaRPr>
          </a:p>
          <a:p>
            <a:pPr lvl="0" algn="just"/>
            <a:r>
              <a:rPr lang="sq-AL" sz="6400" dirty="0">
                <a:latin typeface="Times New Roman" pitchFamily="18" charset="0"/>
                <a:cs typeface="Times New Roman" pitchFamily="18" charset="0"/>
              </a:rPr>
              <a:t>dürli görnüşli energiýa saklaýjylarynyñ, çig mallaryñ, materiallaryñ, ýarym taýýar we taýýar önümleriñ  milli hem-de halkara söwdasyny;</a:t>
            </a:r>
            <a:endParaRPr lang="ru-RU" sz="6400" dirty="0">
              <a:latin typeface="Times New Roman" pitchFamily="18" charset="0"/>
              <a:cs typeface="Times New Roman" pitchFamily="18" charset="0"/>
            </a:endParaRPr>
          </a:p>
          <a:p>
            <a:pPr lvl="0" algn="just"/>
            <a:r>
              <a:rPr lang="sq-AL" sz="6400" dirty="0">
                <a:latin typeface="Times New Roman" pitchFamily="18" charset="0"/>
                <a:cs typeface="Times New Roman" pitchFamily="18" charset="0"/>
              </a:rPr>
              <a:t>aýratyn ýurtlarda we halkara ugur boýynça adamlaryñ uly tapgyrynyñ göçüp-gonmasyny (migrasiýasyny);</a:t>
            </a:r>
            <a:endParaRPr lang="ru-RU" sz="6400" dirty="0">
              <a:latin typeface="Times New Roman" pitchFamily="18" charset="0"/>
              <a:cs typeface="Times New Roman" pitchFamily="18" charset="0"/>
            </a:endParaRPr>
          </a:p>
          <a:p>
            <a:pPr lvl="0" algn="just"/>
            <a:r>
              <a:rPr lang="sq-AL" sz="6400" dirty="0">
                <a:latin typeface="Times New Roman" pitchFamily="18" charset="0"/>
                <a:cs typeface="Times New Roman" pitchFamily="18" charset="0"/>
              </a:rPr>
              <a:t>Ýeriñ töweregindäki älem giñliklerini özleşdirmäge we planetalar arasynda uçujy enjamlaryñ kömegi bilen barlaga, geljekde bolsa (eýýäm bar) adamlaryñ planeta ara syýahatyna.                                                                                                                           </a:t>
            </a:r>
            <a:endParaRPr lang="ru-RU" sz="6400" dirty="0">
              <a:latin typeface="Times New Roman" pitchFamily="18" charset="0"/>
              <a:cs typeface="Times New Roman" pitchFamily="18" charset="0"/>
            </a:endParaRPr>
          </a:p>
          <a:p>
            <a:pPr algn="just"/>
            <a:r>
              <a:rPr lang="sq-AL" sz="6400" dirty="0">
                <a:latin typeface="Times New Roman" pitchFamily="18" charset="0"/>
                <a:cs typeface="Times New Roman" pitchFamily="18" charset="0"/>
              </a:rPr>
              <a:t>    Ulagyñ ösüşindäki düýpli özgerişliklere garamazdan, häzirki wagtda </a:t>
            </a:r>
            <a:r>
              <a:rPr lang="ru-RU" sz="6400" dirty="0" err="1">
                <a:latin typeface="Times New Roman" pitchFamily="18" charset="0"/>
                <a:cs typeface="Times New Roman" pitchFamily="18" charset="0"/>
              </a:rPr>
              <a:t>ulag</a:t>
            </a:r>
            <a:r>
              <a:rPr lang="ru-RU" sz="6400" dirty="0">
                <a:latin typeface="Times New Roman" pitchFamily="18" charset="0"/>
                <a:cs typeface="Times New Roman" pitchFamily="18" charset="0"/>
              </a:rPr>
              <a:t> </a:t>
            </a:r>
            <a:r>
              <a:rPr lang="ru-RU" sz="6400" dirty="0" err="1">
                <a:latin typeface="Times New Roman" pitchFamily="18" charset="0"/>
                <a:cs typeface="Times New Roman" pitchFamily="18" charset="0"/>
              </a:rPr>
              <a:t>ulgamynda</a:t>
            </a:r>
            <a:r>
              <a:rPr lang="ru-RU" sz="6400" dirty="0">
                <a:latin typeface="Times New Roman" pitchFamily="18" charset="0"/>
                <a:cs typeface="Times New Roman" pitchFamily="18" charset="0"/>
              </a:rPr>
              <a:t> </a:t>
            </a:r>
            <a:r>
              <a:rPr lang="sq-AL" sz="6400" dirty="0" smtClean="0">
                <a:latin typeface="Times New Roman" pitchFamily="18" charset="0"/>
                <a:cs typeface="Times New Roman" pitchFamily="18" charset="0"/>
              </a:rPr>
              <a:t>öz</a:t>
            </a:r>
            <a:r>
              <a:rPr lang="en-US" sz="6400" dirty="0" smtClean="0">
                <a:latin typeface="Times New Roman" pitchFamily="18" charset="0"/>
                <a:cs typeface="Times New Roman" pitchFamily="18" charset="0"/>
              </a:rPr>
              <a:t>b</a:t>
            </a:r>
            <a:r>
              <a:rPr lang="sq-AL" sz="6400" dirty="0" smtClean="0">
                <a:latin typeface="Times New Roman" pitchFamily="18" charset="0"/>
                <a:cs typeface="Times New Roman" pitchFamily="18" charset="0"/>
              </a:rPr>
              <a:t>oluşly </a:t>
            </a:r>
            <a:r>
              <a:rPr lang="sq-AL" sz="6400" dirty="0">
                <a:latin typeface="Times New Roman" pitchFamily="18" charset="0"/>
                <a:cs typeface="Times New Roman" pitchFamily="18" charset="0"/>
              </a:rPr>
              <a:t>adaty bolmadyk ýagdaý emele geldi: ulag meseleleri ýitileşdi. Soñky ýyllarda  ulag ulgamy öz meselelerini hemişe</a:t>
            </a:r>
            <a:r>
              <a:rPr lang="ru-RU" sz="6400" dirty="0">
                <a:latin typeface="Times New Roman" pitchFamily="18" charset="0"/>
                <a:cs typeface="Times New Roman" pitchFamily="18" charset="0"/>
              </a:rPr>
              <a:t> </a:t>
            </a:r>
            <a:r>
              <a:rPr lang="ru-RU" sz="6400" dirty="0" err="1">
                <a:latin typeface="Times New Roman" pitchFamily="18" charset="0"/>
                <a:cs typeface="Times New Roman" pitchFamily="18" charset="0"/>
              </a:rPr>
              <a:t>doly</a:t>
            </a:r>
            <a:r>
              <a:rPr lang="sq-AL" sz="6400" dirty="0">
                <a:latin typeface="Times New Roman" pitchFamily="18" charset="0"/>
                <a:cs typeface="Times New Roman" pitchFamily="18" charset="0"/>
              </a:rPr>
              <a:t> çözüp bilmeýär. Häzirki gün kärhanadan taýýar önümiñ äkidilişinde we zawod-fabriklere ýangyç, çig mal, material, </a:t>
            </a:r>
            <a:r>
              <a:rPr lang="ru-RU" sz="6400" dirty="0" err="1">
                <a:latin typeface="Times New Roman" pitchFamily="18" charset="0"/>
                <a:cs typeface="Times New Roman" pitchFamily="18" charset="0"/>
              </a:rPr>
              <a:t>serişde</a:t>
            </a:r>
            <a:r>
              <a:rPr lang="sq-AL" sz="6400" dirty="0">
                <a:latin typeface="Times New Roman" pitchFamily="18" charset="0"/>
                <a:cs typeface="Times New Roman" pitchFamily="18" charset="0"/>
              </a:rPr>
              <a:t>leri eltmekde yzygiderlikleriñ köp sanly  bozulýan ýagdaýlaryna; şäherleri we ilatly ýerleri azyk önümleri hem-de köpçilikleýin sarp edilýän harytlary bilen üpjün etmekde bökdençliklere; ýükleriñ köp böleginiñ ýitirilmegine ýa-da zaýalanmagyna; otlylaryñ, uçarlaryñ, awtobuslaryñ, gämileriñ gatnaw tertibiniñ ýygy-ýygydan bozulýan ýagdaýlaryna duşmak bolýar. Hemişe hereketiñ howpsuzlygy üpjün edilmeýär. Bularyñ ählisi müşderileriñ kanuny närazylyklarynyñ, önümçilikde kynçylyklaryñ döremegine, býudjete agram salynmagyna, netijede bolsa ýurduñ halk hojalygynyñ ösüşinde bökdençlikleriñ bolmagyna getirýär. Bu ýagdaýyñ sebäpleri örän çylşyrymly we köp görnüşlidir. Biz diñe bir zady, ýagny ulag öz ösüşinde halk hojalygynyñ beýleki pudaklarynyñ ösüşinden hem-de oña bildirilýän talaplardan yza galýar diýip aýdyp bileris. Bu</a:t>
            </a:r>
            <a:r>
              <a:rPr lang="ru-RU" sz="6400" dirty="0">
                <a:latin typeface="Times New Roman" pitchFamily="18" charset="0"/>
                <a:cs typeface="Times New Roman" pitchFamily="18" charset="0"/>
              </a:rPr>
              <a:t>, </a:t>
            </a:r>
            <a:r>
              <a:rPr lang="ru-RU" sz="6400" dirty="0" err="1">
                <a:latin typeface="Times New Roman" pitchFamily="18" charset="0"/>
                <a:cs typeface="Times New Roman" pitchFamily="18" charset="0"/>
              </a:rPr>
              <a:t>esasan</a:t>
            </a:r>
            <a:r>
              <a:rPr lang="ru-RU" sz="6400" dirty="0">
                <a:latin typeface="Times New Roman" pitchFamily="18" charset="0"/>
                <a:cs typeface="Times New Roman" pitchFamily="18" charset="0"/>
              </a:rPr>
              <a:t> </a:t>
            </a:r>
            <a:r>
              <a:rPr lang="ru-RU" sz="6400" dirty="0" err="1">
                <a:latin typeface="Times New Roman" pitchFamily="18" charset="0"/>
                <a:cs typeface="Times New Roman" pitchFamily="18" charset="0"/>
              </a:rPr>
              <a:t>hem</a:t>
            </a:r>
            <a:r>
              <a:rPr lang="ru-RU" sz="6400" dirty="0">
                <a:latin typeface="Times New Roman" pitchFamily="18" charset="0"/>
                <a:cs typeface="Times New Roman" pitchFamily="18" charset="0"/>
              </a:rPr>
              <a:t>,</a:t>
            </a:r>
            <a:r>
              <a:rPr lang="sq-AL" sz="6400" dirty="0">
                <a:latin typeface="Times New Roman" pitchFamily="18" charset="0"/>
                <a:cs typeface="Times New Roman" pitchFamily="18" charset="0"/>
              </a:rPr>
              <a:t> döwletleriñ </a:t>
            </a:r>
            <a:r>
              <a:rPr lang="ru-RU" sz="6400" dirty="0" err="1">
                <a:latin typeface="Times New Roman" pitchFamily="18" charset="0"/>
                <a:cs typeface="Times New Roman" pitchFamily="18" charset="0"/>
              </a:rPr>
              <a:t>islendik</a:t>
            </a:r>
            <a:r>
              <a:rPr lang="ru-RU" sz="6400" dirty="0">
                <a:latin typeface="Times New Roman" pitchFamily="18" charset="0"/>
                <a:cs typeface="Times New Roman" pitchFamily="18" charset="0"/>
              </a:rPr>
              <a:t> </a:t>
            </a:r>
            <a:r>
              <a:rPr lang="sq-AL" sz="6400" dirty="0">
                <a:latin typeface="Times New Roman" pitchFamily="18" charset="0"/>
                <a:cs typeface="Times New Roman" pitchFamily="18" charset="0"/>
              </a:rPr>
              <a:t>ösüş basgançaklarynda ulagyñ ähmiýetine düşüniş derejesi bilen baglanyşyklydyr.</a:t>
            </a:r>
            <a:endParaRPr lang="ru-RU" sz="64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761169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3214686"/>
            <a:ext cx="8183880" cy="2820354"/>
          </a:xfrm>
        </p:spPr>
        <p:txBody>
          <a:bodyPr/>
          <a:lstStyle/>
          <a:p>
            <a:endParaRPr lang="ru-RU" dirty="0"/>
          </a:p>
        </p:txBody>
      </p:sp>
      <p:sp>
        <p:nvSpPr>
          <p:cNvPr id="3" name="Содержимое 2"/>
          <p:cNvSpPr>
            <a:spLocks noGrp="1"/>
          </p:cNvSpPr>
          <p:nvPr>
            <p:ph idx="1"/>
          </p:nvPr>
        </p:nvSpPr>
        <p:spPr>
          <a:xfrm>
            <a:off x="502920" y="530352"/>
            <a:ext cx="8183880" cy="2898648"/>
          </a:xfrm>
        </p:spPr>
        <p:txBody>
          <a:bodyPr>
            <a:normAutofit fontScale="92500" lnSpcReduction="20000"/>
          </a:bodyPr>
          <a:lstStyle/>
          <a:p>
            <a:pPr algn="just">
              <a:lnSpc>
                <a:spcPct val="150000"/>
              </a:lnSpc>
            </a:pPr>
            <a:r>
              <a:rPr lang="ru-RU" sz="2400" i="1" dirty="0" err="1">
                <a:solidFill>
                  <a:srgbClr val="002060"/>
                </a:solidFill>
                <a:effectLst>
                  <a:outerShdw blurRad="38100" dist="38100" dir="2700000" algn="tl">
                    <a:srgbClr val="000000">
                      <a:alpha val="43137"/>
                    </a:srgbClr>
                  </a:outerShdw>
                </a:effectLst>
              </a:rPr>
              <a:t>Beýik</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Ýüpek</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ýoly</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Hytaý</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bilen</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Merkezi</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we</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Alynky</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Aziýany</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hatda</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Ýewropany</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birleşdirip</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ol</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taryhyň</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irki</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döwürlerinden</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giçki</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orta</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asyrlara</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çenli</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gatnawly</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bolupdyr</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Beýik</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Ýüpek</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ýolunyň</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döremegi</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bilen</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Hytaýdan</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Günbatar</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Ýewropa</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ýurtlaryna</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çenli</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ýoluny</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üzmän</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geçýän</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söwda</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kerweni</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bolupdyr</a:t>
            </a:r>
            <a:r>
              <a:rPr lang="ru-RU" sz="2400" i="1" dirty="0">
                <a:solidFill>
                  <a:srgbClr val="002060"/>
                </a:solidFill>
                <a:effectLst>
                  <a:outerShdw blurRad="38100" dist="38100" dir="2700000" algn="tl">
                    <a:srgbClr val="000000">
                      <a:alpha val="43137"/>
                    </a:srgbClr>
                  </a:outerShdw>
                </a:effectLst>
              </a:rPr>
              <a:t>.</a:t>
            </a:r>
            <a:r>
              <a:rPr lang="ru-RU" sz="2400" i="1" dirty="0">
                <a:solidFill>
                  <a:srgbClr val="002060"/>
                </a:solidFill>
                <a:effectLst>
                  <a:outerShdw blurRad="38100" dist="38100" dir="2700000" algn="tl">
                    <a:srgbClr val="000000">
                      <a:alpha val="43137"/>
                    </a:srgbClr>
                  </a:outerShdw>
                </a:effectLst>
                <a:cs typeface="Times New Roman" pitchFamily="18" charset="0"/>
              </a:rPr>
              <a:t/>
            </a:r>
            <a:br>
              <a:rPr lang="ru-RU" sz="2400" i="1" dirty="0">
                <a:solidFill>
                  <a:srgbClr val="002060"/>
                </a:solidFill>
                <a:effectLst>
                  <a:outerShdw blurRad="38100" dist="38100" dir="2700000" algn="tl">
                    <a:srgbClr val="000000">
                      <a:alpha val="43137"/>
                    </a:srgbClr>
                  </a:outerShdw>
                </a:effectLst>
                <a:cs typeface="Times New Roman" pitchFamily="18" charset="0"/>
              </a:rPr>
            </a:br>
            <a:endParaRPr lang="ru-RU" sz="2400" dirty="0"/>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158" y="2857496"/>
            <a:ext cx="8429684" cy="35719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cSld>
  <p:clrMapOvr>
    <a:masterClrMapping/>
  </p:clrMapOvr>
  <p:transition spd="slow">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571480"/>
            <a:ext cx="8183880" cy="5572164"/>
          </a:xfrm>
        </p:spPr>
        <p:txBody>
          <a:bodyPr>
            <a:normAutofit/>
          </a:bodyPr>
          <a:lstStyle/>
          <a:p>
            <a:pPr algn="ctr"/>
            <a:r>
              <a:rPr lang="tk-TM" sz="2000" dirty="0"/>
              <a:t/>
            </a:r>
            <a:br>
              <a:rPr lang="tk-TM" sz="2000" dirty="0"/>
            </a:br>
            <a:r>
              <a:rPr lang="tk-TM" sz="2000" dirty="0"/>
              <a:t/>
            </a:r>
            <a:br>
              <a:rPr lang="tk-TM" sz="2000" dirty="0"/>
            </a:br>
            <a:r>
              <a:rPr lang="tk-TM" sz="2000" dirty="0"/>
              <a:t/>
            </a:r>
            <a:br>
              <a:rPr lang="tk-TM" sz="2000" dirty="0"/>
            </a:br>
            <a:r>
              <a:rPr lang="tk-TM" sz="2000" dirty="0"/>
              <a:t/>
            </a:r>
            <a:br>
              <a:rPr lang="tk-TM" sz="2000" dirty="0"/>
            </a:br>
            <a:r>
              <a:rPr lang="tk-TM" sz="2000" dirty="0"/>
              <a:t/>
            </a:r>
            <a:br>
              <a:rPr lang="tk-TM" sz="2000" dirty="0"/>
            </a:br>
            <a:r>
              <a:rPr lang="tk-TM" sz="2000" dirty="0"/>
              <a:t/>
            </a:r>
            <a:br>
              <a:rPr lang="tk-TM" sz="2000" dirty="0"/>
            </a:br>
            <a:r>
              <a:rPr lang="tk-TM" sz="2000" dirty="0"/>
              <a:t/>
            </a:r>
            <a:br>
              <a:rPr lang="tk-TM" sz="2000" dirty="0"/>
            </a:br>
            <a:r>
              <a:rPr lang="tk-TM" sz="2000" dirty="0"/>
              <a:t/>
            </a:r>
            <a:br>
              <a:rPr lang="tk-TM" sz="2000" dirty="0"/>
            </a:br>
            <a:r>
              <a:rPr lang="tk-TM" sz="2000" dirty="0"/>
              <a:t>Beýik ýüpek ýolunyň  kartasyndan bir görnüş</a:t>
            </a:r>
            <a:br>
              <a:rPr lang="tk-TM" sz="2000" dirty="0"/>
            </a:br>
            <a:endParaRPr lang="ru-RU" sz="2000" dirty="0"/>
          </a:p>
        </p:txBody>
      </p:sp>
      <p:pic>
        <p:nvPicPr>
          <p:cNvPr id="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5720" y="428604"/>
            <a:ext cx="8501122" cy="478634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cSld>
  <p:clrMapOvr>
    <a:masterClrMapping/>
  </p:clrMapOvr>
  <p:transition spd="slow">
    <p:wipe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142844" y="1"/>
            <a:ext cx="8643998" cy="3643314"/>
          </a:xfrm>
          <a:ln>
            <a:solidFill>
              <a:schemeClr val="accent1"/>
            </a:solidFill>
          </a:ln>
        </p:spPr>
        <p:txBody>
          <a:bodyPr>
            <a:normAutofit/>
          </a:bodyPr>
          <a:lstStyle/>
          <a:p>
            <a:pPr algn="just">
              <a:lnSpc>
                <a:spcPct val="150000"/>
              </a:lnSpc>
              <a:buClr>
                <a:schemeClr val="tx2">
                  <a:lumMod val="50000"/>
                </a:schemeClr>
              </a:buClr>
              <a:buFont typeface="Wingdings" pitchFamily="2" charset="2"/>
              <a:buChar char="v"/>
            </a:pP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2013-nji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ýylyň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15 –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nji</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noýabrynda</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geçirilen</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Türkmenistanyň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Ministrler</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Kabinetiniň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mejlisinde</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Parižden</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hoş</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habaryň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gelip</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gowşandygy</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habar</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berildi</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ýagny</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Birleşen</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Milletler</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Guramasynyň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Bilim</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ylym</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we</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medeniýet</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boýunça</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guramasynyň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(ÝUNESKO)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Baş</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maslahatynyň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Fransiýa</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Respublikasynyň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paýtagtynda</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geçirilen</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37-nji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mejlisinde</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Türkmenistan</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ilkinji</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gezek</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2013 – 2017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nji</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ýyllarda</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ÝUNESKO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nyň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Ýerine</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Ýetiriji</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geňeşiniň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agzalygyna</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saýlandy</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p>
          <a:p>
            <a:pPr algn="just"/>
            <a:endParaRPr lang="ru-RU" sz="2800" dirty="0">
              <a:latin typeface="Calibri" pitchFamily="34" charset="0"/>
              <a:cs typeface="Calibri" pitchFamily="34" charset="0"/>
            </a:endParaRPr>
          </a:p>
        </p:txBody>
      </p:sp>
      <p:pic>
        <p:nvPicPr>
          <p:cNvPr id="4098" name="Picture 2" descr="E:\MEKAN\Desktop\documents\doc photos\IMG_20140327_104726.jpg"/>
          <p:cNvPicPr>
            <a:picLocks noChangeAspect="1" noChangeArrowheads="1"/>
          </p:cNvPicPr>
          <p:nvPr/>
        </p:nvPicPr>
        <p:blipFill>
          <a:blip r:embed="rId2" cstate="print"/>
          <a:srcRect/>
          <a:stretch>
            <a:fillRect/>
          </a:stretch>
        </p:blipFill>
        <p:spPr bwMode="auto">
          <a:xfrm>
            <a:off x="142844" y="3428976"/>
            <a:ext cx="4786346" cy="3429024"/>
          </a:xfrm>
          <a:prstGeom prst="rect">
            <a:avLst/>
          </a:prstGeom>
          <a:ln>
            <a:noFill/>
          </a:ln>
          <a:effectLst>
            <a:softEdge rad="112500"/>
          </a:effectLst>
        </p:spPr>
      </p:pic>
      <p:pic>
        <p:nvPicPr>
          <p:cNvPr id="4099" name="Picture 3" descr="E:\MEKAN\Desktop\documents\doc photos\IMG_20140327_105049.jpg"/>
          <p:cNvPicPr>
            <a:picLocks noChangeAspect="1" noChangeArrowheads="1"/>
          </p:cNvPicPr>
          <p:nvPr/>
        </p:nvPicPr>
        <p:blipFill>
          <a:blip r:embed="rId3" cstate="print"/>
          <a:srcRect/>
          <a:stretch>
            <a:fillRect/>
          </a:stretch>
        </p:blipFill>
        <p:spPr bwMode="auto">
          <a:xfrm>
            <a:off x="2000232" y="3857628"/>
            <a:ext cx="1248398" cy="885365"/>
          </a:xfrm>
          <a:prstGeom prst="ellipse">
            <a:avLst/>
          </a:prstGeom>
          <a:ln>
            <a:noFill/>
          </a:ln>
          <a:effectLst>
            <a:softEdge rad="112500"/>
          </a:effectLst>
        </p:spPr>
      </p:pic>
      <p:pic>
        <p:nvPicPr>
          <p:cNvPr id="2050" name="Picture 2"/>
          <p:cNvPicPr>
            <a:picLocks noChangeAspect="1" noChangeArrowheads="1"/>
          </p:cNvPicPr>
          <p:nvPr/>
        </p:nvPicPr>
        <p:blipFill>
          <a:blip r:embed="rId4" cstate="print"/>
          <a:srcRect/>
          <a:stretch>
            <a:fillRect/>
          </a:stretch>
        </p:blipFill>
        <p:spPr bwMode="auto">
          <a:xfrm>
            <a:off x="4929190" y="3000372"/>
            <a:ext cx="4071966" cy="3714776"/>
          </a:xfrm>
          <a:prstGeom prst="rect">
            <a:avLst/>
          </a:prstGeom>
          <a:noFill/>
          <a:ln w="9525">
            <a:noFill/>
            <a:miter lim="800000"/>
            <a:headEnd/>
            <a:tailEnd/>
          </a:ln>
          <a:effectLst/>
        </p:spPr>
      </p:pic>
    </p:spTree>
  </p:cSld>
  <p:clrMapOvr>
    <a:masterClrMapping/>
  </p:clrMapOvr>
  <p:transition spd="med">
    <p:wheel spokes="3"/>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6632"/>
            <a:ext cx="8507288" cy="6552728"/>
          </a:xfrm>
        </p:spPr>
        <p:txBody>
          <a:bodyPr>
            <a:normAutofit fontScale="70000" lnSpcReduction="20000"/>
          </a:bodyPr>
          <a:lstStyle/>
          <a:p>
            <a:pPr algn="just">
              <a:lnSpc>
                <a:spcPct val="120000"/>
              </a:lnSpc>
            </a:pPr>
            <a:endParaRPr lang="ru-RU" sz="2800" dirty="0" smtClean="0"/>
          </a:p>
          <a:p>
            <a:pPr algn="just">
              <a:lnSpc>
                <a:spcPct val="120000"/>
              </a:lnSpc>
            </a:pPr>
            <a:r>
              <a:rPr lang="ru-RU" sz="2800" dirty="0" err="1" smtClean="0"/>
              <a:t>Beýik</a:t>
            </a:r>
            <a:r>
              <a:rPr lang="ru-RU" sz="2800" dirty="0" smtClean="0"/>
              <a:t> </a:t>
            </a:r>
            <a:r>
              <a:rPr lang="ru-RU" sz="2800" dirty="0" err="1"/>
              <a:t>Ýüpek</a:t>
            </a:r>
            <a:r>
              <a:rPr lang="ru-RU" sz="2800" dirty="0"/>
              <a:t> </a:t>
            </a:r>
            <a:r>
              <a:rPr lang="ru-RU" sz="2800" dirty="0" err="1"/>
              <a:t>ýolunyň</a:t>
            </a:r>
            <a:r>
              <a:rPr lang="ru-RU" sz="2800" dirty="0"/>
              <a:t> </a:t>
            </a:r>
            <a:r>
              <a:rPr lang="ru-RU" sz="2800" dirty="0" err="1"/>
              <a:t>täze</a:t>
            </a:r>
            <a:r>
              <a:rPr lang="ru-RU" sz="2800" dirty="0"/>
              <a:t> </a:t>
            </a:r>
            <a:r>
              <a:rPr lang="ru-RU" sz="2800" dirty="0" err="1"/>
              <a:t>şertlerinde</a:t>
            </a:r>
            <a:r>
              <a:rPr lang="ru-RU" sz="2800" dirty="0"/>
              <a:t> </a:t>
            </a:r>
            <a:r>
              <a:rPr lang="ru-RU" sz="2800" dirty="0" err="1"/>
              <a:t>dikeldilýän</a:t>
            </a:r>
            <a:r>
              <a:rPr lang="ru-RU" sz="2800" dirty="0"/>
              <a:t> </a:t>
            </a:r>
            <a:r>
              <a:rPr lang="ru-RU" sz="2800" dirty="0" err="1"/>
              <a:t>häzirki</a:t>
            </a:r>
            <a:r>
              <a:rPr lang="ru-RU" sz="2800" dirty="0"/>
              <a:t> </a:t>
            </a:r>
            <a:r>
              <a:rPr lang="ru-RU" sz="2800" dirty="0" err="1"/>
              <a:t>döwründe</a:t>
            </a:r>
            <a:r>
              <a:rPr lang="ru-RU" sz="2800" dirty="0"/>
              <a:t> </a:t>
            </a:r>
            <a:r>
              <a:rPr lang="ru-RU" sz="2800" dirty="0" err="1"/>
              <a:t>ýürduň</a:t>
            </a:r>
            <a:r>
              <a:rPr lang="ru-RU" sz="2800" dirty="0"/>
              <a:t> </a:t>
            </a:r>
            <a:r>
              <a:rPr lang="ru-RU" sz="2800" dirty="0" err="1"/>
              <a:t>ulag-logistik</a:t>
            </a:r>
            <a:r>
              <a:rPr lang="ru-RU" sz="2800" dirty="0"/>
              <a:t> </a:t>
            </a:r>
            <a:r>
              <a:rPr lang="ru-RU" sz="2800" dirty="0" err="1"/>
              <a:t>mümkinçiliklerinden</a:t>
            </a:r>
            <a:r>
              <a:rPr lang="ru-RU" sz="2800" dirty="0"/>
              <a:t> </a:t>
            </a:r>
            <a:r>
              <a:rPr lang="ru-RU" sz="2800" dirty="0" err="1"/>
              <a:t>netijeli</a:t>
            </a:r>
            <a:r>
              <a:rPr lang="ru-RU" sz="2800" dirty="0"/>
              <a:t> </a:t>
            </a:r>
            <a:r>
              <a:rPr lang="ru-RU" sz="2800" dirty="0" err="1"/>
              <a:t>peýdalanmaga</a:t>
            </a:r>
            <a:r>
              <a:rPr lang="ru-RU" sz="2800" dirty="0"/>
              <a:t> </a:t>
            </a:r>
            <a:r>
              <a:rPr lang="ru-RU" sz="2800" dirty="0" err="1"/>
              <a:t>şert</a:t>
            </a:r>
            <a:r>
              <a:rPr lang="ru-RU" sz="2800" dirty="0"/>
              <a:t> </a:t>
            </a:r>
            <a:r>
              <a:rPr lang="ru-RU" sz="2800" dirty="0" err="1"/>
              <a:t>döretjek</a:t>
            </a:r>
            <a:r>
              <a:rPr lang="ru-RU" sz="2800" dirty="0"/>
              <a:t> “</a:t>
            </a:r>
            <a:r>
              <a:rPr lang="ru-RU" sz="2800" dirty="0" err="1"/>
              <a:t>Türkmenistanyň</a:t>
            </a:r>
            <a:r>
              <a:rPr lang="ru-RU" sz="2800" dirty="0"/>
              <a:t> </a:t>
            </a:r>
            <a:r>
              <a:rPr lang="ru-RU" sz="2800" dirty="0" err="1"/>
              <a:t>ulag</a:t>
            </a:r>
            <a:r>
              <a:rPr lang="ru-RU" sz="2800" dirty="0"/>
              <a:t> </a:t>
            </a:r>
            <a:r>
              <a:rPr lang="ru-RU" sz="2800" dirty="0" err="1"/>
              <a:t>syýasatynyň</a:t>
            </a:r>
            <a:r>
              <a:rPr lang="ru-RU" sz="2800" dirty="0"/>
              <a:t> </a:t>
            </a:r>
            <a:r>
              <a:rPr lang="ru-RU" sz="2800" dirty="0" err="1"/>
              <a:t>esaslary</a:t>
            </a:r>
            <a:r>
              <a:rPr lang="ru-RU" sz="2800" dirty="0"/>
              <a:t> </a:t>
            </a:r>
            <a:r>
              <a:rPr lang="ru-RU" sz="2800" dirty="0" err="1"/>
              <a:t>hakynda</a:t>
            </a:r>
            <a:r>
              <a:rPr lang="ru-RU" sz="2800" dirty="0"/>
              <a:t>” </a:t>
            </a:r>
            <a:r>
              <a:rPr lang="ru-RU" sz="2800" dirty="0" err="1"/>
              <a:t>Türkmenistanyň</a:t>
            </a:r>
            <a:r>
              <a:rPr lang="ru-RU" sz="2800" dirty="0"/>
              <a:t> </a:t>
            </a:r>
            <a:r>
              <a:rPr lang="ru-RU" sz="2800" dirty="0" err="1"/>
              <a:t>Kanuny</a:t>
            </a:r>
            <a:r>
              <a:rPr lang="ru-RU" sz="2800" dirty="0"/>
              <a:t> </a:t>
            </a:r>
            <a:r>
              <a:rPr lang="ru-RU" sz="2800" dirty="0" err="1"/>
              <a:t>kabul</a:t>
            </a:r>
            <a:r>
              <a:rPr lang="ru-RU" sz="2800" dirty="0"/>
              <a:t> </a:t>
            </a:r>
            <a:r>
              <a:rPr lang="ru-RU" sz="2800" dirty="0" err="1"/>
              <a:t>edilip</a:t>
            </a:r>
            <a:r>
              <a:rPr lang="ru-RU" sz="2800" dirty="0"/>
              <a:t>, </a:t>
            </a:r>
            <a:r>
              <a:rPr lang="ru-RU" sz="2800" dirty="0" err="1"/>
              <a:t>onda</a:t>
            </a:r>
            <a:r>
              <a:rPr lang="ru-RU" sz="2800" dirty="0"/>
              <a:t> </a:t>
            </a:r>
            <a:r>
              <a:rPr lang="ru-RU" sz="2800" dirty="0" err="1"/>
              <a:t>ulag</a:t>
            </a:r>
            <a:r>
              <a:rPr lang="ru-RU" sz="2800" dirty="0"/>
              <a:t> </a:t>
            </a:r>
            <a:r>
              <a:rPr lang="ru-RU" sz="2800" dirty="0" err="1"/>
              <a:t>syýasatynyň</a:t>
            </a:r>
            <a:r>
              <a:rPr lang="ru-RU" sz="2800" dirty="0"/>
              <a:t> </a:t>
            </a:r>
            <a:r>
              <a:rPr lang="ru-RU" sz="2800" dirty="0" err="1"/>
              <a:t>esasy</a:t>
            </a:r>
            <a:r>
              <a:rPr lang="ru-RU" sz="2800" dirty="0"/>
              <a:t> </a:t>
            </a:r>
            <a:r>
              <a:rPr lang="ru-RU" sz="2800" dirty="0" err="1"/>
              <a:t>wezipelerini</a:t>
            </a:r>
            <a:r>
              <a:rPr lang="ru-RU" sz="2800" dirty="0"/>
              <a:t>, </a:t>
            </a:r>
            <a:r>
              <a:rPr lang="ru-RU" sz="2800" dirty="0" err="1"/>
              <a:t>ulag</a:t>
            </a:r>
            <a:r>
              <a:rPr lang="ru-RU" sz="2800" dirty="0"/>
              <a:t> </a:t>
            </a:r>
            <a:r>
              <a:rPr lang="ru-RU" sz="2800" dirty="0" err="1"/>
              <a:t>babatda</a:t>
            </a:r>
            <a:r>
              <a:rPr lang="ru-RU" sz="2800" dirty="0"/>
              <a:t> </a:t>
            </a:r>
            <a:r>
              <a:rPr lang="ru-RU" sz="2800" dirty="0" err="1"/>
              <a:t>kabul</a:t>
            </a:r>
            <a:r>
              <a:rPr lang="ru-RU" sz="2800" dirty="0"/>
              <a:t> </a:t>
            </a:r>
            <a:r>
              <a:rPr lang="ru-RU" sz="2800" dirty="0" err="1"/>
              <a:t>edilen</a:t>
            </a:r>
            <a:r>
              <a:rPr lang="ru-RU" sz="2800" dirty="0"/>
              <a:t> </a:t>
            </a:r>
            <a:r>
              <a:rPr lang="ru-RU" sz="2800" dirty="0" err="1"/>
              <a:t>halkara</a:t>
            </a:r>
            <a:r>
              <a:rPr lang="ru-RU" sz="2800" dirty="0"/>
              <a:t>  </a:t>
            </a:r>
            <a:r>
              <a:rPr lang="ru-RU" sz="2800" dirty="0" err="1"/>
              <a:t>hukuk</a:t>
            </a:r>
            <a:r>
              <a:rPr lang="ru-RU" sz="2800" dirty="0"/>
              <a:t> </a:t>
            </a:r>
            <a:r>
              <a:rPr lang="ru-RU" sz="2800" dirty="0" err="1"/>
              <a:t>resminamalaryny</a:t>
            </a:r>
            <a:r>
              <a:rPr lang="ru-RU" sz="2800" dirty="0"/>
              <a:t> </a:t>
            </a:r>
            <a:r>
              <a:rPr lang="ru-RU" sz="2800" dirty="0" err="1"/>
              <a:t>durmuşa</a:t>
            </a:r>
            <a:r>
              <a:rPr lang="ru-RU" sz="2800" dirty="0"/>
              <a:t> </a:t>
            </a:r>
            <a:r>
              <a:rPr lang="ru-RU" sz="2800" dirty="0" err="1"/>
              <a:t>geçirmek</a:t>
            </a:r>
            <a:r>
              <a:rPr lang="ru-RU" sz="2800" dirty="0"/>
              <a:t>, </a:t>
            </a:r>
            <a:r>
              <a:rPr lang="ru-RU" sz="2800" dirty="0" err="1"/>
              <a:t>Türkmenistanyň</a:t>
            </a:r>
            <a:r>
              <a:rPr lang="ru-RU" sz="2800" dirty="0"/>
              <a:t> </a:t>
            </a:r>
            <a:r>
              <a:rPr lang="ru-RU" sz="2800" dirty="0" err="1"/>
              <a:t>üstaşyr</a:t>
            </a:r>
            <a:r>
              <a:rPr lang="ru-RU" sz="2800" dirty="0"/>
              <a:t> </a:t>
            </a:r>
            <a:r>
              <a:rPr lang="ru-RU" sz="2800" dirty="0" err="1"/>
              <a:t>geçelge</a:t>
            </a:r>
            <a:r>
              <a:rPr lang="ru-RU" sz="2800" dirty="0"/>
              <a:t> </a:t>
            </a:r>
            <a:r>
              <a:rPr lang="ru-RU" sz="2800" dirty="0" err="1"/>
              <a:t>mümkinçiliklerini</a:t>
            </a:r>
            <a:r>
              <a:rPr lang="ru-RU" sz="2800" dirty="0"/>
              <a:t> </a:t>
            </a:r>
            <a:r>
              <a:rPr lang="ru-RU" sz="2800" dirty="0" err="1"/>
              <a:t>netijeli</a:t>
            </a:r>
            <a:r>
              <a:rPr lang="ru-RU" sz="2800" dirty="0"/>
              <a:t> </a:t>
            </a:r>
            <a:r>
              <a:rPr lang="ru-RU" sz="2800" dirty="0" err="1"/>
              <a:t>ulanmak</a:t>
            </a:r>
            <a:r>
              <a:rPr lang="ru-RU" sz="2800" dirty="0"/>
              <a:t> </a:t>
            </a:r>
            <a:r>
              <a:rPr lang="ru-RU" sz="2800" dirty="0" err="1"/>
              <a:t>arkaly</a:t>
            </a:r>
            <a:r>
              <a:rPr lang="ru-RU" sz="2800" dirty="0"/>
              <a:t> </a:t>
            </a:r>
            <a:r>
              <a:rPr lang="ru-RU" sz="2800" dirty="0" err="1"/>
              <a:t>birleşen</a:t>
            </a:r>
            <a:r>
              <a:rPr lang="ru-RU" sz="2800" dirty="0"/>
              <a:t> </a:t>
            </a:r>
            <a:r>
              <a:rPr lang="ru-RU" sz="2800" dirty="0" err="1"/>
              <a:t>multimodal</a:t>
            </a:r>
            <a:r>
              <a:rPr lang="ru-RU" sz="2800" dirty="0"/>
              <a:t> </a:t>
            </a:r>
            <a:r>
              <a:rPr lang="ru-RU" sz="2800" dirty="0" err="1"/>
              <a:t>ulag</a:t>
            </a:r>
            <a:r>
              <a:rPr lang="ru-RU" sz="2800" dirty="0"/>
              <a:t> </a:t>
            </a:r>
            <a:r>
              <a:rPr lang="ru-RU" sz="2800" dirty="0" err="1"/>
              <a:t>üştaşyr</a:t>
            </a:r>
            <a:r>
              <a:rPr lang="ru-RU" sz="2800" dirty="0"/>
              <a:t> </a:t>
            </a:r>
            <a:r>
              <a:rPr lang="ru-RU" sz="2800" dirty="0" err="1"/>
              <a:t>ulgamlaryny</a:t>
            </a:r>
            <a:r>
              <a:rPr lang="ru-RU" sz="2800" dirty="0"/>
              <a:t> </a:t>
            </a:r>
            <a:r>
              <a:rPr lang="ru-RU" sz="2800" dirty="0" err="1"/>
              <a:t>döretmek</a:t>
            </a:r>
            <a:r>
              <a:rPr lang="ru-RU" sz="2800" dirty="0"/>
              <a:t>, </a:t>
            </a:r>
            <a:r>
              <a:rPr lang="ru-RU" sz="2800" dirty="0" err="1"/>
              <a:t>ulag</a:t>
            </a:r>
            <a:r>
              <a:rPr lang="ru-RU" sz="2800" dirty="0"/>
              <a:t> </a:t>
            </a:r>
            <a:r>
              <a:rPr lang="ru-RU" sz="2800" dirty="0" err="1"/>
              <a:t>hyzmatlaryny</a:t>
            </a:r>
            <a:r>
              <a:rPr lang="ru-RU" sz="2800" dirty="0"/>
              <a:t> </a:t>
            </a:r>
            <a:r>
              <a:rPr lang="ru-RU" sz="2800" dirty="0" err="1"/>
              <a:t>üpjün</a:t>
            </a:r>
            <a:r>
              <a:rPr lang="ru-RU" sz="2800" dirty="0"/>
              <a:t> </a:t>
            </a:r>
            <a:r>
              <a:rPr lang="ru-RU" sz="2800" dirty="0" err="1"/>
              <a:t>etmek</a:t>
            </a:r>
            <a:r>
              <a:rPr lang="ru-RU" sz="2800" dirty="0"/>
              <a:t> </a:t>
            </a:r>
            <a:r>
              <a:rPr lang="ru-RU" sz="2800" dirty="0" err="1"/>
              <a:t>üçin</a:t>
            </a:r>
            <a:r>
              <a:rPr lang="ru-RU" sz="2800" dirty="0"/>
              <a:t> </a:t>
            </a:r>
            <a:r>
              <a:rPr lang="ru-RU" sz="2800" dirty="0" err="1"/>
              <a:t>daşary</a:t>
            </a:r>
            <a:r>
              <a:rPr lang="ru-RU" sz="2800" dirty="0"/>
              <a:t> </a:t>
            </a:r>
            <a:r>
              <a:rPr lang="ru-RU" sz="2800" dirty="0" err="1"/>
              <a:t>ýurt</a:t>
            </a:r>
            <a:r>
              <a:rPr lang="ru-RU" sz="2800" dirty="0"/>
              <a:t> </a:t>
            </a:r>
            <a:r>
              <a:rPr lang="ru-RU" sz="2800" dirty="0" err="1"/>
              <a:t>döwletleri</a:t>
            </a:r>
            <a:r>
              <a:rPr lang="ru-RU" sz="2800" dirty="0"/>
              <a:t> </a:t>
            </a:r>
            <a:r>
              <a:rPr lang="ru-RU" sz="2800" dirty="0" err="1"/>
              <a:t>we</a:t>
            </a:r>
            <a:r>
              <a:rPr lang="ru-RU" sz="2800" dirty="0"/>
              <a:t> </a:t>
            </a:r>
            <a:r>
              <a:rPr lang="ru-RU" sz="2800" dirty="0" err="1"/>
              <a:t>halkara</a:t>
            </a:r>
            <a:r>
              <a:rPr lang="ru-RU" sz="2800" dirty="0"/>
              <a:t> </a:t>
            </a:r>
            <a:r>
              <a:rPr lang="ru-RU" sz="2800" dirty="0" err="1"/>
              <a:t>guramalary</a:t>
            </a:r>
            <a:r>
              <a:rPr lang="ru-RU" sz="2800" dirty="0"/>
              <a:t> </a:t>
            </a:r>
            <a:r>
              <a:rPr lang="ru-RU" sz="2800" dirty="0" err="1"/>
              <a:t>bilen</a:t>
            </a:r>
            <a:r>
              <a:rPr lang="ru-RU" sz="2800" dirty="0"/>
              <a:t> </a:t>
            </a:r>
            <a:r>
              <a:rPr lang="ru-RU" sz="2800" dirty="0" err="1"/>
              <a:t>hyzmatdaşlygy</a:t>
            </a:r>
            <a:r>
              <a:rPr lang="ru-RU" sz="2800" dirty="0"/>
              <a:t> </a:t>
            </a:r>
            <a:r>
              <a:rPr lang="ru-RU" sz="2800" dirty="0" err="1"/>
              <a:t>ýola</a:t>
            </a:r>
            <a:r>
              <a:rPr lang="ru-RU" sz="2800" dirty="0"/>
              <a:t> </a:t>
            </a:r>
            <a:r>
              <a:rPr lang="ru-RU" sz="2800" dirty="0" err="1"/>
              <a:t>goýmak</a:t>
            </a:r>
            <a:r>
              <a:rPr lang="ru-RU" sz="2800" dirty="0"/>
              <a:t> </a:t>
            </a:r>
            <a:r>
              <a:rPr lang="ru-RU" sz="2800" dirty="0" err="1"/>
              <a:t>hem-de</a:t>
            </a:r>
            <a:r>
              <a:rPr lang="ru-RU" sz="2800" dirty="0"/>
              <a:t> </a:t>
            </a:r>
            <a:r>
              <a:rPr lang="ru-RU" sz="2800" dirty="0" err="1"/>
              <a:t>ösdürmek</a:t>
            </a:r>
            <a:r>
              <a:rPr lang="ru-RU" sz="2800" dirty="0"/>
              <a:t> </a:t>
            </a:r>
            <a:r>
              <a:rPr lang="ru-RU" sz="2800" dirty="0" err="1"/>
              <a:t>Türkmenistanyň</a:t>
            </a:r>
            <a:r>
              <a:rPr lang="ru-RU" sz="2800" dirty="0"/>
              <a:t> </a:t>
            </a:r>
            <a:r>
              <a:rPr lang="ru-RU" sz="2800" dirty="0" err="1"/>
              <a:t>ulag</a:t>
            </a:r>
            <a:r>
              <a:rPr lang="ru-RU" sz="2800" dirty="0"/>
              <a:t> </a:t>
            </a:r>
            <a:r>
              <a:rPr lang="ru-RU" sz="2800" dirty="0" err="1"/>
              <a:t>syýasatynyň</a:t>
            </a:r>
            <a:r>
              <a:rPr lang="ru-RU" sz="2800" dirty="0"/>
              <a:t> </a:t>
            </a:r>
            <a:r>
              <a:rPr lang="ru-RU" sz="2800" dirty="0" err="1"/>
              <a:t>esasy</a:t>
            </a:r>
            <a:r>
              <a:rPr lang="ru-RU" sz="2800" dirty="0"/>
              <a:t> </a:t>
            </a:r>
            <a:r>
              <a:rPr lang="ru-RU" sz="2800" dirty="0" err="1"/>
              <a:t>ugurlary</a:t>
            </a:r>
            <a:r>
              <a:rPr lang="ru-RU" sz="2800" dirty="0"/>
              <a:t> </a:t>
            </a:r>
            <a:r>
              <a:rPr lang="ru-RU" sz="2800" dirty="0" err="1"/>
              <a:t>hökmünde</a:t>
            </a:r>
            <a:r>
              <a:rPr lang="ru-RU" sz="2800" dirty="0"/>
              <a:t> </a:t>
            </a:r>
            <a:r>
              <a:rPr lang="ru-RU" sz="2800" dirty="0" err="1"/>
              <a:t>kesgitlenilýär</a:t>
            </a:r>
            <a:r>
              <a:rPr lang="ru-RU" sz="2800" dirty="0"/>
              <a:t>. </a:t>
            </a:r>
            <a:r>
              <a:rPr lang="ru-RU" sz="2800" dirty="0" err="1"/>
              <a:t>Şeýle</a:t>
            </a:r>
            <a:r>
              <a:rPr lang="ru-RU" sz="2800" dirty="0"/>
              <a:t> </a:t>
            </a:r>
            <a:r>
              <a:rPr lang="ru-RU" sz="2800" dirty="0" err="1"/>
              <a:t>hem</a:t>
            </a:r>
            <a:r>
              <a:rPr lang="ru-RU" sz="2800" dirty="0"/>
              <a:t>, </a:t>
            </a:r>
            <a:r>
              <a:rPr lang="ru-RU" sz="2800" dirty="0" err="1"/>
              <a:t>Kanunda</a:t>
            </a:r>
            <a:r>
              <a:rPr lang="ru-RU" sz="2800" dirty="0"/>
              <a:t>: “ </a:t>
            </a:r>
            <a:r>
              <a:rPr lang="ru-RU" sz="2800" dirty="0" err="1"/>
              <a:t>Durnukly</a:t>
            </a:r>
            <a:r>
              <a:rPr lang="ru-RU" sz="2800" dirty="0"/>
              <a:t> </a:t>
            </a:r>
            <a:r>
              <a:rPr lang="ru-RU" sz="2800" dirty="0" err="1"/>
              <a:t>ösüşiň</a:t>
            </a:r>
            <a:r>
              <a:rPr lang="ru-RU" sz="2800" dirty="0"/>
              <a:t> </a:t>
            </a:r>
            <a:r>
              <a:rPr lang="ru-RU" sz="2800" dirty="0" err="1"/>
              <a:t>hereketlendiriji</a:t>
            </a:r>
            <a:r>
              <a:rPr lang="ru-RU" sz="2800" dirty="0"/>
              <a:t> </a:t>
            </a:r>
            <a:r>
              <a:rPr lang="ru-RU" sz="2800" dirty="0" err="1"/>
              <a:t>güýji</a:t>
            </a:r>
            <a:r>
              <a:rPr lang="ru-RU" sz="2800" dirty="0"/>
              <a:t> </a:t>
            </a:r>
            <a:r>
              <a:rPr lang="ru-RU" sz="2800" dirty="0" err="1"/>
              <a:t>hökmünde</a:t>
            </a:r>
            <a:r>
              <a:rPr lang="ru-RU" sz="2800" dirty="0"/>
              <a:t> </a:t>
            </a:r>
            <a:r>
              <a:rPr lang="ru-RU" sz="2800" dirty="0" err="1"/>
              <a:t>Türkmenistan</a:t>
            </a:r>
            <a:r>
              <a:rPr lang="ru-RU" sz="2800" dirty="0"/>
              <a:t> </a:t>
            </a:r>
            <a:r>
              <a:rPr lang="ru-RU" sz="2800" dirty="0" err="1"/>
              <a:t>halkara</a:t>
            </a:r>
            <a:r>
              <a:rPr lang="ru-RU" sz="2800" dirty="0"/>
              <a:t> </a:t>
            </a:r>
            <a:r>
              <a:rPr lang="ru-RU" sz="2800" dirty="0" err="1"/>
              <a:t>ulag</a:t>
            </a:r>
            <a:r>
              <a:rPr lang="ru-RU" sz="2800" dirty="0"/>
              <a:t> </a:t>
            </a:r>
            <a:r>
              <a:rPr lang="ru-RU" sz="2800" dirty="0" err="1"/>
              <a:t>işiniň</a:t>
            </a:r>
            <a:r>
              <a:rPr lang="ru-RU" sz="2800" dirty="0"/>
              <a:t> </a:t>
            </a:r>
            <a:r>
              <a:rPr lang="ru-RU" sz="2800" dirty="0" err="1"/>
              <a:t>ösüşine</a:t>
            </a:r>
            <a:r>
              <a:rPr lang="ru-RU" sz="2800" dirty="0"/>
              <a:t> </a:t>
            </a:r>
            <a:r>
              <a:rPr lang="ru-RU" sz="2800" dirty="0" err="1"/>
              <a:t>ýardam</a:t>
            </a:r>
            <a:r>
              <a:rPr lang="ru-RU" sz="2800" dirty="0"/>
              <a:t> </a:t>
            </a:r>
            <a:r>
              <a:rPr lang="ru-RU" sz="2800" dirty="0" err="1"/>
              <a:t>berýär</a:t>
            </a:r>
            <a:r>
              <a:rPr lang="ru-RU" sz="2800" dirty="0"/>
              <a:t> </a:t>
            </a:r>
            <a:r>
              <a:rPr lang="ru-RU" sz="2800" dirty="0" err="1"/>
              <a:t>we</a:t>
            </a:r>
            <a:r>
              <a:rPr lang="ru-RU" sz="2800" dirty="0"/>
              <a:t> </a:t>
            </a:r>
            <a:r>
              <a:rPr lang="ru-RU" sz="2800" dirty="0" err="1"/>
              <a:t>onuň</a:t>
            </a:r>
            <a:r>
              <a:rPr lang="ru-RU" sz="2800" dirty="0"/>
              <a:t> </a:t>
            </a:r>
            <a:r>
              <a:rPr lang="ru-RU" sz="2800" dirty="0" err="1"/>
              <a:t>amala</a:t>
            </a:r>
            <a:r>
              <a:rPr lang="ru-RU" sz="2800" dirty="0"/>
              <a:t> </a:t>
            </a:r>
            <a:r>
              <a:rPr lang="ru-RU" sz="2800" dirty="0" err="1"/>
              <a:t>aşyrylmagy</a:t>
            </a:r>
            <a:r>
              <a:rPr lang="ru-RU" sz="2800" dirty="0"/>
              <a:t> </a:t>
            </a:r>
            <a:r>
              <a:rPr lang="ru-RU" sz="2800" dirty="0" err="1"/>
              <a:t>üçin</a:t>
            </a:r>
            <a:r>
              <a:rPr lang="ru-RU" sz="2800" dirty="0"/>
              <a:t> </a:t>
            </a:r>
            <a:r>
              <a:rPr lang="ru-RU" sz="2800" dirty="0" err="1"/>
              <a:t>ykdysady</a:t>
            </a:r>
            <a:r>
              <a:rPr lang="ru-RU" sz="2800" dirty="0"/>
              <a:t>, </a:t>
            </a:r>
            <a:r>
              <a:rPr lang="ru-RU" sz="2800" dirty="0" err="1"/>
              <a:t>guramaçylyk</a:t>
            </a:r>
            <a:r>
              <a:rPr lang="ru-RU" sz="2800" dirty="0"/>
              <a:t> </a:t>
            </a:r>
            <a:r>
              <a:rPr lang="ru-RU" sz="2800" dirty="0" err="1"/>
              <a:t>we</a:t>
            </a:r>
            <a:r>
              <a:rPr lang="ru-RU" sz="2800" dirty="0"/>
              <a:t> </a:t>
            </a:r>
            <a:r>
              <a:rPr lang="ru-RU" sz="2800" dirty="0" err="1"/>
              <a:t>hukuk</a:t>
            </a:r>
            <a:r>
              <a:rPr lang="ru-RU" sz="2800" dirty="0"/>
              <a:t> </a:t>
            </a:r>
            <a:r>
              <a:rPr lang="ru-RU" sz="2800" dirty="0" err="1"/>
              <a:t>şertlerini</a:t>
            </a:r>
            <a:r>
              <a:rPr lang="ru-RU" sz="2800" dirty="0"/>
              <a:t> </a:t>
            </a:r>
            <a:r>
              <a:rPr lang="ru-RU" sz="2800" dirty="0" err="1"/>
              <a:t>döredýär</a:t>
            </a:r>
            <a:r>
              <a:rPr lang="ru-RU" sz="2800" dirty="0"/>
              <a:t>” </a:t>
            </a:r>
            <a:r>
              <a:rPr lang="ru-RU" sz="2800" dirty="0" err="1"/>
              <a:t>diýlip</a:t>
            </a:r>
            <a:r>
              <a:rPr lang="ru-RU" sz="2800" dirty="0"/>
              <a:t> </a:t>
            </a:r>
            <a:r>
              <a:rPr lang="ru-RU" sz="2800" dirty="0" err="1"/>
              <a:t>bellenilýär</a:t>
            </a:r>
            <a:r>
              <a:rPr lang="ru-RU" sz="2800" dirty="0"/>
              <a:t>. </a:t>
            </a:r>
            <a:r>
              <a:rPr lang="ru-RU" sz="2800" dirty="0" err="1"/>
              <a:t>Türkmenistanyň</a:t>
            </a:r>
            <a:r>
              <a:rPr lang="ru-RU" sz="2800" dirty="0"/>
              <a:t> </a:t>
            </a:r>
            <a:r>
              <a:rPr lang="ru-RU" sz="2800" dirty="0" err="1"/>
              <a:t>ulag-aragatnaşyk</a:t>
            </a:r>
            <a:r>
              <a:rPr lang="ru-RU" sz="2800" dirty="0"/>
              <a:t> </a:t>
            </a:r>
            <a:r>
              <a:rPr lang="ru-RU" sz="2800" dirty="0" err="1"/>
              <a:t>toplumyny</a:t>
            </a:r>
            <a:r>
              <a:rPr lang="ru-RU" sz="2800" dirty="0"/>
              <a:t> </a:t>
            </a:r>
            <a:r>
              <a:rPr lang="ru-RU" sz="2800" dirty="0" err="1"/>
              <a:t>ösdürmemegiň</a:t>
            </a:r>
            <a:r>
              <a:rPr lang="ru-RU" sz="2800" dirty="0"/>
              <a:t> </a:t>
            </a:r>
            <a:r>
              <a:rPr lang="ru-RU" sz="2800" dirty="0" err="1"/>
              <a:t>kada</a:t>
            </a:r>
            <a:r>
              <a:rPr lang="ru-RU" sz="2800" dirty="0"/>
              <a:t> </a:t>
            </a:r>
            <a:r>
              <a:rPr lang="ru-RU" sz="2800" dirty="0" err="1"/>
              <a:t>goýujy-hukuk</a:t>
            </a:r>
            <a:r>
              <a:rPr lang="ru-RU" sz="2800" dirty="0"/>
              <a:t> </a:t>
            </a:r>
            <a:r>
              <a:rPr lang="ru-RU" sz="2800" dirty="0" err="1"/>
              <a:t>esasy</a:t>
            </a:r>
            <a:r>
              <a:rPr lang="ru-RU" sz="2800" dirty="0"/>
              <a:t> </a:t>
            </a:r>
            <a:r>
              <a:rPr lang="ru-RU" sz="2800" dirty="0" err="1"/>
              <a:t>hem</a:t>
            </a:r>
            <a:r>
              <a:rPr lang="ru-RU" sz="2800" dirty="0"/>
              <a:t> </a:t>
            </a:r>
            <a:r>
              <a:rPr lang="ru-RU" sz="2800" dirty="0" err="1"/>
              <a:t>kämilleşýär</a:t>
            </a:r>
            <a:r>
              <a:rPr lang="ru-RU" sz="2800" dirty="0"/>
              <a:t>. 2018-nji </a:t>
            </a:r>
            <a:r>
              <a:rPr lang="ru-RU" sz="2800" dirty="0" err="1"/>
              <a:t>ýylyň</a:t>
            </a:r>
            <a:r>
              <a:rPr lang="ru-RU" sz="2800" dirty="0"/>
              <a:t> 5-nji </a:t>
            </a:r>
            <a:r>
              <a:rPr lang="ru-RU" sz="2800" dirty="0" err="1"/>
              <a:t>ýanwarynda</a:t>
            </a:r>
            <a:r>
              <a:rPr lang="ru-RU" sz="2800" dirty="0"/>
              <a:t> </a:t>
            </a:r>
            <a:r>
              <a:rPr lang="ru-RU" sz="2800" dirty="0" err="1"/>
              <a:t>Türkmenistanyň</a:t>
            </a:r>
            <a:r>
              <a:rPr lang="ru-RU" sz="2800" dirty="0"/>
              <a:t> </a:t>
            </a:r>
            <a:r>
              <a:rPr lang="ru-RU" sz="2800" dirty="0" err="1"/>
              <a:t>Mejlisi</a:t>
            </a:r>
            <a:r>
              <a:rPr lang="ru-RU" sz="2800" dirty="0"/>
              <a:t> </a:t>
            </a:r>
            <a:r>
              <a:rPr lang="ru-RU" sz="2800" dirty="0" err="1"/>
              <a:t>tarapyndan</a:t>
            </a:r>
            <a:r>
              <a:rPr lang="ru-RU" sz="2800" dirty="0"/>
              <a:t> “</a:t>
            </a:r>
            <a:r>
              <a:rPr lang="ru-RU" sz="2800" dirty="0" err="1"/>
              <a:t>Ulag</a:t>
            </a:r>
            <a:r>
              <a:rPr lang="ru-RU" sz="2800" dirty="0"/>
              <a:t> </a:t>
            </a:r>
            <a:r>
              <a:rPr lang="ru-RU" sz="2800" dirty="0" err="1"/>
              <a:t>howpsuzlygy</a:t>
            </a:r>
            <a:r>
              <a:rPr lang="ru-RU" sz="2800" dirty="0"/>
              <a:t> </a:t>
            </a:r>
            <a:r>
              <a:rPr lang="ru-RU" sz="2800" dirty="0" err="1"/>
              <a:t>hakynda</a:t>
            </a:r>
            <a:r>
              <a:rPr lang="ru-RU" sz="2800" dirty="0"/>
              <a:t>” </a:t>
            </a:r>
            <a:r>
              <a:rPr lang="ru-RU" sz="2800" dirty="0" err="1"/>
              <a:t>Türkmenistanyň</a:t>
            </a:r>
            <a:r>
              <a:rPr lang="ru-RU" sz="2800" dirty="0"/>
              <a:t> </a:t>
            </a:r>
            <a:r>
              <a:rPr lang="ru-RU" sz="2800" dirty="0" err="1"/>
              <a:t>kanunynyň</a:t>
            </a:r>
            <a:r>
              <a:rPr lang="ru-RU" sz="2800" dirty="0"/>
              <a:t> </a:t>
            </a:r>
            <a:r>
              <a:rPr lang="ru-RU" sz="2800" dirty="0" err="1"/>
              <a:t>kabul</a:t>
            </a:r>
            <a:r>
              <a:rPr lang="ru-RU" sz="2800" dirty="0"/>
              <a:t> </a:t>
            </a:r>
            <a:r>
              <a:rPr lang="ru-RU" sz="2800" dirty="0" err="1"/>
              <a:t>edilmegi</a:t>
            </a:r>
            <a:r>
              <a:rPr lang="ru-RU" sz="2800" dirty="0"/>
              <a:t> </a:t>
            </a:r>
            <a:r>
              <a:rPr lang="ru-RU" sz="2800" dirty="0" err="1"/>
              <a:t>hem</a:t>
            </a:r>
            <a:r>
              <a:rPr lang="ru-RU" sz="2800" dirty="0"/>
              <a:t> </a:t>
            </a:r>
            <a:r>
              <a:rPr lang="ru-RU" sz="2800" dirty="0" err="1"/>
              <a:t>muňa</a:t>
            </a:r>
            <a:r>
              <a:rPr lang="ru-RU" sz="2800" dirty="0"/>
              <a:t> </a:t>
            </a:r>
            <a:r>
              <a:rPr lang="ru-RU" sz="2800" dirty="0" err="1"/>
              <a:t>aýdyň</a:t>
            </a:r>
            <a:r>
              <a:rPr lang="ru-RU" sz="2800" dirty="0"/>
              <a:t> </a:t>
            </a:r>
            <a:r>
              <a:rPr lang="ru-RU" sz="2800" dirty="0" err="1"/>
              <a:t>şaýatlyk</a:t>
            </a:r>
            <a:r>
              <a:rPr lang="ru-RU" sz="2800" dirty="0"/>
              <a:t> </a:t>
            </a:r>
            <a:r>
              <a:rPr lang="ru-RU" sz="2800" dirty="0" err="1"/>
              <a:t>edýär</a:t>
            </a:r>
            <a:r>
              <a:rPr lang="ru-RU" sz="2800" dirty="0"/>
              <a:t>. </a:t>
            </a:r>
            <a:endParaRPr lang="ru-RU" dirty="0"/>
          </a:p>
        </p:txBody>
      </p:sp>
    </p:spTree>
    <p:extLst>
      <p:ext uri="{BB962C8B-B14F-4D97-AF65-F5344CB8AC3E}">
        <p14:creationId xmlns:p14="http://schemas.microsoft.com/office/powerpoint/2010/main" val="29171621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idx="1"/>
          </p:nvPr>
        </p:nvSpPr>
        <p:spPr>
          <a:xfrm>
            <a:off x="457200" y="333375"/>
            <a:ext cx="8229600" cy="5991225"/>
          </a:xfrm>
        </p:spPr>
        <p:txBody>
          <a:bodyPr>
            <a:normAutofit fontScale="92500" lnSpcReduction="10000"/>
          </a:bodyPr>
          <a:lstStyle/>
          <a:p>
            <a:r>
              <a:rPr lang="ru-RU" sz="2800" dirty="0"/>
              <a:t> </a:t>
            </a:r>
            <a:r>
              <a:rPr lang="ru-RU" sz="2300" dirty="0" err="1"/>
              <a:t>Hormatly</a:t>
            </a:r>
            <a:r>
              <a:rPr lang="ru-RU" sz="2300" dirty="0"/>
              <a:t> </a:t>
            </a:r>
            <a:r>
              <a:rPr lang="ru-RU" sz="2300" dirty="0" err="1"/>
              <a:t>Prezidentimiziň</a:t>
            </a:r>
            <a:r>
              <a:rPr lang="ru-RU" sz="2300" dirty="0"/>
              <a:t> </a:t>
            </a:r>
            <a:r>
              <a:rPr lang="ru-RU" sz="2300" dirty="0" err="1"/>
              <a:t>ýolbaşçylygynda</a:t>
            </a:r>
            <a:r>
              <a:rPr lang="ru-RU" sz="2300" dirty="0"/>
              <a:t> </a:t>
            </a:r>
            <a:r>
              <a:rPr lang="ru-RU" sz="2300" dirty="0" err="1"/>
              <a:t>ulag</a:t>
            </a:r>
            <a:r>
              <a:rPr lang="ru-RU" sz="2300" dirty="0"/>
              <a:t> </a:t>
            </a:r>
            <a:r>
              <a:rPr lang="ru-RU" sz="2300" dirty="0" err="1"/>
              <a:t>pudagynyň</a:t>
            </a:r>
            <a:r>
              <a:rPr lang="ru-RU" sz="2300" dirty="0"/>
              <a:t> </a:t>
            </a:r>
            <a:r>
              <a:rPr lang="ru-RU" sz="2300" dirty="0" err="1"/>
              <a:t>maddy-enjamlaýyn</a:t>
            </a:r>
            <a:r>
              <a:rPr lang="ru-RU" sz="2300" dirty="0"/>
              <a:t> </a:t>
            </a:r>
            <a:r>
              <a:rPr lang="ru-RU" sz="2300" dirty="0" err="1"/>
              <a:t>binýady</a:t>
            </a:r>
            <a:r>
              <a:rPr lang="ru-RU" sz="2300" dirty="0"/>
              <a:t> </a:t>
            </a:r>
            <a:r>
              <a:rPr lang="ru-RU" sz="2300" dirty="0" err="1"/>
              <a:t>toplumlaýyn</a:t>
            </a:r>
            <a:r>
              <a:rPr lang="ru-RU" sz="2300" dirty="0"/>
              <a:t> </a:t>
            </a:r>
            <a:r>
              <a:rPr lang="ru-RU" sz="2300" dirty="0" err="1"/>
              <a:t>döwrebaplaşdyrylýar</a:t>
            </a:r>
            <a:r>
              <a:rPr lang="ru-RU" sz="2300" dirty="0"/>
              <a:t>. </a:t>
            </a:r>
            <a:r>
              <a:rPr lang="ru-RU" sz="2300" dirty="0" err="1"/>
              <a:t>Bu</a:t>
            </a:r>
            <a:r>
              <a:rPr lang="ru-RU" sz="2300" dirty="0"/>
              <a:t> </a:t>
            </a:r>
            <a:r>
              <a:rPr lang="ru-RU" sz="2300" dirty="0" err="1"/>
              <a:t>ugur</a:t>
            </a:r>
            <a:r>
              <a:rPr lang="ru-RU" sz="2300" dirty="0"/>
              <a:t> </a:t>
            </a:r>
            <a:r>
              <a:rPr lang="ru-RU" sz="2300" dirty="0" err="1"/>
              <a:t>boýunça</a:t>
            </a:r>
            <a:r>
              <a:rPr lang="ru-RU" sz="2300" dirty="0"/>
              <a:t> </a:t>
            </a:r>
            <a:r>
              <a:rPr lang="ru-RU" sz="2300" dirty="0" err="1"/>
              <a:t>bar</a:t>
            </a:r>
            <a:r>
              <a:rPr lang="ru-RU" sz="2300" dirty="0"/>
              <a:t> </a:t>
            </a:r>
            <a:r>
              <a:rPr lang="ru-RU" sz="2300" dirty="0" err="1"/>
              <a:t>bolan</a:t>
            </a:r>
            <a:r>
              <a:rPr lang="ru-RU" sz="2300" dirty="0"/>
              <a:t> </a:t>
            </a:r>
            <a:r>
              <a:rPr lang="ru-RU" sz="2300" dirty="0" err="1"/>
              <a:t>ulag-kommunikasiýa</a:t>
            </a:r>
            <a:r>
              <a:rPr lang="ru-RU" sz="2300" dirty="0"/>
              <a:t> </a:t>
            </a:r>
            <a:r>
              <a:rPr lang="ru-RU" sz="2300" dirty="0" err="1"/>
              <a:t>ulgamlaryny</a:t>
            </a:r>
            <a:r>
              <a:rPr lang="ru-RU" sz="2300" dirty="0"/>
              <a:t> </a:t>
            </a:r>
            <a:r>
              <a:rPr lang="ru-RU" sz="2300" dirty="0" err="1"/>
              <a:t>giňeltmäge</a:t>
            </a:r>
            <a:r>
              <a:rPr lang="ru-RU" sz="2300" dirty="0"/>
              <a:t> </a:t>
            </a:r>
            <a:r>
              <a:rPr lang="ru-RU" sz="2300" dirty="0" err="1"/>
              <a:t>hem-de</a:t>
            </a:r>
            <a:r>
              <a:rPr lang="ru-RU" sz="2300" dirty="0"/>
              <a:t> </a:t>
            </a:r>
            <a:r>
              <a:rPr lang="ru-RU" sz="2300" dirty="0" err="1"/>
              <a:t>täzelerini</a:t>
            </a:r>
            <a:r>
              <a:rPr lang="ru-RU" sz="2300" dirty="0"/>
              <a:t> </a:t>
            </a:r>
            <a:r>
              <a:rPr lang="ru-RU" sz="2300" dirty="0" err="1"/>
              <a:t>gurmaga</a:t>
            </a:r>
            <a:r>
              <a:rPr lang="ru-RU" sz="2300" dirty="0"/>
              <a:t> </a:t>
            </a:r>
            <a:r>
              <a:rPr lang="ru-RU" sz="2300" dirty="0" err="1"/>
              <a:t>gönükdirilen</a:t>
            </a:r>
            <a:r>
              <a:rPr lang="ru-RU" sz="2300" dirty="0"/>
              <a:t> </a:t>
            </a:r>
            <a:r>
              <a:rPr lang="ru-RU" sz="2300" dirty="0" err="1"/>
              <a:t>milli</a:t>
            </a:r>
            <a:r>
              <a:rPr lang="ru-RU" sz="2300" dirty="0"/>
              <a:t> </a:t>
            </a:r>
            <a:r>
              <a:rPr lang="ru-RU" sz="2300" dirty="0" err="1"/>
              <a:t>maksatnamalar</a:t>
            </a:r>
            <a:r>
              <a:rPr lang="ru-RU" sz="2300" dirty="0"/>
              <a:t>  </a:t>
            </a:r>
            <a:r>
              <a:rPr lang="ru-RU" sz="2300" dirty="0" err="1"/>
              <a:t>işlenip</a:t>
            </a:r>
            <a:r>
              <a:rPr lang="ru-RU" sz="2300" dirty="0"/>
              <a:t> </a:t>
            </a:r>
            <a:r>
              <a:rPr lang="ru-RU" sz="2300" dirty="0" err="1"/>
              <a:t>taýýarlanyldy</a:t>
            </a:r>
            <a:r>
              <a:rPr lang="ru-RU" sz="2300" dirty="0"/>
              <a:t> </a:t>
            </a:r>
            <a:r>
              <a:rPr lang="ru-RU" sz="2300" dirty="0" err="1"/>
              <a:t>we</a:t>
            </a:r>
            <a:r>
              <a:rPr lang="ru-RU" sz="2300" dirty="0"/>
              <a:t> </a:t>
            </a:r>
            <a:r>
              <a:rPr lang="ru-RU" sz="2300" dirty="0" err="1"/>
              <a:t>olar</a:t>
            </a:r>
            <a:r>
              <a:rPr lang="ru-RU" sz="2300" dirty="0"/>
              <a:t> </a:t>
            </a:r>
            <a:r>
              <a:rPr lang="ru-RU" sz="2300" dirty="0" err="1"/>
              <a:t>üstünlikli</a:t>
            </a:r>
            <a:r>
              <a:rPr lang="ru-RU" sz="2300" dirty="0"/>
              <a:t> </a:t>
            </a:r>
            <a:r>
              <a:rPr lang="ru-RU" sz="2300" dirty="0" err="1"/>
              <a:t>durmuşa</a:t>
            </a:r>
            <a:r>
              <a:rPr lang="ru-RU" sz="2300" dirty="0"/>
              <a:t> </a:t>
            </a:r>
            <a:r>
              <a:rPr lang="ru-RU" sz="2300" dirty="0" err="1"/>
              <a:t>geçirilýär</a:t>
            </a:r>
            <a:r>
              <a:rPr lang="ru-RU" sz="2300" dirty="0"/>
              <a:t>. </a:t>
            </a:r>
            <a:r>
              <a:rPr lang="ru-RU" sz="2300" dirty="0" err="1"/>
              <a:t>Ýurdumyz</a:t>
            </a:r>
            <a:r>
              <a:rPr lang="ru-RU" sz="2300" dirty="0"/>
              <a:t> </a:t>
            </a:r>
            <a:r>
              <a:rPr lang="ru-RU" sz="2300" dirty="0" err="1"/>
              <a:t>bilen</a:t>
            </a:r>
            <a:r>
              <a:rPr lang="ru-RU" sz="2300" dirty="0"/>
              <a:t> </a:t>
            </a:r>
            <a:r>
              <a:rPr lang="ru-RU" sz="2300" dirty="0" err="1"/>
              <a:t>Merkezi</a:t>
            </a:r>
            <a:r>
              <a:rPr lang="ru-RU" sz="2300" dirty="0"/>
              <a:t> </a:t>
            </a:r>
            <a:r>
              <a:rPr lang="ru-RU" sz="2300" dirty="0" err="1"/>
              <a:t>Aziýa</a:t>
            </a:r>
            <a:r>
              <a:rPr lang="ru-RU" sz="2300" dirty="0"/>
              <a:t> </a:t>
            </a:r>
            <a:r>
              <a:rPr lang="ru-RU" sz="2300" dirty="0" err="1"/>
              <a:t>döwletiniň</a:t>
            </a:r>
            <a:r>
              <a:rPr lang="ru-RU" sz="2300" dirty="0"/>
              <a:t> </a:t>
            </a:r>
            <a:r>
              <a:rPr lang="ru-RU" sz="2300" dirty="0" err="1"/>
              <a:t>arasyndaky</a:t>
            </a:r>
            <a:r>
              <a:rPr lang="ru-RU" sz="2300" dirty="0"/>
              <a:t> </a:t>
            </a:r>
            <a:r>
              <a:rPr lang="ru-RU" sz="2300" dirty="0" err="1"/>
              <a:t>netijeli</a:t>
            </a:r>
            <a:r>
              <a:rPr lang="ru-RU" sz="2300" dirty="0"/>
              <a:t> </a:t>
            </a:r>
            <a:r>
              <a:rPr lang="ru-RU" sz="2300" dirty="0" err="1"/>
              <a:t>gatnaşyklary</a:t>
            </a:r>
            <a:r>
              <a:rPr lang="ru-RU" sz="2300" dirty="0"/>
              <a:t> </a:t>
            </a:r>
            <a:r>
              <a:rPr lang="ru-RU" sz="2300" dirty="0" err="1"/>
              <a:t>pugtalandyrmakda</a:t>
            </a:r>
            <a:r>
              <a:rPr lang="ru-RU" sz="2300" dirty="0"/>
              <a:t> </a:t>
            </a:r>
            <a:r>
              <a:rPr lang="ru-RU" sz="2300" dirty="0" err="1"/>
              <a:t>Gazagystan-Türkmensitan-Eýran</a:t>
            </a:r>
            <a:r>
              <a:rPr lang="ru-RU" sz="2300" dirty="0"/>
              <a:t> </a:t>
            </a:r>
            <a:r>
              <a:rPr lang="ru-RU" sz="2300" dirty="0" err="1"/>
              <a:t>demir</a:t>
            </a:r>
            <a:r>
              <a:rPr lang="ru-RU" sz="2300" dirty="0"/>
              <a:t> </a:t>
            </a:r>
            <a:r>
              <a:rPr lang="ru-RU" sz="2300" dirty="0" err="1"/>
              <a:t>ýolunuň</a:t>
            </a:r>
            <a:r>
              <a:rPr lang="ru-RU" sz="2300" dirty="0"/>
              <a:t>, </a:t>
            </a:r>
            <a:r>
              <a:rPr lang="ru-RU" sz="2300" dirty="0" err="1"/>
              <a:t>Türkmenbaşynyň</a:t>
            </a:r>
            <a:r>
              <a:rPr lang="ru-RU" sz="2300" dirty="0"/>
              <a:t> </a:t>
            </a:r>
            <a:r>
              <a:rPr lang="ru-RU" sz="2300" dirty="0" err="1"/>
              <a:t>Halkara</a:t>
            </a:r>
            <a:r>
              <a:rPr lang="ru-RU" sz="2300" dirty="0"/>
              <a:t> </a:t>
            </a:r>
            <a:r>
              <a:rPr lang="ru-RU" sz="2300" dirty="0" err="1"/>
              <a:t>deňiz</a:t>
            </a:r>
            <a:r>
              <a:rPr lang="ru-RU" sz="2300" dirty="0"/>
              <a:t> </a:t>
            </a:r>
            <a:r>
              <a:rPr lang="ru-RU" sz="2300" dirty="0" err="1"/>
              <a:t>portunyň</a:t>
            </a:r>
            <a:r>
              <a:rPr lang="ru-RU" sz="2300" dirty="0"/>
              <a:t> , </a:t>
            </a:r>
            <a:r>
              <a:rPr lang="ru-RU" sz="2300" dirty="0" err="1"/>
              <a:t>ýokary</a:t>
            </a:r>
            <a:r>
              <a:rPr lang="ru-RU" sz="2300" dirty="0"/>
              <a:t> </a:t>
            </a:r>
            <a:r>
              <a:rPr lang="ru-RU" sz="2300" dirty="0" err="1"/>
              <a:t>tizlikli</a:t>
            </a:r>
            <a:r>
              <a:rPr lang="ru-RU" sz="2300" dirty="0"/>
              <a:t> </a:t>
            </a:r>
            <a:r>
              <a:rPr lang="ru-RU" sz="2300" dirty="0" err="1"/>
              <a:t>ulag</a:t>
            </a:r>
            <a:r>
              <a:rPr lang="ru-RU" sz="2300" dirty="0"/>
              <a:t> </a:t>
            </a:r>
            <a:r>
              <a:rPr lang="ru-RU" sz="2300" dirty="0" err="1"/>
              <a:t>ýollarynyň</a:t>
            </a:r>
            <a:r>
              <a:rPr lang="ru-RU" sz="2300" dirty="0"/>
              <a:t> , </a:t>
            </a:r>
            <a:r>
              <a:rPr lang="ru-RU" sz="2300" dirty="0" err="1"/>
              <a:t>döwrebap</a:t>
            </a:r>
            <a:r>
              <a:rPr lang="ru-RU" sz="2300" dirty="0"/>
              <a:t> </a:t>
            </a:r>
            <a:r>
              <a:rPr lang="ru-RU" sz="2300" dirty="0" err="1"/>
              <a:t>howa</a:t>
            </a:r>
            <a:r>
              <a:rPr lang="ru-RU" sz="2300" dirty="0"/>
              <a:t> </a:t>
            </a:r>
            <a:r>
              <a:rPr lang="ru-RU" sz="2300" dirty="0" err="1"/>
              <a:t>menziliniň</a:t>
            </a:r>
            <a:r>
              <a:rPr lang="ru-RU" sz="2300" dirty="0"/>
              <a:t> </a:t>
            </a:r>
            <a:r>
              <a:rPr lang="ru-RU" sz="2300" dirty="0" err="1"/>
              <a:t>we</a:t>
            </a:r>
            <a:r>
              <a:rPr lang="ru-RU" sz="2300" dirty="0"/>
              <a:t> </a:t>
            </a:r>
            <a:r>
              <a:rPr lang="ru-RU" sz="2300" dirty="0" err="1"/>
              <a:t>beýleki</a:t>
            </a:r>
            <a:r>
              <a:rPr lang="ru-RU" sz="2300" dirty="0"/>
              <a:t> </a:t>
            </a:r>
            <a:r>
              <a:rPr lang="ru-RU" sz="2300" dirty="0" err="1"/>
              <a:t>düzümleýin</a:t>
            </a:r>
            <a:r>
              <a:rPr lang="ru-RU" sz="2300" dirty="0"/>
              <a:t> </a:t>
            </a:r>
            <a:r>
              <a:rPr lang="ru-RU" sz="2300" dirty="0" err="1"/>
              <a:t>desgalaryň</a:t>
            </a:r>
            <a:r>
              <a:rPr lang="ru-RU" sz="2300" dirty="0"/>
              <a:t> </a:t>
            </a:r>
            <a:r>
              <a:rPr lang="ru-RU" sz="2300" dirty="0" err="1"/>
              <a:t>örän</a:t>
            </a:r>
            <a:r>
              <a:rPr lang="ru-RU" sz="2300" dirty="0"/>
              <a:t> </a:t>
            </a:r>
            <a:r>
              <a:rPr lang="ru-RU" sz="2300" dirty="0" err="1"/>
              <a:t>uly</a:t>
            </a:r>
            <a:r>
              <a:rPr lang="ru-RU" sz="2300" dirty="0"/>
              <a:t> </a:t>
            </a:r>
            <a:r>
              <a:rPr lang="ru-RU" sz="2300" dirty="0" err="1"/>
              <a:t>ähmiýeti</a:t>
            </a:r>
            <a:r>
              <a:rPr lang="ru-RU" sz="2300" dirty="0"/>
              <a:t> </a:t>
            </a:r>
            <a:r>
              <a:rPr lang="ru-RU" sz="2300" dirty="0" err="1"/>
              <a:t>bardyr</a:t>
            </a:r>
            <a:r>
              <a:rPr lang="ru-RU" sz="2300" dirty="0"/>
              <a:t>.  </a:t>
            </a:r>
          </a:p>
          <a:p>
            <a:r>
              <a:rPr lang="ru-RU" sz="2300" dirty="0" err="1" smtClean="0"/>
              <a:t>Türkmenistanyň</a:t>
            </a:r>
            <a:r>
              <a:rPr lang="ru-RU" sz="2300" dirty="0" smtClean="0"/>
              <a:t> </a:t>
            </a:r>
            <a:r>
              <a:rPr lang="ru-RU" sz="2300" dirty="0" err="1"/>
              <a:t>başlangyjy</a:t>
            </a:r>
            <a:r>
              <a:rPr lang="ru-RU" sz="2300" dirty="0"/>
              <a:t> </a:t>
            </a:r>
            <a:r>
              <a:rPr lang="ru-RU" sz="2300" dirty="0" err="1"/>
              <a:t>bilen</a:t>
            </a:r>
            <a:r>
              <a:rPr lang="ru-RU" sz="2300" dirty="0"/>
              <a:t> BMG-</a:t>
            </a:r>
            <a:r>
              <a:rPr lang="ru-RU" sz="2300" dirty="0" err="1"/>
              <a:t>niň</a:t>
            </a:r>
            <a:r>
              <a:rPr lang="ru-RU" sz="2300" dirty="0"/>
              <a:t> </a:t>
            </a:r>
            <a:r>
              <a:rPr lang="ru-RU" sz="2300" dirty="0" err="1"/>
              <a:t>kabul</a:t>
            </a:r>
            <a:r>
              <a:rPr lang="ru-RU" sz="2300" dirty="0"/>
              <a:t> </a:t>
            </a:r>
            <a:r>
              <a:rPr lang="ru-RU" sz="2300" dirty="0" err="1"/>
              <a:t>eden</a:t>
            </a:r>
            <a:r>
              <a:rPr lang="ru-RU" sz="2300" dirty="0"/>
              <a:t> </a:t>
            </a:r>
            <a:r>
              <a:rPr lang="ru-RU" sz="2300" dirty="0" err="1"/>
              <a:t>Rezolýusiýalary</a:t>
            </a:r>
            <a:r>
              <a:rPr lang="ru-RU" sz="2300" dirty="0"/>
              <a:t> </a:t>
            </a:r>
            <a:r>
              <a:rPr lang="ru-RU" sz="2300" dirty="0" err="1"/>
              <a:t>diňe</a:t>
            </a:r>
            <a:r>
              <a:rPr lang="ru-RU" sz="2300" dirty="0"/>
              <a:t> </a:t>
            </a:r>
            <a:r>
              <a:rPr lang="ru-RU" sz="2300" dirty="0" err="1"/>
              <a:t>bir</a:t>
            </a:r>
            <a:r>
              <a:rPr lang="ru-RU" sz="2300" dirty="0"/>
              <a:t> </a:t>
            </a:r>
            <a:r>
              <a:rPr lang="ru-RU" sz="2300" dirty="0" err="1"/>
              <a:t>ulaglar</a:t>
            </a:r>
            <a:r>
              <a:rPr lang="ru-RU" sz="2300" dirty="0"/>
              <a:t> </a:t>
            </a:r>
            <a:r>
              <a:rPr lang="ru-RU" sz="2300" dirty="0" err="1"/>
              <a:t>ulgamyny</a:t>
            </a:r>
            <a:r>
              <a:rPr lang="ru-RU" sz="2300" dirty="0"/>
              <a:t> </a:t>
            </a:r>
            <a:r>
              <a:rPr lang="ru-RU" sz="2300" dirty="0" err="1"/>
              <a:t>däl</a:t>
            </a:r>
            <a:r>
              <a:rPr lang="ru-RU" sz="2300" dirty="0"/>
              <a:t> </a:t>
            </a:r>
            <a:r>
              <a:rPr lang="ru-RU" sz="2300" dirty="0" err="1"/>
              <a:t>eýsem</a:t>
            </a:r>
            <a:r>
              <a:rPr lang="ru-RU" sz="2300" dirty="0"/>
              <a:t> </a:t>
            </a:r>
            <a:r>
              <a:rPr lang="ru-RU" sz="2300" dirty="0" err="1"/>
              <a:t>döwrebap</a:t>
            </a:r>
            <a:r>
              <a:rPr lang="ru-RU" sz="2300" dirty="0"/>
              <a:t> </a:t>
            </a:r>
            <a:r>
              <a:rPr lang="ru-RU" sz="2300" dirty="0" err="1"/>
              <a:t>logistiki</a:t>
            </a:r>
            <a:r>
              <a:rPr lang="ru-RU" sz="2300" dirty="0"/>
              <a:t> </a:t>
            </a:r>
            <a:r>
              <a:rPr lang="ru-RU" sz="2300" dirty="0" err="1"/>
              <a:t>ulgamlarynyň</a:t>
            </a:r>
            <a:r>
              <a:rPr lang="ru-RU" sz="2300" dirty="0"/>
              <a:t> </a:t>
            </a:r>
            <a:r>
              <a:rPr lang="ru-RU" sz="2300" dirty="0" err="1"/>
              <a:t>hataryna</a:t>
            </a:r>
            <a:r>
              <a:rPr lang="ru-RU" sz="2300" dirty="0"/>
              <a:t> </a:t>
            </a:r>
            <a:r>
              <a:rPr lang="ru-RU" sz="2300" dirty="0" err="1"/>
              <a:t>girýän</a:t>
            </a:r>
            <a:r>
              <a:rPr lang="ru-RU" sz="2300" dirty="0"/>
              <a:t> </a:t>
            </a:r>
            <a:r>
              <a:rPr lang="ru-RU" sz="2300" dirty="0" err="1"/>
              <a:t>magistral</a:t>
            </a:r>
            <a:r>
              <a:rPr lang="ru-RU" sz="2300" dirty="0"/>
              <a:t> </a:t>
            </a:r>
            <a:r>
              <a:rPr lang="ru-RU" sz="2300" dirty="0" err="1"/>
              <a:t>turba</a:t>
            </a:r>
            <a:r>
              <a:rPr lang="ru-RU" sz="2300" dirty="0"/>
              <a:t> </a:t>
            </a:r>
            <a:r>
              <a:rPr lang="ru-RU" sz="2300" dirty="0" err="1"/>
              <a:t>geçirijilerini</a:t>
            </a:r>
            <a:r>
              <a:rPr lang="ru-RU" sz="2300" dirty="0"/>
              <a:t> </a:t>
            </a:r>
            <a:r>
              <a:rPr lang="ru-RU" sz="2300" dirty="0" err="1"/>
              <a:t>hem</a:t>
            </a:r>
            <a:r>
              <a:rPr lang="ru-RU" sz="2300" dirty="0"/>
              <a:t> </a:t>
            </a:r>
            <a:r>
              <a:rPr lang="ru-RU" sz="2300" dirty="0" err="1"/>
              <a:t>öz</a:t>
            </a:r>
            <a:r>
              <a:rPr lang="ru-RU" sz="2300" dirty="0"/>
              <a:t> </a:t>
            </a:r>
            <a:r>
              <a:rPr lang="ru-RU" sz="2300" dirty="0" err="1"/>
              <a:t>içine</a:t>
            </a:r>
            <a:r>
              <a:rPr lang="ru-RU" sz="2300" dirty="0"/>
              <a:t> </a:t>
            </a:r>
            <a:r>
              <a:rPr lang="ru-RU" sz="2300" dirty="0" err="1"/>
              <a:t>alýar</a:t>
            </a:r>
            <a:r>
              <a:rPr lang="ru-RU" sz="2300" dirty="0"/>
              <a:t>. </a:t>
            </a:r>
            <a:r>
              <a:rPr lang="ru-RU" sz="2300" dirty="0" err="1"/>
              <a:t>Durnukly</a:t>
            </a:r>
            <a:r>
              <a:rPr lang="ru-RU" sz="2300" dirty="0"/>
              <a:t> </a:t>
            </a:r>
            <a:r>
              <a:rPr lang="ru-RU" sz="2300" dirty="0" err="1"/>
              <a:t>ulag</a:t>
            </a:r>
            <a:r>
              <a:rPr lang="ru-RU" sz="2300" dirty="0"/>
              <a:t> </a:t>
            </a:r>
            <a:r>
              <a:rPr lang="ru-RU" sz="2300" dirty="0" err="1"/>
              <a:t>ulgamy</a:t>
            </a:r>
            <a:r>
              <a:rPr lang="ru-RU" sz="2300" dirty="0"/>
              <a:t> </a:t>
            </a:r>
            <a:r>
              <a:rPr lang="ru-RU" sz="2300" dirty="0" err="1"/>
              <a:t>boýunça</a:t>
            </a:r>
            <a:r>
              <a:rPr lang="ru-RU" sz="2300" dirty="0"/>
              <a:t> </a:t>
            </a:r>
            <a:r>
              <a:rPr lang="ru-RU" sz="2300" dirty="0" err="1"/>
              <a:t>birinji</a:t>
            </a:r>
            <a:r>
              <a:rPr lang="ru-RU" sz="2300" dirty="0"/>
              <a:t> </a:t>
            </a:r>
            <a:r>
              <a:rPr lang="ru-RU" sz="2300" dirty="0" err="1"/>
              <a:t>ählumumy</a:t>
            </a:r>
            <a:r>
              <a:rPr lang="ru-RU" sz="2300" dirty="0"/>
              <a:t> </a:t>
            </a:r>
            <a:r>
              <a:rPr lang="ru-RU" sz="2300" dirty="0" err="1"/>
              <a:t>maslahatyň</a:t>
            </a:r>
            <a:r>
              <a:rPr lang="ru-RU" sz="2300" dirty="0"/>
              <a:t> </a:t>
            </a:r>
            <a:r>
              <a:rPr lang="ru-RU" sz="2300" dirty="0" err="1"/>
              <a:t>Aşgabatda</a:t>
            </a:r>
            <a:r>
              <a:rPr lang="ru-RU" sz="2300" dirty="0"/>
              <a:t> </a:t>
            </a:r>
            <a:r>
              <a:rPr lang="ru-RU" sz="2300" dirty="0" err="1"/>
              <a:t>geçirilmegi</a:t>
            </a:r>
            <a:r>
              <a:rPr lang="ru-RU" sz="2300" dirty="0"/>
              <a:t> </a:t>
            </a:r>
            <a:r>
              <a:rPr lang="ru-RU" sz="2300" dirty="0" err="1"/>
              <a:t>Lazurit</a:t>
            </a:r>
            <a:r>
              <a:rPr lang="ru-RU" sz="2300" dirty="0"/>
              <a:t> </a:t>
            </a:r>
            <a:r>
              <a:rPr lang="ru-RU" sz="2300" dirty="0" err="1"/>
              <a:t>üstaşyr</a:t>
            </a:r>
            <a:r>
              <a:rPr lang="ru-RU" sz="2300" dirty="0"/>
              <a:t> </a:t>
            </a:r>
            <a:r>
              <a:rPr lang="ru-RU" sz="2300" dirty="0" err="1"/>
              <a:t>söwda</a:t>
            </a:r>
            <a:r>
              <a:rPr lang="ru-RU" sz="2300" dirty="0"/>
              <a:t> </a:t>
            </a:r>
            <a:r>
              <a:rPr lang="ru-RU" sz="2300" dirty="0" err="1"/>
              <a:t>we</a:t>
            </a:r>
            <a:r>
              <a:rPr lang="ru-RU" sz="2300" dirty="0"/>
              <a:t> </a:t>
            </a:r>
            <a:r>
              <a:rPr lang="ru-RU" sz="2300" dirty="0" err="1"/>
              <a:t>ulag</a:t>
            </a:r>
            <a:r>
              <a:rPr lang="ru-RU" sz="2300" dirty="0"/>
              <a:t> </a:t>
            </a:r>
            <a:r>
              <a:rPr lang="ru-RU" sz="2300" dirty="0" err="1"/>
              <a:t>geçelgesini</a:t>
            </a:r>
            <a:r>
              <a:rPr lang="ru-RU" sz="2300" dirty="0"/>
              <a:t> </a:t>
            </a:r>
            <a:r>
              <a:rPr lang="ru-RU" sz="2300" dirty="0" err="1"/>
              <a:t>döretmek</a:t>
            </a:r>
            <a:r>
              <a:rPr lang="ru-RU" sz="2300" dirty="0"/>
              <a:t> </a:t>
            </a:r>
            <a:r>
              <a:rPr lang="ru-RU" sz="2300" dirty="0" err="1"/>
              <a:t>hakynda</a:t>
            </a:r>
            <a:r>
              <a:rPr lang="ru-RU" sz="2300" dirty="0"/>
              <a:t> </a:t>
            </a:r>
            <a:r>
              <a:rPr lang="ru-RU" sz="2300" dirty="0" err="1"/>
              <a:t>ylalaşyk</a:t>
            </a:r>
            <a:r>
              <a:rPr lang="ru-RU" sz="2300" dirty="0"/>
              <a:t> </a:t>
            </a:r>
            <a:r>
              <a:rPr lang="ru-RU" sz="2300" dirty="0" err="1"/>
              <a:t>ulag</a:t>
            </a:r>
            <a:r>
              <a:rPr lang="ru-RU" sz="2300" dirty="0"/>
              <a:t> </a:t>
            </a:r>
            <a:r>
              <a:rPr lang="ru-RU" sz="2300" dirty="0" err="1"/>
              <a:t>diplomatiýasynyň</a:t>
            </a:r>
            <a:r>
              <a:rPr lang="ru-RU" sz="2300" dirty="0"/>
              <a:t> </a:t>
            </a:r>
            <a:r>
              <a:rPr lang="ru-RU" sz="2300" dirty="0" err="1"/>
              <a:t>üstünlikleriniň</a:t>
            </a:r>
            <a:r>
              <a:rPr lang="ru-RU" sz="2300" dirty="0"/>
              <a:t> </a:t>
            </a:r>
            <a:r>
              <a:rPr lang="ru-RU" sz="2300" dirty="0" err="1"/>
              <a:t>aýdyň</a:t>
            </a:r>
            <a:r>
              <a:rPr lang="ru-RU" sz="2300" dirty="0"/>
              <a:t> </a:t>
            </a:r>
            <a:r>
              <a:rPr lang="ru-RU" sz="2300" dirty="0" err="1"/>
              <a:t>mysallarydyr</a:t>
            </a:r>
            <a:r>
              <a:rPr lang="ru-RU" sz="2300" dirty="0"/>
              <a:t>. </a:t>
            </a:r>
            <a:endParaRPr lang="en-US" sz="2300" i="1" dirty="0"/>
          </a:p>
          <a:p>
            <a:pPr>
              <a:lnSpc>
                <a:spcPct val="150000"/>
              </a:lnSpc>
            </a:pPr>
            <a:r>
              <a:rPr lang="ru-RU" sz="1400" dirty="0"/>
              <a:t>TDH. \\ </a:t>
            </a:r>
            <a:r>
              <a:rPr lang="en-US" sz="1400" dirty="0"/>
              <a:t> T</a:t>
            </a:r>
            <a:r>
              <a:rPr lang="tk-TM" sz="1400" dirty="0"/>
              <a:t>ürkmeniň ýüpek ýoly </a:t>
            </a:r>
            <a:r>
              <a:rPr lang="ru-RU" sz="1400" dirty="0"/>
              <a:t>. 20</a:t>
            </a:r>
            <a:r>
              <a:rPr lang="en-US" sz="1400" dirty="0"/>
              <a:t>20</a:t>
            </a:r>
            <a:r>
              <a:rPr lang="ru-RU" sz="1400" dirty="0"/>
              <a:t> – </a:t>
            </a:r>
            <a:r>
              <a:rPr lang="ru-RU" sz="1400" dirty="0" err="1"/>
              <a:t>nji</a:t>
            </a:r>
            <a:r>
              <a:rPr lang="ru-RU" sz="1400" dirty="0"/>
              <a:t> </a:t>
            </a:r>
            <a:r>
              <a:rPr lang="ru-RU" sz="1400" dirty="0" err="1"/>
              <a:t>ýylyň</a:t>
            </a:r>
            <a:r>
              <a:rPr lang="ru-RU" sz="1400" dirty="0"/>
              <a:t> </a:t>
            </a:r>
            <a:r>
              <a:rPr lang="ru-RU" sz="1400" dirty="0" err="1"/>
              <a:t>sentýabr</a:t>
            </a:r>
            <a:endParaRPr lang="ru-RU" sz="1400" dirty="0"/>
          </a:p>
          <a:p>
            <a:endParaRPr lang="ru-RU" dirty="0"/>
          </a:p>
        </p:txBody>
      </p:sp>
    </p:spTree>
    <p:extLst>
      <p:ext uri="{BB962C8B-B14F-4D97-AF65-F5344CB8AC3E}">
        <p14:creationId xmlns:p14="http://schemas.microsoft.com/office/powerpoint/2010/main" val="3331129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3439292"/>
          </a:xfrm>
        </p:spPr>
        <p:txBody>
          <a:bodyPr/>
          <a:lstStyle/>
          <a:p>
            <a:pPr algn="ctr"/>
            <a:r>
              <a:rPr lang="tk-TM" sz="5400" b="1" dirty="0">
                <a:latin typeface="Times New Roman" pitchFamily="18" charset="0"/>
                <a:cs typeface="Times New Roman" pitchFamily="18" charset="0"/>
              </a:rPr>
              <a:t>Üns berip d</a:t>
            </a:r>
            <a:r>
              <a:rPr lang="ru-RU" sz="5400" b="1" dirty="0" err="1">
                <a:latin typeface="Times New Roman" pitchFamily="18" charset="0"/>
                <a:cs typeface="Times New Roman" pitchFamily="18" charset="0"/>
              </a:rPr>
              <a:t>iňläniňiz</a:t>
            </a:r>
            <a:r>
              <a:rPr lang="ru-RU" sz="5400" b="1" dirty="0">
                <a:latin typeface="Times New Roman" pitchFamily="18" charset="0"/>
                <a:cs typeface="Times New Roman" pitchFamily="18" charset="0"/>
              </a:rPr>
              <a:t> </a:t>
            </a:r>
            <a:r>
              <a:rPr lang="ru-RU" sz="5400" b="1" dirty="0" err="1">
                <a:latin typeface="Times New Roman" pitchFamily="18" charset="0"/>
                <a:cs typeface="Times New Roman" pitchFamily="18" charset="0"/>
              </a:rPr>
              <a:t>üçin</a:t>
            </a:r>
            <a:r>
              <a:rPr lang="ru-RU" sz="5400" b="1" dirty="0">
                <a:latin typeface="Times New Roman" pitchFamily="18" charset="0"/>
                <a:cs typeface="Times New Roman" pitchFamily="18" charset="0"/>
              </a:rPr>
              <a:t> </a:t>
            </a:r>
            <a:r>
              <a:rPr lang="ru-RU" sz="5400" b="1" dirty="0" err="1">
                <a:latin typeface="Times New Roman" pitchFamily="18" charset="0"/>
                <a:cs typeface="Times New Roman" pitchFamily="18" charset="0"/>
              </a:rPr>
              <a:t>sag</a:t>
            </a:r>
            <a:r>
              <a:rPr lang="ru-RU" sz="5400" b="1" dirty="0">
                <a:latin typeface="Times New Roman" pitchFamily="18" charset="0"/>
                <a:cs typeface="Times New Roman" pitchFamily="18" charset="0"/>
              </a:rPr>
              <a:t> </a:t>
            </a:r>
            <a:r>
              <a:rPr lang="ru-RU" sz="5400" b="1" dirty="0" err="1">
                <a:latin typeface="Times New Roman" pitchFamily="18" charset="0"/>
                <a:cs typeface="Times New Roman" pitchFamily="18" charset="0"/>
              </a:rPr>
              <a:t>boluň</a:t>
            </a:r>
            <a:r>
              <a:rPr lang="ru-RU" sz="5400" b="1" dirty="0">
                <a:latin typeface="Times New Roman" pitchFamily="18" charset="0"/>
                <a:cs typeface="Times New Roman" pitchFamily="18" charset="0"/>
              </a:rPr>
              <a:t>!</a:t>
            </a:r>
            <a:r>
              <a:rPr lang="ru-RU" sz="5400" dirty="0">
                <a:latin typeface="Times New Roman" pitchFamily="18" charset="0"/>
                <a:cs typeface="Times New Roman" pitchFamily="18" charset="0"/>
              </a:rPr>
              <a:t/>
            </a:r>
            <a:br>
              <a:rPr lang="ru-RU" sz="5400" dirty="0">
                <a:latin typeface="Times New Roman" pitchFamily="18" charset="0"/>
                <a:cs typeface="Times New Roman" pitchFamily="18" charset="0"/>
              </a:rPr>
            </a:br>
            <a:endParaRPr lang="ru-RU" dirty="0"/>
          </a:p>
        </p:txBody>
      </p:sp>
    </p:spTree>
  </p:cSld>
  <p:clrMapOvr>
    <a:masterClrMapping/>
  </p:clrMapOvr>
  <p:transition spd="slow">
    <p:split orient="vert" dir="in"/>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1022</TotalTime>
  <Words>2212</Words>
  <Application>Microsoft Office PowerPoint</Application>
  <PresentationFormat>Экран (4:3)</PresentationFormat>
  <Paragraphs>44</Paragraphs>
  <Slides>17</Slides>
  <Notes>0</Notes>
  <HiddenSlides>0</HiddenSlides>
  <MMClips>0</MMClips>
  <ScaleCrop>false</ScaleCrop>
  <HeadingPairs>
    <vt:vector size="8" baseType="variant">
      <vt:variant>
        <vt:lpstr>Использованные шрифты</vt:lpstr>
      </vt:variant>
      <vt:variant>
        <vt:i4>8</vt:i4>
      </vt:variant>
      <vt:variant>
        <vt:lpstr>Тема</vt:lpstr>
      </vt:variant>
      <vt:variant>
        <vt:i4>1</vt:i4>
      </vt:variant>
      <vt:variant>
        <vt:lpstr>Внедренные серверы OLE</vt:lpstr>
      </vt:variant>
      <vt:variant>
        <vt:i4>1</vt:i4>
      </vt:variant>
      <vt:variant>
        <vt:lpstr>Заголовки слайдов</vt:lpstr>
      </vt:variant>
      <vt:variant>
        <vt:i4>17</vt:i4>
      </vt:variant>
    </vt:vector>
  </HeadingPairs>
  <TitlesOfParts>
    <vt:vector size="27" baseType="lpstr">
      <vt:lpstr>宋体</vt:lpstr>
      <vt:lpstr>Arial Black</vt:lpstr>
      <vt:lpstr>Calibri</vt:lpstr>
      <vt:lpstr>Calibri Light</vt:lpstr>
      <vt:lpstr>Constantia</vt:lpstr>
      <vt:lpstr>Times New Roman</vt:lpstr>
      <vt:lpstr>Wingdings</vt:lpstr>
      <vt:lpstr>Wingdings 2</vt:lpstr>
      <vt:lpstr>Поток</vt:lpstr>
      <vt:lpstr>Презентация Microsoft PowerPoint</vt:lpstr>
      <vt:lpstr>TÜRKMENISTANYŇ INŽENER-TEHNIKI WE ULAG KOMMUNIKASIÝALARY INSTITUTY Ulaglar fakultetiniň “AUU” kafedrasynyň uly mugallymy Oguljan Aýnazarowa Seýliýewna “Ulagyň umumy kursy” </vt:lpstr>
      <vt:lpstr>             Tema 3:  Ulag serişdeleriniň adamzat işiniñ aýratyn ulgamy hökmünde     bölünmegi</vt:lpstr>
      <vt:lpstr>Renessans döwrüniň ulagy.</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Beýik ýüpek ýolunyň  kartasyndan bir görnüş </vt:lpstr>
      <vt:lpstr>Презентация PowerPoint</vt:lpstr>
      <vt:lpstr>Презентация PowerPoint</vt:lpstr>
      <vt:lpstr>Презентация PowerPoint</vt:lpstr>
      <vt:lpstr>Üns berip diňläniňiz üçin sag boluň! </vt:lpstr>
    </vt:vector>
  </TitlesOfParts>
  <Company>Reanimator Extreme Edition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Berkarar döwletiň bagtyýarlyk döwründe türkmen halkynyň taryhynyň öwrenilişi</dc:title>
  <dc:creator>Smartlife</dc:creator>
  <cp:lastModifiedBy>Microsoft</cp:lastModifiedBy>
  <cp:revision>125</cp:revision>
  <dcterms:created xsi:type="dcterms:W3CDTF">2014-03-28T12:12:05Z</dcterms:created>
  <dcterms:modified xsi:type="dcterms:W3CDTF">2021-09-21T03:10:43Z</dcterms:modified>
</cp:coreProperties>
</file>