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22"/>
  </p:notesMasterIdLst>
  <p:sldIdLst>
    <p:sldId id="321" r:id="rId4"/>
    <p:sldId id="351" r:id="rId5"/>
    <p:sldId id="320" r:id="rId6"/>
    <p:sldId id="352" r:id="rId7"/>
    <p:sldId id="277" r:id="rId8"/>
    <p:sldId id="354" r:id="rId9"/>
    <p:sldId id="355" r:id="rId10"/>
    <p:sldId id="356" r:id="rId11"/>
    <p:sldId id="357" r:id="rId12"/>
    <p:sldId id="358" r:id="rId13"/>
    <p:sldId id="359" r:id="rId14"/>
    <p:sldId id="276" r:id="rId15"/>
    <p:sldId id="289" r:id="rId16"/>
    <p:sldId id="258" r:id="rId17"/>
    <p:sldId id="279" r:id="rId18"/>
    <p:sldId id="291" r:id="rId19"/>
    <p:sldId id="281" r:id="rId20"/>
    <p:sldId id="29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12.png"/><Relationship Id="rId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160415"/>
              <a:ext cx="6480720" cy="11506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 №</a:t>
              </a:r>
              <a:r>
                <a:rPr lang="tk-TM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3.1.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basgançagynyň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nazaryýeti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727984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3.1.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Basgançagyň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esasy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parametrleri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peseldiji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dereje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giňelmesiniň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işi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we PTK.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Geometriki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Kinematiki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gazodinamiki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234" y="980728"/>
            <a:ext cx="8876867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basyşlaryny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paýlamak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düşmegi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apparatlarda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işlenýän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PK-da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diňe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gutaryp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PK-da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öwrülýän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aýdylýar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(PK)-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dowam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reaktiwnaýa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971600" y="177719"/>
              <a:ext cx="72008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Basyşy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peseldiji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dereje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gazyň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giňelmesiniň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işi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PTK</a:t>
              </a:r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07504" y="908720"/>
                <a:ext cx="8928992" cy="56938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turbinasy aşakdaky parametrler bilen häsiýetlendirilýär: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Basyşy peseldiş dereje (π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степень понижения давления – bu häsiýet basgançagyň öňündäki basyşyň, turbinanyň soňundaky basyşa gatnaşygyny görkezýär(tapawudy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GT-de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ст</m:t>
                        </m:r>
                      </m:sub>
                      <m:sup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tt-RU" sz="28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ru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  <m:sup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tt-RU" sz="2800" i="1">
                        <a:solidFill>
                          <a:srgbClr val="FF0000"/>
                        </a:solidFill>
                        <a:latin typeface="Cambria Math"/>
                      </a:rPr>
                      <m:t>/</m:t>
                    </m:r>
                    <m:sSubSup>
                      <m:sSubSupPr>
                        <m:ctrlPr>
                          <a:rPr lang="ru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SupPr>
                      <m:e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4</m:t>
                        </m:r>
                      </m:sub>
                      <m:sup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tt-RU" sz="2800" i="1">
                        <a:solidFill>
                          <a:srgbClr val="FF0000"/>
                        </a:solidFill>
                        <a:latin typeface="Cambria Math"/>
                      </a:rPr>
                      <m:t>≈1.6÷30</m:t>
                    </m:r>
                  </m:oMath>
                </a14:m>
                <a:r>
                  <a:rPr lang="tt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(степень расширения в турбине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Adiabatiki işi (Адиобатия работы)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tt-RU" sz="28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ад.ст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(теоретическая возможная работа расширения газа при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отсу</a:t>
                </a:r>
                <a:r>
                  <a:rPr lang="ru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тствие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гидравлических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потерь с внеш. средой)- bu häsiýet haçanda daş sreda bilen теплообмен (ýylylyk çalşygy) gidrawliki ýitirmesiz gaz giňelişiniň nazaryýetili işini görkezýär.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908720"/>
                <a:ext cx="8928992" cy="5693866"/>
              </a:xfrm>
              <a:prstGeom prst="rect">
                <a:avLst/>
              </a:prstGeom>
              <a:blipFill rotWithShape="1">
                <a:blip r:embed="rId2"/>
                <a:stretch>
                  <a:fillRect l="-1434" t="-1071" r="-1434" b="-20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79512" y="1017507"/>
                <a:ext cx="8784976" cy="57275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t-RU" sz="28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Meselem: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Turbinada 1 kg gazyň adiabatik edýän işini indiki formula bilen anyklap bolar: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8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  <m:sub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ад.т</m:t>
                          </m:r>
                        </m:sub>
                      </m:sSub>
                      <m:r>
                        <a:rPr lang="tt-RU" sz="28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ru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𝐾</m:t>
                          </m:r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den>
                      </m:f>
                      <m:r>
                        <a:rPr lang="tt-RU" sz="2800" i="1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sSubSup>
                        <m:sSubSupPr>
                          <m:ctrlPr>
                            <a:rPr lang="ru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  <m:sup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ru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tt-RU" sz="28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1−</m:t>
                          </m:r>
                          <m:sSup>
                            <m:sSupPr>
                              <m:ctrlPr>
                                <a:rPr lang="ru-RU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tt-RU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ru-RU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ru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t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tt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ru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tt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tt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  <m:sup>
                                      <m:r>
                                        <a:rPr lang="tt-RU" sz="28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𝐾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tt-RU" sz="28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ru-RU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tt-RU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tt-RU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tt-RU" sz="28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𝐾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ru-RU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Отсюда видно, что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tt-RU" sz="2800" i="1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tt-RU" sz="2800" i="1">
                            <a:latin typeface="Cambria Math"/>
                          </a:rPr>
                          <m:t>ад.т</m:t>
                        </m:r>
                      </m:sub>
                    </m:sSub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зависит от Т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перед турбиной  и отношения давления за турбиной Р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к давлению Р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перед турбиной и чем меньше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tt-RU" sz="28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tt-RU" sz="2800" i="1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ru-RU" sz="28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tt-RU" sz="28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tt-RU" sz="2800" i="1">
                                <a:latin typeface="Cambria Math"/>
                              </a:rPr>
                              <m:t>3</m:t>
                            </m:r>
                          </m:sub>
                          <m:sup>
                            <m:r>
                              <a:rPr lang="tt-RU" sz="28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)тем больше работы.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ç)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Adiabatiýanyň peýdaly hereket koeffisiýenti (K.П.Д) η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aд.ст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–bu häsiýet peýdaly edilen işler bilen turbinadaky gazyň giňelişinde adiabatik işleriniň gatnaşygyny görkezýär.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tt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t-RU" sz="2800" baseline="-25000">
                            <a:solidFill>
                              <a:srgbClr val="FF0000"/>
                            </a:solidFill>
                            <a:latin typeface="Cambria Math"/>
                          </a:rPr>
                          <m:t>a</m:t>
                        </m:r>
                        <m:r>
                          <a:rPr lang="tt-RU" sz="2800" baseline="-25000">
                            <a:solidFill>
                              <a:srgbClr val="FF0000"/>
                            </a:solidFill>
                            <a:latin typeface="Cambria Math"/>
                          </a:rPr>
                          <m:t>д.ст</m:t>
                        </m:r>
                      </m:sub>
                    </m:sSub>
                    <m:r>
                      <a:rPr lang="tt-RU" sz="28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tt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tt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полез</m:t>
                            </m:r>
                          </m:sub>
                          <m:sup>
                            <m:r>
                              <a:rPr lang="tt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ru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tt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tt-RU" sz="2800" baseline="-25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a</m:t>
                            </m:r>
                            <m:r>
                              <a:rPr lang="tt-RU" sz="2800" baseline="-25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д.ст</m:t>
                            </m:r>
                          </m:sub>
                          <m:sup>
                            <m:r>
                              <a:rPr lang="tt-RU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den>
                    </m:f>
                    <m:r>
                      <a:rPr lang="tk-TM" sz="2800" b="0" i="0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17507"/>
                <a:ext cx="8784976" cy="5727594"/>
              </a:xfrm>
              <a:prstGeom prst="rect">
                <a:avLst/>
              </a:prstGeom>
              <a:blipFill rotWithShape="1">
                <a:blip r:embed="rId2"/>
                <a:stretch>
                  <a:fillRect l="-1387" t="-1065" r="-1387" b="-95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87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Прямоугольник 12"/>
          <p:cNvSpPr/>
          <p:nvPr/>
        </p:nvSpPr>
        <p:spPr>
          <a:xfrm>
            <a:off x="107504" y="908720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 gaz akymynyň aşakdaky parametrleriniň turbinanyň basgançaklaryndan geçen wagty üýtgeýşine seredeliň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-absolýut tizligi;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-basgançagyň öňündäki basyş;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-temperatura;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-otnositel tizligi.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Munuň üçin turbinanyň basgançagyny silindr tekizligi görnüşde kesýäris(рассечем ступень реактивной турбины цилиндрической поверхностью)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Şonda СA we PK-yň lopatkalarynyň kesik görnüşli görnüşini we olaryň öz aralaryndaky kanalyň görnüşlerini alarys.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2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17656" y="12222"/>
            <a:ext cx="8590210" cy="727321"/>
            <a:chOff x="166528" y="46949"/>
            <a:chExt cx="8784976" cy="1144905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9" name="Прямоугольник 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0" name="Рисунок 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2" name="Рисунок 1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179512" y="1052736"/>
                <a:ext cx="8728354" cy="54523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Lopatkalaryň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arasyndaky kanalda P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–basyş P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-basyşa çenli giňelýär, onuň T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-sy T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çenli peselýär, şu sebäpli gazyň tizligi С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-den С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tizligine çenli çaltlaşýär we (PK) lopatkalaryna tizlik W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-otnositel tizligi bilen girýär, bu tizlik ugruny we ululygyny  С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–absolýut we lopatkanyň U-окружной (aýlaw) tizlikleriniň geometrik goşmaklygynyň üsti bilen alýar. 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 ýerde </a:t>
                </a:r>
                <a14:m>
                  <m:oMath xmlns:m="http://schemas.openxmlformats.org/officeDocument/2006/math">
                    <m:r>
                      <a:rPr lang="tt-RU" sz="2800" i="1">
                        <a:latin typeface="Cambria Math"/>
                      </a:rPr>
                      <m:t>𝑈</m:t>
                    </m:r>
                    <m:r>
                      <a:rPr lang="tt-RU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ru-RU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tt-RU" sz="2800" i="1">
                            <a:latin typeface="Cambria Math"/>
                          </a:rPr>
                          <m:t>𝜋</m:t>
                        </m:r>
                        <m:r>
                          <a:rPr lang="tt-RU" sz="2800" i="1">
                            <a:latin typeface="Cambria Math"/>
                          </a:rPr>
                          <m:t>𝐷𝑛</m:t>
                        </m:r>
                      </m:num>
                      <m:den>
                        <m:r>
                          <a:rPr lang="tt-RU" sz="2800" i="1">
                            <a:latin typeface="Cambria Math"/>
                          </a:rPr>
                          <m:t>60</m:t>
                        </m:r>
                      </m:den>
                    </m:f>
                  </m:oMath>
                </a14:m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D-PK lopatkasynyň ortaky diametri;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n-min. aýlanyşy.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PK-yň kanalynda P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→P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çenli giňelýär, şol sebäpli W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→ W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çenli çaltlaşýar. 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052736"/>
                <a:ext cx="8728354" cy="5452390"/>
              </a:xfrm>
              <a:prstGeom prst="rect">
                <a:avLst/>
              </a:prstGeom>
              <a:blipFill rotWithShape="1">
                <a:blip r:embed="rId8"/>
                <a:stretch>
                  <a:fillRect l="-1397" t="-1119" r="-1466" b="-22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026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889844"/>
            <a:ext cx="86409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-bolsa↓  С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peselýär , sebäbi gaz akymynyň  E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-energiýasynyň köp bölegi PK lopatkalaryny aýlamak netijesinde turbinanyň walynyň mehaniki iş  geçirmegini harç edilýär, şunlukda T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→↓T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–çenli peselýär.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Reaktiw turbinanyň PK aýlanyşy,onuň lopatkalaryna gaz akymy kanalyň aralarynda  geçende döreýän aktiw we reaktiw güýçleriniň täsir etmeginde bolup bolup geçýär.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Aktiw güýji(Pa) her lopatkalarda edil ganatyň göteriji güýji ýaly döreýär.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Ýagny gaz akymy PK lopatkalaryň simmetriçny däl sebäpliolaryň (korisa) iç tarapynda beýik basyş ( ↑P)döreýär, lopatkalaryň arkasynda (spinka) pes basyş (↓P) döreýär.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1222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8885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656" y="1124744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Şu basyşlaryň özara tapawudy (P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)-aktiw güýjüni döredýär.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Reaktiw güýji (P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–PK lopatklarynyň arasynda gaz akymynyň tizlenýändigi sebäpli aktiw güýji (P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bilen bilelikde döreýär. Sebäbi kanalyň arasynda gaz akymynyň otnositel tizligi (W</a:t>
            </a:r>
            <a:r>
              <a:rPr lang="tt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çaltlaşýar,W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şol sebäpli gazyň kanaldan akyşy köpelýär we (P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emele gelýär.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P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–güýçleri PK aýlawyna kasatelno ýollandyrylan we şol sebäpli gaz  turbinanyň walynda aýlaw (M</a:t>
            </a:r>
            <a:r>
              <a:rPr lang="tt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</a:t>
            </a:r>
            <a:r>
              <a:rPr lang="tt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momenti </a:t>
            </a:r>
            <a:r>
              <a:rPr lang="tt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ýüze çykýar.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1222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2606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702189" y="266801"/>
              <a:ext cx="547260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Geometriki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parametrler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901" y="1628800"/>
            <a:ext cx="89818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daşyky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bellenilýär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gatnaşygyna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 = D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wtulkanyň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nazaryýetinde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köplenç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 = √(0,5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+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geometriki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dälde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 = 0,5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 +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arifmetiki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kesgitlenýär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111" y="1052736"/>
            <a:ext cx="8818611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Eger-de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adiabatiki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aýdýarlar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daş-töwerek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ýylylyk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çalyşyzlykdan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L_(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ад.т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K/(K-1) RT_3^* [1-〖(P_4/(P_3^K ))〗^((K-1)/K) ]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kgm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/kg</a:t>
            </a:r>
          </a:p>
          <a:p>
            <a:pPr algn="just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Eger</a:t>
            </a:r>
            <a:r>
              <a:rPr lang="tk-TM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turbinalarydyr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ýitirimleri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eýeleýär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hakyky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ýitirimlerçe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adiabat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ýitirimleri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Gidrawlika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гидрав.потери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we PK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проточной части)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bölümleriniň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pagsalaryna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sürtülýändigi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ýerlerden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tüweleý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aýrylýandygy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9" y="93345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2857496"/>
            <a:ext cx="73581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0934" y="933450"/>
            <a:ext cx="88197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radialny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zazorlaryndan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labirint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uplotneniýalary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geçmekligi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боковая поверхность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дисковтурбины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sürteşýän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вязкость)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şepbeşiklik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sürteşik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çykarýar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ýitirimi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С4)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kinetiçeski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С_4^2)/2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peýdasyz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ulanylman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ýitirip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gitmegine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32" name="Группа 31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34" name="Прямоугольник 33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35" name="Рисунок 34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37" name="Рисунок 36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33" name="Прямоугольник 32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88" y="148478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699" y="1412776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4-nji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soragda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aýdyp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geçenimiz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çydamly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gyzgyn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wagtlaýyn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agramlara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çydaýan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garyşyk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döredilendir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Muňa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seretmezden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wagtlaýyn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gollanmalara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seretmezden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T-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berklik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erbetleşýär.Ýagny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munuň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üstüne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köpwagtlaýyn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ymtylýan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силы)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plastiçeskideformasiýa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gelýär,şeýlelikde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assa-assadan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ýuwaşlykdan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hadysa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çaltlaşýar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09321" y="154931"/>
            <a:ext cx="8758973" cy="824321"/>
            <a:chOff x="0" y="158892"/>
            <a:chExt cx="9144000" cy="965852"/>
          </a:xfrm>
        </p:grpSpPr>
        <p:sp>
          <p:nvSpPr>
            <p:cNvPr id="23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179510" y="158892"/>
              <a:ext cx="8784976" cy="827279"/>
              <a:chOff x="-47339" y="1528488"/>
              <a:chExt cx="9108504" cy="1152128"/>
            </a:xfrm>
            <a:solidFill>
              <a:srgbClr val="FFFF00"/>
            </a:solidFill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-47339" y="1528488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28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29" name="Рисунок 28"/>
              <p:cNvPicPr/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25" name="Прямая соединительная линия 24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1021307" y="266802"/>
              <a:ext cx="7066293" cy="576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Kinematiki we gazodinamiki parametrler.</a:t>
              </a:r>
              <a:endPara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29" y="980728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0930" y="1001294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hadysany-materiallaryň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gyzgyn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täsirligine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özbaşdak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süýnmegi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ползучасть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материала).  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aýdylan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näsazlyklary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gurnanlarynda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edişini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uzynlygyna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gurnaýarlar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süýnmegi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t.e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korpusynyň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arasyndaky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зазор)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giňişlik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döwülmegine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8817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38" y="737386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7603" y="980728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kemçilikler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ulanyşda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zazorlaryny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barlap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durmaly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hem-de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zapusk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talaba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laýyk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Haçanda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rejimde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(n↑↑ 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beýik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göterilmegine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berseň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sebäbi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вытяжкалопаток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образование шеек)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döwülýär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Köplenç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beýgelişi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sebäplere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döräp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işläp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запуске) –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näsazlygynda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zapusk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ulgamy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näsazlykda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304986" y="91055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4495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9" y="764704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918" y="765272"/>
            <a:ext cx="9001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Priýemistosti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приемистости) –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priýemist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näsazlygynda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priýemistosti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nädogry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ýetirseň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polete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)–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pompažda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↑ 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sekundy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2000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TPD-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turbinasynyň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çaltlyk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(n=9000-12000ob/min),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podşipniklerinde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aerodinamiçeski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inersialny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giroçkop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täsirinde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hadysa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podşipnikleriň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döwülmegine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hadysa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garşy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aýlanyşyny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çäklendiriji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goýýarlar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podşipniklerini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gowy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ýasaýarlar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podşipniklerde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ýaglaýjy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forsunkalarynda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smola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ýygnanýar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saklanyp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galmagyna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aýlanmazlygyna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Ротор заклинивается.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68313" y="-70510"/>
            <a:ext cx="8590210" cy="727321"/>
            <a:chOff x="166528" y="46949"/>
            <a:chExt cx="8784976" cy="1144905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1" name="Рисунок 20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3" name="Рисунок 22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9" name="Прямоугольник 1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7" name="Прямая соединительная линия 1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114671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6473</TotalTime>
  <Words>772</Words>
  <Application>Microsoft Office PowerPoint</Application>
  <PresentationFormat>Экран (4:3)</PresentationFormat>
  <Paragraphs>89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558</cp:revision>
  <dcterms:created xsi:type="dcterms:W3CDTF">2014-03-27T12:19:37Z</dcterms:created>
  <dcterms:modified xsi:type="dcterms:W3CDTF">2018-04-02T03:55:51Z</dcterms:modified>
</cp:coreProperties>
</file>