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517" r:id="rId1"/>
  </p:sldMasterIdLst>
  <p:notesMasterIdLst>
    <p:notesMasterId r:id="rId14"/>
  </p:notesMasterIdLst>
  <p:sldIdLst>
    <p:sldId id="256" r:id="rId2"/>
    <p:sldId id="257" r:id="rId3"/>
    <p:sldId id="258" r:id="rId4"/>
    <p:sldId id="266" r:id="rId5"/>
    <p:sldId id="259" r:id="rId6"/>
    <p:sldId id="264" r:id="rId7"/>
    <p:sldId id="260" r:id="rId8"/>
    <p:sldId id="265" r:id="rId9"/>
    <p:sldId id="263" r:id="rId10"/>
    <p:sldId id="261" r:id="rId11"/>
    <p:sldId id="267" r:id="rId12"/>
    <p:sldId id="268" r:id="rId1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3366"/>
    <a:srgbClr val="3399FF"/>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8" d="100"/>
          <a:sy n="88" d="100"/>
        </p:scale>
        <p:origin x="1334"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085BA45-AEDE-4DF4-952C-A26485A879CA}" type="datetimeFigureOut">
              <a:rPr lang="ru-RU" smtClean="0"/>
              <a:t>13.01.2022</a:t>
            </a:fld>
            <a:endParaRPr lang="ru-RU"/>
          </a:p>
        </p:txBody>
      </p:sp>
      <p:sp>
        <p:nvSpPr>
          <p:cNvPr id="4" name="Образ слайда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713D4BC-DB95-464B-9449-A821038DE3AF}" type="slidenum">
              <a:rPr lang="ru-RU" smtClean="0"/>
              <a:t>‹#›</a:t>
            </a:fld>
            <a:endParaRPr lang="ru-RU"/>
          </a:p>
        </p:txBody>
      </p:sp>
    </p:spTree>
    <p:extLst>
      <p:ext uri="{BB962C8B-B14F-4D97-AF65-F5344CB8AC3E}">
        <p14:creationId xmlns:p14="http://schemas.microsoft.com/office/powerpoint/2010/main" val="29661548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8466" y="-8468"/>
            <a:ext cx="9171316" cy="6874935"/>
            <a:chOff x="-8466" y="-8468"/>
            <a:chExt cx="9171316" cy="6874935"/>
          </a:xfrm>
        </p:grpSpPr>
        <p:cxnSp>
          <p:nvCxnSpPr>
            <p:cNvPr id="28" name="Straight Connector 2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30" name="Freeform 2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Freeform 3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Freeform 3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Freeform 3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Freeform 3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Freeform 3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2">
                <a:lumMod val="75000"/>
                <a:alpha val="8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Freeform 3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1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EA85BD19-FFCD-4821-B189-E798B5756FAD}" type="datetimeFigureOut">
              <a:rPr lang="ru-RU" smtClean="0"/>
              <a:t>13.01.2022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8E16434-1FC2-4D77-880C-038AE9C1ABAB}" type="slidenum">
              <a:rPr lang="ru-RU" smtClean="0"/>
              <a:t>‹#›</a:t>
            </a:fld>
            <a:endParaRPr lang="ru-RU"/>
          </a:p>
        </p:txBody>
      </p:sp>
    </p:spTree>
    <p:extLst>
      <p:ext uri="{BB962C8B-B14F-4D97-AF65-F5344CB8AC3E}">
        <p14:creationId xmlns:p14="http://schemas.microsoft.com/office/powerpoint/2010/main" val="37889480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EA85BD19-FFCD-4821-B189-E798B5756FAD}" type="datetimeFigureOut">
              <a:rPr lang="ru-RU" smtClean="0"/>
              <a:t>13.01.2022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8E16434-1FC2-4D77-880C-038AE9C1ABAB}" type="slidenum">
              <a:rPr lang="ru-RU" smtClean="0"/>
              <a:t>‹#›</a:t>
            </a:fld>
            <a:endParaRPr lang="ru-RU"/>
          </a:p>
        </p:txBody>
      </p:sp>
    </p:spTree>
    <p:extLst>
      <p:ext uri="{BB962C8B-B14F-4D97-AF65-F5344CB8AC3E}">
        <p14:creationId xmlns:p14="http://schemas.microsoft.com/office/powerpoint/2010/main" val="1501799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EA85BD19-FFCD-4821-B189-E798B5756FAD}" type="datetimeFigureOut">
              <a:rPr lang="ru-RU" smtClean="0"/>
              <a:t>13.01.2022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8E16434-1FC2-4D77-880C-038AE9C1ABAB}" type="slidenum">
              <a:rPr lang="ru-RU" smtClean="0"/>
              <a:t>‹#›</a:t>
            </a:fld>
            <a:endParaRPr lang="ru-RU"/>
          </a:p>
        </p:txBody>
      </p:sp>
    </p:spTree>
    <p:extLst>
      <p:ext uri="{BB962C8B-B14F-4D97-AF65-F5344CB8AC3E}">
        <p14:creationId xmlns:p14="http://schemas.microsoft.com/office/powerpoint/2010/main" val="30134910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EA85BD19-FFCD-4821-B189-E798B5756FAD}" type="datetimeFigureOut">
              <a:rPr lang="ru-RU" smtClean="0"/>
              <a:t>13.01.2022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8E16434-1FC2-4D77-880C-038AE9C1ABAB}" type="slidenum">
              <a:rPr lang="ru-RU" smtClean="0"/>
              <a:t>‹#›</a:t>
            </a:fld>
            <a:endParaRPr lang="ru-RU"/>
          </a:p>
        </p:txBody>
      </p:sp>
    </p:spTree>
    <p:extLst>
      <p:ext uri="{BB962C8B-B14F-4D97-AF65-F5344CB8AC3E}">
        <p14:creationId xmlns:p14="http://schemas.microsoft.com/office/powerpoint/2010/main" val="3267108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EA85BD19-FFCD-4821-B189-E798B5756FAD}" type="datetimeFigureOut">
              <a:rPr lang="ru-RU" smtClean="0"/>
              <a:t>13.01.2022</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8E16434-1FC2-4D77-880C-038AE9C1ABAB}" type="slidenum">
              <a:rPr lang="ru-RU" smtClean="0"/>
              <a:t>‹#›</a:t>
            </a:fld>
            <a:endParaRPr lang="ru-RU"/>
          </a:p>
        </p:txBody>
      </p:sp>
    </p:spTree>
    <p:extLst>
      <p:ext uri="{BB962C8B-B14F-4D97-AF65-F5344CB8AC3E}">
        <p14:creationId xmlns:p14="http://schemas.microsoft.com/office/powerpoint/2010/main" val="14185848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EA85BD19-FFCD-4821-B189-E798B5756FAD}" type="datetimeFigureOut">
              <a:rPr lang="ru-RU" smtClean="0"/>
              <a:t>13.01.2022</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8E16434-1FC2-4D77-880C-038AE9C1ABAB}" type="slidenum">
              <a:rPr lang="ru-RU" smtClean="0"/>
              <a:t>‹#›</a:t>
            </a:fld>
            <a:endParaRPr lang="ru-RU"/>
          </a:p>
        </p:txBody>
      </p:sp>
    </p:spTree>
    <p:extLst>
      <p:ext uri="{BB962C8B-B14F-4D97-AF65-F5344CB8AC3E}">
        <p14:creationId xmlns:p14="http://schemas.microsoft.com/office/powerpoint/2010/main" val="5753725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A85BD19-FFCD-4821-B189-E798B5756FAD}" type="datetimeFigureOut">
              <a:rPr lang="ru-RU" smtClean="0"/>
              <a:t>13.01.2022</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8E16434-1FC2-4D77-880C-038AE9C1ABAB}" type="slidenum">
              <a:rPr lang="ru-RU" smtClean="0"/>
              <a:t>‹#›</a:t>
            </a:fld>
            <a:endParaRPr lang="ru-RU"/>
          </a:p>
        </p:txBody>
      </p:sp>
    </p:spTree>
    <p:extLst>
      <p:ext uri="{BB962C8B-B14F-4D97-AF65-F5344CB8AC3E}">
        <p14:creationId xmlns:p14="http://schemas.microsoft.com/office/powerpoint/2010/main" val="2790205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ru-RU" smtClean="0"/>
              <a:t>Образец заголовка</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smtClean="0"/>
              <a:t>Образец текста</a:t>
            </a:r>
          </a:p>
        </p:txBody>
      </p:sp>
      <p:sp>
        <p:nvSpPr>
          <p:cNvPr id="5" name="Date Placeholder 4"/>
          <p:cNvSpPr>
            <a:spLocks noGrp="1"/>
          </p:cNvSpPr>
          <p:nvPr>
            <p:ph type="dt" sz="half" idx="10"/>
          </p:nvPr>
        </p:nvSpPr>
        <p:spPr/>
        <p:txBody>
          <a:bodyPr/>
          <a:lstStyle/>
          <a:p>
            <a:fld id="{EA85BD19-FFCD-4821-B189-E798B5756FAD}" type="datetimeFigureOut">
              <a:rPr lang="ru-RU" smtClean="0"/>
              <a:t>13.01.2022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8E16434-1FC2-4D77-880C-038AE9C1ABAB}" type="slidenum">
              <a:rPr lang="ru-RU" smtClean="0"/>
              <a:t>‹#›</a:t>
            </a:fld>
            <a:endParaRPr lang="ru-RU"/>
          </a:p>
        </p:txBody>
      </p:sp>
    </p:spTree>
    <p:extLst>
      <p:ext uri="{BB962C8B-B14F-4D97-AF65-F5344CB8AC3E}">
        <p14:creationId xmlns:p14="http://schemas.microsoft.com/office/powerpoint/2010/main" val="40647145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EA85BD19-FFCD-4821-B189-E798B5756FAD}" type="datetimeFigureOut">
              <a:rPr lang="ru-RU" smtClean="0"/>
              <a:t>13.01.2022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8E16434-1FC2-4D77-880C-038AE9C1ABAB}" type="slidenum">
              <a:rPr lang="ru-RU" smtClean="0"/>
              <a:t>‹#›</a:t>
            </a:fld>
            <a:endParaRPr lang="ru-RU"/>
          </a:p>
        </p:txBody>
      </p:sp>
    </p:spTree>
    <p:extLst>
      <p:ext uri="{BB962C8B-B14F-4D97-AF65-F5344CB8AC3E}">
        <p14:creationId xmlns:p14="http://schemas.microsoft.com/office/powerpoint/2010/main" val="18243102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EA85BD19-FFCD-4821-B189-E798B5756FAD}" type="datetimeFigureOut">
              <a:rPr lang="ru-RU" smtClean="0"/>
              <a:t>13.01.2022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8E16434-1FC2-4D77-880C-038AE9C1ABAB}" type="slidenum">
              <a:rPr lang="ru-RU" smtClean="0"/>
              <a:t>‹#›</a:t>
            </a:fld>
            <a:endParaRPr lang="ru-RU"/>
          </a:p>
        </p:txBody>
      </p:sp>
    </p:spTree>
    <p:extLst>
      <p:ext uri="{BB962C8B-B14F-4D97-AF65-F5344CB8AC3E}">
        <p14:creationId xmlns:p14="http://schemas.microsoft.com/office/powerpoint/2010/main" val="38192885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EA85BD19-FFCD-4821-B189-E798B5756FAD}" type="datetimeFigureOut">
              <a:rPr lang="ru-RU" smtClean="0"/>
              <a:t>13.01.2022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8E16434-1FC2-4D77-880C-038AE9C1ABAB}" type="slidenum">
              <a:rPr lang="ru-RU" smtClean="0"/>
              <a:t>‹#›</a:t>
            </a:fld>
            <a:endParaRPr lang="ru-RU"/>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6879642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EA85BD19-FFCD-4821-B189-E798B5756FAD}" type="datetimeFigureOut">
              <a:rPr lang="ru-RU" smtClean="0"/>
              <a:t>13.01.2022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8E16434-1FC2-4D77-880C-038AE9C1ABAB}" type="slidenum">
              <a:rPr lang="ru-RU" smtClean="0"/>
              <a:t>‹#›</a:t>
            </a:fld>
            <a:endParaRPr lang="ru-RU"/>
          </a:p>
        </p:txBody>
      </p:sp>
    </p:spTree>
    <p:extLst>
      <p:ext uri="{BB962C8B-B14F-4D97-AF65-F5344CB8AC3E}">
        <p14:creationId xmlns:p14="http://schemas.microsoft.com/office/powerpoint/2010/main" val="2537455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EA85BD19-FFCD-4821-B189-E798B5756FAD}" type="datetimeFigureOut">
              <a:rPr lang="ru-RU" smtClean="0"/>
              <a:t>13.01.2022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8E16434-1FC2-4D77-880C-038AE9C1ABAB}" type="slidenum">
              <a:rPr lang="ru-RU" smtClean="0"/>
              <a:t>‹#›</a:t>
            </a:fld>
            <a:endParaRPr lang="ru-RU"/>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5916863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EA85BD19-FFCD-4821-B189-E798B5756FAD}" type="datetimeFigureOut">
              <a:rPr lang="ru-RU" smtClean="0"/>
              <a:t>13.01.2022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8E16434-1FC2-4D77-880C-038AE9C1ABAB}" type="slidenum">
              <a:rPr lang="ru-RU" smtClean="0"/>
              <a:t>‹#›</a:t>
            </a:fld>
            <a:endParaRPr lang="ru-RU"/>
          </a:p>
        </p:txBody>
      </p:sp>
    </p:spTree>
    <p:extLst>
      <p:ext uri="{BB962C8B-B14F-4D97-AF65-F5344CB8AC3E}">
        <p14:creationId xmlns:p14="http://schemas.microsoft.com/office/powerpoint/2010/main" val="26691320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EA85BD19-FFCD-4821-B189-E798B5756FAD}" type="datetimeFigureOut">
              <a:rPr lang="ru-RU" smtClean="0"/>
              <a:t>13.01.2022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8E16434-1FC2-4D77-880C-038AE9C1ABAB}" type="slidenum">
              <a:rPr lang="ru-RU" smtClean="0"/>
              <a:t>‹#›</a:t>
            </a:fld>
            <a:endParaRPr lang="ru-RU"/>
          </a:p>
        </p:txBody>
      </p:sp>
    </p:spTree>
    <p:extLst>
      <p:ext uri="{BB962C8B-B14F-4D97-AF65-F5344CB8AC3E}">
        <p14:creationId xmlns:p14="http://schemas.microsoft.com/office/powerpoint/2010/main" val="27640100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EA85BD19-FFCD-4821-B189-E798B5756FAD}" type="datetimeFigureOut">
              <a:rPr lang="ru-RU" smtClean="0"/>
              <a:t>13.01.2022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8E16434-1FC2-4D77-880C-038AE9C1ABAB}" type="slidenum">
              <a:rPr lang="ru-RU" smtClean="0"/>
              <a:t>‹#›</a:t>
            </a:fld>
            <a:endParaRPr lang="ru-RU"/>
          </a:p>
        </p:txBody>
      </p:sp>
    </p:spTree>
    <p:extLst>
      <p:ext uri="{BB962C8B-B14F-4D97-AF65-F5344CB8AC3E}">
        <p14:creationId xmlns:p14="http://schemas.microsoft.com/office/powerpoint/2010/main" val="3637981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71317" cy="6874935"/>
            <a:chOff x="-8467" y="-8468"/>
            <a:chExt cx="9171317"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2">
                <a:lumMod val="75000"/>
                <a:alpha val="8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A85BD19-FFCD-4821-B189-E798B5756FAD}" type="datetimeFigureOut">
              <a:rPr lang="ru-RU" smtClean="0"/>
              <a:t>13.01.2022</a:t>
            </a:fld>
            <a:endParaRPr lang="ru-RU"/>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B8E16434-1FC2-4D77-880C-038AE9C1ABAB}" type="slidenum">
              <a:rPr lang="ru-RU" smtClean="0"/>
              <a:t>‹#›</a:t>
            </a:fld>
            <a:endParaRPr lang="ru-RU"/>
          </a:p>
        </p:txBody>
      </p:sp>
    </p:spTree>
    <p:extLst>
      <p:ext uri="{BB962C8B-B14F-4D97-AF65-F5344CB8AC3E}">
        <p14:creationId xmlns:p14="http://schemas.microsoft.com/office/powerpoint/2010/main" val="2306220923"/>
      </p:ext>
    </p:extLst>
  </p:cSld>
  <p:clrMap bg1="lt1" tx1="dk1" bg2="lt2" tx2="dk2" accent1="accent1" accent2="accent2" accent3="accent3" accent4="accent4" accent5="accent5" accent6="accent6" hlink="hlink" folHlink="folHlink"/>
  <p:sldLayoutIdLst>
    <p:sldLayoutId id="2147484518" r:id="rId1"/>
    <p:sldLayoutId id="2147484519" r:id="rId2"/>
    <p:sldLayoutId id="2147484520" r:id="rId3"/>
    <p:sldLayoutId id="2147484521" r:id="rId4"/>
    <p:sldLayoutId id="2147484522" r:id="rId5"/>
    <p:sldLayoutId id="2147484523" r:id="rId6"/>
    <p:sldLayoutId id="2147484524" r:id="rId7"/>
    <p:sldLayoutId id="2147484525" r:id="rId8"/>
    <p:sldLayoutId id="2147484526" r:id="rId9"/>
    <p:sldLayoutId id="2147484527" r:id="rId10"/>
    <p:sldLayoutId id="2147484528" r:id="rId11"/>
    <p:sldLayoutId id="2147484529" r:id="rId12"/>
    <p:sldLayoutId id="2147484530" r:id="rId13"/>
    <p:sldLayoutId id="2147484531" r:id="rId14"/>
    <p:sldLayoutId id="2147484532" r:id="rId15"/>
    <p:sldLayoutId id="214748453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slideLayout" Target="../slideLayouts/slideLayout2.xml"/><Relationship Id="rId6" Type="http://schemas.openxmlformats.org/officeDocument/2006/relationships/image" Target="../media/image4.jpg"/><Relationship Id="rId5" Type="http://schemas.openxmlformats.org/officeDocument/2006/relationships/image" Target="../media/image8.jpeg"/><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0823" y="0"/>
            <a:ext cx="5556068" cy="6858000"/>
          </a:xfrm>
          <a:prstGeom prst="rect">
            <a:avLst/>
          </a:prstGeom>
        </p:spPr>
      </p:pic>
    </p:spTree>
    <p:extLst>
      <p:ext uri="{BB962C8B-B14F-4D97-AF65-F5344CB8AC3E}">
        <p14:creationId xmlns:p14="http://schemas.microsoft.com/office/powerpoint/2010/main" val="385586938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774160" y="4746170"/>
            <a:ext cx="7073164" cy="1569660"/>
          </a:xfrm>
          <a:prstGeom prst="rect">
            <a:avLst/>
          </a:prstGeom>
          <a:noFill/>
        </p:spPr>
        <p:txBody>
          <a:bodyPr wrap="square" lIns="91440" tIns="45720" rIns="91440" bIns="45720">
            <a:spAutoFit/>
          </a:bodyPr>
          <a:lstStyle/>
          <a:p>
            <a:pPr algn="ctr"/>
            <a:r>
              <a:rPr lang="tk-TM" sz="3200" dirty="0" smtClean="0">
                <a:ln w="0">
                  <a:solidFill>
                    <a:schemeClr val="tx1"/>
                  </a:solidFill>
                </a:ln>
                <a:effectLst>
                  <a:outerShdw blurRad="60007" dist="310007" dir="7680000" sy="30000" kx="1300200" algn="ctr" rotWithShape="0">
                    <a:prstClr val="black">
                      <a:alpha val="32000"/>
                    </a:prstClr>
                  </a:outerShdw>
                </a:effectLst>
              </a:rPr>
              <a:t>TÜRKMENISTANYŇ INZENER-TEHNIKI WE </a:t>
            </a:r>
            <a:r>
              <a:rPr lang="tk-TM" sz="3200" b="0" cap="none" spc="0" dirty="0" smtClean="0">
                <a:ln w="0">
                  <a:solidFill>
                    <a:schemeClr val="tx1"/>
                  </a:solidFill>
                </a:ln>
                <a:effectLst>
                  <a:outerShdw blurRad="60007" dist="310007" dir="7680000" sy="30000" kx="1300200" algn="ctr" rotWithShape="0">
                    <a:prstClr val="black">
                      <a:alpha val="32000"/>
                    </a:prstClr>
                  </a:outerShdw>
                </a:effectLst>
              </a:rPr>
              <a:t>ULAG KOMMUNIKASIYALARY INSTITUTY</a:t>
            </a:r>
            <a:endParaRPr lang="ru-RU" sz="3200" b="0" cap="none" spc="0" dirty="0">
              <a:ln w="0">
                <a:solidFill>
                  <a:schemeClr val="tx1"/>
                </a:solidFill>
              </a:ln>
              <a:effectLst>
                <a:outerShdw blurRad="60007" dist="310007" dir="7680000" sy="30000" kx="1300200" algn="ctr" rotWithShape="0">
                  <a:prstClr val="black">
                    <a:alpha val="32000"/>
                  </a:prstClr>
                </a:outerShdw>
              </a:effectLst>
            </a:endParaRPr>
          </a:p>
        </p:txBody>
      </p:sp>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87086"/>
            <a:ext cx="9143999" cy="4537166"/>
          </a:xfrm>
          <a:prstGeom prst="rect">
            <a:avLst/>
          </a:prstGeom>
        </p:spPr>
      </p:pic>
    </p:spTree>
    <p:extLst>
      <p:ext uri="{BB962C8B-B14F-4D97-AF65-F5344CB8AC3E}">
        <p14:creationId xmlns:p14="http://schemas.microsoft.com/office/powerpoint/2010/main" val="1177457626"/>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339634" y="1628503"/>
            <a:ext cx="7016369" cy="2862322"/>
          </a:xfrm>
          <a:prstGeom prst="rect">
            <a:avLst/>
          </a:prstGeom>
          <a:noFill/>
        </p:spPr>
        <p:txBody>
          <a:bodyPr wrap="square" lIns="91440" tIns="45720" rIns="91440" bIns="45720">
            <a:spAutoFit/>
          </a:bodyPr>
          <a:lstStyle/>
          <a:p>
            <a:pPr algn="ctr"/>
            <a:r>
              <a:rPr lang="tk-TM" sz="6000" b="0" cap="none" spc="0" dirty="0" smtClean="0">
                <a:ln w="0"/>
                <a:solidFill>
                  <a:srgbClr val="008000"/>
                </a:solidFill>
                <a:effectLst>
                  <a:reflection blurRad="6350" stA="53000" endA="300" endPos="35500" dir="5400000" sy="-90000" algn="bl" rotWithShape="0"/>
                </a:effectLst>
                <a:latin typeface="Castellar" panose="020A0402060406010301" pitchFamily="18" charset="0"/>
              </a:rPr>
              <a:t>ULAGYŇ DÖWLET </a:t>
            </a:r>
          </a:p>
          <a:p>
            <a:pPr algn="ctr"/>
            <a:r>
              <a:rPr lang="tk-TM" sz="6000" b="0" cap="none" spc="0" dirty="0" smtClean="0">
                <a:ln w="0"/>
                <a:solidFill>
                  <a:srgbClr val="008000"/>
                </a:solidFill>
                <a:effectLst>
                  <a:reflection blurRad="6350" stA="53000" endA="300" endPos="35500" dir="5400000" sy="-90000" algn="bl" rotWithShape="0"/>
                </a:effectLst>
                <a:latin typeface="Castellar" panose="020A0402060406010301" pitchFamily="18" charset="0"/>
              </a:rPr>
              <a:t>ÄHMIÝETI</a:t>
            </a:r>
            <a:endParaRPr lang="ru-RU" sz="6000" b="0" cap="none" spc="0" dirty="0">
              <a:ln w="0"/>
              <a:solidFill>
                <a:srgbClr val="008000"/>
              </a:solidFill>
              <a:effectLst>
                <a:reflection blurRad="6350" stA="53000" endA="300" endPos="35500" dir="5400000" sy="-90000" algn="bl" rotWithShape="0"/>
              </a:effectLst>
            </a:endParaRPr>
          </a:p>
        </p:txBody>
      </p:sp>
      <p:sp>
        <p:nvSpPr>
          <p:cNvPr id="4" name="TextBox 3"/>
          <p:cNvSpPr txBox="1"/>
          <p:nvPr/>
        </p:nvSpPr>
        <p:spPr>
          <a:xfrm>
            <a:off x="4354286" y="6156960"/>
            <a:ext cx="5216433" cy="984885"/>
          </a:xfrm>
          <a:prstGeom prst="rect">
            <a:avLst/>
          </a:prstGeom>
          <a:noFill/>
        </p:spPr>
        <p:txBody>
          <a:bodyPr wrap="square" rtlCol="0">
            <a:spAutoFit/>
          </a:bodyPr>
          <a:lstStyle/>
          <a:p>
            <a:pPr algn="ctr"/>
            <a:r>
              <a:rPr lang="tk-TM" sz="2000" dirty="0" smtClean="0">
                <a:latin typeface="Algerian" panose="04020705040A02060702" pitchFamily="82" charset="0"/>
              </a:rPr>
              <a:t>TAÝÝARLAN:</a:t>
            </a:r>
          </a:p>
          <a:p>
            <a:pPr algn="ctr"/>
            <a:r>
              <a:rPr lang="tk-TM" sz="2000" dirty="0" smtClean="0">
                <a:latin typeface="Algerian" panose="04020705040A02060702" pitchFamily="82" charset="0"/>
              </a:rPr>
              <a:t> AMANGELDIÝEW SÜLEÝMAN MUT “B”</a:t>
            </a:r>
          </a:p>
          <a:p>
            <a:endParaRPr lang="ru-RU" dirty="0"/>
          </a:p>
        </p:txBody>
      </p:sp>
    </p:spTree>
    <p:extLst>
      <p:ext uri="{BB962C8B-B14F-4D97-AF65-F5344CB8AC3E}">
        <p14:creationId xmlns:p14="http://schemas.microsoft.com/office/powerpoint/2010/main" val="264889356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856411" y="296091"/>
            <a:ext cx="4336869" cy="707886"/>
          </a:xfrm>
          <a:prstGeom prst="rect">
            <a:avLst/>
          </a:prstGeom>
          <a:noFill/>
        </p:spPr>
        <p:txBody>
          <a:bodyPr wrap="square" rtlCol="0">
            <a:spAutoFit/>
          </a:bodyPr>
          <a:lstStyle/>
          <a:p>
            <a:r>
              <a:rPr lang="tk-TM" sz="4000" dirty="0" smtClean="0">
                <a:effectLst>
                  <a:glow rad="101600">
                    <a:schemeClr val="accent1">
                      <a:satMod val="175000"/>
                      <a:alpha val="40000"/>
                    </a:schemeClr>
                  </a:glow>
                  <a:reflection blurRad="6350" stA="60000" endA="900" endPos="60000" dist="29997" dir="5400000" sy="-100000" algn="bl" rotWithShape="0"/>
                </a:effectLst>
                <a:latin typeface="Bahnschrift SemiLight SemiConde" panose="020B0502040204020203" pitchFamily="34" charset="0"/>
              </a:rPr>
              <a:t>MEYILNAMA:</a:t>
            </a:r>
            <a:endParaRPr lang="ru-RU" sz="4000" dirty="0">
              <a:effectLst>
                <a:glow rad="101600">
                  <a:schemeClr val="accent1">
                    <a:satMod val="175000"/>
                    <a:alpha val="40000"/>
                  </a:schemeClr>
                </a:glow>
                <a:reflection blurRad="6350" stA="60000" endA="900" endPos="60000" dist="29997" dir="5400000" sy="-100000" algn="bl" rotWithShape="0"/>
              </a:effectLst>
              <a:latin typeface="Bahnschrift SemiLight SemiConde" panose="020B0502040204020203" pitchFamily="34" charset="0"/>
            </a:endParaRPr>
          </a:p>
        </p:txBody>
      </p:sp>
      <p:sp>
        <p:nvSpPr>
          <p:cNvPr id="5" name="TextBox 4"/>
          <p:cNvSpPr txBox="1"/>
          <p:nvPr/>
        </p:nvSpPr>
        <p:spPr>
          <a:xfrm>
            <a:off x="1698172" y="1219200"/>
            <a:ext cx="5059680" cy="6533968"/>
          </a:xfrm>
          <a:prstGeom prst="rect">
            <a:avLst/>
          </a:prstGeom>
          <a:noFill/>
        </p:spPr>
        <p:txBody>
          <a:bodyPr wrap="square" rtlCol="0">
            <a:spAutoFit/>
          </a:bodyPr>
          <a:lstStyle/>
          <a:p>
            <a:pPr algn="ctr">
              <a:lnSpc>
                <a:spcPct val="300000"/>
              </a:lnSpc>
            </a:pPr>
            <a:r>
              <a:rPr lang="tk-TM" sz="2400" dirty="0" smtClean="0">
                <a:effectLst>
                  <a:glow rad="228600">
                    <a:schemeClr val="accent3">
                      <a:satMod val="175000"/>
                      <a:alpha val="40000"/>
                    </a:schemeClr>
                  </a:glow>
                  <a:reflection blurRad="6350" stA="55000" endA="50" endPos="85000" dir="5400000" sy="-100000" algn="bl" rotWithShape="0"/>
                </a:effectLst>
                <a:latin typeface="Bahnschrift SemiBold" panose="020B0502040204020203" pitchFamily="34" charset="0"/>
              </a:rPr>
              <a:t>1: ULAG ULGAMY</a:t>
            </a:r>
          </a:p>
          <a:p>
            <a:pPr algn="ctr">
              <a:lnSpc>
                <a:spcPct val="300000"/>
              </a:lnSpc>
            </a:pPr>
            <a:r>
              <a:rPr lang="tk-TM" sz="2400" dirty="0" smtClean="0">
                <a:effectLst>
                  <a:glow rad="228600">
                    <a:schemeClr val="accent3">
                      <a:satMod val="175000"/>
                      <a:alpha val="40000"/>
                    </a:schemeClr>
                  </a:glow>
                  <a:reflection blurRad="6350" stA="55000" endA="50" endPos="85000" dir="5400000" sy="-100000" algn="bl" rotWithShape="0"/>
                </a:effectLst>
                <a:latin typeface="Bahnschrift SemiBold" panose="020B0502040204020203" pitchFamily="34" charset="0"/>
              </a:rPr>
              <a:t>2:AWTOMOBIL ULAGYNYŇ TEHNIKI ÜPJÜNÇILIGI</a:t>
            </a:r>
          </a:p>
          <a:p>
            <a:pPr algn="ctr">
              <a:lnSpc>
                <a:spcPct val="300000"/>
              </a:lnSpc>
            </a:pPr>
            <a:r>
              <a:rPr lang="tk-TM" sz="2400" dirty="0" smtClean="0">
                <a:effectLst>
                  <a:glow rad="228600">
                    <a:schemeClr val="accent3">
                      <a:satMod val="175000"/>
                      <a:alpha val="40000"/>
                    </a:schemeClr>
                  </a:glow>
                  <a:reflection blurRad="6350" stA="55000" endA="50" endPos="85000" dir="5400000" sy="-100000" algn="bl" rotWithShape="0"/>
                </a:effectLst>
                <a:latin typeface="Bahnschrift SemiBold" panose="020B0502040204020203" pitchFamily="34" charset="0"/>
              </a:rPr>
              <a:t>3:AWTOMOBIL ULAG KÄRHANALARDA IŞIŇ GURALYŞY </a:t>
            </a:r>
            <a:r>
              <a:rPr lang="tk-TM" sz="2400" dirty="0" smtClean="0">
                <a:latin typeface="Bahnschrift SemiBold" panose="020B0502040204020203" pitchFamily="34" charset="0"/>
              </a:rPr>
              <a:t>WE ÖSÜŞI</a:t>
            </a:r>
            <a:endParaRPr lang="ru-RU" sz="2400" dirty="0">
              <a:latin typeface="Bahnschrift SemiBold" panose="020B0502040204020203" pitchFamily="34" charset="0"/>
            </a:endParaRPr>
          </a:p>
        </p:txBody>
      </p:sp>
    </p:spTree>
    <p:extLst>
      <p:ext uri="{BB962C8B-B14F-4D97-AF65-F5344CB8AC3E}">
        <p14:creationId xmlns:p14="http://schemas.microsoft.com/office/powerpoint/2010/main" val="271738704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8193" y="2621280"/>
            <a:ext cx="8691154" cy="4236720"/>
          </a:xfrm>
          <a:prstGeom prst="rect">
            <a:avLst/>
          </a:prstGeom>
        </p:spPr>
      </p:pic>
      <p:sp>
        <p:nvSpPr>
          <p:cNvPr id="5" name="Прямоугольник 4"/>
          <p:cNvSpPr/>
          <p:nvPr/>
        </p:nvSpPr>
        <p:spPr>
          <a:xfrm>
            <a:off x="-138360" y="66735"/>
            <a:ext cx="9385903" cy="2554545"/>
          </a:xfrm>
          <a:prstGeom prst="rect">
            <a:avLst/>
          </a:prstGeom>
          <a:noFill/>
        </p:spPr>
        <p:txBody>
          <a:bodyPr wrap="none" lIns="91440" tIns="45720" rIns="91440" bIns="45720">
            <a:spAutoFit/>
          </a:bodyPr>
          <a:lstStyle/>
          <a:p>
            <a:pPr algn="ctr"/>
            <a:r>
              <a:rPr lang="tk-TM" sz="2000" dirty="0" smtClean="0">
                <a:ln w="0"/>
                <a:effectLst>
                  <a:outerShdw blurRad="38100" dist="19050" dir="2700000" algn="tl" rotWithShape="0">
                    <a:schemeClr val="dk1">
                      <a:alpha val="40000"/>
                    </a:schemeClr>
                  </a:outerShdw>
                </a:effectLst>
              </a:rPr>
              <a:t>Ulagyň dürli görnüşleriniň özara baglanyşygy üçin ahyrky netijede ýurduň</a:t>
            </a:r>
          </a:p>
          <a:p>
            <a:pPr algn="ctr"/>
            <a:r>
              <a:rPr lang="tk-TM" sz="2000" dirty="0">
                <a:ln w="0"/>
                <a:effectLst>
                  <a:outerShdw blurRad="38100" dist="19050" dir="2700000" algn="tl" rotWithShape="0">
                    <a:schemeClr val="dk1">
                      <a:alpha val="40000"/>
                    </a:schemeClr>
                  </a:outerShdw>
                </a:effectLst>
              </a:rPr>
              <a:t>b</a:t>
            </a:r>
            <a:r>
              <a:rPr lang="tk-TM" sz="2000" b="0" cap="none" spc="0" dirty="0" smtClean="0">
                <a:ln w="0"/>
                <a:solidFill>
                  <a:schemeClr val="tx1"/>
                </a:solidFill>
                <a:effectLst>
                  <a:outerShdw blurRad="38100" dist="19050" dir="2700000" algn="tl" rotWithShape="0">
                    <a:schemeClr val="dk1">
                      <a:alpha val="40000"/>
                    </a:schemeClr>
                  </a:outerShdw>
                </a:effectLst>
              </a:rPr>
              <a:t>ütewi ulag ulgamynyň döremegi we ähli ulag görnüşleriniň bütewiligi zerurdyr.</a:t>
            </a:r>
          </a:p>
          <a:p>
            <a:pPr algn="ctr"/>
            <a:r>
              <a:rPr lang="tk-TM" sz="2000" dirty="0" smtClean="0">
                <a:ln w="0"/>
                <a:effectLst>
                  <a:outerShdw blurRad="38100" dist="19050" dir="2700000" algn="tl" rotWithShape="0">
                    <a:schemeClr val="dk1">
                      <a:alpha val="40000"/>
                    </a:schemeClr>
                  </a:outerShdw>
                </a:effectLst>
              </a:rPr>
              <a:t>Ýöne bütewi ulag ulgamynyň emele gelmegi dialitiki taýdan gapma-garyşykdyr.</a:t>
            </a:r>
          </a:p>
          <a:p>
            <a:pPr algn="ctr"/>
            <a:r>
              <a:rPr lang="tk-TM" sz="2000" b="0" cap="none" spc="0" dirty="0" smtClean="0">
                <a:ln w="0"/>
                <a:solidFill>
                  <a:schemeClr val="tx1"/>
                </a:solidFill>
                <a:effectLst>
                  <a:outerShdw blurRad="38100" dist="19050" dir="2700000" algn="tl" rotWithShape="0">
                    <a:schemeClr val="dk1">
                      <a:alpha val="40000"/>
                    </a:schemeClr>
                  </a:outerShdw>
                </a:effectLst>
              </a:rPr>
              <a:t>Ähli ulag görnüşleriniň maksatnamalarynyň umumylygy we durmuş-ykdysady</a:t>
            </a:r>
          </a:p>
          <a:p>
            <a:pPr algn="ctr"/>
            <a:r>
              <a:rPr lang="tk-TM" sz="2000" dirty="0" smtClean="0">
                <a:ln w="0"/>
                <a:effectLst>
                  <a:outerShdw blurRad="38100" dist="19050" dir="2700000" algn="tl" rotWithShape="0">
                    <a:schemeClr val="dk1">
                      <a:alpha val="40000"/>
                    </a:schemeClr>
                  </a:outerShdw>
                </a:effectLst>
              </a:rPr>
              <a:t>esaslarynyň birligi olaryň işleriniň doly bir bütewi etmek mümkinçiliklerini talap</a:t>
            </a:r>
          </a:p>
          <a:p>
            <a:pPr algn="ctr"/>
            <a:r>
              <a:rPr lang="tk-TM" sz="2000" dirty="0" smtClean="0">
                <a:ln w="0"/>
                <a:effectLst>
                  <a:outerShdw blurRad="38100" dist="19050" dir="2700000" algn="tl" rotWithShape="0">
                    <a:schemeClr val="dk1">
                      <a:alpha val="40000"/>
                    </a:schemeClr>
                  </a:outerShdw>
                </a:effectLst>
              </a:rPr>
              <a:t>edýär we döredýär.Ýöne ylmy-tehniki ösüşiniň täsirinden ulag serişdeleriniň </a:t>
            </a:r>
          </a:p>
          <a:p>
            <a:pPr algn="ctr"/>
            <a:r>
              <a:rPr lang="tk-TM" sz="2000" dirty="0">
                <a:ln w="0"/>
                <a:effectLst>
                  <a:outerShdw blurRad="38100" dist="19050" dir="2700000" algn="tl" rotWithShape="0">
                    <a:schemeClr val="dk1">
                      <a:alpha val="40000"/>
                    </a:schemeClr>
                  </a:outerShdw>
                </a:effectLst>
              </a:rPr>
              <a:t>g</a:t>
            </a:r>
            <a:r>
              <a:rPr lang="tk-TM" sz="2000" dirty="0" smtClean="0">
                <a:ln w="0"/>
                <a:effectLst>
                  <a:outerShdw blurRad="38100" dist="19050" dir="2700000" algn="tl" rotWithShape="0">
                    <a:schemeClr val="dk1">
                      <a:alpha val="40000"/>
                    </a:schemeClr>
                  </a:outerShdw>
                </a:effectLst>
              </a:rPr>
              <a:t>araşsyz ösüşi we her bir ulag görnüşiniň aýratynlyklarynyň çylşyrymlaşmagy</a:t>
            </a:r>
          </a:p>
          <a:p>
            <a:pPr algn="ctr"/>
            <a:r>
              <a:rPr lang="tk-TM" sz="2000" dirty="0">
                <a:ln w="0"/>
                <a:effectLst>
                  <a:outerShdw blurRad="38100" dist="19050" dir="2700000" algn="tl" rotWithShape="0">
                    <a:schemeClr val="dk1">
                      <a:alpha val="40000"/>
                    </a:schemeClr>
                  </a:outerShdw>
                </a:effectLst>
              </a:rPr>
              <a:t>t</a:t>
            </a:r>
            <a:r>
              <a:rPr lang="tk-TM" sz="2000" dirty="0" smtClean="0">
                <a:ln w="0"/>
                <a:effectLst>
                  <a:outerShdw blurRad="38100" dist="19050" dir="2700000" algn="tl" rotWithShape="0">
                    <a:schemeClr val="dk1">
                      <a:alpha val="40000"/>
                    </a:schemeClr>
                  </a:outerShdw>
                </a:effectLst>
              </a:rPr>
              <a:t>ersine her bir ulag görnüşiniň aýratynlaşmak ugruna täsir edýär.</a:t>
            </a:r>
          </a:p>
        </p:txBody>
      </p:sp>
    </p:spTree>
    <p:extLst>
      <p:ext uri="{BB962C8B-B14F-4D97-AF65-F5344CB8AC3E}">
        <p14:creationId xmlns:p14="http://schemas.microsoft.com/office/powerpoint/2010/main" val="20784732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2493468" y="276387"/>
            <a:ext cx="3967754" cy="923330"/>
          </a:xfrm>
          <a:prstGeom prst="rect">
            <a:avLst/>
          </a:prstGeom>
          <a:noFill/>
        </p:spPr>
        <p:txBody>
          <a:bodyPr wrap="none" lIns="91440" tIns="45720" rIns="91440" bIns="45720">
            <a:spAutoFit/>
          </a:bodyPr>
          <a:lstStyle/>
          <a:p>
            <a:pPr algn="ctr"/>
            <a:r>
              <a:rPr lang="tk-TM" sz="5400" dirty="0" smtClean="0">
                <a:ln w="0"/>
                <a:effectLst>
                  <a:outerShdw blurRad="38100" dist="19050" dir="2700000" algn="tl" rotWithShape="0">
                    <a:schemeClr val="dk1">
                      <a:alpha val="40000"/>
                    </a:schemeClr>
                  </a:outerShdw>
                </a:effectLst>
              </a:rPr>
              <a:t>Ulag ulgamy</a:t>
            </a:r>
            <a:endParaRPr lang="ru-RU" sz="5400" b="0" cap="none" spc="0" dirty="0">
              <a:ln w="0"/>
              <a:solidFill>
                <a:schemeClr val="tx1"/>
              </a:solidFill>
              <a:effectLst>
                <a:outerShdw blurRad="38100" dist="19050" dir="2700000" algn="tl" rotWithShape="0">
                  <a:schemeClr val="dk1">
                    <a:alpha val="40000"/>
                  </a:schemeClr>
                </a:outerShdw>
              </a:effectLst>
            </a:endParaRPr>
          </a:p>
        </p:txBody>
      </p:sp>
      <p:sp>
        <p:nvSpPr>
          <p:cNvPr id="8" name="Стрелка вниз 7"/>
          <p:cNvSpPr/>
          <p:nvPr/>
        </p:nvSpPr>
        <p:spPr>
          <a:xfrm>
            <a:off x="4263485" y="1192611"/>
            <a:ext cx="222677" cy="731985"/>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n w="0"/>
              <a:solidFill>
                <a:schemeClr val="tx1"/>
              </a:solidFill>
              <a:effectLst>
                <a:outerShdw blurRad="38100" dist="19050" dir="2700000" algn="tl" rotWithShape="0">
                  <a:schemeClr val="dk1">
                    <a:alpha val="40000"/>
                  </a:schemeClr>
                </a:outerShdw>
              </a:effectLst>
            </a:endParaRPr>
          </a:p>
        </p:txBody>
      </p:sp>
      <p:sp>
        <p:nvSpPr>
          <p:cNvPr id="14" name="Стрелка вниз 13"/>
          <p:cNvSpPr/>
          <p:nvPr/>
        </p:nvSpPr>
        <p:spPr>
          <a:xfrm rot="2506676">
            <a:off x="2612852" y="1059229"/>
            <a:ext cx="210878" cy="910929"/>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Стрелка вниз 15"/>
          <p:cNvSpPr/>
          <p:nvPr/>
        </p:nvSpPr>
        <p:spPr>
          <a:xfrm rot="19601266">
            <a:off x="5897473" y="1086376"/>
            <a:ext cx="189228" cy="856634"/>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Скругленный прямоугольник 16"/>
          <p:cNvSpPr/>
          <p:nvPr/>
        </p:nvSpPr>
        <p:spPr>
          <a:xfrm>
            <a:off x="950595" y="1924596"/>
            <a:ext cx="1898589" cy="828404"/>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k-TM" sz="2000" dirty="0" smtClean="0">
                <a:solidFill>
                  <a:schemeClr val="accent4"/>
                </a:solidFill>
              </a:rPr>
              <a:t>Senagat ulagy</a:t>
            </a:r>
            <a:endParaRPr lang="ru-RU" sz="2000" dirty="0">
              <a:solidFill>
                <a:schemeClr val="accent4"/>
              </a:solidFill>
            </a:endParaRPr>
          </a:p>
        </p:txBody>
      </p:sp>
      <p:sp>
        <p:nvSpPr>
          <p:cNvPr id="18" name="Скругленный прямоугольник 17"/>
          <p:cNvSpPr/>
          <p:nvPr/>
        </p:nvSpPr>
        <p:spPr>
          <a:xfrm>
            <a:off x="3399307" y="2221721"/>
            <a:ext cx="1802674" cy="870858"/>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k-TM" sz="2000" dirty="0" smtClean="0">
                <a:solidFill>
                  <a:schemeClr val="accent4">
                    <a:lumMod val="75000"/>
                  </a:schemeClr>
                </a:solidFill>
              </a:rPr>
              <a:t>Esasy ýol ulagy</a:t>
            </a:r>
            <a:endParaRPr lang="ru-RU" sz="2000" dirty="0">
              <a:solidFill>
                <a:schemeClr val="accent4">
                  <a:lumMod val="75000"/>
                </a:schemeClr>
              </a:solidFill>
            </a:endParaRPr>
          </a:p>
        </p:txBody>
      </p:sp>
      <p:sp>
        <p:nvSpPr>
          <p:cNvPr id="19" name="Скругленный прямоугольник 18"/>
          <p:cNvSpPr/>
          <p:nvPr/>
        </p:nvSpPr>
        <p:spPr>
          <a:xfrm>
            <a:off x="5649275" y="1924596"/>
            <a:ext cx="1825142" cy="845709"/>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k-TM" sz="2000" dirty="0" smtClean="0">
                <a:solidFill>
                  <a:schemeClr val="accent4"/>
                </a:solidFill>
              </a:rPr>
              <a:t>Şäher ulagy</a:t>
            </a:r>
            <a:endParaRPr lang="ru-RU" sz="2000" dirty="0">
              <a:solidFill>
                <a:schemeClr val="accent4"/>
              </a:solidFill>
            </a:endParaRPr>
          </a:p>
        </p:txBody>
      </p:sp>
      <p:sp>
        <p:nvSpPr>
          <p:cNvPr id="20" name="Стрелка вниз 19"/>
          <p:cNvSpPr/>
          <p:nvPr/>
        </p:nvSpPr>
        <p:spPr>
          <a:xfrm>
            <a:off x="4115126" y="3230880"/>
            <a:ext cx="371036" cy="775062"/>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1" name="Прямоугольник 20"/>
          <p:cNvSpPr/>
          <p:nvPr/>
        </p:nvSpPr>
        <p:spPr>
          <a:xfrm>
            <a:off x="2849184" y="4260561"/>
            <a:ext cx="3056710" cy="2323119"/>
          </a:xfrm>
          <a:prstGeom prst="rect">
            <a:avLst/>
          </a:prstGeom>
          <a:solidFill>
            <a:schemeClr val="tx1"/>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tk-TM" dirty="0" smtClean="0">
                <a:solidFill>
                  <a:schemeClr val="accent4"/>
                </a:solidFill>
              </a:rPr>
              <a:t>1.Demir ýol ulagy</a:t>
            </a:r>
          </a:p>
          <a:p>
            <a:pPr algn="ctr"/>
            <a:r>
              <a:rPr lang="tk-TM" dirty="0" smtClean="0">
                <a:solidFill>
                  <a:schemeClr val="accent4"/>
                </a:solidFill>
              </a:rPr>
              <a:t>2.Howa ulagy</a:t>
            </a:r>
          </a:p>
          <a:p>
            <a:pPr algn="ctr"/>
            <a:r>
              <a:rPr lang="tk-TM" dirty="0" smtClean="0">
                <a:solidFill>
                  <a:schemeClr val="accent4"/>
                </a:solidFill>
              </a:rPr>
              <a:t>3.Awtomobil ulagy</a:t>
            </a:r>
          </a:p>
          <a:p>
            <a:pPr algn="ctr"/>
            <a:r>
              <a:rPr lang="tk-TM" dirty="0" smtClean="0">
                <a:solidFill>
                  <a:schemeClr val="accent4"/>
                </a:solidFill>
              </a:rPr>
              <a:t>4.Derýa ulagy</a:t>
            </a:r>
          </a:p>
          <a:p>
            <a:pPr algn="ctr"/>
            <a:r>
              <a:rPr lang="tk-TM" dirty="0" smtClean="0">
                <a:solidFill>
                  <a:schemeClr val="accent4"/>
                </a:solidFill>
              </a:rPr>
              <a:t>5.Deňiz ulagy</a:t>
            </a:r>
          </a:p>
          <a:p>
            <a:pPr algn="ctr"/>
            <a:r>
              <a:rPr lang="tk-TM" dirty="0" smtClean="0">
                <a:solidFill>
                  <a:schemeClr val="accent4"/>
                </a:solidFill>
              </a:rPr>
              <a:t>6.Turba geçiriji ulagy</a:t>
            </a:r>
            <a:endParaRPr lang="ru-RU" dirty="0">
              <a:solidFill>
                <a:schemeClr val="accent4"/>
              </a:solidFill>
            </a:endParaRPr>
          </a:p>
        </p:txBody>
      </p:sp>
    </p:spTree>
    <p:extLst>
      <p:ext uri="{BB962C8B-B14F-4D97-AF65-F5344CB8AC3E}">
        <p14:creationId xmlns:p14="http://schemas.microsoft.com/office/powerpoint/2010/main" val="394352191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4171" y="226423"/>
            <a:ext cx="8302928" cy="3579223"/>
          </a:xfrm>
          <a:prstGeom prst="rect">
            <a:avLst/>
          </a:prstGeom>
        </p:spPr>
      </p:pic>
      <p:sp>
        <p:nvSpPr>
          <p:cNvPr id="6" name="Прямоугольник 5"/>
          <p:cNvSpPr/>
          <p:nvPr/>
        </p:nvSpPr>
        <p:spPr>
          <a:xfrm>
            <a:off x="62063" y="4055906"/>
            <a:ext cx="8986142" cy="2246769"/>
          </a:xfrm>
          <a:prstGeom prst="rect">
            <a:avLst/>
          </a:prstGeom>
          <a:noFill/>
        </p:spPr>
        <p:txBody>
          <a:bodyPr wrap="square" lIns="91440" tIns="45720" rIns="91440" bIns="45720">
            <a:spAutoFit/>
          </a:bodyPr>
          <a:lstStyle/>
          <a:p>
            <a:pPr algn="ctr"/>
            <a:r>
              <a:rPr lang="tk-TM" sz="2000" dirty="0" smtClean="0">
                <a:ln w="0">
                  <a:solidFill>
                    <a:schemeClr val="bg2">
                      <a:lumMod val="25000"/>
                    </a:schemeClr>
                  </a:solidFill>
                </a:ln>
                <a:effectLst>
                  <a:outerShdw blurRad="38100" dist="19050" dir="2700000" algn="tl" rotWithShape="0">
                    <a:schemeClr val="dk1">
                      <a:alpha val="40000"/>
                    </a:schemeClr>
                  </a:outerShdw>
                </a:effectLst>
              </a:rPr>
              <a:t>Türkmenistanda ýene-de bir giň möçberli taslamany durmuşa geçirmek</a:t>
            </a:r>
          </a:p>
          <a:p>
            <a:pPr algn="ctr"/>
            <a:r>
              <a:rPr lang="tk-TM" sz="2000" dirty="0" smtClean="0">
                <a:ln w="0">
                  <a:solidFill>
                    <a:schemeClr val="bg2">
                      <a:lumMod val="25000"/>
                    </a:schemeClr>
                  </a:solidFill>
                </a:ln>
                <a:effectLst>
                  <a:outerShdw blurRad="38100" dist="19050" dir="2700000" algn="tl" rotWithShape="0">
                    <a:schemeClr val="dk1">
                      <a:alpha val="40000"/>
                    </a:schemeClr>
                  </a:outerShdw>
                </a:effectLst>
              </a:rPr>
              <a:t>işi badalga aldy.Uzynlygy 600 kilometre barabar bolan Aşgabat-Türkmenabat</a:t>
            </a:r>
          </a:p>
          <a:p>
            <a:pPr algn="ctr"/>
            <a:r>
              <a:rPr lang="tk-TM" sz="2000" dirty="0" smtClean="0">
                <a:ln w="0">
                  <a:solidFill>
                    <a:schemeClr val="bg2">
                      <a:lumMod val="25000"/>
                    </a:schemeClr>
                  </a:solidFill>
                </a:ln>
                <a:effectLst>
                  <a:outerShdw blurRad="38100" dist="19050" dir="2700000" algn="tl" rotWithShape="0">
                    <a:schemeClr val="dk1">
                      <a:alpha val="40000"/>
                    </a:schemeClr>
                  </a:outerShdw>
                </a:effectLst>
              </a:rPr>
              <a:t>ýokary tizlikli awtomobil ýolunyň gurulmagy ýurdumyzyň ýol ulgamynyň </a:t>
            </a:r>
          </a:p>
          <a:p>
            <a:pPr algn="ctr"/>
            <a:r>
              <a:rPr lang="tk-TM" sz="2000" dirty="0">
                <a:ln w="0">
                  <a:solidFill>
                    <a:schemeClr val="bg2">
                      <a:lumMod val="25000"/>
                    </a:schemeClr>
                  </a:solidFill>
                </a:ln>
                <a:effectLst>
                  <a:outerShdw blurRad="38100" dist="19050" dir="2700000" algn="tl" rotWithShape="0">
                    <a:schemeClr val="dk1">
                      <a:alpha val="40000"/>
                    </a:schemeClr>
                  </a:outerShdw>
                </a:effectLst>
              </a:rPr>
              <a:t>g</a:t>
            </a:r>
            <a:r>
              <a:rPr lang="tk-TM" sz="2000" dirty="0" smtClean="0">
                <a:ln w="0">
                  <a:solidFill>
                    <a:schemeClr val="bg2">
                      <a:lumMod val="25000"/>
                    </a:schemeClr>
                  </a:solidFill>
                </a:ln>
                <a:effectLst>
                  <a:outerShdw blurRad="38100" dist="19050" dir="2700000" algn="tl" rotWithShape="0">
                    <a:schemeClr val="dk1">
                      <a:alpha val="40000"/>
                    </a:schemeClr>
                  </a:outerShdw>
                </a:effectLst>
              </a:rPr>
              <a:t>eçirijilik ukybyny,logistik hyzmatlaryň hilini ep-esli ýokarlandyrmaga,</a:t>
            </a:r>
          </a:p>
          <a:p>
            <a:pPr algn="ctr"/>
            <a:r>
              <a:rPr lang="tk-TM" sz="2000" dirty="0" smtClean="0">
                <a:ln w="0">
                  <a:solidFill>
                    <a:schemeClr val="bg2">
                      <a:lumMod val="25000"/>
                    </a:schemeClr>
                  </a:solidFill>
                </a:ln>
                <a:effectLst>
                  <a:outerShdw blurRad="38100" dist="19050" dir="2700000" algn="tl" rotWithShape="0">
                    <a:schemeClr val="dk1">
                      <a:alpha val="40000"/>
                    </a:schemeClr>
                  </a:outerShdw>
                </a:effectLst>
              </a:rPr>
              <a:t>halkara ulag-üstaşyr düzümini hem-de Beýik Ýüpek ýolunyň ugrunda </a:t>
            </a:r>
          </a:p>
          <a:p>
            <a:pPr algn="ctr"/>
            <a:r>
              <a:rPr lang="tk-TM" sz="2000" dirty="0" smtClean="0">
                <a:ln w="0">
                  <a:solidFill>
                    <a:schemeClr val="bg2">
                      <a:lumMod val="25000"/>
                    </a:schemeClr>
                  </a:solidFill>
                </a:ln>
                <a:effectLst>
                  <a:outerShdw blurRad="38100" dist="19050" dir="2700000" algn="tl" rotWithShape="0">
                    <a:schemeClr val="dk1">
                      <a:alpha val="40000"/>
                    </a:schemeClr>
                  </a:outerShdw>
                </a:effectLst>
              </a:rPr>
              <a:t>ýerleşen goňşy</a:t>
            </a:r>
            <a:r>
              <a:rPr lang="tk-TM" sz="2000" dirty="0">
                <a:ln w="0">
                  <a:solidFill>
                    <a:schemeClr val="bg2">
                      <a:lumMod val="25000"/>
                    </a:schemeClr>
                  </a:solidFill>
                </a:ln>
                <a:effectLst>
                  <a:outerShdw blurRad="38100" dist="19050" dir="2700000" algn="tl" rotWithShape="0">
                    <a:schemeClr val="dk1">
                      <a:alpha val="40000"/>
                    </a:schemeClr>
                  </a:outerShdw>
                </a:effectLst>
              </a:rPr>
              <a:t> </a:t>
            </a:r>
            <a:r>
              <a:rPr lang="tk-TM" sz="2000" dirty="0" smtClean="0">
                <a:ln w="0">
                  <a:solidFill>
                    <a:schemeClr val="bg2">
                      <a:lumMod val="25000"/>
                    </a:schemeClr>
                  </a:solidFill>
                </a:ln>
                <a:effectLst>
                  <a:outerShdw blurRad="38100" dist="19050" dir="2700000" algn="tl" rotWithShape="0">
                    <a:schemeClr val="dk1">
                      <a:alpha val="40000"/>
                    </a:schemeClr>
                  </a:outerShdw>
                </a:effectLst>
              </a:rPr>
              <a:t>ýurtlar bilen söwda-ykdysady gatnaşyklary</a:t>
            </a:r>
          </a:p>
          <a:p>
            <a:pPr algn="ctr"/>
            <a:r>
              <a:rPr lang="tk-TM" sz="2000" dirty="0" smtClean="0">
                <a:ln w="0">
                  <a:solidFill>
                    <a:schemeClr val="bg2">
                      <a:lumMod val="25000"/>
                    </a:schemeClr>
                  </a:solidFill>
                </a:ln>
                <a:effectLst>
                  <a:outerShdw blurRad="38100" dist="19050" dir="2700000" algn="tl" rotWithShape="0">
                    <a:schemeClr val="dk1">
                      <a:alpha val="40000"/>
                    </a:schemeClr>
                  </a:outerShdw>
                </a:effectLst>
              </a:rPr>
              <a:t> giňeltmäge mümkinçilik berýär.</a:t>
            </a:r>
          </a:p>
        </p:txBody>
      </p:sp>
    </p:spTree>
    <p:extLst>
      <p:ext uri="{BB962C8B-B14F-4D97-AF65-F5344CB8AC3E}">
        <p14:creationId xmlns:p14="http://schemas.microsoft.com/office/powerpoint/2010/main" val="2955385084"/>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180" y="78377"/>
            <a:ext cx="3883747" cy="2284974"/>
          </a:xfrm>
          <a:prstGeom prst="rect">
            <a:avLst/>
          </a:prstGeom>
        </p:spPr>
      </p:pic>
      <p:pic>
        <p:nvPicPr>
          <p:cNvPr id="6" name="Рисунок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084" y="4296254"/>
            <a:ext cx="3695891" cy="2396910"/>
          </a:xfrm>
          <a:prstGeom prst="rect">
            <a:avLst/>
          </a:prstGeom>
        </p:spPr>
      </p:pic>
      <p:pic>
        <p:nvPicPr>
          <p:cNvPr id="7" name="Рисунок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47657" y="0"/>
            <a:ext cx="3396343" cy="2481943"/>
          </a:xfrm>
          <a:prstGeom prst="rect">
            <a:avLst/>
          </a:prstGeom>
        </p:spPr>
      </p:pic>
      <p:pic>
        <p:nvPicPr>
          <p:cNvPr id="8" name="Рисунок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17594" y="2251792"/>
            <a:ext cx="3409331" cy="2511798"/>
          </a:xfrm>
          <a:prstGeom prst="rect">
            <a:avLst/>
          </a:prstGeom>
        </p:spPr>
      </p:pic>
      <p:pic>
        <p:nvPicPr>
          <p:cNvPr id="9" name="Рисунок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81898" y="4533438"/>
            <a:ext cx="3648892" cy="2324562"/>
          </a:xfrm>
          <a:prstGeom prst="rect">
            <a:avLst/>
          </a:prstGeom>
        </p:spPr>
      </p:pic>
    </p:spTree>
    <p:extLst>
      <p:ext uri="{BB962C8B-B14F-4D97-AF65-F5344CB8AC3E}">
        <p14:creationId xmlns:p14="http://schemas.microsoft.com/office/powerpoint/2010/main" val="3539004765"/>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с одним вырезанным углом 3"/>
          <p:cNvSpPr/>
          <p:nvPr/>
        </p:nvSpPr>
        <p:spPr>
          <a:xfrm>
            <a:off x="269966" y="613954"/>
            <a:ext cx="7323908" cy="6244046"/>
          </a:xfrm>
          <a:prstGeom prst="snip1Rect">
            <a:avLst/>
          </a:prstGeom>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tk-TM" dirty="0" smtClean="0"/>
              <a:t>Ulag ulgamynyň öňde duran wezipesi işleri taýýarlamakda</a:t>
            </a:r>
          </a:p>
          <a:p>
            <a:pPr algn="ctr"/>
            <a:r>
              <a:rPr lang="tk-TM" dirty="0"/>
              <a:t>o</a:t>
            </a:r>
            <a:r>
              <a:rPr lang="tk-TM" dirty="0" smtClean="0"/>
              <a:t>lary dolandyrmakda netijeli meýilnamalary işläp düzmekde hem-de tehnikanyň tehnologiýalarynyň guramaçylygynyň iň amatly görnüşini saýlamaga hünärmenleri ýerli-ýerinde goşmaga ylmy-tehniki ýolbaşçylygyndan durýar.Ulagyň işiniň amala aşyrylýan döwrunde bu ulagyň her bir bölüminde ýa-da tutuşlygyna ulag ulgamynda ähli serişdelere hem-de hünärmenlere işjeň ýolbaşçylygy hem bardyr.Ähli ýagdaýlarda hem ulag ulgamyny dolandyrmak wagtyň serişdeleriniň we zähmetiň az çykdaýjylar bilen öňde goýlan amala aşyrylyşyny üpjün etmek bilen tabynlygyndaky bölüminň täsiri etme çäreleriň toplumyndan durýar.Bu ýerde gurmak dolandyrmak adalgalarynyň tapawudyny bellemek gerek.</a:t>
            </a:r>
          </a:p>
          <a:p>
            <a:pPr algn="ctr"/>
            <a:r>
              <a:rPr lang="tk-TM" dirty="0" smtClean="0"/>
              <a:t>Ulag ulgamyndaky işleriniň ähli düzüjileriň ähmiýetini </a:t>
            </a:r>
          </a:p>
          <a:p>
            <a:pPr algn="ctr"/>
            <a:r>
              <a:rPr lang="tk-TM" dirty="0" smtClean="0"/>
              <a:t>kemeltmezden dolandyrmagyň esasy ähmiýeti.Ol ahyrky netijede ulag ulgamynyň işiniň döwlet tarapyndan bildirilýän talaplaň olar tarapyndan kesgitlenýär.Ulagyň işini dolandyrmagyň häzirki zaman kibernetikanyň serişdelerini we usullaryny azda kände ulanmaklyga ýöriteleşýär.Ähli ulagyň görnüşlerinde ony dolandyrmagyň awtomatlaşdyrylan görnüşi has-da ösdürilýär.</a:t>
            </a:r>
          </a:p>
        </p:txBody>
      </p:sp>
    </p:spTree>
    <p:extLst>
      <p:ext uri="{BB962C8B-B14F-4D97-AF65-F5344CB8AC3E}">
        <p14:creationId xmlns:p14="http://schemas.microsoft.com/office/powerpoint/2010/main" val="1055100654"/>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07726" y="2696512"/>
            <a:ext cx="3840480" cy="3033729"/>
          </a:xfrm>
          <a:prstGeom prst="rect">
            <a:avLst/>
          </a:prstGeom>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7724" y="264402"/>
            <a:ext cx="4606834" cy="3276840"/>
          </a:xfrm>
          <a:prstGeom prst="rect">
            <a:avLst/>
          </a:prstGeom>
        </p:spPr>
      </p:pic>
      <p:sp>
        <p:nvSpPr>
          <p:cNvPr id="7" name="Прямоугольник 6"/>
          <p:cNvSpPr/>
          <p:nvPr/>
        </p:nvSpPr>
        <p:spPr>
          <a:xfrm>
            <a:off x="0" y="3898918"/>
            <a:ext cx="4841390" cy="2246769"/>
          </a:xfrm>
          <a:prstGeom prst="rect">
            <a:avLst/>
          </a:prstGeom>
          <a:noFill/>
        </p:spPr>
        <p:txBody>
          <a:bodyPr wrap="none" lIns="91440" tIns="45720" rIns="91440" bIns="45720">
            <a:spAutoFit/>
          </a:bodyPr>
          <a:lstStyle/>
          <a:p>
            <a:pPr algn="ctr"/>
            <a:r>
              <a:rPr lang="tk-TM" sz="2000" dirty="0" smtClean="0">
                <a:ln w="0"/>
                <a:effectLst>
                  <a:outerShdw blurRad="38100" dist="19050" dir="2700000" algn="tl" rotWithShape="0">
                    <a:schemeClr val="dk1">
                      <a:alpha val="40000"/>
                    </a:schemeClr>
                  </a:outerShdw>
                </a:effectLst>
              </a:rPr>
              <a:t>Türkmen awtobanynda tizligi ýokarlan-</a:t>
            </a:r>
          </a:p>
          <a:p>
            <a:pPr algn="ctr"/>
            <a:r>
              <a:rPr lang="tk-TM" sz="2000" dirty="0">
                <a:ln w="0"/>
                <a:effectLst>
                  <a:outerShdw blurRad="38100" dist="19050" dir="2700000" algn="tl" rotWithShape="0">
                    <a:schemeClr val="dk1">
                      <a:alpha val="40000"/>
                    </a:schemeClr>
                  </a:outerShdw>
                </a:effectLst>
              </a:rPr>
              <a:t>d</a:t>
            </a:r>
            <a:r>
              <a:rPr lang="tk-TM" sz="2000" b="0" cap="none" spc="0" dirty="0" smtClean="0">
                <a:ln w="0"/>
                <a:solidFill>
                  <a:schemeClr val="tx1"/>
                </a:solidFill>
                <a:effectLst>
                  <a:outerShdw blurRad="38100" dist="19050" dir="2700000" algn="tl" rotWithShape="0">
                    <a:schemeClr val="dk1">
                      <a:alpha val="40000"/>
                    </a:schemeClr>
                  </a:outerShdw>
                </a:effectLst>
              </a:rPr>
              <a:t>yrmak ýa-da peseltmek üçin sürüjiler</a:t>
            </a:r>
          </a:p>
          <a:p>
            <a:pPr algn="ctr"/>
            <a:r>
              <a:rPr lang="tk-TM" sz="2000" dirty="0">
                <a:ln w="0"/>
                <a:effectLst>
                  <a:outerShdw blurRad="38100" dist="19050" dir="2700000" algn="tl" rotWithShape="0">
                    <a:schemeClr val="dk1">
                      <a:alpha val="40000"/>
                    </a:schemeClr>
                  </a:outerShdw>
                </a:effectLst>
              </a:rPr>
              <a:t>ý</a:t>
            </a:r>
            <a:r>
              <a:rPr lang="tk-TM" sz="2000" dirty="0" smtClean="0">
                <a:ln w="0"/>
                <a:effectLst>
                  <a:outerShdw blurRad="38100" dist="19050" dir="2700000" algn="tl" rotWithShape="0">
                    <a:schemeClr val="dk1">
                      <a:alpha val="40000"/>
                    </a:schemeClr>
                  </a:outerShdw>
                </a:effectLst>
              </a:rPr>
              <a:t>örite zolaklara geçerler.Mundan başga-</a:t>
            </a:r>
          </a:p>
          <a:p>
            <a:pPr algn="ctr"/>
            <a:r>
              <a:rPr lang="tk-TM" sz="2000" dirty="0" smtClean="0">
                <a:ln w="0"/>
                <a:effectLst>
                  <a:outerShdw blurRad="38100" dist="19050" dir="2700000" algn="tl" rotWithShape="0">
                    <a:schemeClr val="dk1">
                      <a:alpha val="40000"/>
                    </a:schemeClr>
                  </a:outerShdw>
                </a:effectLst>
              </a:rPr>
              <a:t>da,awtobanyň ugrunda ýokary tizlikli</a:t>
            </a:r>
          </a:p>
          <a:p>
            <a:pPr algn="ctr"/>
            <a:r>
              <a:rPr lang="tk-TM" sz="2000" dirty="0" smtClean="0">
                <a:ln w="0"/>
                <a:effectLst>
                  <a:outerShdw blurRad="38100" dist="19050" dir="2700000" algn="tl" rotWithShape="0">
                    <a:schemeClr val="dk1">
                      <a:alpha val="40000"/>
                    </a:schemeClr>
                  </a:outerShdw>
                </a:effectLst>
              </a:rPr>
              <a:t>ý</a:t>
            </a:r>
            <a:r>
              <a:rPr lang="tk-TM" sz="2000" b="0" cap="none" spc="0" dirty="0" smtClean="0">
                <a:ln w="0"/>
                <a:solidFill>
                  <a:schemeClr val="tx1"/>
                </a:solidFill>
                <a:effectLst>
                  <a:outerShdw blurRad="38100" dist="19050" dir="2700000" algn="tl" rotWithShape="0">
                    <a:schemeClr val="dk1">
                      <a:alpha val="40000"/>
                    </a:schemeClr>
                  </a:outerShdw>
                </a:effectLst>
              </a:rPr>
              <a:t>oly ilatly ýerler bilen birleşdirýän turba</a:t>
            </a:r>
          </a:p>
          <a:p>
            <a:pPr algn="ctr"/>
            <a:r>
              <a:rPr lang="tk-TM" sz="2000" dirty="0">
                <a:ln w="0"/>
                <a:effectLst>
                  <a:outerShdw blurRad="38100" dist="19050" dir="2700000" algn="tl" rotWithShape="0">
                    <a:schemeClr val="dk1">
                      <a:alpha val="40000"/>
                    </a:schemeClr>
                  </a:outerShdw>
                </a:effectLst>
              </a:rPr>
              <a:t>g</a:t>
            </a:r>
            <a:r>
              <a:rPr lang="tk-TM" sz="2000" dirty="0" smtClean="0">
                <a:ln w="0"/>
                <a:effectLst>
                  <a:outerShdw blurRad="38100" dist="19050" dir="2700000" algn="tl" rotWithShape="0">
                    <a:schemeClr val="dk1">
                      <a:alpha val="40000"/>
                    </a:schemeClr>
                  </a:outerShdw>
                </a:effectLst>
              </a:rPr>
              <a:t>örnüşli ýolaýrytlary gurmak göz </a:t>
            </a:r>
          </a:p>
          <a:p>
            <a:pPr algn="ctr"/>
            <a:r>
              <a:rPr lang="tk-TM" sz="2000" dirty="0">
                <a:ln w="0"/>
                <a:effectLst>
                  <a:outerShdw blurRad="38100" dist="19050" dir="2700000" algn="tl" rotWithShape="0">
                    <a:schemeClr val="dk1">
                      <a:alpha val="40000"/>
                    </a:schemeClr>
                  </a:outerShdw>
                </a:effectLst>
              </a:rPr>
              <a:t>ö</a:t>
            </a:r>
            <a:r>
              <a:rPr lang="tk-TM" sz="2000" dirty="0" smtClean="0">
                <a:ln w="0"/>
                <a:effectLst>
                  <a:outerShdw blurRad="38100" dist="19050" dir="2700000" algn="tl" rotWithShape="0">
                    <a:schemeClr val="dk1">
                      <a:alpha val="40000"/>
                    </a:schemeClr>
                  </a:outerShdw>
                </a:effectLst>
              </a:rPr>
              <a:t>ňünde t</a:t>
            </a:r>
            <a:r>
              <a:rPr lang="tk-TM" sz="2000" b="0" cap="none" spc="0" dirty="0" smtClean="0">
                <a:ln w="0"/>
                <a:solidFill>
                  <a:schemeClr val="tx1"/>
                </a:solidFill>
                <a:effectLst>
                  <a:outerShdw blurRad="38100" dist="19050" dir="2700000" algn="tl" rotWithShape="0">
                    <a:schemeClr val="dk1">
                      <a:alpha val="40000"/>
                    </a:schemeClr>
                  </a:outerShdw>
                </a:effectLst>
              </a:rPr>
              <a:t>utulýar.</a:t>
            </a:r>
            <a:endParaRPr lang="ru-RU" sz="20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4765319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77737" y="409304"/>
            <a:ext cx="3605348" cy="1138773"/>
          </a:xfrm>
          <a:prstGeom prst="rect">
            <a:avLst/>
          </a:prstGeom>
          <a:noFill/>
        </p:spPr>
        <p:txBody>
          <a:bodyPr wrap="square" rtlCol="0">
            <a:spAutoFit/>
          </a:bodyPr>
          <a:lstStyle/>
          <a:p>
            <a:r>
              <a:rPr lang="tk-TM" sz="3200" dirty="0" smtClean="0">
                <a:latin typeface="Algerian" panose="04020705040A02060702" pitchFamily="82" charset="0"/>
              </a:rPr>
              <a:t>PEÝDALANYLÝAN EDEBIÝATLAR</a:t>
            </a:r>
            <a:r>
              <a:rPr lang="tk-TM" sz="3600" dirty="0" smtClean="0">
                <a:latin typeface="Algerian" panose="04020705040A02060702" pitchFamily="82" charset="0"/>
              </a:rPr>
              <a:t>:</a:t>
            </a:r>
            <a:endParaRPr lang="ru-RU" sz="3600" dirty="0"/>
          </a:p>
        </p:txBody>
      </p:sp>
      <p:sp>
        <p:nvSpPr>
          <p:cNvPr id="3" name="TextBox 2"/>
          <p:cNvSpPr txBox="1"/>
          <p:nvPr/>
        </p:nvSpPr>
        <p:spPr>
          <a:xfrm>
            <a:off x="1271450" y="1548077"/>
            <a:ext cx="6409509" cy="5025607"/>
          </a:xfrm>
          <a:prstGeom prst="rect">
            <a:avLst/>
          </a:prstGeom>
          <a:noFill/>
        </p:spPr>
        <p:txBody>
          <a:bodyPr wrap="square" rtlCol="0">
            <a:spAutoFit/>
          </a:bodyPr>
          <a:lstStyle/>
          <a:p>
            <a:pPr algn="ctr">
              <a:lnSpc>
                <a:spcPct val="300000"/>
              </a:lnSpc>
            </a:pPr>
            <a:r>
              <a:rPr lang="tk-TM" sz="2800" dirty="0" smtClean="0">
                <a:effectLst>
                  <a:glow rad="101600">
                    <a:schemeClr val="accent2">
                      <a:satMod val="175000"/>
                      <a:alpha val="40000"/>
                    </a:schemeClr>
                  </a:glow>
                  <a:reflection blurRad="6350" stA="60000" endA="900" endPos="60000" dist="29997" dir="5400000" sy="-100000" algn="bl" rotWithShape="0"/>
                </a:effectLst>
                <a:latin typeface="Algerian" panose="04020705040A02060702" pitchFamily="82" charset="0"/>
              </a:rPr>
              <a:t>1:ULAGYŇ UMUMY KURSUNDAN GOLLANMAMYZ(2020)</a:t>
            </a:r>
          </a:p>
          <a:p>
            <a:pPr algn="ctr">
              <a:lnSpc>
                <a:spcPct val="300000"/>
              </a:lnSpc>
            </a:pPr>
            <a:r>
              <a:rPr lang="tk-TM" sz="2800" dirty="0" smtClean="0">
                <a:effectLst>
                  <a:glow rad="101600">
                    <a:schemeClr val="accent2">
                      <a:satMod val="175000"/>
                      <a:alpha val="40000"/>
                    </a:schemeClr>
                  </a:glow>
                  <a:reflection blurRad="6350" stA="60000" endA="900" endPos="60000" dist="29997" dir="5400000" sy="-100000" algn="bl" rotWithShape="0"/>
                </a:effectLst>
                <a:latin typeface="Algerian" panose="04020705040A02060702" pitchFamily="82" charset="0"/>
              </a:rPr>
              <a:t>2:TÜRKMEN PORTAL</a:t>
            </a:r>
          </a:p>
          <a:p>
            <a:pPr algn="ctr">
              <a:lnSpc>
                <a:spcPct val="300000"/>
              </a:lnSpc>
            </a:pPr>
            <a:r>
              <a:rPr lang="tk-TM" sz="2800" dirty="0" smtClean="0">
                <a:effectLst>
                  <a:glow rad="101600">
                    <a:schemeClr val="accent2">
                      <a:satMod val="175000"/>
                      <a:alpha val="40000"/>
                    </a:schemeClr>
                  </a:glow>
                  <a:reflection blurRad="6350" stA="60000" endA="900" endPos="60000" dist="29997" dir="5400000" sy="-100000" algn="bl" rotWithShape="0"/>
                </a:effectLst>
                <a:latin typeface="Algerian" panose="04020705040A02060702" pitchFamily="82" charset="0"/>
              </a:rPr>
              <a:t>3:TÜRKMEN YÜPEK YOLY GAZETI</a:t>
            </a:r>
            <a:endParaRPr lang="ru-RU" sz="2800" dirty="0">
              <a:effectLst>
                <a:glow rad="101600">
                  <a:schemeClr val="accent2">
                    <a:satMod val="175000"/>
                    <a:alpha val="40000"/>
                  </a:schemeClr>
                </a:glow>
                <a:reflection blurRad="6350" stA="60000" endA="900" endPos="60000" dist="29997" dir="5400000" sy="-100000" algn="bl" rotWithShape="0"/>
              </a:effectLst>
            </a:endParaRPr>
          </a:p>
        </p:txBody>
      </p:sp>
    </p:spTree>
    <p:extLst>
      <p:ext uri="{BB962C8B-B14F-4D97-AF65-F5344CB8AC3E}">
        <p14:creationId xmlns:p14="http://schemas.microsoft.com/office/powerpoint/2010/main" val="181120729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063931" y="1079863"/>
            <a:ext cx="4180115" cy="3785652"/>
          </a:xfrm>
          <a:prstGeom prst="rect">
            <a:avLst/>
          </a:prstGeom>
          <a:noFill/>
        </p:spPr>
        <p:txBody>
          <a:bodyPr wrap="square" rtlCol="0">
            <a:spAutoFit/>
          </a:bodyPr>
          <a:lstStyle/>
          <a:p>
            <a:pPr algn="ctr"/>
            <a:r>
              <a:rPr lang="tk-TM" sz="6000" dirty="0" smtClean="0">
                <a:solidFill>
                  <a:srgbClr val="002060"/>
                </a:solidFill>
                <a:effectLst>
                  <a:glow rad="228600">
                    <a:schemeClr val="accent5">
                      <a:satMod val="175000"/>
                      <a:alpha val="40000"/>
                    </a:schemeClr>
                  </a:glow>
                  <a:reflection blurRad="6350" stA="55000" endA="50" endPos="85000" dist="29997" dir="5400000" sy="-100000" algn="bl" rotWithShape="0"/>
                </a:effectLst>
                <a:latin typeface="Agency FB" panose="020B0503020202020204" pitchFamily="34" charset="0"/>
              </a:rPr>
              <a:t>ÜNS BERIP DIŇLÄNIŇIZ ÜÇIN SAG BOLUŇ</a:t>
            </a:r>
            <a:r>
              <a:rPr lang="tk-TM" sz="6000" dirty="0" smtClean="0">
                <a:solidFill>
                  <a:srgbClr val="002060"/>
                </a:solidFill>
                <a:latin typeface="Agency FB" panose="020B0503020202020204" pitchFamily="34" charset="0"/>
              </a:rPr>
              <a:t>!</a:t>
            </a:r>
            <a:endParaRPr lang="ru-RU" sz="6000" dirty="0">
              <a:solidFill>
                <a:srgbClr val="002060"/>
              </a:solidFill>
              <a:latin typeface="Bahnschrift Light" panose="020B0502040204020203" pitchFamily="34" charset="0"/>
            </a:endParaRPr>
          </a:p>
        </p:txBody>
      </p:sp>
    </p:spTree>
    <p:extLst>
      <p:ext uri="{BB962C8B-B14F-4D97-AF65-F5344CB8AC3E}">
        <p14:creationId xmlns:p14="http://schemas.microsoft.com/office/powerpoint/2010/main" val="3760972233"/>
      </p:ext>
    </p:extLst>
  </p:cSld>
  <p:clrMapOvr>
    <a:masterClrMapping/>
  </p:clrMapOvr>
</p:sld>
</file>

<file path=ppt/theme/theme1.xml><?xml version="1.0" encoding="utf-8"?>
<a:theme xmlns:a="http://schemas.openxmlformats.org/drawingml/2006/main" name="Аспект">
  <a:themeElements>
    <a:clrScheme name="Аспект">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Аспект">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Отражение">
      <a:fillStyleLst>
        <a:solidFill>
          <a:schemeClr val="phClr"/>
        </a:solidFill>
        <a:gradFill rotWithShape="1">
          <a:gsLst>
            <a:gs pos="0">
              <a:schemeClr val="phClr">
                <a:tint val="50000"/>
                <a:alpha val="100000"/>
                <a:satMod val="140000"/>
                <a:lumMod val="105000"/>
              </a:schemeClr>
            </a:gs>
            <a:gs pos="41000">
              <a:schemeClr val="phClr">
                <a:tint val="57000"/>
                <a:satMod val="160000"/>
                <a:lumMod val="99000"/>
              </a:schemeClr>
            </a:gs>
            <a:gs pos="100000">
              <a:schemeClr val="phClr">
                <a:tint val="80000"/>
                <a:satMod val="180000"/>
                <a:lumMod val="104000"/>
              </a:schemeClr>
            </a:gs>
          </a:gsLst>
          <a:lin ang="5400000" scaled="1"/>
        </a:gradFill>
        <a:gradFill rotWithShape="1">
          <a:gsLst>
            <a:gs pos="0">
              <a:schemeClr val="phClr">
                <a:tint val="97000"/>
                <a:satMod val="115000"/>
                <a:lumMod val="114000"/>
              </a:schemeClr>
            </a:gs>
            <a:gs pos="60000">
              <a:schemeClr val="phClr">
                <a:tint val="100000"/>
                <a:shade val="96000"/>
                <a:satMod val="100000"/>
                <a:lumMod val="108000"/>
              </a:schemeClr>
            </a:gs>
            <a:gs pos="100000">
              <a:schemeClr val="phClr">
                <a:shade val="91000"/>
                <a:sat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38100" dist="25400" dir="5400000" rotWithShape="0">
              <a:srgbClr val="000000">
                <a:alpha val="28000"/>
              </a:srgbClr>
            </a:outerShdw>
          </a:effectLst>
        </a:effectStyle>
        <a:effectStyle>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a:effectStyle>
        <a:effectStyle>
          <a:effectLst>
            <a:reflection blurRad="25400" stA="32000" endPos="28000" dist="8889" dir="5400000" sy="-100000" rotWithShape="0"/>
          </a:effectLst>
          <a:scene3d>
            <a:camera prst="orthographicFront">
              <a:rot lat="0" lon="0" rev="0"/>
            </a:camera>
            <a:lightRig rig="threePt" dir="t">
              <a:rot lat="0" lon="0" rev="4800000"/>
            </a:lightRig>
          </a:scene3d>
          <a:sp3d>
            <a:bevelT w="50800" h="2540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211</TotalTime>
  <Words>358</Words>
  <Application>Microsoft Office PowerPoint</Application>
  <PresentationFormat>Экран (4:3)</PresentationFormat>
  <Paragraphs>50</Paragraphs>
  <Slides>12</Slides>
  <Notes>0</Notes>
  <HiddenSlides>0</HiddenSlides>
  <MMClips>0</MMClips>
  <ScaleCrop>false</ScaleCrop>
  <HeadingPairs>
    <vt:vector size="6" baseType="variant">
      <vt:variant>
        <vt:lpstr>Использованные шрифты</vt:lpstr>
      </vt:variant>
      <vt:variant>
        <vt:i4>10</vt:i4>
      </vt:variant>
      <vt:variant>
        <vt:lpstr>Тема</vt:lpstr>
      </vt:variant>
      <vt:variant>
        <vt:i4>1</vt:i4>
      </vt:variant>
      <vt:variant>
        <vt:lpstr>Заголовки слайдов</vt:lpstr>
      </vt:variant>
      <vt:variant>
        <vt:i4>12</vt:i4>
      </vt:variant>
    </vt:vector>
  </HeadingPairs>
  <TitlesOfParts>
    <vt:vector size="23" baseType="lpstr">
      <vt:lpstr>Agency FB</vt:lpstr>
      <vt:lpstr>Algerian</vt:lpstr>
      <vt:lpstr>Arial</vt:lpstr>
      <vt:lpstr>Bahnschrift Light</vt:lpstr>
      <vt:lpstr>Bahnschrift SemiBold</vt:lpstr>
      <vt:lpstr>Bahnschrift SemiLight SemiConde</vt:lpstr>
      <vt:lpstr>Calibri</vt:lpstr>
      <vt:lpstr>Castellar</vt:lpstr>
      <vt:lpstr>Trebuchet MS</vt:lpstr>
      <vt:lpstr>Wingdings 3</vt:lpstr>
      <vt:lpstr>Аспект</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Lenovo</dc:creator>
  <cp:lastModifiedBy>Lenovo</cp:lastModifiedBy>
  <cp:revision>27</cp:revision>
  <dcterms:created xsi:type="dcterms:W3CDTF">2022-01-11T21:12:14Z</dcterms:created>
  <dcterms:modified xsi:type="dcterms:W3CDTF">2022-01-13T20:44:17Z</dcterms:modified>
</cp:coreProperties>
</file>