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1"/>
    <p:sldMasterId id="2147483708" r:id="rId2"/>
    <p:sldMasterId id="2147483720" r:id="rId3"/>
  </p:sldMasterIdLst>
  <p:notesMasterIdLst>
    <p:notesMasterId r:id="rId13"/>
  </p:notesMasterIdLst>
  <p:sldIdLst>
    <p:sldId id="321" r:id="rId4"/>
    <p:sldId id="351" r:id="rId5"/>
    <p:sldId id="320" r:id="rId6"/>
    <p:sldId id="352" r:id="rId7"/>
    <p:sldId id="277" r:id="rId8"/>
    <p:sldId id="354" r:id="rId9"/>
    <p:sldId id="276" r:id="rId10"/>
    <p:sldId id="289" r:id="rId11"/>
    <p:sldId id="35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GMHI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598" autoAdjust="0"/>
  </p:normalViewPr>
  <p:slideViewPr>
    <p:cSldViewPr>
      <p:cViewPr>
        <p:scale>
          <a:sx n="120" d="100"/>
          <a:sy n="120" d="100"/>
        </p:scale>
        <p:origin x="-1374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17C2E-64E8-4570-A5DB-AC72869DB532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4CEBF-6647-4D3D-B137-64461502CE4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3908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4CEBF-6647-4D3D-B137-64461502CE4E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1DA351-7C76-4D68-ACBB-3328AFB001FA}" type="datetimeFigureOut">
              <a:rPr lang="ru-RU" smtClean="0"/>
              <a:pPr/>
              <a:t>02.04.2018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9FE918-AFD9-4D99-820C-50A861B3AD5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microsoft.com/office/2007/relationships/hdphoto" Target="../media/hdphoto5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8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3.png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hdphoto" Target="../media/hdphoto4.wdp"/><Relationship Id="rId7" Type="http://schemas.microsoft.com/office/2007/relationships/hdphoto" Target="../media/hdphoto8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7.wdp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7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microsoft.com/office/2007/relationships/hdphoto" Target="../media/hdphoto8.wdp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84694" y="151183"/>
            <a:ext cx="9019155" cy="6624737"/>
            <a:chOff x="84694" y="151183"/>
            <a:chExt cx="9019155" cy="6624737"/>
          </a:xfrm>
        </p:grpSpPr>
        <p:pic>
          <p:nvPicPr>
            <p:cNvPr id="4" name="Объект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4694" y="151183"/>
              <a:ext cx="9019155" cy="6624737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323528" y="406405"/>
              <a:ext cx="864096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reflection blurRad="12700" stA="28000" endPos="45000" dist="1000" dir="5400000" sy="-100000" algn="bl" rotWithShape="0"/>
                  </a:effectLst>
                </a:rPr>
                <a:t>TÜRKMENISTANYŇ GORANMAK MINISTRLIGINIŇ BEÝIK SAPARMYRAT TÜRKMENBAŞY ADYNDAKY HARBY INSTITUTY</a:t>
              </a:r>
            </a:p>
          </p:txBody>
        </p:sp>
        <p:pic>
          <p:nvPicPr>
            <p:cNvPr id="6" name="Рисунок 5"/>
            <p:cNvPicPr/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315333" y="980727"/>
              <a:ext cx="872291" cy="72008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8" descr="C:\Users\1\Desktop\sewron.jpg"/>
            <p:cNvPicPr/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84368" y="980727"/>
              <a:ext cx="864096" cy="72008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323528" y="5589240"/>
              <a:ext cx="84969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Awiasiýa tehnikalary we ýaraglary kafedrasynyň toplum başlygy – uly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mugallymy</a:t>
              </a:r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 </a:t>
              </a:r>
            </a:p>
            <a:p>
              <a:pPr algn="ctr"/>
              <a:r>
                <a:rPr lang="ru-RU" b="1" dirty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podpolkownik </a:t>
              </a:r>
              <a:r>
                <a:rPr lang="ru-RU" b="1" dirty="0" smtClean="0">
                  <a:solidFill>
                    <a:srgbClr val="FFFF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Şehiýew Hudaýberdy</a:t>
              </a:r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201783" y="2492896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“Awiasiýa dwigatelleriň nazarýeti”dersi 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boýunça</a:t>
            </a:r>
            <a:r>
              <a:rPr lang="en-US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Leksiýa</a:t>
            </a:r>
            <a:r>
              <a:rPr lang="ru-RU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№</a:t>
            </a:r>
            <a:r>
              <a:rPr lang="tk-TM" sz="3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1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8</a:t>
            </a:r>
            <a:endParaRPr lang="ru-RU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502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46612" y="312230"/>
            <a:ext cx="8799742" cy="917920"/>
            <a:chOff x="161378" y="141789"/>
            <a:chExt cx="8799742" cy="1270987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161378" y="1412776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Группа 4"/>
            <p:cNvGrpSpPr/>
            <p:nvPr/>
          </p:nvGrpSpPr>
          <p:grpSpPr>
            <a:xfrm>
              <a:off x="176144" y="141789"/>
              <a:ext cx="8784976" cy="1124545"/>
              <a:chOff x="199509" y="1320920"/>
              <a:chExt cx="8784976" cy="864096"/>
            </a:xfrm>
            <a:solidFill>
              <a:srgbClr val="FFFF00"/>
            </a:solidFill>
          </p:grpSpPr>
          <p:sp>
            <p:nvSpPr>
              <p:cNvPr id="3" name="Прямоугольник 2"/>
              <p:cNvSpPr/>
              <p:nvPr/>
            </p:nvSpPr>
            <p:spPr>
              <a:xfrm>
                <a:off x="199509" y="1320920"/>
                <a:ext cx="8784976" cy="864096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Рисунок 9"/>
              <p:cNvPicPr/>
              <p:nvPr/>
            </p:nvPicPr>
            <p:blipFill rotWithShape="1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309763" y="1381617"/>
                <a:ext cx="882230" cy="765104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11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67664" y="1361960"/>
                <a:ext cx="903204" cy="768359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sp>
          <p:nvSpPr>
            <p:cNvPr id="4" name="Прямоугольник 3"/>
            <p:cNvSpPr/>
            <p:nvPr/>
          </p:nvSpPr>
          <p:spPr>
            <a:xfrm>
              <a:off x="1355781" y="375553"/>
              <a:ext cx="6480720" cy="639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Tema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№ 4.1.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Güýç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desgalaryň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çekiji</a:t>
              </a:r>
              <a:r>
                <a:rPr 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güýji</a:t>
              </a:r>
              <a:r>
                <a:rPr lang="en-US" sz="2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266435" y="1772816"/>
            <a:ext cx="8616808" cy="4461618"/>
            <a:chOff x="260228" y="1817529"/>
            <a:chExt cx="8616808" cy="4461618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60228" y="1817529"/>
              <a:ext cx="856630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Sapak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4.1.2.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Güýç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desgasynyň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daşky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garşylyklary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we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onyň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düzüjileri</a:t>
              </a:r>
              <a:r>
                <a:rPr lang="en-US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260228" y="2217151"/>
              <a:ext cx="8616808" cy="4061996"/>
              <a:chOff x="424890" y="3935039"/>
              <a:chExt cx="8616808" cy="4061996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9559" b="97426" l="1040" r="99827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890" y="3935039"/>
                <a:ext cx="8616808" cy="406199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26" name="Rectangle 2"/>
              <p:cNvSpPr>
                <a:spLocks noChangeArrowheads="1"/>
              </p:cNvSpPr>
              <p:nvPr/>
            </p:nvSpPr>
            <p:spPr bwMode="auto">
              <a:xfrm>
                <a:off x="3143241" y="4286256"/>
                <a:ext cx="3643338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sz="2800" b="1" i="0" u="none" strike="noStrike" cap="none" normalizeH="0" baseline="0" dirty="0" smtClean="0">
                    <a:ln>
                      <a:noFill/>
                    </a:ln>
                    <a:solidFill>
                      <a:srgbClr val="FFFF00"/>
                    </a:solidFill>
                    <a:effectLst/>
                    <a:latin typeface="Times New Roman" pitchFamily="18" charset="0"/>
                    <a:ea typeface="Times New Roman" pitchFamily="18" charset="0"/>
                    <a:cs typeface="Times New Roman" pitchFamily="18" charset="0"/>
                  </a:rPr>
                  <a:t>  </a:t>
                </a:r>
                <a:endParaRPr kumimoji="0" lang="ru-RU" sz="2800" i="0" u="none" strike="noStrike" normalizeH="0" baseline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3" name="Прямоугольник 12"/>
            <p:cNvSpPr/>
            <p:nvPr/>
          </p:nvSpPr>
          <p:spPr>
            <a:xfrm>
              <a:off x="364778" y="2718189"/>
              <a:ext cx="8378175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Okuw soraglary</a:t>
              </a:r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Daşyky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garşylyklaryň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görnüşleri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Basyş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garşylygy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algn="just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3.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Goşmaça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garşylyklar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025850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348695" y="1124744"/>
            <a:ext cx="8616808" cy="4061996"/>
            <a:chOff x="288141" y="1190514"/>
            <a:chExt cx="8616808" cy="4061996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559" b="97426" l="1040" r="9982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8141" y="1190514"/>
              <a:ext cx="8616808" cy="4061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Прямоугольник 8"/>
            <p:cNvSpPr/>
            <p:nvPr/>
          </p:nvSpPr>
          <p:spPr>
            <a:xfrm>
              <a:off x="288141" y="2270634"/>
              <a:ext cx="8568952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tk-TM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Harby talyplara kompressorlaryň durnuksyz režimi – </a:t>
              </a:r>
              <a:r>
                <a:rPr lang="en-US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pompaž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barada düşünje bermek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Olarda okly kompressoryň işi we </a:t>
              </a:r>
              <a:r>
                <a:rPr lang="en-US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gurluşyny </a:t>
              </a:r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öwrenmek olaryň gulluk durmuşynda bu soraglaryň zerur bolup durýandygyny terbiýelemek</a:t>
              </a:r>
              <a:r>
                <a:rPr lang="ru-RU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286205" y="136482"/>
            <a:ext cx="8568952" cy="608526"/>
            <a:chOff x="286205" y="136482"/>
            <a:chExt cx="8568952" cy="608526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286205" y="745008"/>
              <a:ext cx="8568952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Группа 12"/>
            <p:cNvGrpSpPr/>
            <p:nvPr/>
          </p:nvGrpSpPr>
          <p:grpSpPr>
            <a:xfrm>
              <a:off x="286205" y="136482"/>
              <a:ext cx="8568952" cy="543063"/>
              <a:chOff x="323528" y="1243443"/>
              <a:chExt cx="8568952" cy="863871"/>
            </a:xfrm>
            <a:solidFill>
              <a:srgbClr val="FFFF00"/>
            </a:solidFill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323528" y="1243443"/>
                <a:ext cx="8568952" cy="83270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3093504" y="1326739"/>
                <a:ext cx="3096344" cy="523219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q-AL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Sapagyň maksady</a:t>
                </a:r>
                <a:endParaRPr lang="tk-TM" sz="28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7" name="Picture 8" descr="C:\Users\1\Desktop\sewron.jpg"/>
              <p:cNvPicPr/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83664" y="1275019"/>
                <a:ext cx="614400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</p:grpSp>
        <p:pic>
          <p:nvPicPr>
            <p:cNvPr id="14" name="Рисунок 13"/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463893" y="156332"/>
              <a:ext cx="647912" cy="51716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74700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206018" y="124321"/>
            <a:ext cx="8724020" cy="703876"/>
            <a:chOff x="150260" y="188640"/>
            <a:chExt cx="8876499" cy="792088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50260" y="188640"/>
              <a:ext cx="8876499" cy="792088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929275" y="323074"/>
              <a:ext cx="5548075" cy="479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tr-TR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ULANYLAN EDEBIÝATLAR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" name="Рисунок 6"/>
            <p:cNvPicPr/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1852" b="78981" l="35625" r="61875"/>
                      </a14:imgEffect>
                    </a14:imgLayer>
                  </a14:imgProps>
                </a:ext>
              </a:extLst>
            </a:blip>
            <a:srcRect l="33536" t="18311" r="35431" b="19399"/>
            <a:stretch/>
          </p:blipFill>
          <p:spPr bwMode="auto">
            <a:xfrm>
              <a:off x="243325" y="192516"/>
              <a:ext cx="759164" cy="71676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8" descr="C:\Users\1\Desktop\sewron.jpg"/>
            <p:cNvPicPr/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515" b="99613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7066" y="217897"/>
              <a:ext cx="751260" cy="71676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9" name="Прямая соединительная линия 8"/>
          <p:cNvCxnSpPr/>
          <p:nvPr/>
        </p:nvCxnSpPr>
        <p:spPr>
          <a:xfrm>
            <a:off x="234919" y="934845"/>
            <a:ext cx="8666218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>
            <a:off x="49780" y="1124744"/>
            <a:ext cx="9036496" cy="5350620"/>
            <a:chOff x="68923" y="1484784"/>
            <a:chExt cx="9036496" cy="5350620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923" y="1534196"/>
              <a:ext cx="9036496" cy="530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Прямоугольник 11"/>
            <p:cNvSpPr/>
            <p:nvPr/>
          </p:nvSpPr>
          <p:spPr>
            <a:xfrm>
              <a:off x="178894" y="1484784"/>
              <a:ext cx="8577549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tk-TM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sz="2800" b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П.К. Казанджан, Л.П. Алексеев, Нечаев Ю.Н. Теория авиационных двигателей. Военное издательство министерства обороны союза ССР Москва- 1955</a:t>
              </a:r>
              <a:r>
                <a:rPr lang="ru-RU" sz="28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2060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5767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957" y="1268760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Прямоугольник 1"/>
              <p:cNvSpPr/>
              <p:nvPr/>
            </p:nvSpPr>
            <p:spPr>
              <a:xfrm>
                <a:off x="159629" y="1303364"/>
                <a:ext cx="8876867" cy="47121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700" b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ru-RU" sz="2800" dirty="0"/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Turbinanyň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girişindäki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gazyň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doly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energiýasy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gazyň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ýylylyk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saklaýjysynyň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onuň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kinetiki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energiýasynyň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jemleri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ýaly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kesgitlenilýär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r>
                  <a:rPr lang="ru-RU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ru-RU" sz="28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kg</a:t>
                </a:r>
                <a:r>
                  <a:rPr lang="ru-RU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gaz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üçin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bu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energiýa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aşakdaka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deňdir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ctr"/>
                <a:r>
                  <a:rPr lang="ru-RU" sz="28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с</a:t>
                </a:r>
                <a:r>
                  <a:rPr lang="ru-RU" sz="2800" baseline="-25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р</a:t>
                </a:r>
                <a:r>
                  <a:rPr lang="ru-RU" sz="28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Т</a:t>
                </a:r>
                <a:r>
                  <a:rPr lang="ru-RU" sz="2800" baseline="-25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z</a:t>
                </a:r>
                <a:r>
                  <a:rPr lang="ru-RU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800" i="1">
                            <a:solidFill>
                              <a:srgbClr val="FF0000"/>
                            </a:solidFill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ru-RU" sz="2800" i="1">
                                <a:solidFill>
                                  <a:srgbClr val="FF0000"/>
                                </a:solidFill>
                              </a:rPr>
                            </m:ctrlPr>
                          </m:sSubSupPr>
                          <m:e>
                            <m:r>
                              <a:rPr lang="ru-RU" sz="2800" i="1">
                                <a:solidFill>
                                  <a:srgbClr val="FF0000"/>
                                </a:solidFill>
                              </a:rPr>
                              <m:t>с</m:t>
                            </m:r>
                          </m:e>
                          <m:sub>
                            <m:r>
                              <a:rPr lang="ru-RU" sz="2800" i="1">
                                <a:solidFill>
                                  <a:srgbClr val="FF0000"/>
                                </a:solidFill>
                              </a:rPr>
                              <m:t>𝑧</m:t>
                            </m:r>
                          </m:sub>
                          <m:sup>
                            <m:r>
                              <a:rPr lang="ru-RU" sz="2800" i="1">
                                <a:solidFill>
                                  <a:srgbClr val="FF0000"/>
                                </a:solidFill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ru-RU" sz="2800" i="1">
                            <a:solidFill>
                              <a:srgbClr val="FF0000"/>
                            </a:solidFill>
                          </a:rPr>
                          <m:t>2</m:t>
                        </m:r>
                        <m:r>
                          <a:rPr lang="ru-RU" sz="2800" i="1">
                            <a:solidFill>
                              <a:srgbClr val="FF0000"/>
                            </a:solidFill>
                          </a:rPr>
                          <m:t>𝑔</m:t>
                        </m:r>
                      </m:den>
                    </m:f>
                  </m:oMath>
                </a14:m>
                <a:r>
                  <a:rPr lang="ru-RU" sz="28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</a:t>
                </a:r>
              </a:p>
              <a:p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 </a:t>
                </a:r>
              </a:p>
              <a:p>
                <a:pPr algn="just"/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Turbinada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gazyň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energiýasynyň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bir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bölegi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işçi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tigiri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aýlamaga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gazyň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turbinanyň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kožuhynyň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üstünden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daşyky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gurşaw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bilen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ýylylyk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çalyşygyna</a:t>
                </a:r>
                <a:r>
                  <a:rPr lang="ru-RU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2800" dirty="0" err="1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harçlanýar</a:t>
                </a:r>
                <a:endPara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629" y="1303364"/>
                <a:ext cx="8876867" cy="4712124"/>
              </a:xfrm>
              <a:prstGeom prst="rect">
                <a:avLst/>
              </a:prstGeom>
              <a:blipFill rotWithShape="1">
                <a:blip r:embed="rId5"/>
                <a:stretch>
                  <a:fillRect l="-1374" t="-1294" r="-1442" b="-271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Группа 12"/>
          <p:cNvGrpSpPr/>
          <p:nvPr/>
        </p:nvGrpSpPr>
        <p:grpSpPr>
          <a:xfrm>
            <a:off x="159629" y="187817"/>
            <a:ext cx="8810087" cy="629612"/>
            <a:chOff x="159629" y="100424"/>
            <a:chExt cx="8810087" cy="629612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59629" y="100424"/>
              <a:ext cx="8810087" cy="629612"/>
              <a:chOff x="159629" y="204125"/>
              <a:chExt cx="8810087" cy="908326"/>
            </a:xfrm>
          </p:grpSpPr>
          <p:cxnSp>
            <p:nvCxnSpPr>
              <p:cNvPr id="16" name="Прямая соединительная линия 15"/>
              <p:cNvCxnSpPr/>
              <p:nvPr/>
            </p:nvCxnSpPr>
            <p:spPr>
              <a:xfrm>
                <a:off x="159629" y="1112451"/>
                <a:ext cx="8810087" cy="0"/>
              </a:xfrm>
              <a:prstGeom prst="line">
                <a:avLst/>
              </a:prstGeom>
              <a:ln w="762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Группа 16"/>
              <p:cNvGrpSpPr/>
              <p:nvPr/>
            </p:nvGrpSpPr>
            <p:grpSpPr>
              <a:xfrm>
                <a:off x="159629" y="204125"/>
                <a:ext cx="8810087" cy="792088"/>
                <a:chOff x="395536" y="1412776"/>
                <a:chExt cx="8558079" cy="792088"/>
              </a:xfrm>
              <a:solidFill>
                <a:srgbClr val="FFFF00"/>
              </a:solidFill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395536" y="1412776"/>
                  <a:ext cx="8558079" cy="79208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9" name="Рисунок 18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488951" y="1504211"/>
                  <a:ext cx="555433" cy="678724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  <p:pic>
              <p:nvPicPr>
                <p:cNvPr id="20" name="Picture 8" descr="C:\Users\1\Desktop\sewron.jpg"/>
                <p:cNvPicPr/>
                <p:nvPr/>
              </p:nvPicPr>
              <p:blipFill>
                <a:blip r:embed="rId8" cstate="print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49053" y="1462926"/>
                  <a:ext cx="584935" cy="699952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</p:grpSp>
        </p:grpSp>
        <p:sp>
          <p:nvSpPr>
            <p:cNvPr id="15" name="Прямоугольник 14"/>
            <p:cNvSpPr/>
            <p:nvPr/>
          </p:nvSpPr>
          <p:spPr>
            <a:xfrm>
              <a:off x="1547664" y="126245"/>
              <a:ext cx="576064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Daşyky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garşylyklaryň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görnüşleri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3690" y="836712"/>
            <a:ext cx="892899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güýçlendirmek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rotarlarynyň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aýlanyşyny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maksimal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derejä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ýetirmek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ugry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amala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aşyrylýar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ugur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ýangyç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kamerasyna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(K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С)-( камера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сгора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barýan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ýangyjy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köpeltmek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çözülýär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Ýangyjyň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köpelmegi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gezeginde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öňündäki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T-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ulaldýar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 da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gezeginde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sanyny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köpeldýär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aýlagynyň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↑  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köpelmegi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kompressorlardan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çykýan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ýanyndaky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(P3*)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basyşyny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ulaldýar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dwigatelden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sekuntda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geçýän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harçlanmasynyň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köpelmegine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ýanyndaky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howanyň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basyşynyň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P3*  ↑ )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ulalmagyna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getirýär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Şunluk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giňeliş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derejesi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T* ↑.</a:t>
            </a:r>
          </a:p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Şeýle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güýçleriniň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güýçlendirilmegi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köpeldiş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amala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aşyrylýar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17656" y="20876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111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01255" y="337013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255" y="1988840"/>
            <a:ext cx="8747527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209321" y="151973"/>
            <a:ext cx="8758973" cy="827279"/>
            <a:chOff x="0" y="155426"/>
            <a:chExt cx="9144000" cy="969318"/>
          </a:xfrm>
        </p:grpSpPr>
        <p:sp>
          <p:nvSpPr>
            <p:cNvPr id="6148" name="Rectangle 4"/>
            <p:cNvSpPr>
              <a:spLocks noChangeArrowheads="1"/>
            </p:cNvSpPr>
            <p:nvPr/>
          </p:nvSpPr>
          <p:spPr bwMode="auto">
            <a:xfrm>
              <a:off x="0" y="885825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143508" y="155426"/>
              <a:ext cx="8784976" cy="827279"/>
              <a:chOff x="-84667" y="1523661"/>
              <a:chExt cx="9108504" cy="1152128"/>
            </a:xfrm>
            <a:solidFill>
              <a:srgbClr val="FFFF00"/>
            </a:solidFill>
          </p:grpSpPr>
          <p:sp>
            <p:nvSpPr>
              <p:cNvPr id="8" name="Прямоугольник 7"/>
              <p:cNvSpPr/>
              <p:nvPr/>
            </p:nvSpPr>
            <p:spPr>
              <a:xfrm>
                <a:off x="-84667" y="1523661"/>
                <a:ext cx="9108504" cy="1152128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pic>
            <p:nvPicPr>
              <p:cNvPr id="10" name="Picture 8" descr="C:\Users\1\Desktop\sewron.jpg"/>
              <p:cNvPicPr/>
              <p:nvPr/>
            </p:nvPicPr>
            <p:blipFill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515" b="99613" l="0" r="10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14908" y="1678770"/>
                <a:ext cx="702771" cy="832295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  <a:extLst/>
            </p:spPr>
          </p:pic>
          <p:pic>
            <p:nvPicPr>
              <p:cNvPr id="11" name="Рисунок 10"/>
              <p:cNvPicPr/>
              <p:nvPr/>
            </p:nvPicPr>
            <p:blipFill rotWithShape="1"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ackgroundRemoval t="21852" b="78981" l="35625" r="61875"/>
                        </a14:imgEffect>
                      </a14:imgLayer>
                    </a14:imgProps>
                  </a:ext>
                </a:extLst>
              </a:blip>
              <a:srcRect l="33536" t="18311" r="35431" b="19399"/>
              <a:stretch/>
            </p:blipFill>
            <p:spPr bwMode="auto">
              <a:xfrm>
                <a:off x="2322" y="1688385"/>
                <a:ext cx="679486" cy="822680"/>
              </a:xfrm>
              <a:prstGeom prst="rect">
                <a:avLst/>
              </a:prstGeom>
              <a:grpFill/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cxnSp>
          <p:nvCxnSpPr>
            <p:cNvPr id="12" name="Прямая соединительная линия 11"/>
            <p:cNvCxnSpPr/>
            <p:nvPr/>
          </p:nvCxnSpPr>
          <p:spPr>
            <a:xfrm>
              <a:off x="143508" y="1124744"/>
              <a:ext cx="878497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Прямоугольник 1"/>
            <p:cNvSpPr/>
            <p:nvPr/>
          </p:nvSpPr>
          <p:spPr>
            <a:xfrm>
              <a:off x="1191361" y="294881"/>
              <a:ext cx="6761278" cy="6130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2.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Basyş</a:t>
              </a:r>
              <a:r>
                <a: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garşylygy</a:t>
              </a:r>
              <a:r>
                <a:rPr lang="en-US" sz="28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97899" y="1196752"/>
            <a:ext cx="898181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FF00"/>
                </a:solidFill>
              </a:rPr>
              <a:t>	</a:t>
            </a:r>
            <a:r>
              <a:rPr lang="tt-RU" sz="2800" dirty="0"/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häsiýetnamasyna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görä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olaryň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maksimal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sanyna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proporsional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derejede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köpelýär.Munuň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manysy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şeýledir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eger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maks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maksimal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aýlawy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2%-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göterim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össe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dört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dereje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köpelýär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24=16% 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R=4R4.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Uçar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tiz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uçuş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edende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onuň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dwigateliniň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uly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ýagdaýynda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24(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dereje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däl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-de 24÷26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dereje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köpelýär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Bu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kemçilikleriniň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lopatkalarynyň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režime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çydamlylyklarynyň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çäklendirilendigi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sebäpli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öňündäki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T3*-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rotoryň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sanynyň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ösüşi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çäklendirilýändir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59" b="97426" l="1040" r="9982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13" y="1196752"/>
            <a:ext cx="8616808" cy="406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67410" y="1167299"/>
            <a:ext cx="88186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k-TM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t-RU" sz="2800" dirty="0"/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lopatkalaryna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kompessorlaryň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rotoryna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düşýän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agramy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peseltmek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maksady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mäýdany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üýtgeýän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ulanylýar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.(meselem-P29-300, Al-21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φ-3)(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P-27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φ2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M-300)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gezeginde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öňündäki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(R)-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köpeltmän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göterýär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“Normal”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režimden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Maksimal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režime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geçip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köpeldilýär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şeýle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hereketde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meýdany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kiçelýär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ýanyndaky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↑   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galýar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9" name="Прямоугольник 18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20" name="Рисунок 19"/>
                <p:cNvPicPr/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8" descr="C:\Users\1\Desktop\sewron.jpg"/>
                <p:cNvPicPr/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22" name="Рисунок 21"/>
                <p:cNvPicPr/>
                <p:nvPr/>
              </p:nvPicPr>
              <p:blipFill rotWithShape="1">
                <a:blip r:embed="rId8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18" name="Прямоугольник 17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" name="Прямая соединительная линия 15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7347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9544" y="1268760"/>
            <a:ext cx="86529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Emma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peseldäýjek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turbinanyň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yzyndaky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(P4*)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gazyň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beýgeldýär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Ýöne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sazlaýjy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регулятор оборотов),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ýanyjy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kamera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gerekli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ýagdaýda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ýanyş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üpjün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ndw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↓  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aýlagyň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gaçmagyna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bermeýär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Şunluk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С-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meýdanyny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kiçeltmek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usuly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dwigatelleriň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çekiji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güýjüniň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(R) 20%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güýçlendirilendigini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ýerine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ýetirip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bolaýar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39544" y="102062"/>
            <a:ext cx="8590210" cy="727321"/>
            <a:chOff x="166528" y="46949"/>
            <a:chExt cx="8784976" cy="1144905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66528" y="46949"/>
              <a:ext cx="8784976" cy="1017416"/>
              <a:chOff x="218376" y="-153877"/>
              <a:chExt cx="8925624" cy="1523423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218376" y="226936"/>
                <a:ext cx="8925624" cy="1120008"/>
                <a:chOff x="-84667" y="1523661"/>
                <a:chExt cx="9108504" cy="1152128"/>
              </a:xfrm>
              <a:solidFill>
                <a:srgbClr val="FFFF00"/>
              </a:solidFill>
            </p:grpSpPr>
            <p:sp>
              <p:nvSpPr>
                <p:cNvPr id="10" name="Прямоугольник 9"/>
                <p:cNvSpPr/>
                <p:nvPr/>
              </p:nvSpPr>
              <p:spPr>
                <a:xfrm>
                  <a:off x="-84667" y="1523661"/>
                  <a:ext cx="9108504" cy="1152128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pic>
              <p:nvPicPr>
                <p:cNvPr id="11" name="Рисунок 10"/>
                <p:cNvPicPr/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9091" b="86364" l="192" r="100000">
                              <a14:foregroundMark x1="4023" y1="25000" x2="4023" y2="25000"/>
                              <a14:foregroundMark x1="25862" y1="75000" x2="25862" y2="75000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24328" y="1657563"/>
                  <a:ext cx="4969510" cy="801076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12" name="Picture 8" descr="C:\Users\1\Desktop\sewron.jpg"/>
                <p:cNvPicPr/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15" b="99613" l="0" r="10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205949" y="1628449"/>
                  <a:ext cx="606237" cy="990139"/>
                </a:xfrm>
                <a:prstGeom prst="rect">
                  <a:avLst/>
                </a:prstGeom>
                <a:grpFill/>
                <a:ln>
                  <a:noFill/>
                </a:ln>
                <a:effectLst>
                  <a:softEdge rad="112500"/>
                </a:effectLst>
                <a:extLst/>
              </p:spPr>
            </p:pic>
            <p:pic>
              <p:nvPicPr>
                <p:cNvPr id="13" name="Рисунок 12"/>
                <p:cNvPicPr/>
                <p:nvPr/>
              </p:nvPicPr>
              <p:blipFill rotWithShape="1"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21852" b="78981" l="35625" r="61875"/>
                          </a14:imgEffect>
                        </a14:imgLayer>
                      </a14:imgProps>
                    </a:ext>
                  </a:extLst>
                </a:blip>
                <a:srcRect l="33536" t="18311" r="35431" b="19399"/>
                <a:stretch/>
              </p:blipFill>
              <p:spPr bwMode="auto">
                <a:xfrm>
                  <a:off x="144094" y="1580860"/>
                  <a:ext cx="595868" cy="1037727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53640926-AAD7-44D8-BBD7-CCE9431645EC}">
                    <a14:shadowObscured xmlns:a14="http://schemas.microsoft.com/office/drawing/2010/main"/>
                  </a:ext>
                </a:extLst>
              </p:spPr>
            </p:pic>
          </p:grpSp>
          <p:sp>
            <p:nvSpPr>
              <p:cNvPr id="9" name="Прямоугольник 8"/>
              <p:cNvSpPr/>
              <p:nvPr/>
            </p:nvSpPr>
            <p:spPr>
              <a:xfrm>
                <a:off x="3455675" y="-153877"/>
                <a:ext cx="1672456" cy="15234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36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 </a:t>
                </a:r>
                <a:r>
                  <a:rPr lang="ru-RU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 Д</a:t>
                </a:r>
                <a:r>
                  <a:rPr lang="en-US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k-TM" sz="3200" b="1" dirty="0" smtClean="0">
                    <a:ln w="1905"/>
                    <a:solidFill>
                      <a:srgbClr val="FF0000"/>
                    </a:soli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ru-RU" sz="32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" name="Прямая соединительная линия 6"/>
            <p:cNvCxnSpPr/>
            <p:nvPr/>
          </p:nvCxnSpPr>
          <p:spPr>
            <a:xfrm>
              <a:off x="166528" y="1191852"/>
              <a:ext cx="8784976" cy="2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443218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6562</TotalTime>
  <Words>155</Words>
  <Application>Microsoft Office PowerPoint</Application>
  <PresentationFormat>Экран (4:3)</PresentationFormat>
  <Paragraphs>43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Воздушный поток</vt:lpstr>
      <vt:lpstr>1_Воздушный поток</vt:lpstr>
      <vt:lpstr>2_Воздушный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Гость</dc:creator>
  <cp:lastModifiedBy>Shehiyev Hudayberdi</cp:lastModifiedBy>
  <cp:revision>580</cp:revision>
  <dcterms:created xsi:type="dcterms:W3CDTF">2014-03-27T12:19:37Z</dcterms:created>
  <dcterms:modified xsi:type="dcterms:W3CDTF">2018-04-02T09:00:37Z</dcterms:modified>
</cp:coreProperties>
</file>