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2"/>
    <p:sldId id="257" r:id="rId3"/>
    <p:sldId id="258" r:id="rId4"/>
    <p:sldId id="266" r:id="rId5"/>
    <p:sldId id="267" r:id="rId6"/>
    <p:sldId id="260" r:id="rId7"/>
    <p:sldId id="259" r:id="rId8"/>
    <p:sldId id="261" r:id="rId9"/>
    <p:sldId id="263" r:id="rId10"/>
    <p:sldId id="264" r:id="rId11"/>
    <p:sldId id="262"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2" autoAdjust="0"/>
    <p:restoredTop sz="94660"/>
  </p:normalViewPr>
  <p:slideViewPr>
    <p:cSldViewPr snapToGrid="0">
      <p:cViewPr varScale="1">
        <p:scale>
          <a:sx n="88" d="100"/>
          <a:sy n="88" d="100"/>
        </p:scale>
        <p:origin x="451"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62A7EA-AD2C-4BBF-A4F3-21C064AD9AB1}" type="datetimeFigureOut">
              <a:rPr lang="ru-RU" smtClean="0"/>
              <a:t>14.01.2022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4C0284-9625-4009-B2E6-8C6B0ABBF73D}" type="slidenum">
              <a:rPr lang="ru-RU" smtClean="0"/>
              <a:t>‹#›</a:t>
            </a:fld>
            <a:endParaRPr lang="ru-RU"/>
          </a:p>
        </p:txBody>
      </p:sp>
    </p:spTree>
    <p:extLst>
      <p:ext uri="{BB962C8B-B14F-4D97-AF65-F5344CB8AC3E}">
        <p14:creationId xmlns:p14="http://schemas.microsoft.com/office/powerpoint/2010/main" val="1047797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rcRect b="3795"/>
          <a:stretch>
            <a:fillRect/>
          </a:stretch>
        </p:blipFill>
        <p:spPr>
          <a:xfrm>
            <a:off x="0" y="260350"/>
            <a:ext cx="12192000" cy="6597650"/>
          </a:xfrm>
          <a:prstGeom prst="rect">
            <a:avLst/>
          </a:prstGeom>
          <a:noFill/>
          <a:ln w="9525">
            <a:noFill/>
          </a:ln>
        </p:spPr>
      </p:pic>
      <p:sp>
        <p:nvSpPr>
          <p:cNvPr id="2051" name="Rectangle 3"/>
          <p:cNvSpPr>
            <a:spLocks noGrp="1" noChangeArrowheads="1"/>
          </p:cNvSpPr>
          <p:nvPr>
            <p:ph type="ctrTitle"/>
          </p:nvPr>
        </p:nvSpPr>
        <p:spPr>
          <a:xfrm>
            <a:off x="624417" y="620713"/>
            <a:ext cx="10943167" cy="1082675"/>
          </a:xfrm>
        </p:spPr>
        <p:txBody>
          <a:bodyPr/>
          <a:lstStyle>
            <a:lvl1pPr>
              <a:defRPr/>
            </a:lvl1pPr>
          </a:lstStyle>
          <a:p>
            <a:pPr lvl="0"/>
            <a:r>
              <a:rPr lang="en-US" altLang="zh-CN" noProof="0" smtClean="0"/>
              <a:t>Click to edit Master title style</a:t>
            </a:r>
          </a:p>
        </p:txBody>
      </p:sp>
      <p:sp>
        <p:nvSpPr>
          <p:cNvPr id="2052" name="Rectangle 4"/>
          <p:cNvSpPr>
            <a:spLocks noGrp="1" noChangeArrowheads="1"/>
          </p:cNvSpPr>
          <p:nvPr>
            <p:ph type="subTitle" idx="1"/>
          </p:nvPr>
        </p:nvSpPr>
        <p:spPr>
          <a:xfrm>
            <a:off x="626533" y="1843088"/>
            <a:ext cx="10949517" cy="981075"/>
          </a:xfrm>
        </p:spPr>
        <p:txBody>
          <a:bodyPr/>
          <a:lstStyle>
            <a:lvl1pPr marL="0" indent="0">
              <a:buFontTx/>
              <a:buNone/>
              <a:defRPr/>
            </a:lvl1pPr>
          </a:lstStyle>
          <a:p>
            <a:pPr lvl="0"/>
            <a:r>
              <a:rPr lang="en-US" altLang="zh-CN" noProof="0" smtClean="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t>1/13/2022</a:t>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t>‹#›</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t>1/13/2022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t>1/13/2022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1/13/2022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13"/>
          <a:stretch>
            <a:fillRect/>
          </a:stretch>
        </p:blipFill>
        <p:spPr>
          <a:xfrm>
            <a:off x="0" y="0"/>
            <a:ext cx="12192000"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lstStyle/>
          <a:p>
            <a:pPr lvl="0"/>
            <a:r>
              <a:rPr lang="en-US" altLang="zh-CN" dirty="0"/>
              <a:t>Click to edit Master title style</a:t>
            </a:r>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t>1/13/2022</a:t>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ctrTitle"/>
          </p:nvPr>
        </p:nvSpPr>
        <p:spPr>
          <a:xfrm>
            <a:off x="190500" y="187325"/>
            <a:ext cx="6029325" cy="6511290"/>
          </a:xfrm>
        </p:spPr>
        <p:txBody>
          <a:bodyPr/>
          <a:lstStyle/>
          <a:p>
            <a:pPr algn="ctr"/>
            <a:r>
              <a:rPr lang="en-US" sz="2400" dirty="0">
                <a:solidFill>
                  <a:srgbClr val="FF0000"/>
                </a:solidFill>
                <a:latin typeface="Times New Roman" panose="02020603050405020304" charset="0"/>
                <a:cs typeface="Times New Roman" panose="02020603050405020304" charset="0"/>
                <a:sym typeface="+mn-ea"/>
              </a:rPr>
              <a:t/>
            </a:r>
            <a:br>
              <a:rPr lang="en-US" sz="2400" dirty="0">
                <a:solidFill>
                  <a:srgbClr val="FF0000"/>
                </a:solidFill>
                <a:latin typeface="Times New Roman" panose="02020603050405020304" charset="0"/>
                <a:cs typeface="Times New Roman" panose="02020603050405020304" charset="0"/>
                <a:sym typeface="+mn-ea"/>
              </a:rPr>
            </a:br>
            <a:r>
              <a:rPr lang="en-US" sz="2400" dirty="0">
                <a:solidFill>
                  <a:srgbClr val="FF0000"/>
                </a:solidFill>
                <a:latin typeface="Times New Roman" panose="02020603050405020304" charset="0"/>
                <a:cs typeface="Times New Roman" panose="02020603050405020304" charset="0"/>
                <a:sym typeface="+mn-ea"/>
              </a:rPr>
              <a:t/>
            </a:r>
            <a:br>
              <a:rPr lang="en-US" sz="2400" dirty="0">
                <a:solidFill>
                  <a:srgbClr val="FF0000"/>
                </a:solidFill>
                <a:latin typeface="Times New Roman" panose="02020603050405020304" charset="0"/>
                <a:cs typeface="Times New Roman" panose="02020603050405020304" charset="0"/>
                <a:sym typeface="+mn-ea"/>
              </a:rPr>
            </a:br>
            <a:r>
              <a:rPr lang="en-US" sz="2400" dirty="0">
                <a:solidFill>
                  <a:schemeClr val="tx1"/>
                </a:solidFill>
                <a:latin typeface="Times New Roman" panose="02020603050405020304" charset="0"/>
                <a:cs typeface="Times New Roman" panose="02020603050405020304" charset="0"/>
                <a:sym typeface="+mn-ea"/>
              </a:rPr>
              <a:t/>
            </a:r>
            <a:br>
              <a:rPr lang="en-US" sz="2400" dirty="0">
                <a:solidFill>
                  <a:schemeClr val="tx1"/>
                </a:solidFill>
                <a:latin typeface="Times New Roman" panose="02020603050405020304" charset="0"/>
                <a:cs typeface="Times New Roman" panose="02020603050405020304" charset="0"/>
                <a:sym typeface="+mn-ea"/>
              </a:rPr>
            </a:br>
            <a:r>
              <a:rPr lang="en-US" sz="2400" dirty="0">
                <a:solidFill>
                  <a:schemeClr val="tx1"/>
                </a:solidFill>
                <a:latin typeface="Times New Roman" panose="02020603050405020304" charset="0"/>
                <a:cs typeface="Times New Roman" panose="02020603050405020304" charset="0"/>
                <a:sym typeface="+mn-ea"/>
              </a:rPr>
              <a:t/>
            </a:r>
            <a:br>
              <a:rPr lang="en-US" sz="2400" dirty="0">
                <a:solidFill>
                  <a:schemeClr val="tx1"/>
                </a:solidFill>
                <a:latin typeface="Times New Roman" panose="02020603050405020304" charset="0"/>
                <a:cs typeface="Times New Roman" panose="02020603050405020304" charset="0"/>
                <a:sym typeface="+mn-ea"/>
              </a:rPr>
            </a:br>
            <a:r>
              <a:rPr lang="en-US" sz="2400" dirty="0">
                <a:solidFill>
                  <a:schemeClr val="tx1"/>
                </a:solidFill>
                <a:latin typeface="Times New Roman" panose="02020603050405020304" charset="0"/>
                <a:cs typeface="Times New Roman" panose="02020603050405020304" charset="0"/>
                <a:sym typeface="+mn-ea"/>
              </a:rPr>
              <a:t/>
            </a:r>
            <a:br>
              <a:rPr lang="en-US" sz="2400" dirty="0">
                <a:solidFill>
                  <a:schemeClr val="tx1"/>
                </a:solidFill>
                <a:latin typeface="Times New Roman" panose="02020603050405020304" charset="0"/>
                <a:cs typeface="Times New Roman" panose="02020603050405020304" charset="0"/>
                <a:sym typeface="+mn-ea"/>
              </a:rPr>
            </a:br>
            <a:r>
              <a:rPr lang="en-US" sz="2400" dirty="0">
                <a:solidFill>
                  <a:schemeClr val="tx1"/>
                </a:solidFill>
                <a:latin typeface="Times New Roman" panose="02020603050405020304" charset="0"/>
                <a:cs typeface="Times New Roman" panose="02020603050405020304" charset="0"/>
                <a:sym typeface="+mn-ea"/>
              </a:rPr>
              <a:t/>
            </a:r>
            <a:br>
              <a:rPr lang="en-US" sz="2400" dirty="0">
                <a:solidFill>
                  <a:schemeClr val="tx1"/>
                </a:solidFill>
                <a:latin typeface="Times New Roman" panose="02020603050405020304" charset="0"/>
                <a:cs typeface="Times New Roman" panose="02020603050405020304" charset="0"/>
                <a:sym typeface="+mn-ea"/>
              </a:rPr>
            </a:br>
            <a:r>
              <a:rPr lang="en-US" sz="2400" dirty="0">
                <a:ln/>
                <a:solidFill>
                  <a:schemeClr val="accent1"/>
                </a:solidFill>
                <a:effectLst>
                  <a:outerShdw blurRad="38100" dist="25400" dir="5400000" algn="ctr" rotWithShape="0">
                    <a:srgbClr val="6E747A">
                      <a:alpha val="43000"/>
                    </a:srgbClr>
                  </a:outerShdw>
                </a:effectLst>
                <a:latin typeface="Times New Roman" panose="02020603050405020304" charset="0"/>
                <a:cs typeface="Times New Roman" panose="02020603050405020304" charset="0"/>
                <a:sym typeface="+mn-ea"/>
              </a:rPr>
              <a:t>Türkmenistanyň Prezidenti  </a:t>
            </a:r>
            <a:br>
              <a:rPr lang="en-US" sz="2400" dirty="0">
                <a:ln/>
                <a:solidFill>
                  <a:schemeClr val="accent1"/>
                </a:solidFill>
                <a:effectLst>
                  <a:outerShdw blurRad="38100" dist="25400" dir="5400000" algn="ctr" rotWithShape="0">
                    <a:srgbClr val="6E747A">
                      <a:alpha val="43000"/>
                    </a:srgbClr>
                  </a:outerShdw>
                </a:effectLst>
                <a:latin typeface="Times New Roman" panose="02020603050405020304" charset="0"/>
                <a:cs typeface="Times New Roman" panose="02020603050405020304" charset="0"/>
                <a:sym typeface="+mn-ea"/>
              </a:rPr>
            </a:br>
            <a:r>
              <a:rPr lang="en-US" sz="2400" dirty="0">
                <a:ln/>
                <a:solidFill>
                  <a:schemeClr val="accent1"/>
                </a:solidFill>
                <a:effectLst>
                  <a:outerShdw blurRad="38100" dist="25400" dir="5400000" algn="ctr" rotWithShape="0">
                    <a:srgbClr val="6E747A">
                      <a:alpha val="43000"/>
                    </a:srgbClr>
                  </a:outerShdw>
                </a:effectLst>
                <a:latin typeface="Times New Roman" panose="02020603050405020304" charset="0"/>
                <a:cs typeface="Times New Roman" panose="02020603050405020304" charset="0"/>
                <a:sym typeface="+mn-ea"/>
              </a:rPr>
              <a:t>GURBANGULY BERDIMUHAMMEDOW:</a:t>
            </a:r>
            <a:br>
              <a:rPr lang="en-US" sz="2400" dirty="0">
                <a:ln/>
                <a:solidFill>
                  <a:schemeClr val="accent1"/>
                </a:solidFill>
                <a:effectLst>
                  <a:outerShdw blurRad="38100" dist="25400" dir="5400000" algn="ctr" rotWithShape="0">
                    <a:srgbClr val="6E747A">
                      <a:alpha val="43000"/>
                    </a:srgbClr>
                  </a:outerShdw>
                </a:effectLst>
                <a:latin typeface="Times New Roman" panose="02020603050405020304" charset="0"/>
                <a:cs typeface="Times New Roman" panose="02020603050405020304" charset="0"/>
                <a:sym typeface="+mn-ea"/>
              </a:rPr>
            </a:br>
            <a:r>
              <a:rPr lang="en-US" altLang="ru-RU" sz="2400" dirty="0">
                <a:solidFill>
                  <a:schemeClr val="tx1"/>
                </a:solidFill>
                <a:latin typeface="Times New Roman" panose="02020603050405020304" charset="0"/>
                <a:cs typeface="Times New Roman" panose="02020603050405020304" charset="0"/>
                <a:sym typeface="+mn-ea"/>
              </a:rPr>
              <a:t>”</a:t>
            </a:r>
            <a:r>
              <a:rPr lang="en-US" altLang="ru-RU" sz="2400" dirty="0" err="1">
                <a:solidFill>
                  <a:schemeClr val="tx1"/>
                </a:solidFill>
                <a:latin typeface="Times New Roman" panose="02020603050405020304" charset="0"/>
                <a:cs typeface="Times New Roman" panose="02020603050405020304" charset="0"/>
                <a:sym typeface="+mn-ea"/>
              </a:rPr>
              <a:t>Ylym-bilim</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täze</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üstünliklere</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atarýan</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güýçdir</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Islendik</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döwletiň</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ösüşi</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ylym-bilim</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pudagyna</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baglydyr</a:t>
            </a:r>
            <a:r>
              <a:rPr lang="en-US" altLang="ru-RU" sz="2400" dirty="0">
                <a:solidFill>
                  <a:schemeClr val="tx1"/>
                </a:solidFill>
                <a:latin typeface="Times New Roman" panose="02020603050405020304" charset="0"/>
                <a:cs typeface="Times New Roman" panose="02020603050405020304" charset="0"/>
                <a:sym typeface="+mn-ea"/>
              </a:rPr>
              <a:t>. “ </a:t>
            </a:r>
            <a:br>
              <a:rPr lang="en-US" altLang="ru-RU" sz="2400" dirty="0">
                <a:solidFill>
                  <a:schemeClr val="tx1"/>
                </a:solidFill>
                <a:latin typeface="Times New Roman" panose="02020603050405020304" charset="0"/>
                <a:cs typeface="Times New Roman" panose="02020603050405020304" charset="0"/>
                <a:sym typeface="+mn-ea"/>
              </a:rPr>
            </a:b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Adamyň</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sarpasy</a:t>
            </a:r>
            <a:r>
              <a:rPr lang="en-US" altLang="ru-RU" sz="2400" dirty="0">
                <a:solidFill>
                  <a:schemeClr val="tx1"/>
                </a:solidFill>
                <a:latin typeface="Times New Roman" panose="02020603050405020304" charset="0"/>
                <a:cs typeface="Times New Roman" panose="02020603050405020304" charset="0"/>
                <a:sym typeface="+mn-ea"/>
              </a:rPr>
              <a:t> we </a:t>
            </a:r>
            <a:r>
              <a:rPr lang="en-US" altLang="ru-RU" sz="2400" dirty="0" err="1">
                <a:solidFill>
                  <a:schemeClr val="tx1"/>
                </a:solidFill>
                <a:latin typeface="Times New Roman" panose="02020603050405020304" charset="0"/>
                <a:cs typeface="Times New Roman" panose="02020603050405020304" charset="0"/>
                <a:sym typeface="+mn-ea"/>
              </a:rPr>
              <a:t>mertebesi</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onuň</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çekýän</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zähmetine</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görä</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kesgitlenýär</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Şoňa</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görä</a:t>
            </a:r>
            <a:r>
              <a:rPr lang="en-US" altLang="ru-RU" sz="2400" dirty="0">
                <a:solidFill>
                  <a:schemeClr val="tx1"/>
                </a:solidFill>
                <a:latin typeface="Times New Roman" panose="02020603050405020304" charset="0"/>
                <a:cs typeface="Times New Roman" panose="02020603050405020304" charset="0"/>
                <a:sym typeface="+mn-ea"/>
              </a:rPr>
              <a:t>-de, </a:t>
            </a:r>
            <a:r>
              <a:rPr lang="en-US" altLang="ru-RU" sz="2400" dirty="0" err="1">
                <a:solidFill>
                  <a:schemeClr val="tx1"/>
                </a:solidFill>
                <a:latin typeface="Times New Roman" panose="02020603050405020304" charset="0"/>
                <a:cs typeface="Times New Roman" panose="02020603050405020304" charset="0"/>
                <a:sym typeface="+mn-ea"/>
              </a:rPr>
              <a:t>zähmetsöýerlik</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biziň</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halkymyzyň</a:t>
            </a:r>
            <a:r>
              <a:rPr lang="en-US" altLang="ru-RU" sz="2400" dirty="0">
                <a:solidFill>
                  <a:schemeClr val="tx1"/>
                </a:solidFill>
                <a:latin typeface="Times New Roman" panose="02020603050405020304" charset="0"/>
                <a:cs typeface="Times New Roman" panose="02020603050405020304" charset="0"/>
                <a:sym typeface="+mn-ea"/>
              </a:rPr>
              <a:t> we </a:t>
            </a:r>
            <a:r>
              <a:rPr lang="en-US" altLang="ru-RU" sz="2400" dirty="0" err="1">
                <a:solidFill>
                  <a:schemeClr val="tx1"/>
                </a:solidFill>
                <a:latin typeface="Times New Roman" panose="02020603050405020304" charset="0"/>
                <a:cs typeface="Times New Roman" panose="02020603050405020304" charset="0"/>
                <a:sym typeface="+mn-ea"/>
              </a:rPr>
              <a:t>jemgyýetimiziň</a:t>
            </a:r>
            <a:r>
              <a:rPr lang="en-US" altLang="ru-RU" sz="2400" dirty="0">
                <a:solidFill>
                  <a:schemeClr val="tx1"/>
                </a:solidFill>
                <a:latin typeface="Times New Roman" panose="02020603050405020304" charset="0"/>
                <a:cs typeface="Times New Roman" panose="02020603050405020304" charset="0"/>
                <a:sym typeface="+mn-ea"/>
              </a:rPr>
              <a:t>, her </a:t>
            </a:r>
            <a:r>
              <a:rPr lang="en-US" altLang="ru-RU" sz="2400" dirty="0" err="1">
                <a:solidFill>
                  <a:schemeClr val="tx1"/>
                </a:solidFill>
                <a:latin typeface="Times New Roman" panose="02020603050405020304" charset="0"/>
                <a:cs typeface="Times New Roman" panose="02020603050405020304" charset="0"/>
                <a:sym typeface="+mn-ea"/>
              </a:rPr>
              <a:t>bir</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maşgalanyň</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durmuş</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kadasy</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abadançylygyň</a:t>
            </a:r>
            <a:r>
              <a:rPr lang="en-US" altLang="ru-RU" sz="2400" dirty="0">
                <a:solidFill>
                  <a:schemeClr val="tx1"/>
                </a:solidFill>
                <a:latin typeface="Times New Roman" panose="02020603050405020304" charset="0"/>
                <a:cs typeface="Times New Roman" panose="02020603050405020304" charset="0"/>
                <a:sym typeface="+mn-ea"/>
              </a:rPr>
              <a:t> we </a:t>
            </a:r>
            <a:r>
              <a:rPr lang="en-US" altLang="ru-RU" sz="2400" dirty="0" err="1">
                <a:solidFill>
                  <a:schemeClr val="tx1"/>
                </a:solidFill>
                <a:latin typeface="Times New Roman" panose="02020603050405020304" charset="0"/>
                <a:cs typeface="Times New Roman" panose="02020603050405020304" charset="0"/>
                <a:sym typeface="+mn-ea"/>
              </a:rPr>
              <a:t>bagtyýarlygyň</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girewi</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bolup</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durýar</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Beýik</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maksatlara</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ýetmek</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üçin</a:t>
            </a:r>
            <a:r>
              <a:rPr lang="en-US" altLang="ru-RU" sz="2400" dirty="0">
                <a:solidFill>
                  <a:schemeClr val="tx1"/>
                </a:solidFill>
                <a:latin typeface="Times New Roman" panose="02020603050405020304" charset="0"/>
                <a:cs typeface="Times New Roman" panose="02020603050405020304" charset="0"/>
                <a:sym typeface="+mn-ea"/>
              </a:rPr>
              <a:t> her </a:t>
            </a:r>
            <a:r>
              <a:rPr lang="en-US" altLang="ru-RU" sz="2400" dirty="0" err="1">
                <a:solidFill>
                  <a:schemeClr val="tx1"/>
                </a:solidFill>
                <a:latin typeface="Times New Roman" panose="02020603050405020304" charset="0"/>
                <a:cs typeface="Times New Roman" panose="02020603050405020304" charset="0"/>
                <a:sym typeface="+mn-ea"/>
              </a:rPr>
              <a:t>bir</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adam</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bütin</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ömrüniň</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dowamynda</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yhlas</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bilen</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yzygiderli</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zähmet</a:t>
            </a:r>
            <a:r>
              <a:rPr lang="en-US" altLang="ru-RU" sz="2400" dirty="0">
                <a:solidFill>
                  <a:schemeClr val="tx1"/>
                </a:solidFill>
                <a:latin typeface="Times New Roman" panose="02020603050405020304" charset="0"/>
                <a:cs typeface="Times New Roman" panose="02020603050405020304" charset="0"/>
                <a:sym typeface="+mn-ea"/>
              </a:rPr>
              <a:t> </a:t>
            </a:r>
            <a:r>
              <a:rPr lang="en-US" altLang="ru-RU" sz="2400" dirty="0" err="1">
                <a:solidFill>
                  <a:schemeClr val="tx1"/>
                </a:solidFill>
                <a:latin typeface="Times New Roman" panose="02020603050405020304" charset="0"/>
                <a:cs typeface="Times New Roman" panose="02020603050405020304" charset="0"/>
                <a:sym typeface="+mn-ea"/>
              </a:rPr>
              <a:t>çekmelidir</a:t>
            </a:r>
            <a:r>
              <a:rPr lang="en-US" altLang="ru-RU" sz="2400" dirty="0">
                <a:solidFill>
                  <a:schemeClr val="tx1"/>
                </a:solidFill>
                <a:latin typeface="Times New Roman" panose="02020603050405020304" charset="0"/>
                <a:cs typeface="Times New Roman" panose="02020603050405020304" charset="0"/>
                <a:sym typeface="+mn-ea"/>
              </a:rPr>
              <a:t>”</a:t>
            </a:r>
            <a:r>
              <a:rPr lang="ru-RU" altLang="ru-RU" sz="2400" dirty="0">
                <a:solidFill>
                  <a:schemeClr val="tx1"/>
                </a:solidFill>
                <a:latin typeface="Times New Roman" panose="02020603050405020304" charset="0"/>
                <a:cs typeface="Times New Roman" panose="02020603050405020304" charset="0"/>
                <a:sym typeface="+mn-ea"/>
              </a:rPr>
              <a:t/>
            </a:r>
            <a:br>
              <a:rPr lang="ru-RU" altLang="ru-RU" sz="2400" dirty="0">
                <a:solidFill>
                  <a:schemeClr val="tx1"/>
                </a:solidFill>
                <a:latin typeface="Times New Roman" panose="02020603050405020304" charset="0"/>
                <a:cs typeface="Times New Roman" panose="02020603050405020304" charset="0"/>
                <a:sym typeface="+mn-ea"/>
              </a:rPr>
            </a:br>
            <a:r>
              <a:rPr lang="ru-RU" altLang="ru-RU" dirty="0">
                <a:latin typeface="Times New Roman" panose="02020603050405020304" charset="0"/>
                <a:cs typeface="Times New Roman" panose="02020603050405020304" charset="0"/>
              </a:rPr>
              <a:t/>
            </a:r>
            <a:br>
              <a:rPr lang="ru-RU" altLang="ru-RU" dirty="0">
                <a:latin typeface="Times New Roman" panose="02020603050405020304" charset="0"/>
                <a:cs typeface="Times New Roman" panose="02020603050405020304" charset="0"/>
              </a:rPr>
            </a:br>
            <a:r>
              <a:rPr lang="ru-RU" altLang="ru-RU" dirty="0">
                <a:latin typeface="Times New Roman" panose="02020603050405020304" charset="0"/>
                <a:cs typeface="Times New Roman" panose="02020603050405020304" charset="0"/>
              </a:rPr>
              <a:t/>
            </a:r>
            <a:br>
              <a:rPr lang="ru-RU" altLang="ru-RU" dirty="0">
                <a:latin typeface="Times New Roman" panose="02020603050405020304" charset="0"/>
                <a:cs typeface="Times New Roman" panose="02020603050405020304" charset="0"/>
              </a:rPr>
            </a:br>
            <a:r>
              <a:rPr lang="ru-RU" dirty="0">
                <a:solidFill>
                  <a:srgbClr val="FF0000"/>
                </a:solidFill>
                <a:latin typeface="Times New Roman" panose="02020603050405020304" charset="0"/>
                <a:cs typeface="Times New Roman" panose="02020603050405020304" charset="0"/>
                <a:sym typeface="+mn-ea"/>
              </a:rPr>
              <a:t/>
            </a:r>
            <a:br>
              <a:rPr lang="ru-RU" dirty="0">
                <a:solidFill>
                  <a:srgbClr val="FF0000"/>
                </a:solidFill>
                <a:latin typeface="Times New Roman" panose="02020603050405020304" charset="0"/>
                <a:cs typeface="Times New Roman" panose="02020603050405020304" charset="0"/>
                <a:sym typeface="+mn-ea"/>
              </a:rPr>
            </a:br>
            <a:r>
              <a:rPr lang="ru-RU" altLang="ru-RU" dirty="0">
                <a:solidFill>
                  <a:srgbClr val="FF0000"/>
                </a:solidFill>
                <a:latin typeface="Times New Roman" panose="02020603050405020304" charset="0"/>
                <a:cs typeface="Times New Roman" panose="02020603050405020304" charset="0"/>
              </a:rPr>
              <a:t/>
            </a:r>
            <a:br>
              <a:rPr lang="ru-RU" altLang="ru-RU" dirty="0">
                <a:solidFill>
                  <a:srgbClr val="FF0000"/>
                </a:solidFill>
                <a:latin typeface="Times New Roman" panose="02020603050405020304" charset="0"/>
                <a:cs typeface="Times New Roman" panose="02020603050405020304" charset="0"/>
              </a:rPr>
            </a:br>
            <a:endParaRPr lang="en-US" b="1"/>
          </a:p>
        </p:txBody>
      </p:sp>
      <p:pic>
        <p:nvPicPr>
          <p:cNvPr id="6" name="Picture 5" descr="15-01"/>
          <p:cNvPicPr>
            <a:picLocks noChangeAspect="1"/>
          </p:cNvPicPr>
          <p:nvPr/>
        </p:nvPicPr>
        <p:blipFill>
          <a:blip r:embed="rId2"/>
          <a:stretch>
            <a:fillRect/>
          </a:stretch>
        </p:blipFill>
        <p:spPr>
          <a:xfrm>
            <a:off x="6374130" y="-3175"/>
            <a:ext cx="5119370" cy="6866255"/>
          </a:xfrm>
          <a:prstGeom prst="rect">
            <a:avLst/>
          </a:prstGeom>
        </p:spPr>
      </p:pic>
    </p:spTree>
  </p:cSld>
  <p:clrMapOvr>
    <a:masterClrMapping/>
  </p:clrMapOvr>
  <p:transition>
    <p:split orient="vert"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0500"/>
            <a:ext cx="10972800" cy="984250"/>
          </a:xfrm>
        </p:spPr>
        <p:txBody>
          <a:bodyPr/>
          <a:lstStyle/>
          <a:p>
            <a:pPr algn="ctr"/>
            <a:r>
              <a:rPr lang="en-US" b="1" dirty="0" smtClean="0">
                <a:latin typeface="Algerian" panose="04020705040A02060702" pitchFamily="82" charset="0"/>
                <a:sym typeface="+mn-ea"/>
              </a:rPr>
              <a:t>Türkmenistanyň inžener tehniki we ulag kommunikasiýalary instituty</a:t>
            </a:r>
            <a:r>
              <a:rPr lang="ru-RU" b="1" dirty="0"/>
              <a:t/>
            </a:r>
            <a:br>
              <a:rPr lang="ru-RU" b="1" dirty="0"/>
            </a:br>
            <a:endParaRPr lang="ru-RU" b="1"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0900" y="803275"/>
            <a:ext cx="10490200" cy="60877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071818" y="2105185"/>
            <a:ext cx="7594697" cy="2308324"/>
          </a:xfrm>
          <a:prstGeom prst="rect">
            <a:avLst/>
          </a:prstGeom>
          <a:noFill/>
        </p:spPr>
        <p:txBody>
          <a:bodyPr wrap="square" lIns="91440" tIns="45720" rIns="91440" bIns="45720">
            <a:spAutoFit/>
          </a:bodyPr>
          <a:lstStyle/>
          <a:p>
            <a:pPr algn="ctr"/>
            <a:r>
              <a:rPr lang="tk-TM" sz="7200" b="1" dirty="0" smtClean="0">
                <a:ln w="9525">
                  <a:solidFill>
                    <a:schemeClr val="bg1"/>
                  </a:solidFill>
                  <a:prstDash val="solid"/>
                </a:ln>
                <a:solidFill>
                  <a:srgbClr val="0070C0"/>
                </a:solidFill>
                <a:effectLst>
                  <a:outerShdw blurRad="12700" dist="38100" dir="2700000" algn="tl" rotWithShape="0">
                    <a:schemeClr val="bg1">
                      <a:lumMod val="50000"/>
                    </a:schemeClr>
                  </a:outerShdw>
                </a:effectLst>
              </a:rPr>
              <a:t>DEŇIZ,DERÝA ULAGY</a:t>
            </a:r>
            <a:endParaRPr lang="ru-RU" sz="7200" b="1" dirty="0">
              <a:ln w="9525">
                <a:solidFill>
                  <a:schemeClr val="bg1"/>
                </a:solidFill>
                <a:prstDash val="solid"/>
              </a:ln>
              <a:solidFill>
                <a:srgbClr val="0070C0"/>
              </a:solidFill>
              <a:effectLst>
                <a:outerShdw blurRad="12700" dist="38100" dir="2700000" algn="tl" rotWithShape="0">
                  <a:schemeClr val="bg1">
                    <a:lumMod val="50000"/>
                  </a:schemeClr>
                </a:outerShdw>
              </a:effectLst>
            </a:endParaRPr>
          </a:p>
        </p:txBody>
      </p:sp>
      <p:sp>
        <p:nvSpPr>
          <p:cNvPr id="6" name="Прямоугольник 5"/>
          <p:cNvSpPr/>
          <p:nvPr/>
        </p:nvSpPr>
        <p:spPr>
          <a:xfrm>
            <a:off x="6671697" y="5910833"/>
            <a:ext cx="5641288" cy="830997"/>
          </a:xfrm>
          <a:prstGeom prst="rect">
            <a:avLst/>
          </a:prstGeom>
          <a:noFill/>
        </p:spPr>
        <p:txBody>
          <a:bodyPr wrap="none" lIns="91440" tIns="45720" rIns="91440" bIns="45720">
            <a:spAutoFit/>
          </a:bodyPr>
          <a:lstStyle/>
          <a:p>
            <a:pPr algn="ctr"/>
            <a:r>
              <a:rPr lang="tk-TM" sz="2400" b="1" cap="none" spc="0" dirty="0" smtClean="0">
                <a:ln w="9525">
                  <a:solidFill>
                    <a:srgbClr val="002060"/>
                  </a:solidFill>
                  <a:prstDash val="solid"/>
                </a:ln>
                <a:solidFill>
                  <a:schemeClr val="bg1"/>
                </a:solidFill>
                <a:effectLst>
                  <a:outerShdw blurRad="12700" dist="38100" dir="2700000" algn="tl" rotWithShape="0">
                    <a:schemeClr val="bg1">
                      <a:lumMod val="50000"/>
                    </a:schemeClr>
                  </a:outerShdw>
                </a:effectLst>
                <a:latin typeface="Algerian" panose="04020705040A02060702" pitchFamily="82" charset="0"/>
              </a:rPr>
              <a:t>Taýýarlan:Tokaýewa .N. </a:t>
            </a:r>
            <a:r>
              <a:rPr lang="tk-TM" sz="2400" b="1" dirty="0" smtClean="0">
                <a:ln w="9525">
                  <a:solidFill>
                    <a:srgbClr val="002060"/>
                  </a:solidFill>
                  <a:prstDash val="solid"/>
                </a:ln>
                <a:solidFill>
                  <a:schemeClr val="bg1"/>
                </a:solidFill>
                <a:effectLst>
                  <a:outerShdw blurRad="12700" dist="38100" dir="2700000" algn="tl" rotWithShape="0">
                    <a:schemeClr val="bg1">
                      <a:lumMod val="50000"/>
                    </a:schemeClr>
                  </a:outerShdw>
                </a:effectLst>
                <a:latin typeface="Algerian" panose="04020705040A02060702" pitchFamily="82" charset="0"/>
              </a:rPr>
              <a:t>MUT”B”</a:t>
            </a:r>
          </a:p>
          <a:p>
            <a:pPr algn="ctr"/>
            <a:r>
              <a:rPr lang="tk-TM" sz="2400" b="1" dirty="0" smtClean="0">
                <a:ln w="9525">
                  <a:solidFill>
                    <a:srgbClr val="002060"/>
                  </a:solidFill>
                  <a:prstDash val="solid"/>
                </a:ln>
                <a:solidFill>
                  <a:schemeClr val="bg1"/>
                </a:solidFill>
                <a:effectLst>
                  <a:outerShdw blurRad="12700" dist="38100" dir="2700000" algn="tl" rotWithShape="0">
                    <a:schemeClr val="bg1">
                      <a:lumMod val="50000"/>
                    </a:schemeClr>
                  </a:outerShdw>
                </a:effectLst>
                <a:latin typeface="Algerian" panose="04020705040A02060702" pitchFamily="82" charset="0"/>
              </a:rPr>
              <a:t>Kabul eden:Aýnazarowa Oguljan</a:t>
            </a:r>
            <a:endParaRPr lang="ru-RU" sz="2400" b="1" cap="none" spc="0" dirty="0">
              <a:ln w="9525">
                <a:solidFill>
                  <a:srgbClr val="002060"/>
                </a:solidFill>
                <a:prstDash val="solid"/>
              </a:ln>
              <a:solidFill>
                <a:schemeClr val="bg1"/>
              </a:solidFill>
              <a:effectLst>
                <a:outerShdw blurRad="12700" dist="38100" dir="2700000" algn="tl" rotWithShape="0">
                  <a:schemeClr val="bg1">
                    <a:lumMod val="50000"/>
                  </a:scheme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034213" y="311220"/>
            <a:ext cx="3374642" cy="707886"/>
          </a:xfrm>
          <a:prstGeom prst="rect">
            <a:avLst/>
          </a:prstGeom>
          <a:noFill/>
        </p:spPr>
        <p:txBody>
          <a:bodyPr wrap="none" lIns="91440" tIns="45720" rIns="91440" bIns="45720">
            <a:spAutoFit/>
          </a:bodyPr>
          <a:lstStyle/>
          <a:p>
            <a:pPr algn="ctr"/>
            <a:r>
              <a:rPr lang="tk-TM" sz="4000" dirty="0" smtClean="0">
                <a:ln w="0"/>
                <a:effectLst>
                  <a:outerShdw blurRad="38100" dist="19050" dir="2700000" algn="tl" rotWithShape="0">
                    <a:schemeClr val="dk1">
                      <a:alpha val="40000"/>
                    </a:schemeClr>
                  </a:outerShdw>
                </a:effectLst>
                <a:latin typeface="Arial Black" panose="020B0A04020102020204" pitchFamily="34" charset="0"/>
              </a:rPr>
              <a:t>M</a:t>
            </a:r>
            <a:r>
              <a:rPr lang="tk-TM" sz="4000" b="0" cap="none" spc="0" dirty="0" smtClean="0">
                <a:ln w="0"/>
                <a:solidFill>
                  <a:schemeClr val="tx1"/>
                </a:solidFill>
                <a:effectLst>
                  <a:outerShdw blurRad="38100" dist="19050" dir="2700000" algn="tl" rotWithShape="0">
                    <a:schemeClr val="dk1">
                      <a:alpha val="40000"/>
                    </a:schemeClr>
                  </a:outerShdw>
                </a:effectLst>
                <a:latin typeface="Arial Black" panose="020B0A04020102020204" pitchFamily="34" charset="0"/>
              </a:rPr>
              <a:t>eýilnama:</a:t>
            </a:r>
            <a:endParaRPr lang="ru-RU" sz="4000" b="0" cap="none" spc="0" dirty="0">
              <a:ln w="0"/>
              <a:solidFill>
                <a:schemeClr val="tx1"/>
              </a:solidFill>
              <a:effectLst>
                <a:outerShdw blurRad="38100" dist="19050" dir="2700000" algn="tl" rotWithShape="0">
                  <a:schemeClr val="dk1">
                    <a:alpha val="40000"/>
                  </a:schemeClr>
                </a:outerShdw>
              </a:effectLst>
              <a:latin typeface="Arial Black" panose="020B0A04020102020204" pitchFamily="34" charset="0"/>
            </a:endParaRPr>
          </a:p>
        </p:txBody>
      </p:sp>
      <p:sp>
        <p:nvSpPr>
          <p:cNvPr id="5" name="Прямоугольник 4"/>
          <p:cNvSpPr/>
          <p:nvPr/>
        </p:nvSpPr>
        <p:spPr>
          <a:xfrm>
            <a:off x="951560" y="1347540"/>
            <a:ext cx="2956259" cy="584775"/>
          </a:xfrm>
          <a:prstGeom prst="rect">
            <a:avLst/>
          </a:prstGeom>
          <a:noFill/>
        </p:spPr>
        <p:txBody>
          <a:bodyPr wrap="none" lIns="91440" tIns="45720" rIns="91440" bIns="45720">
            <a:spAutoFit/>
          </a:bodyPr>
          <a:lstStyle/>
          <a:p>
            <a:pPr algn="ctr"/>
            <a:r>
              <a:rPr lang="tk-TM" sz="3200" dirty="0" smtClean="0">
                <a:ln w="0"/>
                <a:effectLst>
                  <a:outerShdw blurRad="38100" dist="19050" dir="2700000" algn="tl" rotWithShape="0">
                    <a:schemeClr val="dk1">
                      <a:alpha val="40000"/>
                    </a:schemeClr>
                  </a:outerShdw>
                </a:effectLst>
              </a:rPr>
              <a:t>1.Deňiz ýollary.</a:t>
            </a:r>
            <a:endParaRPr lang="ru-RU" sz="3200" b="0" cap="none" spc="0" dirty="0">
              <a:ln w="0"/>
              <a:solidFill>
                <a:schemeClr val="tx1"/>
              </a:solidFill>
              <a:effectLst>
                <a:outerShdw blurRad="38100" dist="19050" dir="2700000" algn="tl" rotWithShape="0">
                  <a:schemeClr val="dk1">
                    <a:alpha val="40000"/>
                  </a:schemeClr>
                </a:outerShdw>
              </a:effectLst>
            </a:endParaRPr>
          </a:p>
        </p:txBody>
      </p:sp>
      <p:sp>
        <p:nvSpPr>
          <p:cNvPr id="7" name="Прямоугольник 6"/>
          <p:cNvSpPr/>
          <p:nvPr/>
        </p:nvSpPr>
        <p:spPr>
          <a:xfrm>
            <a:off x="951560" y="1910324"/>
            <a:ext cx="6349815" cy="584775"/>
          </a:xfrm>
          <a:prstGeom prst="rect">
            <a:avLst/>
          </a:prstGeom>
          <a:noFill/>
        </p:spPr>
        <p:txBody>
          <a:bodyPr wrap="none" lIns="91440" tIns="45720" rIns="91440" bIns="45720">
            <a:spAutoFit/>
          </a:bodyPr>
          <a:lstStyle/>
          <a:p>
            <a:pPr algn="ctr"/>
            <a:r>
              <a:rPr lang="tk-TM" sz="3200" dirty="0" smtClean="0">
                <a:ln w="0"/>
                <a:effectLst>
                  <a:outerShdw blurRad="38100" dist="19050" dir="2700000" algn="tl" rotWithShape="0">
                    <a:schemeClr val="dk1">
                      <a:alpha val="40000"/>
                    </a:schemeClr>
                  </a:outerShdw>
                </a:effectLst>
                <a:cs typeface="Calibri" panose="020F0502020204030204" pitchFamily="34" charset="0"/>
              </a:rPr>
              <a:t>2.Deňiz ulagynyň häzirki ýagdaýy.</a:t>
            </a:r>
          </a:p>
        </p:txBody>
      </p:sp>
      <p:sp>
        <p:nvSpPr>
          <p:cNvPr id="8" name="Прямоугольник 7"/>
          <p:cNvSpPr/>
          <p:nvPr/>
        </p:nvSpPr>
        <p:spPr>
          <a:xfrm>
            <a:off x="951560" y="2495099"/>
            <a:ext cx="2795957" cy="584775"/>
          </a:xfrm>
          <a:prstGeom prst="rect">
            <a:avLst/>
          </a:prstGeom>
          <a:noFill/>
        </p:spPr>
        <p:txBody>
          <a:bodyPr wrap="none" lIns="91440" tIns="45720" rIns="91440" bIns="45720">
            <a:spAutoFit/>
          </a:bodyPr>
          <a:lstStyle/>
          <a:p>
            <a:pPr algn="ctr"/>
            <a:r>
              <a:rPr lang="tk-TM" sz="3200" dirty="0" smtClean="0">
                <a:ln w="0"/>
                <a:effectLst>
                  <a:outerShdw blurRad="38100" dist="19050" dir="2700000" algn="tl" rotWithShape="0">
                    <a:schemeClr val="dk1">
                      <a:alpha val="40000"/>
                    </a:schemeClr>
                  </a:outerShdw>
                </a:effectLst>
              </a:rPr>
              <a:t>3.Derýa ulagy.</a:t>
            </a:r>
            <a:endParaRPr lang="ru-RU" sz="3200" b="0" cap="none" spc="0" dirty="0">
              <a:ln w="0"/>
              <a:solidFill>
                <a:schemeClr val="tx1"/>
              </a:solidFill>
              <a:effectLst>
                <a:outerShdw blurRad="38100" dist="19050" dir="2700000" algn="tl" rotWithShape="0">
                  <a:schemeClr val="dk1">
                    <a:alpha val="40000"/>
                  </a:schemeClr>
                </a:outerShdw>
              </a:effectLst>
            </a:endParaRPr>
          </a:p>
        </p:txBody>
      </p:sp>
      <p:sp>
        <p:nvSpPr>
          <p:cNvPr id="9" name="Прямоугольник 8"/>
          <p:cNvSpPr/>
          <p:nvPr/>
        </p:nvSpPr>
        <p:spPr>
          <a:xfrm>
            <a:off x="951560" y="3044933"/>
            <a:ext cx="11229356" cy="1077218"/>
          </a:xfrm>
          <a:prstGeom prst="rect">
            <a:avLst/>
          </a:prstGeom>
          <a:noFill/>
        </p:spPr>
        <p:txBody>
          <a:bodyPr wrap="none" lIns="91440" tIns="45720" rIns="91440" bIns="45720">
            <a:spAutoFit/>
          </a:bodyPr>
          <a:lstStyle/>
          <a:p>
            <a:pPr algn="ctr"/>
            <a:r>
              <a:rPr lang="tk-TM" sz="3200" dirty="0" smtClean="0">
                <a:ln w="0"/>
                <a:effectLst>
                  <a:outerShdw blurRad="38100" dist="19050" dir="2700000" algn="tl" rotWithShape="0">
                    <a:schemeClr val="dk1">
                      <a:alpha val="40000"/>
                    </a:schemeClr>
                  </a:outerShdw>
                </a:effectLst>
              </a:rPr>
              <a:t>4.Derýa ulagynyň mundan beýläk ösdürmeginiň ylmy-tehniki </a:t>
            </a:r>
          </a:p>
          <a:p>
            <a:pPr algn="ctr"/>
            <a:r>
              <a:rPr lang="tk-TM" sz="3200" dirty="0" smtClean="0">
                <a:ln w="0"/>
                <a:effectLst>
                  <a:outerShdw blurRad="38100" dist="19050" dir="2700000" algn="tl" rotWithShape="0">
                    <a:schemeClr val="dk1">
                      <a:alpha val="40000"/>
                    </a:schemeClr>
                  </a:outerShdw>
                </a:effectLst>
              </a:rPr>
              <a:t>meseleleri.</a:t>
            </a:r>
            <a:endParaRPr lang="ru-RU" sz="32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90364475"/>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7500" y="215153"/>
            <a:ext cx="5726866" cy="3245224"/>
          </a:xfrm>
          <a:prstGeom prst="rect">
            <a:avLst/>
          </a:prstGeom>
          <a:scene3d>
            <a:camera prst="orthographicFront"/>
            <a:lightRig rig="threePt" dir="t"/>
          </a:scene3d>
          <a:sp3d>
            <a:bevelT prst="relaxedInset"/>
          </a:sp3d>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136" y="3538257"/>
            <a:ext cx="5810940" cy="3239061"/>
          </a:xfrm>
          <a:prstGeom prst="rect">
            <a:avLst/>
          </a:prstGeom>
          <a:scene3d>
            <a:camera prst="orthographicFront"/>
            <a:lightRig rig="threePt" dir="t"/>
          </a:scene3d>
          <a:sp3d>
            <a:bevelT prst="angle"/>
            <a:bevelB w="165100" prst="coolSlant"/>
          </a:sp3d>
        </p:spPr>
      </p:pic>
      <p:sp>
        <p:nvSpPr>
          <p:cNvPr id="6" name="Прямоугольник 5"/>
          <p:cNvSpPr/>
          <p:nvPr/>
        </p:nvSpPr>
        <p:spPr>
          <a:xfrm>
            <a:off x="63926" y="224118"/>
            <a:ext cx="6213560" cy="3046988"/>
          </a:xfrm>
          <a:prstGeom prst="rect">
            <a:avLst/>
          </a:prstGeom>
          <a:noFill/>
        </p:spPr>
        <p:txBody>
          <a:bodyPr wrap="none" lIns="91440" tIns="45720" rIns="91440" bIns="45720">
            <a:spAutoFit/>
          </a:bodyPr>
          <a:lstStyle/>
          <a:p>
            <a:pPr algn="ctr"/>
            <a:r>
              <a:rPr lang="tk-TM" sz="2400" dirty="0" smtClean="0">
                <a:ln w="0"/>
                <a:solidFill>
                  <a:srgbClr val="002060"/>
                </a:solidFill>
                <a:effectLst>
                  <a:outerShdw blurRad="38100" dist="19050" dir="2700000" algn="tl" rotWithShape="0">
                    <a:schemeClr val="dk1">
                      <a:alpha val="40000"/>
                    </a:schemeClr>
                  </a:outerShdw>
                </a:effectLst>
              </a:rPr>
              <a:t>Häzirki zaman deňiz ulagynyň tehniki</a:t>
            </a:r>
          </a:p>
          <a:p>
            <a:pPr algn="ctr"/>
            <a:r>
              <a:rPr lang="tk-TM" sz="2400" dirty="0" smtClean="0">
                <a:ln w="0"/>
                <a:solidFill>
                  <a:srgbClr val="002060"/>
                </a:solidFill>
                <a:effectLst>
                  <a:outerShdw blurRad="38100" dist="19050" dir="2700000" algn="tl" rotWithShape="0">
                    <a:schemeClr val="dk1">
                      <a:alpha val="40000"/>
                    </a:schemeClr>
                  </a:outerShdw>
                </a:effectLst>
              </a:rPr>
              <a:t>e</a:t>
            </a:r>
            <a:r>
              <a:rPr lang="tk-TM" sz="2400" b="0" cap="none" spc="0" dirty="0" smtClean="0">
                <a:ln w="0"/>
                <a:solidFill>
                  <a:srgbClr val="002060"/>
                </a:solidFill>
                <a:effectLst>
                  <a:outerShdw blurRad="38100" dist="19050" dir="2700000" algn="tl" rotWithShape="0">
                    <a:schemeClr val="dk1">
                      <a:alpha val="40000"/>
                    </a:schemeClr>
                  </a:outerShdw>
                </a:effectLst>
              </a:rPr>
              <a:t>sasyny deňiz gämileri,deňiz portlary gämi</a:t>
            </a:r>
          </a:p>
          <a:p>
            <a:pPr algn="ctr"/>
            <a:r>
              <a:rPr lang="tk-TM" sz="2400" dirty="0">
                <a:ln w="0"/>
                <a:solidFill>
                  <a:srgbClr val="002060"/>
                </a:solidFill>
                <a:effectLst>
                  <a:outerShdw blurRad="38100" dist="19050" dir="2700000" algn="tl" rotWithShape="0">
                    <a:schemeClr val="dk1">
                      <a:alpha val="40000"/>
                    </a:schemeClr>
                  </a:outerShdw>
                </a:effectLst>
              </a:rPr>
              <a:t>a</a:t>
            </a:r>
            <a:r>
              <a:rPr lang="tk-TM" sz="2400" dirty="0" smtClean="0">
                <a:ln w="0"/>
                <a:solidFill>
                  <a:srgbClr val="002060"/>
                </a:solidFill>
                <a:effectLst>
                  <a:outerShdw blurRad="38100" dist="19050" dir="2700000" algn="tl" rotWithShape="0">
                    <a:schemeClr val="dk1">
                      <a:alpha val="40000"/>
                    </a:schemeClr>
                  </a:outerShdw>
                </a:effectLst>
              </a:rPr>
              <a:t>batlaýyş zawodlary deňiz ýollaryň käbir dü-</a:t>
            </a:r>
          </a:p>
          <a:p>
            <a:pPr algn="ctr"/>
            <a:r>
              <a:rPr lang="tk-TM" sz="2400" dirty="0">
                <a:ln w="0"/>
                <a:solidFill>
                  <a:srgbClr val="002060"/>
                </a:solidFill>
                <a:effectLst>
                  <a:outerShdw blurRad="38100" dist="19050" dir="2700000" algn="tl" rotWithShape="0">
                    <a:schemeClr val="dk1">
                      <a:alpha val="40000"/>
                    </a:schemeClr>
                  </a:outerShdw>
                </a:effectLst>
              </a:rPr>
              <a:t>z</a:t>
            </a:r>
            <a:r>
              <a:rPr lang="tk-TM" sz="2400" b="0" cap="none" spc="0" dirty="0" smtClean="0">
                <a:ln w="0"/>
                <a:solidFill>
                  <a:srgbClr val="002060"/>
                </a:solidFill>
                <a:effectLst>
                  <a:outerShdw blurRad="38100" dist="19050" dir="2700000" algn="tl" rotWithShape="0">
                    <a:schemeClr val="dk1">
                      <a:alpha val="40000"/>
                    </a:schemeClr>
                  </a:outerShdw>
                </a:effectLst>
              </a:rPr>
              <a:t>üjileri,flotlar we beýleki gurluşlar enjamlar </a:t>
            </a:r>
          </a:p>
          <a:p>
            <a:pPr algn="ctr"/>
            <a:r>
              <a:rPr lang="tk-TM" sz="2400" dirty="0">
                <a:ln w="0"/>
                <a:solidFill>
                  <a:srgbClr val="002060"/>
                </a:solidFill>
                <a:effectLst>
                  <a:outerShdw blurRad="38100" dist="19050" dir="2700000" algn="tl" rotWithShape="0">
                    <a:schemeClr val="dk1">
                      <a:alpha val="40000"/>
                    </a:schemeClr>
                  </a:outerShdw>
                </a:effectLst>
              </a:rPr>
              <a:t>d</a:t>
            </a:r>
            <a:r>
              <a:rPr lang="tk-TM" sz="2400" dirty="0" smtClean="0">
                <a:ln w="0"/>
                <a:solidFill>
                  <a:srgbClr val="002060"/>
                </a:solidFill>
                <a:effectLst>
                  <a:outerShdw blurRad="38100" dist="19050" dir="2700000" algn="tl" rotWithShape="0">
                    <a:schemeClr val="dk1">
                      <a:alpha val="40000"/>
                    </a:schemeClr>
                  </a:outerShdw>
                </a:effectLst>
              </a:rPr>
              <a:t>üzýär.Deňiz floty deňiz ulagynyň esasyny</a:t>
            </a:r>
          </a:p>
          <a:p>
            <a:pPr algn="ctr"/>
            <a:r>
              <a:rPr lang="tk-TM" sz="2400" dirty="0">
                <a:ln w="0"/>
                <a:solidFill>
                  <a:srgbClr val="002060"/>
                </a:solidFill>
                <a:effectLst>
                  <a:outerShdw blurRad="38100" dist="19050" dir="2700000" algn="tl" rotWithShape="0">
                    <a:schemeClr val="dk1">
                      <a:alpha val="40000"/>
                    </a:schemeClr>
                  </a:outerShdw>
                </a:effectLst>
              </a:rPr>
              <a:t>d</a:t>
            </a:r>
            <a:r>
              <a:rPr lang="tk-TM" sz="2400" dirty="0" smtClean="0">
                <a:ln w="0"/>
                <a:solidFill>
                  <a:srgbClr val="002060"/>
                </a:solidFill>
                <a:effectLst>
                  <a:outerShdw blurRad="38100" dist="19050" dir="2700000" algn="tl" rotWithShape="0">
                    <a:schemeClr val="dk1">
                      <a:alpha val="40000"/>
                    </a:schemeClr>
                  </a:outerShdw>
                </a:effectLst>
              </a:rPr>
              <a:t>üzýär we 2 topara bölünýär:</a:t>
            </a:r>
          </a:p>
          <a:p>
            <a:pPr algn="ctr"/>
            <a:r>
              <a:rPr lang="tk-TM" sz="2400" b="0" cap="none" spc="0" dirty="0" smtClean="0">
                <a:ln w="0"/>
                <a:solidFill>
                  <a:srgbClr val="002060"/>
                </a:solidFill>
                <a:effectLst>
                  <a:outerShdw blurRad="38100" dist="19050" dir="2700000" algn="tl" rotWithShape="0">
                    <a:schemeClr val="dk1">
                      <a:alpha val="40000"/>
                    </a:schemeClr>
                  </a:outerShdw>
                </a:effectLst>
              </a:rPr>
              <a:t>1.Harby deňiz floty.</a:t>
            </a:r>
          </a:p>
          <a:p>
            <a:pPr algn="ctr"/>
            <a:r>
              <a:rPr lang="tk-TM" sz="2400" dirty="0" smtClean="0">
                <a:ln w="0"/>
                <a:solidFill>
                  <a:srgbClr val="002060"/>
                </a:solidFill>
                <a:effectLst>
                  <a:outerShdw blurRad="38100" dist="19050" dir="2700000" algn="tl" rotWithShape="0">
                    <a:schemeClr val="dk1">
                      <a:alpha val="40000"/>
                    </a:schemeClr>
                  </a:outerShdw>
                </a:effectLst>
              </a:rPr>
              <a:t>2.Söwda(raýat)deňiz floty.</a:t>
            </a:r>
            <a:r>
              <a:rPr lang="tk-TM" sz="2400" b="0" cap="none" spc="0" dirty="0" smtClean="0">
                <a:ln w="0"/>
                <a:solidFill>
                  <a:srgbClr val="002060"/>
                </a:solidFill>
                <a:effectLst>
                  <a:outerShdw blurRad="38100" dist="19050" dir="2700000" algn="tl" rotWithShape="0">
                    <a:schemeClr val="dk1">
                      <a:alpha val="40000"/>
                    </a:schemeClr>
                  </a:outerShdw>
                </a:effectLst>
              </a:rPr>
              <a:t> </a:t>
            </a:r>
            <a:endParaRPr lang="ru-RU" sz="2400" b="0" cap="none" spc="0" dirty="0">
              <a:ln w="0"/>
              <a:solidFill>
                <a:srgbClr val="00206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175106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295" y="1430717"/>
            <a:ext cx="6068601" cy="343887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 name="Прямоугольник 7"/>
          <p:cNvSpPr/>
          <p:nvPr/>
        </p:nvSpPr>
        <p:spPr>
          <a:xfrm>
            <a:off x="6633153" y="1822603"/>
            <a:ext cx="5630066" cy="3046988"/>
          </a:xfrm>
          <a:prstGeom prst="rect">
            <a:avLst/>
          </a:prstGeom>
          <a:noFill/>
        </p:spPr>
        <p:txBody>
          <a:bodyPr wrap="none" lIns="91440" tIns="45720" rIns="91440" bIns="45720">
            <a:spAutoFit/>
          </a:bodyPr>
          <a:lstStyle/>
          <a:p>
            <a:pPr algn="ctr"/>
            <a:r>
              <a:rPr lang="tk-TM" sz="2400" i="1" dirty="0" smtClean="0">
                <a:ln w="0"/>
                <a:solidFill>
                  <a:srgbClr val="7030A0"/>
                </a:solidFill>
                <a:effectLst>
                  <a:outerShdw blurRad="38100" dist="19050" dir="2700000" algn="tl" rotWithShape="0">
                    <a:schemeClr val="dk1">
                      <a:alpha val="40000"/>
                    </a:schemeClr>
                  </a:outerShdw>
                </a:effectLst>
              </a:rPr>
              <a:t>Türkmenistanyň Senagatçylar we </a:t>
            </a:r>
          </a:p>
          <a:p>
            <a:pPr algn="ctr"/>
            <a:r>
              <a:rPr lang="tk-TM" sz="2400" i="1" dirty="0">
                <a:ln w="0"/>
                <a:solidFill>
                  <a:srgbClr val="7030A0"/>
                </a:solidFill>
                <a:effectLst>
                  <a:outerShdw blurRad="38100" dist="19050" dir="2700000" algn="tl" rotWithShape="0">
                    <a:schemeClr val="dk1">
                      <a:alpha val="40000"/>
                    </a:schemeClr>
                  </a:outerShdw>
                </a:effectLst>
              </a:rPr>
              <a:t>t</a:t>
            </a:r>
            <a:r>
              <a:rPr lang="tk-TM" sz="2400" i="1" dirty="0" smtClean="0">
                <a:ln w="0"/>
                <a:solidFill>
                  <a:srgbClr val="7030A0"/>
                </a:solidFill>
                <a:effectLst>
                  <a:outerShdw blurRad="38100" dist="19050" dir="2700000" algn="tl" rotWithShape="0">
                    <a:schemeClr val="dk1">
                      <a:alpha val="40000"/>
                    </a:schemeClr>
                  </a:outerShdw>
                </a:effectLst>
              </a:rPr>
              <a:t>elekeçiler birleşmesiniň agzasy </a:t>
            </a:r>
          </a:p>
          <a:p>
            <a:pPr algn="ctr"/>
            <a:r>
              <a:rPr lang="tk-TM" sz="2400" i="1" dirty="0" smtClean="0">
                <a:ln w="0"/>
                <a:solidFill>
                  <a:srgbClr val="7030A0"/>
                </a:solidFill>
                <a:effectLst>
                  <a:outerShdw blurRad="38100" dist="19050" dir="2700000" algn="tl" rotWithShape="0">
                    <a:schemeClr val="dk1">
                      <a:alpha val="40000"/>
                    </a:schemeClr>
                  </a:outerShdw>
                </a:effectLst>
              </a:rPr>
              <a:t>“Hazar logistik” hususy kärhanasy bilen</a:t>
            </a:r>
          </a:p>
          <a:p>
            <a:pPr algn="ctr"/>
            <a:r>
              <a:rPr lang="tk-TM" sz="2400" i="1" dirty="0">
                <a:ln w="0"/>
                <a:solidFill>
                  <a:srgbClr val="7030A0"/>
                </a:solidFill>
                <a:effectLst>
                  <a:outerShdw blurRad="38100" dist="19050" dir="2700000" algn="tl" rotWithShape="0">
                    <a:schemeClr val="dk1">
                      <a:alpha val="40000"/>
                    </a:schemeClr>
                  </a:outerShdw>
                </a:effectLst>
              </a:rPr>
              <a:t>h</a:t>
            </a:r>
            <a:r>
              <a:rPr lang="tk-TM" sz="2400" b="0" i="1" cap="none" spc="0" dirty="0" smtClean="0">
                <a:ln w="0"/>
                <a:solidFill>
                  <a:srgbClr val="7030A0"/>
                </a:solidFill>
                <a:effectLst>
                  <a:outerShdw blurRad="38100" dist="19050" dir="2700000" algn="tl" rotWithShape="0">
                    <a:schemeClr val="dk1">
                      <a:alpha val="40000"/>
                    </a:schemeClr>
                  </a:outerShdw>
                </a:effectLst>
              </a:rPr>
              <a:t>yzmatlaşykda “Balkan” gämi gurluşyk</a:t>
            </a:r>
          </a:p>
          <a:p>
            <a:pPr algn="ctr"/>
            <a:r>
              <a:rPr lang="tk-TM" sz="2400" i="1" dirty="0">
                <a:ln w="0"/>
                <a:solidFill>
                  <a:srgbClr val="7030A0"/>
                </a:solidFill>
                <a:effectLst>
                  <a:outerShdw blurRad="38100" dist="19050" dir="2700000" algn="tl" rotWithShape="0">
                    <a:schemeClr val="dk1">
                      <a:alpha val="40000"/>
                    </a:schemeClr>
                  </a:outerShdw>
                </a:effectLst>
              </a:rPr>
              <a:t>w</a:t>
            </a:r>
            <a:r>
              <a:rPr lang="tk-TM" sz="2400" b="0" i="1" cap="none" spc="0" dirty="0" smtClean="0">
                <a:ln w="0"/>
                <a:solidFill>
                  <a:srgbClr val="7030A0"/>
                </a:solidFill>
                <a:effectLst>
                  <a:outerShdw blurRad="38100" dist="19050" dir="2700000" algn="tl" rotWithShape="0">
                    <a:schemeClr val="dk1">
                      <a:alpha val="40000"/>
                    </a:schemeClr>
                  </a:outerShdw>
                </a:effectLst>
              </a:rPr>
              <a:t>e abatlaýyş zawody ýük göterijiligi 5</a:t>
            </a:r>
          </a:p>
          <a:p>
            <a:pPr algn="ctr"/>
            <a:r>
              <a:rPr lang="tk-TM" sz="2400" i="1" dirty="0">
                <a:ln w="0"/>
                <a:solidFill>
                  <a:srgbClr val="7030A0"/>
                </a:solidFill>
                <a:effectLst>
                  <a:outerShdw blurRad="38100" dist="19050" dir="2700000" algn="tl" rotWithShape="0">
                    <a:schemeClr val="dk1">
                      <a:alpha val="40000"/>
                    </a:schemeClr>
                  </a:outerShdw>
                </a:effectLst>
              </a:rPr>
              <a:t>m</a:t>
            </a:r>
            <a:r>
              <a:rPr lang="tk-TM" sz="2400" b="0" i="1" cap="none" spc="0" dirty="0" smtClean="0">
                <a:ln w="0"/>
                <a:solidFill>
                  <a:srgbClr val="7030A0"/>
                </a:solidFill>
                <a:effectLst>
                  <a:outerShdw blurRad="38100" dist="19050" dir="2700000" algn="tl" rotWithShape="0">
                    <a:schemeClr val="dk1">
                      <a:alpha val="40000"/>
                    </a:schemeClr>
                  </a:outerShdw>
                </a:effectLst>
              </a:rPr>
              <a:t>üň 300-8müň 100 tonna aralygynda</a:t>
            </a:r>
            <a:endParaRPr lang="tk-TM" sz="2400" i="1" dirty="0" smtClean="0">
              <a:ln w="0"/>
              <a:solidFill>
                <a:srgbClr val="7030A0"/>
              </a:solidFill>
              <a:effectLst>
                <a:outerShdw blurRad="38100" dist="19050" dir="2700000" algn="tl" rotWithShape="0">
                  <a:schemeClr val="dk1">
                    <a:alpha val="40000"/>
                  </a:schemeClr>
                </a:outerShdw>
              </a:effectLst>
            </a:endParaRPr>
          </a:p>
          <a:p>
            <a:pPr algn="ctr"/>
            <a:r>
              <a:rPr lang="tk-TM" sz="2400" i="1" dirty="0">
                <a:ln w="0"/>
                <a:solidFill>
                  <a:srgbClr val="7030A0"/>
                </a:solidFill>
                <a:effectLst>
                  <a:outerShdw blurRad="38100" dist="19050" dir="2700000" algn="tl" rotWithShape="0">
                    <a:schemeClr val="dk1">
                      <a:alpha val="40000"/>
                    </a:schemeClr>
                  </a:outerShdw>
                </a:effectLst>
              </a:rPr>
              <a:t>b</a:t>
            </a:r>
            <a:r>
              <a:rPr lang="tk-TM" sz="2400" b="0" i="1" cap="none" spc="0" dirty="0" smtClean="0">
                <a:ln w="0"/>
                <a:solidFill>
                  <a:srgbClr val="7030A0"/>
                </a:solidFill>
                <a:effectLst>
                  <a:outerShdw blurRad="38100" dist="19050" dir="2700000" algn="tl" rotWithShape="0">
                    <a:schemeClr val="dk1">
                      <a:alpha val="40000"/>
                    </a:schemeClr>
                  </a:outerShdw>
                </a:effectLst>
              </a:rPr>
              <a:t>olan gury ýük daşaýjy gämini gurmagy</a:t>
            </a:r>
            <a:endParaRPr lang="tk-TM" sz="2400" i="1" dirty="0">
              <a:ln w="0"/>
              <a:solidFill>
                <a:srgbClr val="7030A0"/>
              </a:solidFill>
              <a:effectLst>
                <a:outerShdw blurRad="38100" dist="19050" dir="2700000" algn="tl" rotWithShape="0">
                  <a:schemeClr val="dk1">
                    <a:alpha val="40000"/>
                  </a:schemeClr>
                </a:outerShdw>
              </a:effectLst>
            </a:endParaRPr>
          </a:p>
          <a:p>
            <a:pPr algn="ctr"/>
            <a:r>
              <a:rPr lang="tk-TM" sz="2400" i="1" dirty="0">
                <a:ln w="0"/>
                <a:solidFill>
                  <a:srgbClr val="7030A0"/>
                </a:solidFill>
                <a:effectLst>
                  <a:outerShdw blurRad="38100" dist="19050" dir="2700000" algn="tl" rotWithShape="0">
                    <a:schemeClr val="dk1">
                      <a:alpha val="40000"/>
                    </a:schemeClr>
                  </a:outerShdw>
                </a:effectLst>
              </a:rPr>
              <a:t>g</a:t>
            </a:r>
            <a:r>
              <a:rPr lang="tk-TM" sz="2400" b="0" i="1" cap="none" spc="0" dirty="0" smtClean="0">
                <a:ln w="0"/>
                <a:solidFill>
                  <a:srgbClr val="7030A0"/>
                </a:solidFill>
                <a:effectLst>
                  <a:outerShdw blurRad="38100" dist="19050" dir="2700000" algn="tl" rotWithShape="0">
                    <a:schemeClr val="dk1">
                      <a:alpha val="40000"/>
                    </a:schemeClr>
                  </a:outerShdw>
                </a:effectLst>
              </a:rPr>
              <a:t>öz öňünde tutýar.</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sz="4400" b="1" u="sng" dirty="0" smtClean="0">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Suw ulagy (deňiz, derýa)- </a:t>
            </a:r>
            <a:r>
              <a:rPr lang="en-US" sz="4400" b="1" dirty="0" smtClean="0">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ulagyň bu görnüşi atlaw ýollaryny özlerdirmek üçin az harajat talap edýär. Tebigy suw päsgelçiliklerinden geçmek arkaly öz amatlylygy bilen tapawutlanýar.</a:t>
            </a:r>
            <a:endParaRPr lang="ru-RU" sz="4400" b="1" u="sng" dirty="0">
              <a:solidFill>
                <a:schemeClr val="tx1"/>
              </a:solidFill>
              <a:effectLst>
                <a:outerShdw blurRad="38100" dist="38100" dir="2700000" algn="tl">
                  <a:srgbClr val="000000">
                    <a:alpha val="43137"/>
                  </a:srgbClr>
                </a:outerShdw>
              </a:effectLst>
              <a:latin typeface="Times New Roman" panose="02020603050405020304" charset="0"/>
              <a:cs typeface="Times New Roman" panose="02020603050405020304" charset="0"/>
            </a:endParaRPr>
          </a:p>
          <a:p>
            <a:pPr marL="0" indent="0" algn="ctr">
              <a:buNone/>
            </a:pPr>
            <a:endParaRPr lang="ru-RU" sz="4400" b="1" u="sng" dirty="0">
              <a:solidFill>
                <a:schemeClr val="tx1"/>
              </a:solidFill>
              <a:effectLst>
                <a:outerShdw blurRad="38100" dist="38100" dir="2700000" algn="tl">
                  <a:srgbClr val="000000">
                    <a:alpha val="43137"/>
                  </a:srgbClr>
                </a:outerShdw>
              </a:effectLst>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descr="7010d647-3977-41d6-9a2a-833462d200bc"/>
          <p:cNvPicPr>
            <a:picLocks noChangeAspect="1"/>
          </p:cNvPicPr>
          <p:nvPr/>
        </p:nvPicPr>
        <p:blipFill>
          <a:blip r:embed="rId2"/>
          <a:stretch>
            <a:fillRect/>
          </a:stretch>
        </p:blipFill>
        <p:spPr>
          <a:xfrm>
            <a:off x="-7620" y="1905"/>
            <a:ext cx="12111990" cy="68541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21335"/>
            <a:ext cx="10972800" cy="5526405"/>
          </a:xfrm>
        </p:spPr>
        <p:txBody>
          <a:bodyPr/>
          <a:lstStyle/>
          <a:p>
            <a:pPr marL="0" indent="0" algn="ctr">
              <a:buNone/>
            </a:pPr>
            <a:r>
              <a:rPr lang="" sz="4000" dirty="0">
                <a:latin typeface="Times New Roman" panose="02020603050405020304" charset="0"/>
                <a:cs typeface="Times New Roman" panose="02020603050405020304" charset="0"/>
              </a:rPr>
              <a:t>Derýa </a:t>
            </a:r>
            <a:r>
              <a:rPr lang="" sz="4000" dirty="0" smtClean="0">
                <a:latin typeface="Times New Roman" panose="02020603050405020304" charset="0"/>
                <a:cs typeface="Times New Roman" panose="02020603050405020304" charset="0"/>
              </a:rPr>
              <a:t>ulagynyň iň </a:t>
            </a:r>
            <a:r>
              <a:rPr lang="" sz="4000" dirty="0">
                <a:latin typeface="Times New Roman" panose="02020603050405020304" charset="0"/>
                <a:cs typeface="Times New Roman" panose="02020603050405020304" charset="0"/>
              </a:rPr>
              <a:t>gadymy suw ýollary ýaşaýyş çeşmesi hökmünde döwletleriň emele gelmegine we ösüşinde ägirt uly rol oýnapdyr. “Derýalar we uly ýollar” diýlip atlandyrylan bu söz asyrlaryň jümmişinden gelip ýetipdir. Bize mälim bolan gadymy uly döwletleriň Nil, Ýanszy, Huansi, Tigr deýalaryň jülgelerinde emele gelipdir. Öz ösüşlerinde beýik döwletler şol döwrüň deňiz, derýa ulaglar eýe bolandygy bellidir.</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 altLang="en-US"/>
          </a:p>
        </p:txBody>
      </p:sp>
      <p:pic>
        <p:nvPicPr>
          <p:cNvPr id="4" name="Picture 3" descr="Screenshot_1"/>
          <p:cNvPicPr>
            <a:picLocks noChangeAspect="1"/>
          </p:cNvPicPr>
          <p:nvPr/>
        </p:nvPicPr>
        <p:blipFill>
          <a:blip r:embed="rId2"/>
          <a:srcRect r="2167"/>
          <a:stretch>
            <a:fillRect/>
          </a:stretch>
        </p:blipFill>
        <p:spPr>
          <a:xfrm>
            <a:off x="147955" y="1174750"/>
            <a:ext cx="5820410" cy="4763135"/>
          </a:xfrm>
          <a:prstGeom prst="rect">
            <a:avLst/>
          </a:prstGeom>
        </p:spPr>
      </p:pic>
      <p:pic>
        <p:nvPicPr>
          <p:cNvPr id="5" name="Picture 4" descr="Screenshot_2"/>
          <p:cNvPicPr>
            <a:picLocks noChangeAspect="1"/>
          </p:cNvPicPr>
          <p:nvPr/>
        </p:nvPicPr>
        <p:blipFill>
          <a:blip r:embed="rId3"/>
          <a:stretch>
            <a:fillRect/>
          </a:stretch>
        </p:blipFill>
        <p:spPr>
          <a:xfrm>
            <a:off x="6140450" y="1395095"/>
            <a:ext cx="5779135" cy="40678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352860" y="450558"/>
            <a:ext cx="6963765" cy="769441"/>
          </a:xfrm>
          <a:prstGeom prst="rect">
            <a:avLst/>
          </a:prstGeom>
          <a:solidFill>
            <a:schemeClr val="bg1"/>
          </a:solidFill>
        </p:spPr>
        <p:txBody>
          <a:bodyPr wrap="none" lIns="91440" tIns="45720" rIns="91440" bIns="45720">
            <a:spAutoFit/>
          </a:bodyPr>
          <a:lstStyle/>
          <a:p>
            <a:pPr algn="ctr"/>
            <a:r>
              <a:rPr lang="tk-TM" sz="4400" b="1" dirty="0" smtClean="0">
                <a:ln w="13462">
                  <a:solidFill>
                    <a:schemeClr val="bg1"/>
                  </a:solidFill>
                  <a:prstDash val="solid"/>
                </a:ln>
                <a:solidFill>
                  <a:schemeClr val="tx1">
                    <a:lumMod val="85000"/>
                    <a:lumOff val="15000"/>
                  </a:schemeClr>
                </a:solidFill>
                <a:effectLst>
                  <a:glow rad="101600">
                    <a:schemeClr val="accent4">
                      <a:satMod val="175000"/>
                      <a:alpha val="40000"/>
                    </a:schemeClr>
                  </a:glow>
                  <a:outerShdw dist="38100" dir="2700000" algn="bl" rotWithShape="0">
                    <a:schemeClr val="accent5"/>
                  </a:outerShdw>
                </a:effectLst>
              </a:rPr>
              <a:t>Peýdalanýan edebiýatlar:</a:t>
            </a:r>
            <a:endParaRPr lang="ru-RU" sz="4400" b="1" dirty="0">
              <a:ln w="13462">
                <a:solidFill>
                  <a:schemeClr val="bg1"/>
                </a:solidFill>
                <a:prstDash val="solid"/>
              </a:ln>
              <a:solidFill>
                <a:schemeClr val="tx1">
                  <a:lumMod val="85000"/>
                  <a:lumOff val="15000"/>
                </a:schemeClr>
              </a:solidFill>
              <a:effectLst>
                <a:glow rad="101600">
                  <a:schemeClr val="accent4">
                    <a:satMod val="175000"/>
                    <a:alpha val="40000"/>
                  </a:schemeClr>
                </a:glow>
                <a:outerShdw dist="38100" dir="2700000" algn="bl" rotWithShape="0">
                  <a:schemeClr val="accent5"/>
                </a:outerShdw>
              </a:effectLst>
            </a:endParaRPr>
          </a:p>
        </p:txBody>
      </p:sp>
      <p:sp>
        <p:nvSpPr>
          <p:cNvPr id="6" name="Прямоугольник 5"/>
          <p:cNvSpPr/>
          <p:nvPr/>
        </p:nvSpPr>
        <p:spPr>
          <a:xfrm>
            <a:off x="345900" y="1497905"/>
            <a:ext cx="10977685" cy="2554545"/>
          </a:xfrm>
          <a:prstGeom prst="rect">
            <a:avLst/>
          </a:prstGeom>
          <a:noFill/>
        </p:spPr>
        <p:txBody>
          <a:bodyPr wrap="none" lIns="91440" tIns="45720" rIns="91440" bIns="45720">
            <a:spAutoFit/>
          </a:bodyPr>
          <a:lstStyle/>
          <a:p>
            <a:pPr algn="ctr"/>
            <a:r>
              <a:rPr lang="tk-TM" sz="3200" dirty="0" smtClean="0">
                <a:ln w="0"/>
                <a:solidFill>
                  <a:srgbClr val="7030A0"/>
                </a:solidFill>
              </a:rPr>
              <a:t>1.Türkmenistanyň Prezidentiniň ýurdumyzy 2019-2025-nji </a:t>
            </a:r>
          </a:p>
          <a:p>
            <a:pPr algn="ctr"/>
            <a:r>
              <a:rPr lang="tk-TM" sz="3200" dirty="0" smtClean="0">
                <a:ln w="0"/>
                <a:solidFill>
                  <a:srgbClr val="7030A0"/>
                </a:solidFill>
              </a:rPr>
              <a:t>ýyllarda durmuş ykdysady taýdan ösdürilmegi.</a:t>
            </a:r>
          </a:p>
          <a:p>
            <a:pPr algn="ctr"/>
            <a:r>
              <a:rPr lang="tk-TM" sz="3200" dirty="0">
                <a:ln w="0"/>
                <a:solidFill>
                  <a:srgbClr val="7030A0"/>
                </a:solidFill>
              </a:rPr>
              <a:t>2</a:t>
            </a:r>
            <a:r>
              <a:rPr lang="tk-TM" sz="3200" dirty="0" smtClean="0">
                <a:ln w="0"/>
                <a:solidFill>
                  <a:srgbClr val="7030A0"/>
                </a:solidFill>
              </a:rPr>
              <a:t>.Türkmeniň Ýüpek ýoly (gazeti).</a:t>
            </a:r>
            <a:endParaRPr lang="tk-TM" sz="3200" dirty="0">
              <a:ln w="0"/>
              <a:solidFill>
                <a:srgbClr val="7030A0"/>
              </a:solidFill>
            </a:endParaRPr>
          </a:p>
          <a:p>
            <a:pPr algn="ctr"/>
            <a:r>
              <a:rPr lang="tk-TM" sz="3200" dirty="0" smtClean="0">
                <a:ln w="0"/>
                <a:solidFill>
                  <a:srgbClr val="7030A0"/>
                </a:solidFill>
              </a:rPr>
              <a:t>3</a:t>
            </a:r>
            <a:r>
              <a:rPr lang="tk-TM" sz="3200" b="0" cap="none" spc="0" dirty="0" smtClean="0">
                <a:ln w="0"/>
                <a:solidFill>
                  <a:srgbClr val="7030A0"/>
                </a:solidFill>
                <a:effectLst/>
              </a:rPr>
              <a:t>.Türkmen portal.</a:t>
            </a:r>
          </a:p>
          <a:p>
            <a:pPr algn="ctr"/>
            <a:endParaRPr lang="ru-RU" sz="3200" b="0" cap="none" spc="0" dirty="0">
              <a:ln w="0"/>
              <a:solidFill>
                <a:srgbClr val="7030A0"/>
              </a:solidFill>
              <a:effectLs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ctrTitle"/>
          </p:nvPr>
        </p:nvSpPr>
        <p:spPr/>
        <p:txBody>
          <a:bodyPr/>
          <a:lstStyle/>
          <a:p>
            <a:pPr algn="ctr"/>
            <a:r>
              <a:rPr lang="en-US" altLang="en-US" sz="4400" b="1" dirty="0" err="1">
                <a:solidFill>
                  <a:schemeClr val="accent1"/>
                </a:solidFill>
                <a:effectLst>
                  <a:outerShdw blurRad="38100" dist="25400" dir="5400000" algn="ctr" rotWithShape="0">
                    <a:srgbClr val="6E747A">
                      <a:alpha val="43000"/>
                    </a:srgbClr>
                  </a:outerShdw>
                </a:effectLst>
                <a:latin typeface="Segoe Print" panose="02000600000000000000" charset="0"/>
                <a:cs typeface="Segoe Print" panose="02000600000000000000" charset="0"/>
              </a:rPr>
              <a:t>Üns</a:t>
            </a:r>
            <a:r>
              <a:rPr lang="en-US" altLang="en-US" sz="4400" b="1" dirty="0">
                <a:solidFill>
                  <a:schemeClr val="accent1"/>
                </a:solidFill>
                <a:effectLst>
                  <a:outerShdw blurRad="38100" dist="25400" dir="5400000" algn="ctr" rotWithShape="0">
                    <a:srgbClr val="6E747A">
                      <a:alpha val="43000"/>
                    </a:srgbClr>
                  </a:outerShdw>
                </a:effectLst>
                <a:latin typeface="Segoe Print" panose="02000600000000000000" charset="0"/>
                <a:cs typeface="Segoe Print" panose="02000600000000000000" charset="0"/>
              </a:rPr>
              <a:t> </a:t>
            </a:r>
            <a:r>
              <a:rPr lang="en-US" altLang="en-US" sz="4400" b="1" dirty="0" err="1">
                <a:solidFill>
                  <a:schemeClr val="accent1"/>
                </a:solidFill>
                <a:effectLst>
                  <a:outerShdw blurRad="38100" dist="25400" dir="5400000" algn="ctr" rotWithShape="0">
                    <a:srgbClr val="6E747A">
                      <a:alpha val="43000"/>
                    </a:srgbClr>
                  </a:outerShdw>
                </a:effectLst>
                <a:latin typeface="Segoe Print" panose="02000600000000000000" charset="0"/>
                <a:cs typeface="Segoe Print" panose="02000600000000000000" charset="0"/>
              </a:rPr>
              <a:t>bereniňiz</a:t>
            </a:r>
            <a:r>
              <a:rPr lang="en-US" altLang="en-US" sz="4400" b="1" dirty="0">
                <a:solidFill>
                  <a:schemeClr val="accent1"/>
                </a:solidFill>
                <a:effectLst>
                  <a:outerShdw blurRad="38100" dist="25400" dir="5400000" algn="ctr" rotWithShape="0">
                    <a:srgbClr val="6E747A">
                      <a:alpha val="43000"/>
                    </a:srgbClr>
                  </a:outerShdw>
                </a:effectLst>
                <a:latin typeface="Segoe Print" panose="02000600000000000000" charset="0"/>
                <a:cs typeface="Segoe Print" panose="02000600000000000000" charset="0"/>
              </a:rPr>
              <a:t> </a:t>
            </a:r>
            <a:r>
              <a:rPr lang="en-US" altLang="en-US" sz="4400" b="1" dirty="0" err="1">
                <a:solidFill>
                  <a:schemeClr val="accent1"/>
                </a:solidFill>
                <a:effectLst>
                  <a:outerShdw blurRad="38100" dist="25400" dir="5400000" algn="ctr" rotWithShape="0">
                    <a:srgbClr val="6E747A">
                      <a:alpha val="43000"/>
                    </a:srgbClr>
                  </a:outerShdw>
                </a:effectLst>
                <a:latin typeface="Segoe Print" panose="02000600000000000000" charset="0"/>
                <a:cs typeface="Segoe Print" panose="02000600000000000000" charset="0"/>
              </a:rPr>
              <a:t>üçin</a:t>
            </a:r>
            <a:r>
              <a:rPr lang="en-US" altLang="en-US" sz="4400" b="1" dirty="0">
                <a:solidFill>
                  <a:schemeClr val="accent1"/>
                </a:solidFill>
                <a:effectLst>
                  <a:outerShdw blurRad="38100" dist="25400" dir="5400000" algn="ctr" rotWithShape="0">
                    <a:srgbClr val="6E747A">
                      <a:alpha val="43000"/>
                    </a:srgbClr>
                  </a:outerShdw>
                </a:effectLst>
                <a:latin typeface="Segoe Print" panose="02000600000000000000" charset="0"/>
                <a:cs typeface="Segoe Print" panose="02000600000000000000" charset="0"/>
              </a:rPr>
              <a:t> </a:t>
            </a:r>
            <a:r>
              <a:rPr lang="en-US" altLang="en-US" sz="4400" b="1" dirty="0" err="1">
                <a:solidFill>
                  <a:schemeClr val="accent1"/>
                </a:solidFill>
                <a:effectLst>
                  <a:outerShdw blurRad="38100" dist="25400" dir="5400000" algn="ctr" rotWithShape="0">
                    <a:srgbClr val="6E747A">
                      <a:alpha val="43000"/>
                    </a:srgbClr>
                  </a:outerShdw>
                </a:effectLst>
                <a:latin typeface="Segoe Print" panose="02000600000000000000" charset="0"/>
                <a:cs typeface="Segoe Print" panose="02000600000000000000" charset="0"/>
              </a:rPr>
              <a:t>sagboluň</a:t>
            </a:r>
            <a:r>
              <a:rPr lang="en-US" altLang="en-US" sz="4400" b="1" dirty="0">
                <a:solidFill>
                  <a:schemeClr val="accent1"/>
                </a:solidFill>
                <a:effectLst>
                  <a:outerShdw blurRad="38100" dist="25400" dir="5400000" algn="ctr" rotWithShape="0">
                    <a:srgbClr val="6E747A">
                      <a:alpha val="43000"/>
                    </a:srgbClr>
                  </a:outerShdw>
                </a:effectLst>
                <a:latin typeface="Segoe Print" panose="02000600000000000000" charset="0"/>
                <a:cs typeface="Segoe Print" panose="02000600000000000000" charset="0"/>
              </a:rPr>
              <a:t>!</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range Waves">
  <a:themeElements>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fontScheme name="Orang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Orang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rang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rang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rang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rang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rang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ang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rang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rang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rang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rang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rang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240</Words>
  <Application>Microsoft Office PowerPoint</Application>
  <PresentationFormat>Широкоэкранный</PresentationFormat>
  <Paragraphs>35</Paragraphs>
  <Slides>12</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12</vt:i4>
      </vt:variant>
    </vt:vector>
  </HeadingPairs>
  <TitlesOfParts>
    <vt:vector size="21" baseType="lpstr">
      <vt:lpstr>宋体</vt:lpstr>
      <vt:lpstr>宋体</vt:lpstr>
      <vt:lpstr>Algerian</vt:lpstr>
      <vt:lpstr>Arial</vt:lpstr>
      <vt:lpstr>Arial Black</vt:lpstr>
      <vt:lpstr>Calibri</vt:lpstr>
      <vt:lpstr>Segoe Print</vt:lpstr>
      <vt:lpstr>Times New Roman</vt:lpstr>
      <vt:lpstr>Orange Waves</vt:lpstr>
      <vt:lpstr>      Türkmenistanyň Prezidenti   GURBANGULY BERDIMUHAMMEDOW: ”Ylym-bilim täze üstünliklere atarýan güýçdir. Islendik döwletiň ösüşi ylym-bilim pudagyna baglydyr. “   “Adamyň sarpasy we mertebesi onuň çekýän zähmetine görä kesgitlenýär. Şoňa görä-de, zähmetsöýerlik biziň halkymyzyň we jemgyýetimiziň, her bir maşgalanyň durmuş kadasy, abadançylygyň we bagtyýarlygyň girewi bolup durýar. Beýik maksatlara ýetmek üçin her bir adam bütin ömrüniň dowamynda yhlas bilen yzygiderli zähmet çekmelidir”     </vt:lpstr>
      <vt:lpstr>Türkmenistanyň inžener tehniki we ulag kommunikasiýalary instituty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Üns bereniňiz üçin sagboluň!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_x000b_     Türkmenistanyň Prezidenti   GURBANGULY BERDIMUHAMMEDOW: ”Ylym-bilim täze üstünliklere atarýan güýçdir. Islendik döwletiň ösüşi ylym-bilim pudagyna baglydyr. “   “Adamyň sarpasy we mertebesi onuň çekýän zähmetine görä kesgitlenýär. Şoňa görä-de, zähmetsöýerlik biziň halkymyzyň we jemgyýetimiziň, her bir maşgalanyň durmuş kadasy, abadançylygyň we bagtyýarlygyň girewi bolup durýar. Beýik maksatlara ýetmek üçin her bir adam bütin ömrüniň dowamynda yhlas bilen yzygiderli zähmet çekmelidir”     </dc:title>
  <dc:creator/>
  <cp:lastModifiedBy>Lenovo</cp:lastModifiedBy>
  <cp:revision>14</cp:revision>
  <dcterms:created xsi:type="dcterms:W3CDTF">2022-01-12T23:08:00Z</dcterms:created>
  <dcterms:modified xsi:type="dcterms:W3CDTF">2022-01-13T22:14:28Z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1033-11.2.0.9031</vt:lpwstr>
  </property>
</Properties>
</file>