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1"/>
    <p:sldMasterId id="2147483708" r:id="rId2"/>
    <p:sldMasterId id="2147483720" r:id="rId3"/>
  </p:sldMasterIdLst>
  <p:notesMasterIdLst>
    <p:notesMasterId r:id="rId21"/>
  </p:notesMasterIdLst>
  <p:sldIdLst>
    <p:sldId id="321" r:id="rId4"/>
    <p:sldId id="351" r:id="rId5"/>
    <p:sldId id="320" r:id="rId6"/>
    <p:sldId id="352" r:id="rId7"/>
    <p:sldId id="277" r:id="rId8"/>
    <p:sldId id="354" r:id="rId9"/>
    <p:sldId id="360" r:id="rId10"/>
    <p:sldId id="359" r:id="rId11"/>
    <p:sldId id="361" r:id="rId12"/>
    <p:sldId id="362" r:id="rId13"/>
    <p:sldId id="363" r:id="rId14"/>
    <p:sldId id="364" r:id="rId15"/>
    <p:sldId id="365" r:id="rId16"/>
    <p:sldId id="366" r:id="rId17"/>
    <p:sldId id="276" r:id="rId18"/>
    <p:sldId id="289" r:id="rId19"/>
    <p:sldId id="35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GMHI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598" autoAdjust="0"/>
  </p:normalViewPr>
  <p:slideViewPr>
    <p:cSldViewPr>
      <p:cViewPr>
        <p:scale>
          <a:sx n="120" d="100"/>
          <a:sy n="120" d="100"/>
        </p:scale>
        <p:origin x="-137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17C2E-64E8-4570-A5DB-AC72869DB532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4CEBF-6647-4D3D-B137-64461502CE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390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15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1.png"/><Relationship Id="rId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1.png"/><Relationship Id="rId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4.png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8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7.wdp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84694" y="151183"/>
            <a:ext cx="9019155" cy="6624737"/>
            <a:chOff x="84694" y="151183"/>
            <a:chExt cx="9019155" cy="6624737"/>
          </a:xfrm>
        </p:grpSpPr>
        <p:pic>
          <p:nvPicPr>
            <p:cNvPr id="4" name="Объект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4694" y="151183"/>
              <a:ext cx="9019155" cy="6624737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323528" y="406405"/>
              <a:ext cx="864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TÜRKMENISTANYŇ GORANMAK MINISTRLIGINIŇ BEÝIK SAPARMYRAT TÜRKMENBAŞY ADYNDAKY HARBY INSTITUTY</a:t>
              </a:r>
            </a:p>
          </p:txBody>
        </p:sp>
        <p:pic>
          <p:nvPicPr>
            <p:cNvPr id="6" name="Рисунок 5"/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315333" y="980727"/>
              <a:ext cx="872291" cy="72008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8" descr="C:\Users\1\Desktop\sewron.jpg"/>
            <p:cNvPicPr/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4368" y="980727"/>
              <a:ext cx="864096" cy="72008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323528" y="5589240"/>
              <a:ext cx="84969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Awiasiýa tehnikalary we ýaraglary kafedrasynyň toplum başlygy – uly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mugallymy</a:t>
              </a:r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</a:p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podpolkownik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Şehiýew Hudaýberdy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01783" y="2492896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“Awiasiýa dwigatelleriň nazarýeti”dersi 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boýunça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Leksiýa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№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20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02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46612" y="312230"/>
            <a:ext cx="8799742" cy="917920"/>
            <a:chOff x="161378" y="141789"/>
            <a:chExt cx="8799742" cy="1270987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61378" y="1412776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4"/>
            <p:cNvGrpSpPr/>
            <p:nvPr/>
          </p:nvGrpSpPr>
          <p:grpSpPr>
            <a:xfrm>
              <a:off x="176144" y="141789"/>
              <a:ext cx="8784976" cy="1124545"/>
              <a:chOff x="199509" y="1320920"/>
              <a:chExt cx="8784976" cy="864096"/>
            </a:xfrm>
            <a:solidFill>
              <a:srgbClr val="FFFF00"/>
            </a:solidFill>
          </p:grpSpPr>
          <p:sp>
            <p:nvSpPr>
              <p:cNvPr id="3" name="Прямоугольник 2"/>
              <p:cNvSpPr/>
              <p:nvPr/>
            </p:nvSpPr>
            <p:spPr>
              <a:xfrm>
                <a:off x="199509" y="1320920"/>
                <a:ext cx="8784976" cy="8640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Рисунок 9"/>
              <p:cNvPicPr/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309763" y="1381617"/>
                <a:ext cx="882230" cy="765104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1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7664" y="1361960"/>
                <a:ext cx="903204" cy="768359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sp>
          <p:nvSpPr>
            <p:cNvPr id="4" name="Прямоугольник 3"/>
            <p:cNvSpPr/>
            <p:nvPr/>
          </p:nvSpPr>
          <p:spPr>
            <a:xfrm>
              <a:off x="1168627" y="200937"/>
              <a:ext cx="6667873" cy="1065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2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Tema</a:t>
              </a:r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№ 4.2. Howa </a:t>
              </a:r>
              <a:r>
                <a:rPr lang="en-US" sz="22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reaktiw</a:t>
              </a:r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dwigatelleriniň</a:t>
              </a:r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giriş</a:t>
              </a:r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gurluşy</a:t>
              </a:r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endPara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266435" y="1772816"/>
            <a:ext cx="8616808" cy="4461618"/>
            <a:chOff x="260228" y="1817529"/>
            <a:chExt cx="8616808" cy="4461618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60228" y="1817529"/>
              <a:ext cx="856630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Sapak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4.2.1.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Giriş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gurluşyna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bildirilýän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esasy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talaplar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we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olaryň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esasy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pasametrleri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endPara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260228" y="2217151"/>
              <a:ext cx="8616808" cy="4061996"/>
              <a:chOff x="424890" y="3935039"/>
              <a:chExt cx="8616808" cy="4061996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559" b="97426" l="1040" r="9982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890" y="3935039"/>
                <a:ext cx="8616808" cy="40619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26" name="Rectangle 2"/>
              <p:cNvSpPr>
                <a:spLocks noChangeArrowheads="1"/>
              </p:cNvSpPr>
              <p:nvPr/>
            </p:nvSpPr>
            <p:spPr bwMode="auto">
              <a:xfrm>
                <a:off x="3143241" y="4286256"/>
                <a:ext cx="3643338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1" i="0" u="none" strike="noStrike" cap="none" normalizeH="0" baseline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endParaRPr kumimoji="0" lang="ru-RU" sz="2800" i="0" u="none" strike="noStrike" normalizeH="0" baseline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370003" y="3401705"/>
              <a:ext cx="8378175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Okuw soraglary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Giriş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gurluşynyň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niýetlenşi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we 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bildirilýän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esasy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talaplar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Giriş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gurluşynyň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esasy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pasametrleri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Sese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çenli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giriş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gurluşlarynyň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aýratynlyklary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02585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48695" y="1124744"/>
            <a:ext cx="8616808" cy="4061996"/>
            <a:chOff x="288141" y="1190514"/>
            <a:chExt cx="8616808" cy="4061996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559" b="97426" l="1040" r="99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141" y="1190514"/>
              <a:ext cx="8616808" cy="4061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288141" y="2270634"/>
              <a:ext cx="8568952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tk-TM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Harby talyplara kompressorlaryň durnuksyz režimi – </a:t>
              </a:r>
              <a:r>
                <a:rPr 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pompaž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barada düşünje bermek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Olarda okly kompressoryň işi we 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gurluşyny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öwrenmek olaryň gulluk durmuşynda bu soraglaryň zerur bolup durýandygyny terbiýelemek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86205" y="136482"/>
            <a:ext cx="8568952" cy="608526"/>
            <a:chOff x="286205" y="136482"/>
            <a:chExt cx="8568952" cy="608526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286205" y="745008"/>
              <a:ext cx="8568952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Группа 12"/>
            <p:cNvGrpSpPr/>
            <p:nvPr/>
          </p:nvGrpSpPr>
          <p:grpSpPr>
            <a:xfrm>
              <a:off x="286205" y="136482"/>
              <a:ext cx="8568952" cy="543063"/>
              <a:chOff x="323528" y="1243443"/>
              <a:chExt cx="8568952" cy="863871"/>
            </a:xfrm>
            <a:solidFill>
              <a:srgbClr val="FFFF00"/>
            </a:solidFill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323528" y="1243443"/>
                <a:ext cx="8568952" cy="83270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3093504" y="1326739"/>
                <a:ext cx="3096344" cy="52321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q-AL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Sapagyň maksady</a:t>
                </a:r>
                <a:endParaRPr lang="tk-TM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7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3664" y="1275019"/>
                <a:ext cx="614400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pic>
          <p:nvPicPr>
            <p:cNvPr id="14" name="Рисунок 13"/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463893" y="156332"/>
              <a:ext cx="647912" cy="51716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7470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06018" y="124321"/>
            <a:ext cx="8724020" cy="703876"/>
            <a:chOff x="150260" y="188640"/>
            <a:chExt cx="8876499" cy="79208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50260" y="188640"/>
              <a:ext cx="8876499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929275" y="323074"/>
              <a:ext cx="5548075" cy="479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ULANYLAN EDEBIÝATLAR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Рисунок 6"/>
            <p:cNvPicPr/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243325" y="192516"/>
              <a:ext cx="759164" cy="71676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8" descr="C:\Users\1\Desktop\sewron.jp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066" y="217897"/>
              <a:ext cx="751260" cy="7167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" name="Прямая соединительная линия 8"/>
          <p:cNvCxnSpPr/>
          <p:nvPr/>
        </p:nvCxnSpPr>
        <p:spPr>
          <a:xfrm>
            <a:off x="234919" y="934845"/>
            <a:ext cx="8666218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49780" y="1124744"/>
            <a:ext cx="9036496" cy="5350620"/>
            <a:chOff x="68923" y="1484784"/>
            <a:chExt cx="9036496" cy="535062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23" y="1534196"/>
              <a:ext cx="9036496" cy="530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178894" y="1484784"/>
              <a:ext cx="8577549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tk-TM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П.К. Казанджан, Л.П. Алексеев, Нечаев Ю.Н. Теория авиационных двигателей. Военное издательство министерства обороны союза ССР Москва- 1955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5767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57" y="1268760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6238" y="980728"/>
            <a:ext cx="887686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/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gurluşy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gerekli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möçberde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ýitgisi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bermek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gurluşynyň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bölegi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kanalyndan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gurluşy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uçarda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ýerleşişi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gapdal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görnüşlere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bölünýär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fýuzelýažyň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burun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tarapynda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motogandolda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ganatda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ýerleşdirilýär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agzy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tegelek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halka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ellipsoid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gurulýar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Gapdal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fýuzelýažyň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gapdalynda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ýerleşdrilýär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Gapdal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edijiler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tekiz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ýarym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tegelek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gurulýar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59629" y="187817"/>
            <a:ext cx="8810087" cy="629612"/>
            <a:chOff x="159629" y="100424"/>
            <a:chExt cx="8810087" cy="629612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59629" y="100424"/>
              <a:ext cx="8810087" cy="629612"/>
              <a:chOff x="159629" y="204125"/>
              <a:chExt cx="8810087" cy="908326"/>
            </a:xfrm>
          </p:grpSpPr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159629" y="1112451"/>
                <a:ext cx="8810087" cy="0"/>
              </a:xfrm>
              <a:prstGeom prst="line">
                <a:avLst/>
              </a:prstGeom>
              <a:ln w="762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Группа 16"/>
              <p:cNvGrpSpPr/>
              <p:nvPr/>
            </p:nvGrpSpPr>
            <p:grpSpPr>
              <a:xfrm>
                <a:off x="159629" y="204125"/>
                <a:ext cx="8810087" cy="792088"/>
                <a:chOff x="395536" y="1412776"/>
                <a:chExt cx="8558079" cy="792088"/>
              </a:xfrm>
              <a:solidFill>
                <a:srgbClr val="FFFF00"/>
              </a:solidFill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395536" y="1412776"/>
                  <a:ext cx="8558079" cy="79208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9" name="Рисунок 18"/>
                <p:cNvPicPr/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488951" y="1504211"/>
                  <a:ext cx="555433" cy="67872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20" name="Picture 8" descr="C:\Users\1\Desktop\sewron.jpg"/>
                <p:cNvPicPr/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49053" y="1462926"/>
                  <a:ext cx="584935" cy="699952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</p:grpSp>
        </p:grpSp>
        <p:sp>
          <p:nvSpPr>
            <p:cNvPr id="15" name="Прямоугольник 14"/>
            <p:cNvSpPr/>
            <p:nvPr/>
          </p:nvSpPr>
          <p:spPr>
            <a:xfrm>
              <a:off x="827584" y="126245"/>
              <a:ext cx="72728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Giriş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gurluşynyň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niýetlenşi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we 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bildirilýän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esasy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talaplar</a:t>
              </a:r>
              <a:r>
                <a:rPr lang="en-US" sz="2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8265" y="1340768"/>
            <a:ext cx="892899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edijilerde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uzynlygy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azalýar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fýuzelýažyň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peýdaly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göwrümi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bolýar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saklamagy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edijiler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seseýakyn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sesden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görnüşlere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bölünýärler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ýakyn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edijiler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tarapy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tegelek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kem-kemden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ulalýan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geçýär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Munuň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içerki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daşarky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örtüginden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obşiwkadan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berkidiji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elementlerden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diýafragmalardan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durýar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tarapynda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wintleriň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kömegi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obtekatel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berkidilýär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111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DGE1 006"/>
          <p:cNvPicPr/>
          <p:nvPr/>
        </p:nvPicPr>
        <p:blipFill>
          <a:blip r:embed="rId2">
            <a:lum bright="6000" contrast="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9" t="8099" r="18079" b="23581"/>
          <a:stretch>
            <a:fillRect/>
          </a:stretch>
        </p:blipFill>
        <p:spPr bwMode="auto">
          <a:xfrm>
            <a:off x="1860504" y="1052736"/>
            <a:ext cx="4824536" cy="42484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Прямоугольник 13"/>
          <p:cNvSpPr/>
          <p:nvPr/>
        </p:nvSpPr>
        <p:spPr>
          <a:xfrm>
            <a:off x="600415" y="5445224"/>
            <a:ext cx="80246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16-njy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surat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tizligine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çenli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bolan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edijiniň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gurluşy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obtekatel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2, 3 –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uzunlygyna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keseligine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berkidiji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elementler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4, 5 –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içerki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daşarky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örtükler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obşiwkalar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074663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4646" y="1052736"/>
            <a:ext cx="86851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k-T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edijiler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gurluşy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çylşyrymly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gurluşy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saklamagyň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saýlanyp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alynmagy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uçuşyň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bolmadyk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(M=1-1,7)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tarapy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ýiti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uçuşyň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(M&gt;1,7)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ýerleşdrilen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ossimmetriki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enjam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oturdylan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edijiler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Osesimmetriki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bölümleri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enjamdan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obeçaýkadan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enjamy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berkidiji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sütünlerden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9" name="Группа 8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1" name="Прямоугольник 10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2" name="Рисунок 11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3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4" name="Рисунок 13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0" name="Прямоугольник 9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8" name="Прямая соединительная линия 7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2785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161" y="1412776"/>
            <a:ext cx="87849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göterlende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harçlanyşy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gurluşynda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Howa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agzynda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gysylmasy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gysylmagy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gurluşynyň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elementleriniň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yrgyldamagyna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ekipažyň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ýadamagyna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yrgylda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garşy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göreşmek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edijilerde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göýberiş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stworkalary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tarapa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açylýarlar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goşmaça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geçirýärler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96763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DGE1 007"/>
          <p:cNvPicPr/>
          <p:nvPr/>
        </p:nvPicPr>
        <p:blipFill>
          <a:blip r:embed="rId2">
            <a:lum bright="6000" contrast="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7" t="7211" r="22002" b="24005"/>
          <a:stretch>
            <a:fillRect/>
          </a:stretch>
        </p:blipFill>
        <p:spPr bwMode="auto">
          <a:xfrm>
            <a:off x="1431883" y="1340768"/>
            <a:ext cx="6454270" cy="38164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Прямоугольник 13"/>
          <p:cNvSpPr/>
          <p:nvPr/>
        </p:nvSpPr>
        <p:spPr>
          <a:xfrm>
            <a:off x="748969" y="5482098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17-nji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surat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Sazlanylmaýan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sesden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osesimmetriki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ediji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1-merkezi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jisim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2-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obeçaýka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3-merkezi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jisimi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berkidiji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stoýkalar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3083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2525" y="1484784"/>
            <a:ext cx="871296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Drosselirowaniýe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çekiş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sazlamak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uçaryň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geçirip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ýetişmeýär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pompaž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Pompaža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garşy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göreşmek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çykaryjy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stworkalary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Giriş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gurluşynyň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dolandyryş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sistemasy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konusy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süýşirtmek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gapdal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edijileriň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panellerini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aýlamak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göýberiji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stworkalary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açmak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ýapmak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45897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24744"/>
            <a:ext cx="878497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Gazowaýa turbina – lopatoçnyý maşyndyr. GT-na lopatalaşdyrylan maşyn bolup  akyjy gaz basyşynyň (давление газового потока) we içerki ýylylyk energiýasynyň (внутренней энергии), aýlanmagyň mehaniki energiýasyna öwürýär.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TRD-de gaztrubinasy olaryň kompressorynyň rotaryny aýlamak we agregatlaryny hem-de dwigatelleriň we uçarlaryň hyzmat ediji ulgamlaryny (sistemy) işletmek üçin gulluk edýär.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GT-lary gaz akymynyň ugry boýunça, basgançak sany boýunça hem-de ýylylygyň aşak düşüşini ulanyşy we gazy iş tigirine (PK) ýetirişine görä klassifikasiýa edilýär.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Gaz akymyna görä –ok we merkeze ymtylýan trubina;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2.Kaskadlary boýunça – bir ,iki we üç kaskadly;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Basgançagy boýunça –bir, iki we köpbasgançakly.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48239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889844"/>
            <a:ext cx="885698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TRD-iň 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turbinalary basgançaklarda gazy giňeldişlerine </a:t>
            </a:r>
            <a:r>
              <a:rPr lang="tt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görä,(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güýç) </a:t>
            </a:r>
            <a:r>
              <a:rPr lang="tt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kuwwat) gerekli 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bolan kuwwat bilen üpjün edilişine laýyklykda I basgançakly we köp bagançakly diýilip atlandyrylýar.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Häzirki wagtda TRD-de köplenç ok (осевой) turbinalar ulanylýar. Egerde akyjy gazlaryň hereketleri turbinanyň okunyň ugruna hereket edýän bolsa ok turbinasy diýilip atlandyrylýar.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TRD-iň 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turbinalary kiçi göwrümli gaz giňeldiji we ýeňil örän ynamly berk konstruksiýaly enjam bolup örän uly 10÷70 at güýjüne (л.с) çenli güýç berýär.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 basgançagy gymyldamaýan lopataly gönüleýji (СA)apparat we aýlanýan lopataly (PK) iş tigirlerinden ybaratdyr.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39544" y="21072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87410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9544" y="980728"/>
            <a:ext cx="8712968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Işçi tigir (PK) we (СA) saplowoý apparat kesilende aerodinamiki görnüş eýeleýär we öz aralarynda gysgalyp gidýän kanaly amala aşyrýar. (см.рис-1). Şu görnüşli kanalda gaz hereket edende öz (P)basyşyny, T-ny pese düşürýär, bu bolsa gazyň çykyş tizligini örän çaltlaşdyrýar.(С</a:t>
            </a:r>
            <a:r>
              <a:rPr lang="tt-RU" sz="27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t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&gt;С</a:t>
            </a:r>
            <a:r>
              <a:rPr lang="tt-RU" sz="27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СA (saplowoý) apparat gazy iş tigiriniň lopatalaryna (на лопаткиPK)berlen burçda (ugurda)  gönüläp ugradýar we gaz akyşyň (E</a:t>
            </a:r>
            <a:r>
              <a:rPr lang="tt-RU" sz="27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tt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potansial energiýa öwürýär.PK-iş tigiri gazyň güýjüne aýlanyp öz niýetlenen wezipesini ýerine ýetirýär.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 tigiriň lopatalary korpusa görä otnositelno aýlaw hereket edýär , t.e. aýlaw tizligi U- bilen hereket edýär.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Absolýut tizligi С</a:t>
            </a:r>
            <a:r>
              <a:rPr lang="tt-RU" sz="27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(осевая скорость) bilen aýlaw tizliginiň tapawudy (резултирует) otnositel tizligini berýär</a:t>
            </a:r>
            <a:r>
              <a:rPr lang="tt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.W</a:t>
            </a:r>
            <a:r>
              <a:rPr lang="tt-RU" sz="27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39544" y="21072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2094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01255" y="3370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55" y="1988840"/>
            <a:ext cx="8747527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209321" y="151973"/>
            <a:ext cx="8758973" cy="827279"/>
            <a:chOff x="0" y="155426"/>
            <a:chExt cx="9144000" cy="969318"/>
          </a:xfrm>
        </p:grpSpPr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0" y="88582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143508" y="155426"/>
              <a:ext cx="8784976" cy="827279"/>
              <a:chOff x="-84667" y="1523661"/>
              <a:chExt cx="9108504" cy="1152128"/>
            </a:xfrm>
            <a:solidFill>
              <a:srgbClr val="FFFF00"/>
            </a:solidFill>
          </p:grpSpPr>
          <p:sp>
            <p:nvSpPr>
              <p:cNvPr id="8" name="Прямоугольник 7"/>
              <p:cNvSpPr/>
              <p:nvPr/>
            </p:nvSpPr>
            <p:spPr>
              <a:xfrm>
                <a:off x="-84667" y="1523661"/>
                <a:ext cx="9108504" cy="11521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Picture 8" descr="C:\Users\1\Desktop\sewron.jpg"/>
              <p:cNvPicPr/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4908" y="1678770"/>
                <a:ext cx="702771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pic>
            <p:nvPicPr>
              <p:cNvPr id="11" name="Рисунок 10"/>
              <p:cNvPicPr/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2322" y="1688385"/>
                <a:ext cx="679486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Прямая соединительная линия 11"/>
            <p:cNvCxnSpPr/>
            <p:nvPr/>
          </p:nvCxnSpPr>
          <p:spPr>
            <a:xfrm>
              <a:off x="143508" y="1124744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Прямоугольник 1"/>
            <p:cNvSpPr/>
            <p:nvPr/>
          </p:nvSpPr>
          <p:spPr>
            <a:xfrm>
              <a:off x="971161" y="251373"/>
              <a:ext cx="7129669" cy="613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Giriş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gurluşynyň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esasy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pasametrleri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97899" y="1196752"/>
            <a:ext cx="8981815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FF00"/>
                </a:solidFill>
              </a:rPr>
              <a:t>	</a:t>
            </a:r>
            <a:r>
              <a:rPr lang="tt-RU" sz="2800" dirty="0"/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lopatalarynyň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poslamagyna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şol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sebäpli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gidrawlik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garşylygy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pompaž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ätiýaçlygyny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peseldýär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kemçilik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lopatalaryň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berkligini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gowşadýar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soňra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gopmagyna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ýolberýär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Üçünji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manysy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kamerasyna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sepip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beýgeltmekden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ybaratdyr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kamerasyna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sepilende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bugaryp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beýgeldýär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ýöne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öňündäki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T3* 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saklamak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maksady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ýangyjyň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kamerasyna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barşyny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köpeltmegi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talap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13" y="1196752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7410" y="1167299"/>
            <a:ext cx="881861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k-T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t-RU" sz="2800" dirty="0"/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Şeýlelikde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pompaž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bolmazlygynyň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almak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niýeti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bir-az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bölümini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ýöriteleşdirilen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aýratyn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eltýärler.Bu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yzy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(P3*)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beýgelmegine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şunluk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agramyny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köpeldýär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güýçlenmegine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getirýär.Bu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durmuşda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ulanylmady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7347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9544" y="1268760"/>
            <a:ext cx="86529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Emma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peseldäýjek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yzyndaky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(P4*)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beýgeldýär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Ýöne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sazlaýjy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 оборотов),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ýanyjy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gerekli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üpjün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↓  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gaçmagyna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bermeýär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Şunluk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meýdanyny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kiçeltmek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(R) 20%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güýçlendirilendigini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ýetirip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443218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6585</TotalTime>
  <Words>594</Words>
  <Application>Microsoft Office PowerPoint</Application>
  <PresentationFormat>Экран (4:3)</PresentationFormat>
  <Paragraphs>69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Воздушный поток</vt:lpstr>
      <vt:lpstr>1_Воздушный поток</vt:lpstr>
      <vt:lpstr>2_Воздушный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Гость</dc:creator>
  <cp:lastModifiedBy>Shehiyev Hudayberdi</cp:lastModifiedBy>
  <cp:revision>588</cp:revision>
  <dcterms:created xsi:type="dcterms:W3CDTF">2014-03-27T12:19:37Z</dcterms:created>
  <dcterms:modified xsi:type="dcterms:W3CDTF">2018-04-06T06:23:45Z</dcterms:modified>
</cp:coreProperties>
</file>