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93" r:id="rId2"/>
    <p:sldId id="292" r:id="rId3"/>
    <p:sldId id="299" r:id="rId4"/>
    <p:sldId id="301" r:id="rId5"/>
    <p:sldId id="306" r:id="rId6"/>
    <p:sldId id="307" r:id="rId7"/>
    <p:sldId id="308" r:id="rId8"/>
    <p:sldId id="280" r:id="rId9"/>
    <p:sldId id="264" r:id="rId10"/>
    <p:sldId id="297" r:id="rId11"/>
    <p:sldId id="296" r:id="rId12"/>
    <p:sldId id="291"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56" d="100"/>
          <a:sy n="56" d="100"/>
        </p:scale>
        <p:origin x="-90" y="-7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30" name="Дата 29"/>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A8BE1C9-4731-45E6-9507-7EBA81CCCE7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0A884A51-BE13-4649-9580-0B3D1B08DDCC}" type="datetimeFigureOut">
              <a:rPr lang="ru-RU" smtClean="0"/>
              <a:pPr/>
              <a:t>12.10.2020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A8BE1C9-4731-45E6-9507-7EBA81CCCE7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A884A51-BE13-4649-9580-0B3D1B08DDCC}" type="datetimeFigureOut">
              <a:rPr lang="ru-RU" smtClean="0"/>
              <a:pPr/>
              <a:t>12.10.2020</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A8BE1C9-4731-45E6-9507-7EBA81CCCE7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33400" y="836712"/>
            <a:ext cx="7851648" cy="2088232"/>
          </a:xfrm>
        </p:spPr>
        <p:txBody>
          <a:bodyPr>
            <a:normAutofit/>
          </a:bodyPr>
          <a:lstStyle/>
          <a:p>
            <a:pPr algn="ctr"/>
            <a:r>
              <a:rPr lang="ru-RU" sz="2000" dirty="0">
                <a:solidFill>
                  <a:schemeClr val="tx1"/>
                </a:solidFill>
                <a:effectLst/>
                <a:latin typeface="Arial Black" panose="020B0A04020102020204" pitchFamily="34" charset="0"/>
              </a:rPr>
              <a:t>TÜRKMENISTANYŇ INŽENER-TEHNIKI WE ULAG</a:t>
            </a:r>
            <a:br>
              <a:rPr lang="ru-RU" sz="2000" dirty="0">
                <a:solidFill>
                  <a:schemeClr val="tx1"/>
                </a:solidFill>
                <a:effectLst/>
                <a:latin typeface="Arial Black" panose="020B0A04020102020204" pitchFamily="34" charset="0"/>
              </a:rPr>
            </a:br>
            <a:r>
              <a:rPr lang="ru-RU" sz="2000" dirty="0">
                <a:solidFill>
                  <a:schemeClr val="tx1"/>
                </a:solidFill>
                <a:effectLst/>
                <a:latin typeface="Arial Black" panose="020B0A04020102020204" pitchFamily="34" charset="0"/>
              </a:rPr>
              <a:t>KOMMUNIKASIÝALARY </a:t>
            </a:r>
            <a:r>
              <a:rPr lang="ru-RU" sz="2000" dirty="0" smtClean="0">
                <a:solidFill>
                  <a:schemeClr val="tx1"/>
                </a:solidFill>
                <a:effectLst/>
                <a:latin typeface="Arial Black" panose="020B0A04020102020204" pitchFamily="34" charset="0"/>
              </a:rPr>
              <a:t>INSTITUTY</a:t>
            </a:r>
            <a:r>
              <a:rPr lang="en-US" sz="2000" dirty="0" smtClean="0">
                <a:solidFill>
                  <a:schemeClr val="tx1"/>
                </a:solidFill>
                <a:effectLst/>
                <a:latin typeface="Arial Black" panose="020B0A04020102020204" pitchFamily="34" charset="0"/>
              </a:rPr>
              <a:t/>
            </a:r>
            <a:br>
              <a:rPr lang="en-US" sz="2000" dirty="0" smtClean="0">
                <a:solidFill>
                  <a:schemeClr val="tx1"/>
                </a:solidFill>
                <a:effectLst/>
                <a:latin typeface="Arial Black" panose="020B0A04020102020204" pitchFamily="34" charset="0"/>
              </a:rPr>
            </a:br>
            <a:r>
              <a:rPr lang="en-US" sz="2000" b="0" dirty="0" err="1" smtClean="0">
                <a:solidFill>
                  <a:schemeClr val="tx1"/>
                </a:solidFill>
                <a:effectLst/>
                <a:latin typeface="Arial Black" panose="020B0A04020102020204" pitchFamily="34" charset="0"/>
              </a:rPr>
              <a:t>Ulaglar</a:t>
            </a:r>
            <a:r>
              <a:rPr lang="en-US" sz="2000" b="0" dirty="0" smtClean="0">
                <a:solidFill>
                  <a:schemeClr val="tx1"/>
                </a:solidFill>
                <a:effectLst/>
                <a:latin typeface="Arial Black" panose="020B0A04020102020204" pitchFamily="34" charset="0"/>
              </a:rPr>
              <a:t> </a:t>
            </a:r>
            <a:r>
              <a:rPr lang="en-US" sz="2000" b="0" dirty="0" err="1" smtClean="0">
                <a:solidFill>
                  <a:schemeClr val="tx1"/>
                </a:solidFill>
                <a:effectLst/>
                <a:latin typeface="Arial Black" panose="020B0A04020102020204" pitchFamily="34" charset="0"/>
              </a:rPr>
              <a:t>fakultetini</a:t>
            </a:r>
            <a:r>
              <a:rPr lang="tk-TM" sz="2000" b="0" dirty="0" smtClean="0">
                <a:solidFill>
                  <a:schemeClr val="tx1"/>
                </a:solidFill>
                <a:effectLst/>
                <a:latin typeface="Arial Black" panose="020B0A04020102020204" pitchFamily="34" charset="0"/>
              </a:rPr>
              <a:t>ň “AUU” kafedrasynyň uly mugallymy </a:t>
            </a:r>
            <a:r>
              <a:rPr lang="tk-TM" sz="2000" dirty="0" smtClean="0">
                <a:solidFill>
                  <a:schemeClr val="tx1"/>
                </a:solidFill>
                <a:effectLst/>
                <a:latin typeface="Arial Black" panose="020B0A04020102020204" pitchFamily="34" charset="0"/>
              </a:rPr>
              <a:t>Oguljan Aýnazarowa Seýliýewna</a:t>
            </a:r>
            <a:br>
              <a:rPr lang="tk-TM" sz="2000" dirty="0" smtClean="0">
                <a:solidFill>
                  <a:schemeClr val="tx1"/>
                </a:solidFill>
                <a:effectLst/>
                <a:latin typeface="Arial Black" panose="020B0A04020102020204" pitchFamily="34" charset="0"/>
              </a:rPr>
            </a:br>
            <a:r>
              <a:rPr lang="tk-TM" sz="2000" dirty="0" smtClean="0">
                <a:solidFill>
                  <a:schemeClr val="tx1"/>
                </a:solidFill>
                <a:effectLst/>
                <a:latin typeface="Arial Black" panose="020B0A04020102020204" pitchFamily="34" charset="0"/>
              </a:rPr>
              <a:t>“Ulagyň umumy kursy”</a:t>
            </a:r>
            <a:r>
              <a:rPr lang="ru-RU" sz="2000" dirty="0">
                <a:effectLst/>
              </a:rPr>
              <a:t/>
            </a:r>
            <a:br>
              <a:rPr lang="ru-RU" sz="2000" dirty="0">
                <a:effectLst/>
              </a:rPr>
            </a:br>
            <a:endParaRPr lang="ru-RU" sz="2000" dirty="0"/>
          </a:p>
        </p:txBody>
      </p:sp>
      <p:sp>
        <p:nvSpPr>
          <p:cNvPr id="3" name="Подзаголовок 2"/>
          <p:cNvSpPr>
            <a:spLocks noGrp="1"/>
          </p:cNvSpPr>
          <p:nvPr>
            <p:ph type="subTitle" idx="1"/>
          </p:nvPr>
        </p:nvSpPr>
        <p:spPr>
          <a:xfrm>
            <a:off x="533400" y="2852936"/>
            <a:ext cx="7854696" cy="3168352"/>
          </a:xfrm>
        </p:spPr>
        <p:txBody>
          <a:bodyPr>
            <a:noAutofit/>
          </a:bodyPr>
          <a:lstStyle/>
          <a:p>
            <a:pPr algn="ctr"/>
            <a:r>
              <a:rPr lang="tk-TM" sz="2000" i="1" dirty="0" smtClean="0">
                <a:latin typeface="+mj-lt"/>
              </a:rPr>
              <a:t>Peýdalanmaly edebiýatlar:</a:t>
            </a:r>
          </a:p>
          <a:p>
            <a:pPr algn="l"/>
            <a:r>
              <a:rPr lang="tk-TM" sz="1400" dirty="0">
                <a:latin typeface="+mj-lt"/>
              </a:rPr>
              <a:t>1</a:t>
            </a:r>
            <a:r>
              <a:rPr lang="ru-RU" sz="1400" dirty="0" smtClean="0">
                <a:latin typeface="+mj-lt"/>
              </a:rPr>
              <a:t>. </a:t>
            </a:r>
            <a:r>
              <a:rPr lang="hr-HR" sz="1400" dirty="0">
                <a:latin typeface="+mj-lt"/>
              </a:rPr>
              <a:t>Türkmenistanyň Prezidentiniň ýurdumyzy 201</a:t>
            </a:r>
            <a:r>
              <a:rPr lang="ru-RU" sz="1400" dirty="0">
                <a:latin typeface="+mj-lt"/>
              </a:rPr>
              <a:t>9</a:t>
            </a:r>
            <a:r>
              <a:rPr lang="hr-HR" sz="1400" dirty="0">
                <a:latin typeface="+mj-lt"/>
              </a:rPr>
              <a:t>–202</a:t>
            </a:r>
            <a:r>
              <a:rPr lang="ru-RU" sz="1400" dirty="0">
                <a:latin typeface="+mj-lt"/>
              </a:rPr>
              <a:t>5</a:t>
            </a:r>
            <a:r>
              <a:rPr lang="hr-HR" sz="1400" dirty="0">
                <a:latin typeface="+mj-lt"/>
              </a:rPr>
              <a:t>-nji ýyllarda durmuş-ykdysady taýdan ösdürmegiň </a:t>
            </a:r>
            <a:r>
              <a:rPr lang="ru-RU" sz="1400" dirty="0">
                <a:latin typeface="+mj-lt"/>
              </a:rPr>
              <a:t>M</a:t>
            </a:r>
            <a:r>
              <a:rPr lang="hr-HR" sz="1400" dirty="0">
                <a:latin typeface="+mj-lt"/>
              </a:rPr>
              <a:t>aksatnamasy. </a:t>
            </a:r>
            <a:r>
              <a:rPr lang="et-EE" sz="1400" dirty="0">
                <a:latin typeface="+mj-lt"/>
              </a:rPr>
              <a:t>– A.: Türkmen döwlet neşirýat gullugy, 201</a:t>
            </a:r>
            <a:r>
              <a:rPr lang="ru-RU" sz="1400" dirty="0">
                <a:latin typeface="+mj-lt"/>
              </a:rPr>
              <a:t>9</a:t>
            </a:r>
            <a:r>
              <a:rPr lang="et-EE" sz="1400" dirty="0" smtClean="0">
                <a:latin typeface="+mj-lt"/>
              </a:rPr>
              <a:t>.</a:t>
            </a:r>
            <a:endParaRPr lang="tk-TM" sz="1400" dirty="0" smtClean="0">
              <a:latin typeface="+mj-lt"/>
            </a:endParaRPr>
          </a:p>
          <a:p>
            <a:pPr algn="l"/>
            <a:r>
              <a:rPr lang="tk-TM" sz="1400" dirty="0" smtClean="0">
                <a:latin typeface="+mj-lt"/>
              </a:rPr>
              <a:t>2. Ulagyň umumy kursy okuw gollanmasy O.Aýnazarowa . G. Öräýew .2020ý</a:t>
            </a:r>
            <a:endParaRPr lang="ru-RU" sz="1400" dirty="0">
              <a:latin typeface="+mj-lt"/>
            </a:endParaRPr>
          </a:p>
          <a:p>
            <a:pPr algn="l"/>
            <a:r>
              <a:rPr lang="tk-TM" sz="1400" dirty="0">
                <a:latin typeface="+mj-lt"/>
              </a:rPr>
              <a:t>3</a:t>
            </a:r>
            <a:r>
              <a:rPr lang="ru-RU" sz="1400" dirty="0" smtClean="0">
                <a:latin typeface="+mj-lt"/>
              </a:rPr>
              <a:t>. </a:t>
            </a:r>
            <a:r>
              <a:rPr lang="ru-RU" sz="1400" dirty="0">
                <a:latin typeface="+mj-lt"/>
              </a:rPr>
              <a:t>Афанасьев Л.Л. и др. Единая транспортная система автомобильных перевозок.         – М.: Транспорт, 1984.</a:t>
            </a:r>
          </a:p>
          <a:p>
            <a:pPr algn="l"/>
            <a:r>
              <a:rPr lang="ru-RU" sz="1400" dirty="0" smtClean="0">
                <a:latin typeface="+mj-lt"/>
              </a:rPr>
              <a:t>4</a:t>
            </a:r>
            <a:r>
              <a:rPr lang="tk-TM" sz="1400" dirty="0" smtClean="0">
                <a:latin typeface="+mj-lt"/>
              </a:rPr>
              <a:t> </a:t>
            </a:r>
            <a:r>
              <a:rPr lang="ru-RU" sz="1400" dirty="0" err="1" smtClean="0">
                <a:latin typeface="+mj-lt"/>
              </a:rPr>
              <a:t>Пеншен</a:t>
            </a:r>
            <a:r>
              <a:rPr lang="ru-RU" sz="1400" dirty="0" smtClean="0">
                <a:latin typeface="+mj-lt"/>
              </a:rPr>
              <a:t> Н</a:t>
            </a:r>
            <a:r>
              <a:rPr lang="tk-TM" sz="1400" dirty="0">
                <a:latin typeface="+mj-lt"/>
              </a:rPr>
              <a:t>.</a:t>
            </a:r>
            <a:r>
              <a:rPr lang="ru-RU" sz="1400" dirty="0" smtClean="0">
                <a:latin typeface="+mj-lt"/>
              </a:rPr>
              <a:t>В.</a:t>
            </a:r>
            <a:r>
              <a:rPr lang="tk-TM" sz="1400" dirty="0" smtClean="0">
                <a:latin typeface="+mj-lt"/>
              </a:rPr>
              <a:t> “</a:t>
            </a:r>
            <a:r>
              <a:rPr lang="ru-RU" sz="1400" dirty="0" err="1" smtClean="0">
                <a:latin typeface="+mj-lt"/>
              </a:rPr>
              <a:t>Обший</a:t>
            </a:r>
            <a:r>
              <a:rPr lang="ru-RU" sz="1400" dirty="0" smtClean="0">
                <a:latin typeface="+mj-lt"/>
              </a:rPr>
              <a:t> курс транспорта </a:t>
            </a:r>
            <a:r>
              <a:rPr lang="tk-TM" sz="1400" dirty="0" smtClean="0">
                <a:latin typeface="+mj-lt"/>
              </a:rPr>
              <a:t>”</a:t>
            </a:r>
            <a:r>
              <a:rPr lang="ru-RU" sz="1400" dirty="0" smtClean="0">
                <a:latin typeface="+mj-lt"/>
              </a:rPr>
              <a:t> М</a:t>
            </a:r>
            <a:r>
              <a:rPr lang="en-US" sz="1400" dirty="0" smtClean="0">
                <a:latin typeface="+mj-lt"/>
              </a:rPr>
              <a:t>:</a:t>
            </a:r>
            <a:r>
              <a:rPr lang="ru-RU" sz="1400" dirty="0">
                <a:latin typeface="+mj-lt"/>
              </a:rPr>
              <a:t> М.: Транспорт, </a:t>
            </a:r>
            <a:r>
              <a:rPr lang="en-US" sz="1400" dirty="0" smtClean="0">
                <a:latin typeface="+mj-lt"/>
              </a:rPr>
              <a:t>2012</a:t>
            </a:r>
            <a:endParaRPr lang="ru-RU" sz="1400" dirty="0">
              <a:latin typeface="+mj-lt"/>
            </a:endParaRPr>
          </a:p>
          <a:p>
            <a:pPr algn="l"/>
            <a:r>
              <a:rPr lang="ru-RU" sz="1400" dirty="0" smtClean="0">
                <a:latin typeface="+mj-lt"/>
              </a:rPr>
              <a:t>5</a:t>
            </a:r>
            <a:r>
              <a:rPr lang="ru-RU" sz="1400" dirty="0">
                <a:latin typeface="+mj-lt"/>
              </a:rPr>
              <a:t>. Аксёнов И. Я. Единая транспортная система / И. Я. Аксёнов – М.: Высшая школа, 1991. </a:t>
            </a:r>
          </a:p>
          <a:p>
            <a:pPr algn="l"/>
            <a:r>
              <a:rPr lang="ru-RU" sz="1400" dirty="0" smtClean="0">
                <a:latin typeface="+mj-lt"/>
              </a:rPr>
              <a:t>6</a:t>
            </a:r>
            <a:r>
              <a:rPr lang="ru-RU" sz="1400" dirty="0">
                <a:latin typeface="+mj-lt"/>
              </a:rPr>
              <a:t>. Афанасьев Н. Б. Единая транспортная система и автомобильные перевозки /Н. Б. Афанасьев, С. М. Островский – М.: Транспорт, 1984.</a:t>
            </a:r>
          </a:p>
          <a:p>
            <a:pPr algn="l"/>
            <a:r>
              <a:rPr lang="sq-AL" sz="1400" b="1" dirty="0">
                <a:latin typeface="+mj-lt"/>
              </a:rPr>
              <a:t> </a:t>
            </a:r>
            <a:endParaRPr lang="ru-RU" sz="1400" dirty="0">
              <a:latin typeface="+mj-lt"/>
            </a:endParaRPr>
          </a:p>
          <a:p>
            <a:pPr algn="l"/>
            <a:endParaRPr lang="ru-RU" sz="1400" dirty="0">
              <a:latin typeface="+mj-lt"/>
            </a:endParaRPr>
          </a:p>
        </p:txBody>
      </p:sp>
    </p:spTree>
    <p:extLst>
      <p:ext uri="{BB962C8B-B14F-4D97-AF65-F5344CB8AC3E}">
        <p14:creationId xmlns:p14="http://schemas.microsoft.com/office/powerpoint/2010/main" val="1285575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229600" cy="1586440"/>
          </a:xfrm>
        </p:spPr>
        <p:txBody>
          <a:bodyPr>
            <a:normAutofit fontScale="90000"/>
          </a:bodyPr>
          <a:lstStyle/>
          <a:p>
            <a:r>
              <a:rPr lang="ru-RU" dirty="0"/>
              <a:t/>
            </a:r>
            <a:br>
              <a:rPr lang="ru-RU" dirty="0"/>
            </a:br>
            <a:r>
              <a:rPr lang="et-EE" dirty="0"/>
              <a:t> </a:t>
            </a: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ru-RU" dirty="0" smtClean="0"/>
              <a:t/>
            </a:r>
            <a:br>
              <a:rPr lang="ru-RU" dirty="0" smtClean="0"/>
            </a:br>
            <a:r>
              <a:rPr lang="ru-RU" dirty="0"/>
              <a:t/>
            </a:r>
            <a:br>
              <a:rPr lang="ru-RU" dirty="0"/>
            </a:br>
            <a:r>
              <a:rPr lang="sq-AL" dirty="0"/>
              <a:t> </a:t>
            </a:r>
            <a:r>
              <a:rPr lang="ru-RU" dirty="0"/>
              <a:t/>
            </a:r>
            <a:br>
              <a:rPr lang="ru-RU" dirty="0"/>
            </a:br>
            <a:r>
              <a:rPr lang="ru-RU" sz="3600" dirty="0"/>
              <a:t/>
            </a:r>
            <a:br>
              <a:rPr lang="ru-RU" sz="3600" dirty="0"/>
            </a:br>
            <a:r>
              <a:rPr lang="en-US" sz="3100" b="1" dirty="0" err="1">
                <a:latin typeface="Times New Roman" pitchFamily="18" charset="0"/>
                <a:cs typeface="Times New Roman" pitchFamily="18" charset="0"/>
              </a:rPr>
              <a:t>Tema</a:t>
            </a:r>
            <a:r>
              <a:rPr lang="en-US" sz="3100" b="1" dirty="0">
                <a:latin typeface="Times New Roman" pitchFamily="18" charset="0"/>
                <a:cs typeface="Times New Roman" pitchFamily="18" charset="0"/>
              </a:rPr>
              <a:t> </a:t>
            </a:r>
            <a:r>
              <a:rPr lang="ru-RU" sz="3100" b="1" dirty="0">
                <a:latin typeface="Times New Roman" pitchFamily="18" charset="0"/>
                <a:cs typeface="Times New Roman" pitchFamily="18" charset="0"/>
              </a:rPr>
              <a:t>7</a:t>
            </a:r>
            <a:r>
              <a:rPr lang="en-US" sz="3100" b="1" dirty="0">
                <a:latin typeface="Times New Roman" pitchFamily="18" charset="0"/>
                <a:cs typeface="Times New Roman" pitchFamily="18" charset="0"/>
              </a:rPr>
              <a:t>:</a:t>
            </a:r>
            <a:r>
              <a:rPr lang="ru-RU" sz="3100" b="1" dirty="0">
                <a:latin typeface="Times New Roman" pitchFamily="18" charset="0"/>
                <a:cs typeface="Times New Roman" pitchFamily="18" charset="0"/>
              </a:rPr>
              <a:t> </a:t>
            </a:r>
            <a:r>
              <a:rPr lang="sq-AL" sz="3100" dirty="0">
                <a:latin typeface="Times New Roman" pitchFamily="18" charset="0"/>
                <a:cs typeface="Times New Roman" pitchFamily="18" charset="0"/>
              </a:rPr>
              <a:t> </a:t>
            </a:r>
            <a:r>
              <a:rPr lang="sq-AL" sz="3600" b="1" dirty="0" smtClean="0"/>
              <a:t>Ulag </a:t>
            </a:r>
            <a:r>
              <a:rPr lang="sq-AL" sz="3600" b="1" dirty="0"/>
              <a:t>işiniñ tehniki (tilsimat) üpjünçiligi.</a:t>
            </a:r>
            <a:r>
              <a:rPr lang="ru-RU" sz="3600" dirty="0"/>
              <a:t/>
            </a:r>
            <a:br>
              <a:rPr lang="ru-RU" sz="3600" dirty="0"/>
            </a:br>
            <a:r>
              <a:rPr lang="sq-AL" sz="3600" dirty="0"/>
              <a:t> </a:t>
            </a:r>
            <a:endParaRPr lang="ru-RU" sz="4000" dirty="0"/>
          </a:p>
        </p:txBody>
      </p:sp>
      <p:sp>
        <p:nvSpPr>
          <p:cNvPr id="3" name="Объект 2"/>
          <p:cNvSpPr>
            <a:spLocks noGrp="1"/>
          </p:cNvSpPr>
          <p:nvPr>
            <p:ph idx="1"/>
          </p:nvPr>
        </p:nvSpPr>
        <p:spPr/>
        <p:txBody>
          <a:bodyPr>
            <a:normAutofit/>
          </a:bodyPr>
          <a:lstStyle/>
          <a:p>
            <a:pPr algn="ctr"/>
            <a:r>
              <a:rPr lang="tk-TM" sz="2800" dirty="0" smtClean="0"/>
              <a:t>Meýilnama:</a:t>
            </a:r>
            <a:endParaRPr lang="en-US" sz="2800" dirty="0" smtClean="0"/>
          </a:p>
          <a:p>
            <a:pPr marL="0" indent="0">
              <a:buNone/>
            </a:pPr>
            <a:r>
              <a:rPr lang="sq-AL" sz="2800" b="1" dirty="0" smtClean="0">
                <a:latin typeface="Times New Roman" pitchFamily="18" charset="0"/>
                <a:cs typeface="Times New Roman" pitchFamily="18" charset="0"/>
              </a:rPr>
              <a:t>1</a:t>
            </a:r>
            <a:r>
              <a:rPr lang="sq-AL" sz="2800" b="1" dirty="0">
                <a:latin typeface="Times New Roman" pitchFamily="18" charset="0"/>
                <a:cs typeface="Times New Roman" pitchFamily="18" charset="0"/>
              </a:rPr>
              <a:t>.</a:t>
            </a:r>
            <a:r>
              <a:rPr lang="sq-AL" sz="2800" dirty="0">
                <a:latin typeface="Times New Roman" pitchFamily="18" charset="0"/>
                <a:cs typeface="Times New Roman" pitchFamily="18" charset="0"/>
              </a:rPr>
              <a:t> </a:t>
            </a:r>
            <a:r>
              <a:rPr lang="sq-AL" sz="2800" dirty="0" smtClean="0"/>
              <a:t>Ulagyñ </a:t>
            </a:r>
            <a:r>
              <a:rPr lang="sq-AL" sz="2800" dirty="0"/>
              <a:t>tehniki üpjünçiliginiñ umumy häsiýetnamasy. </a:t>
            </a:r>
            <a:r>
              <a:rPr lang="ru-RU" sz="2800" dirty="0"/>
              <a:t/>
            </a:r>
            <a:br>
              <a:rPr lang="ru-RU" sz="2800" dirty="0"/>
            </a:br>
            <a:r>
              <a:rPr lang="ru-RU" sz="2800" b="1" dirty="0" smtClean="0"/>
              <a:t>2. </a:t>
            </a:r>
            <a:r>
              <a:rPr lang="sq-AL" sz="2800" dirty="0" smtClean="0"/>
              <a:t>Ulagda </a:t>
            </a:r>
            <a:r>
              <a:rPr lang="sq-AL" sz="2800" dirty="0"/>
              <a:t>tehniki serişdeleri ulanmagyñ esasy görkezijileri we ölçegleri</a:t>
            </a:r>
            <a:r>
              <a:rPr lang="sq-AL" sz="2800" dirty="0" smtClean="0"/>
              <a:t>. </a:t>
            </a:r>
            <a:r>
              <a:rPr lang="ru-RU" sz="2800" dirty="0"/>
              <a:t/>
            </a:r>
            <a:br>
              <a:rPr lang="ru-RU" sz="2800" dirty="0"/>
            </a:br>
            <a:r>
              <a:rPr lang="ru-RU" sz="2800" b="1" dirty="0" smtClean="0"/>
              <a:t>3. </a:t>
            </a:r>
            <a:r>
              <a:rPr lang="sq-AL" sz="2800" dirty="0" smtClean="0"/>
              <a:t>Daş</a:t>
            </a:r>
            <a:r>
              <a:rPr lang="tk-TM" sz="2800" dirty="0" smtClean="0"/>
              <a:t>a</a:t>
            </a:r>
            <a:r>
              <a:rPr lang="sq-AL" sz="2800" dirty="0" smtClean="0"/>
              <a:t>lyş </a:t>
            </a:r>
            <a:r>
              <a:rPr lang="sq-AL" sz="2800" dirty="0"/>
              <a:t>işiniñ aýratynlyklary we ulag ulgamyny dolandyrmagyñ umumy adalgalary.</a:t>
            </a:r>
            <a:r>
              <a:rPr lang="en-US" sz="2800" b="1" dirty="0">
                <a:latin typeface="Arial" panose="020B0604020202020204" pitchFamily="34" charset="0"/>
                <a:cs typeface="Arial" panose="020B0604020202020204" pitchFamily="34" charset="0"/>
              </a:rPr>
              <a:t/>
            </a:r>
            <a:br>
              <a:rPr lang="en-US" sz="2800" b="1" dirty="0">
                <a:latin typeface="Arial" panose="020B0604020202020204" pitchFamily="34" charset="0"/>
                <a:cs typeface="Arial" panose="020B0604020202020204" pitchFamily="34" charset="0"/>
              </a:rPr>
            </a:br>
            <a:endParaRPr lang="ru-RU" sz="2800" dirty="0">
              <a:latin typeface="Arial" panose="020B0604020202020204" pitchFamily="34" charset="0"/>
              <a:cs typeface="Arial" panose="020B0604020202020204" pitchFamily="34" charset="0"/>
            </a:endParaRPr>
          </a:p>
          <a:p>
            <a:pPr algn="ctr"/>
            <a:endParaRPr lang="tk-TM" sz="2800" dirty="0" smtClean="0"/>
          </a:p>
        </p:txBody>
      </p:sp>
    </p:spTree>
    <p:extLst>
      <p:ext uri="{BB962C8B-B14F-4D97-AF65-F5344CB8AC3E}">
        <p14:creationId xmlns:p14="http://schemas.microsoft.com/office/powerpoint/2010/main" val="3937611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body" idx="1"/>
          </p:nvPr>
        </p:nvSpPr>
        <p:spPr>
          <a:xfrm>
            <a:off x="539552" y="548680"/>
            <a:ext cx="8362950" cy="6120680"/>
          </a:xfrm>
        </p:spPr>
        <p:txBody>
          <a:bodyPr>
            <a:normAutofit fontScale="92500"/>
          </a:bodyPr>
          <a:lstStyle/>
          <a:p>
            <a:r>
              <a:rPr lang="sq-AL" sz="5600" b="1" dirty="0" smtClean="0">
                <a:latin typeface="Times New Roman" pitchFamily="18" charset="0"/>
                <a:cs typeface="Times New Roman" pitchFamily="18" charset="0"/>
              </a:rPr>
              <a:t> </a:t>
            </a:r>
            <a:r>
              <a:rPr lang="sq-AL" sz="1800" b="1" dirty="0" smtClean="0">
                <a:latin typeface="Times New Roman" pitchFamily="18" charset="0"/>
                <a:cs typeface="Times New Roman" pitchFamily="18" charset="0"/>
              </a:rPr>
              <a:t>1</a:t>
            </a:r>
            <a:r>
              <a:rPr lang="tk-TM" sz="1800" b="1" dirty="0" smtClean="0">
                <a:latin typeface="Times New Roman" pitchFamily="18" charset="0"/>
                <a:cs typeface="Times New Roman" pitchFamily="18" charset="0"/>
              </a:rPr>
              <a:t>. </a:t>
            </a:r>
            <a:r>
              <a:rPr lang="sq-AL" sz="1800" dirty="0"/>
              <a:t>Öñünde goýlan wezipeleri ýerine ýetirmek üçin her bir ulag görnüşi kesgitli tehniki esasa, ýagny önümçilik serişdelerine eýedir. Islendik ulag görnüşiniñ tehniki taýdan enjamlaşdyrylyşy adatça çylşyrymlydyr hem-de köp görnüşlidir. </a:t>
            </a:r>
            <a:r>
              <a:rPr lang="ru-RU" sz="1800" dirty="0"/>
              <a:t>Ä</a:t>
            </a:r>
            <a:r>
              <a:rPr lang="sq-AL" sz="1800" dirty="0"/>
              <a:t>hli ulag görnüşlerine häsiýetli bolan </a:t>
            </a:r>
            <a:r>
              <a:rPr lang="ru-RU" sz="1800" dirty="0"/>
              <a:t>t</a:t>
            </a:r>
            <a:r>
              <a:rPr lang="sq-AL" sz="1800" dirty="0"/>
              <a:t>ehniki taýdan üpjünçiligiñ esasy düzüjilerin</a:t>
            </a:r>
            <a:r>
              <a:rPr lang="ru-RU" sz="1800" dirty="0"/>
              <a:t>i </a:t>
            </a:r>
            <a:r>
              <a:rPr lang="ru-RU" sz="1800" dirty="0" err="1"/>
              <a:t>şu</a:t>
            </a:r>
            <a:r>
              <a:rPr lang="ru-RU" sz="1800" dirty="0"/>
              <a:t> </a:t>
            </a:r>
            <a:r>
              <a:rPr lang="ru-RU" sz="1800" dirty="0" err="1"/>
              <a:t>aşakdakylar</a:t>
            </a:r>
            <a:r>
              <a:rPr lang="ru-RU" sz="1800" dirty="0"/>
              <a:t> </a:t>
            </a:r>
            <a:r>
              <a:rPr lang="ru-RU" sz="1800" dirty="0" err="1"/>
              <a:t>degişlidir</a:t>
            </a:r>
            <a:r>
              <a:rPr lang="ru-RU" sz="1800" dirty="0"/>
              <a:t>:            </a:t>
            </a:r>
          </a:p>
          <a:p>
            <a:r>
              <a:rPr lang="ru-RU" sz="1800" b="1" dirty="0"/>
              <a:t>    -</a:t>
            </a:r>
            <a:r>
              <a:rPr lang="ru-RU" sz="1800" dirty="0"/>
              <a:t> </a:t>
            </a:r>
            <a:r>
              <a:rPr lang="sq-AL" sz="1800" dirty="0"/>
              <a:t>emeli gurluşlary (köpriler, nagymlar, ýol hojalygy we beýl.) bolan ýollar; </a:t>
            </a:r>
            <a:endParaRPr lang="ru-RU" sz="1800" dirty="0"/>
          </a:p>
          <a:p>
            <a:r>
              <a:rPr lang="ru-RU" sz="1800" b="1" dirty="0"/>
              <a:t>    -</a:t>
            </a:r>
            <a:r>
              <a:rPr lang="ru-RU" sz="1800" dirty="0"/>
              <a:t> </a:t>
            </a:r>
            <a:r>
              <a:rPr lang="sq-AL" sz="1800" dirty="0"/>
              <a:t>hereket edýän düzüm; </a:t>
            </a:r>
            <a:endParaRPr lang="ru-RU" sz="1800" dirty="0"/>
          </a:p>
          <a:p>
            <a:r>
              <a:rPr lang="ru-RU" sz="1800" b="1" dirty="0"/>
              <a:t>    -</a:t>
            </a:r>
            <a:r>
              <a:rPr lang="ru-RU" sz="1800" dirty="0"/>
              <a:t> </a:t>
            </a:r>
            <a:r>
              <a:rPr lang="sq-AL" sz="1800" dirty="0"/>
              <a:t>şäherlerde, ilatly nokatlarda gurulýan menziller, portlar, wokzallar, depolar, ýük </a:t>
            </a:r>
            <a:r>
              <a:rPr lang="ru-RU" sz="1800" dirty="0"/>
              <a:t> </a:t>
            </a:r>
          </a:p>
          <a:p>
            <a:r>
              <a:rPr lang="ru-RU" sz="1800" b="1" dirty="0"/>
              <a:t>      </a:t>
            </a:r>
            <a:r>
              <a:rPr lang="sq-AL" sz="1800" dirty="0"/>
              <a:t>ammarlary, zawodlar, ussahanalar, maddy-tehniki esaslar, energiýa we süw üpjünçilik </a:t>
            </a:r>
            <a:r>
              <a:rPr lang="ru-RU" sz="1800" dirty="0"/>
              <a:t>   </a:t>
            </a:r>
          </a:p>
          <a:p>
            <a:r>
              <a:rPr lang="ru-RU" sz="1800" dirty="0"/>
              <a:t>      </a:t>
            </a:r>
            <a:r>
              <a:rPr lang="sq-AL" sz="1800" dirty="0"/>
              <a:t>toplumlary ýaly hemişelik tehniki serişdeleriñ nokatlary; </a:t>
            </a:r>
            <a:endParaRPr lang="ru-RU" sz="1800" dirty="0"/>
          </a:p>
          <a:p>
            <a:r>
              <a:rPr lang="ru-RU" sz="1800" b="1" dirty="0"/>
              <a:t>    -</a:t>
            </a:r>
            <a:r>
              <a:rPr lang="ru-RU" sz="1800" dirty="0"/>
              <a:t> </a:t>
            </a:r>
            <a:r>
              <a:rPr lang="sq-AL" sz="1800" dirty="0"/>
              <a:t>ulag birlikleriniñ hereketini dolandyrmak üçin hem-de ulaga hyzmat edýän wezipeli </a:t>
            </a:r>
            <a:endParaRPr lang="ru-RU" sz="1800" dirty="0"/>
          </a:p>
          <a:p>
            <a:r>
              <a:rPr lang="ru-RU" sz="1800" b="1" dirty="0"/>
              <a:t>      </a:t>
            </a:r>
            <a:r>
              <a:rPr lang="sq-AL" sz="1800" dirty="0"/>
              <a:t>adamlaryñ aragatnaşygy üçin gurluşlar. </a:t>
            </a:r>
            <a:r>
              <a:rPr lang="tk-TM" sz="1800" dirty="0" smtClean="0"/>
              <a:t>  </a:t>
            </a:r>
            <a:r>
              <a:rPr lang="sq-AL" sz="1800" b="1" i="1" dirty="0" smtClean="0"/>
              <a:t>Tehnologiýa</a:t>
            </a:r>
            <a:r>
              <a:rPr lang="sq-AL" sz="1800" b="1" dirty="0" smtClean="0"/>
              <a:t> </a:t>
            </a:r>
            <a:r>
              <a:rPr lang="sq-AL" sz="1800" b="1" dirty="0"/>
              <a:t>– </a:t>
            </a:r>
            <a:r>
              <a:rPr lang="sq-AL" sz="1800" dirty="0"/>
              <a:t>maddy we zähmet harajatlaryny, ulanylýan gurallaryñ we enjamlaryñ yzygiderligini hem-de dowamlylygyny görkezmek bilen degişli işleriñ ýerine ýetirilişiniñ tertibini kesgitleýär. Tehnologiýa barada gürrüñ edilende adatça ol aýratyn ulag kärhanalaryna hem-de onuñ işlerine degişli edilýär. Meselem, awtomobile, lokomotiwe, gämä, uçara, ýola tehniki hyzmatyñ tehnologiýasy; menzillerde, portlarda ýük işiniñ tehnologiýasy we beýl. Tehnologiýa önümçilik işleriniñ toplumy hem-de tertibi hökmünde gulluk dokumentlerinde bellenilýär. </a:t>
            </a:r>
            <a:endParaRPr lang="ru-RU" sz="1800" dirty="0"/>
          </a:p>
        </p:txBody>
      </p:sp>
    </p:spTree>
    <p:extLst>
      <p:ext uri="{BB962C8B-B14F-4D97-AF65-F5344CB8AC3E}">
        <p14:creationId xmlns:p14="http://schemas.microsoft.com/office/powerpoint/2010/main" val="1000779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530352" y="260647"/>
            <a:ext cx="8218112" cy="6436759"/>
          </a:xfrm>
        </p:spPr>
        <p:txBody>
          <a:bodyPr>
            <a:noAutofit/>
          </a:bodyPr>
          <a:lstStyle/>
          <a:p>
            <a:r>
              <a:rPr lang="sq-AL" sz="1600" b="1" i="1" dirty="0"/>
              <a:t>Tehniki meýilleşdirmeklik</a:t>
            </a:r>
            <a:r>
              <a:rPr lang="sq-AL" sz="1600" b="1" dirty="0"/>
              <a:t> </a:t>
            </a:r>
            <a:r>
              <a:rPr lang="sq-AL" sz="1600" dirty="0"/>
              <a:t>ulag ministrlikleriniñ çäginde daşama meýilnamalarynyñ we daşamak boýynça beýleki döwlet tabşyryklarynyñ esasynda işlenilip düzülýär. Ol daşama meýilnamalarynynyñ bökdençsiz ýerine ýetirilişini üpjün etmek üçin gerek bolan esasy tehniki serişdelere talaby keşgitleýän kadalaryñ toplumyny özünde jemleýär. </a:t>
            </a:r>
            <a:endParaRPr lang="ru-RU" sz="1600" dirty="0"/>
          </a:p>
          <a:p>
            <a:r>
              <a:rPr lang="sq-AL" sz="1600" dirty="0"/>
              <a:t>    Ulag işini guramaklyk ýokarda görkezilen gollanma </a:t>
            </a:r>
            <a:r>
              <a:rPr lang="ru-RU" sz="1600" dirty="0" err="1"/>
              <a:t>resminamalary</a:t>
            </a:r>
            <a:r>
              <a:rPr lang="sq-AL" sz="1600" dirty="0"/>
              <a:t>ñ işlenip düzülmegi bilen çäklenmeýär. Olaryñ ösüşine we olara goşmaça işjeñ ulag birlikleriniñ (lokomotiwleriñ, çekijileriñ, uçarlaryñ) aýlanyşygynyñ tertibi,      </a:t>
            </a:r>
            <a:r>
              <a:rPr lang="sq-AL" sz="1600" b="1" dirty="0"/>
              <a:t>        </a:t>
            </a:r>
            <a:r>
              <a:rPr lang="sq-AL" sz="1600" dirty="0"/>
              <a:t>  sürüji düzümiñ işiniñ hem-de dynç alyşynyñ tertibi we beýleki köp sanly tertip sanawlary düzülip bilner.</a:t>
            </a:r>
            <a:endParaRPr lang="ru-RU" sz="1600" dirty="0"/>
          </a:p>
          <a:p>
            <a:r>
              <a:rPr lang="sq-AL" sz="1600" b="1" i="1" dirty="0"/>
              <a:t>Daşama meýilnamalarynyñ</a:t>
            </a:r>
            <a:r>
              <a:rPr lang="sq-AL" sz="1600" dirty="0"/>
              <a:t> halk hojalygynyñ beýleki pudaklarynyñ meýilnamalaryndan düýpli tapawutlanýandygy bilen baglanyşykly aýratynlyga eýedigini bellemek ähmiýetlidir hem-de wajypdyr. Daşama meýilnamalary, </a:t>
            </a:r>
            <a:r>
              <a:rPr lang="sq-AL" sz="1600" i="1" dirty="0"/>
              <a:t>bir tarapdan</a:t>
            </a:r>
            <a:r>
              <a:rPr lang="sq-AL" sz="1600" dirty="0"/>
              <a:t>, ulaga döwlet tarapyndan daşalyşa bolan tabşyryk bolup durýar, </a:t>
            </a:r>
            <a:r>
              <a:rPr lang="sq-AL" sz="1600" i="1" dirty="0"/>
              <a:t>ikinji tarapdan</a:t>
            </a:r>
            <a:r>
              <a:rPr lang="sq-AL" sz="1600" dirty="0"/>
              <a:t> bolsa, ulagyñ  ähli ulanyş işlerini guramak üçin başlangyç edara </a:t>
            </a:r>
            <a:r>
              <a:rPr lang="ru-RU" sz="1600" dirty="0" err="1"/>
              <a:t>resminamasy</a:t>
            </a:r>
            <a:r>
              <a:rPr lang="sq-AL" sz="1600" dirty="0"/>
              <a:t> bolup durýar. </a:t>
            </a:r>
            <a:endParaRPr lang="tk-TM" sz="1600" dirty="0" smtClean="0"/>
          </a:p>
          <a:p>
            <a:r>
              <a:rPr lang="sq-AL" sz="1600" b="1" i="1" dirty="0" smtClean="0"/>
              <a:t>Hereketiñ </a:t>
            </a:r>
            <a:r>
              <a:rPr lang="sq-AL" sz="1600" b="1" i="1" dirty="0"/>
              <a:t>tertibi we sanawy</a:t>
            </a:r>
            <a:r>
              <a:rPr lang="sq-AL" sz="1600" b="1" dirty="0"/>
              <a:t> </a:t>
            </a:r>
            <a:r>
              <a:rPr lang="sq-AL" sz="1600" dirty="0"/>
              <a:t>häzirki wagtda ulag birlikleriniñ</a:t>
            </a:r>
            <a:r>
              <a:rPr lang="sq-AL" sz="1600" b="1" dirty="0"/>
              <a:t>  </a:t>
            </a:r>
            <a:r>
              <a:rPr lang="sq-AL" sz="1600" dirty="0"/>
              <a:t>(otlylar, awtobuslar, gämiler, uçarlar we beýl. bilen)  ýolagçy gatnatmagy hem-de ýük daşamagy üçin  düzülýär. Hereketiñ sanawy jedwel görnüşinde bolup, ol hereketiñ gatnaw sanynyñ gije-gündiziñ dowamyndaky möçberini, her bir ulag birliginiñ sanawa girizilen islendik nokada gelýän we ugraýan takyk wagtyny, ulag birlikleriniñ barýan ugurlaryny kesgitleýär. Olar ulag torunyñ her bir bölümi, her bir ugry boýynça hereketiñ üznüksizliginiñ we tertibiniñ derejesini şöhlelendirýär. Ulag ulgamy üçin düzülenden soñ hem-de maglumatlar ählumumy habar berlenden soñ hereketiñ sanawy içerki ulag </a:t>
            </a:r>
            <a:r>
              <a:rPr lang="ru-RU" sz="1600" dirty="0" err="1"/>
              <a:t>resminamasy</a:t>
            </a:r>
            <a:r>
              <a:rPr lang="sq-AL" sz="1600" dirty="0"/>
              <a:t> bolanlygyndan umumy döwlet </a:t>
            </a:r>
            <a:r>
              <a:rPr lang="ru-RU" sz="1600" dirty="0" err="1"/>
              <a:t>resminamasyna</a:t>
            </a:r>
            <a:r>
              <a:rPr lang="sq-AL" sz="1600" dirty="0"/>
              <a:t> öwrülýär. Şondan soñ ol ulag ulgamynyñ bölümleri üçin hem hökmany ýerine ýetirilmeli </a:t>
            </a:r>
            <a:r>
              <a:rPr lang="ru-RU" sz="1600" dirty="0" err="1"/>
              <a:t>resminama</a:t>
            </a:r>
            <a:r>
              <a:rPr lang="sq-AL" sz="1600" dirty="0"/>
              <a:t> öwrülýär.</a:t>
            </a:r>
            <a:endParaRPr lang="ru-RU" sz="1600" dirty="0"/>
          </a:p>
          <a:p>
            <a:r>
              <a:rPr lang="ru-RU" sz="1600" dirty="0" smtClean="0">
                <a:latin typeface="Times New Roman" pitchFamily="18" charset="0"/>
                <a:cs typeface="Times New Roman" pitchFamily="18" charset="0"/>
              </a:rPr>
              <a:t> </a:t>
            </a:r>
            <a:endParaRPr lang="ru-RU" sz="1400" dirty="0"/>
          </a:p>
        </p:txBody>
      </p:sp>
    </p:spTree>
    <p:extLst>
      <p:ext uri="{BB962C8B-B14F-4D97-AF65-F5344CB8AC3E}">
        <p14:creationId xmlns:p14="http://schemas.microsoft.com/office/powerpoint/2010/main" val="168660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type="subTitle" idx="1"/>
          </p:nvPr>
        </p:nvSpPr>
        <p:spPr>
          <a:xfrm>
            <a:off x="251520" y="116632"/>
            <a:ext cx="8640960" cy="6480720"/>
          </a:xfrm>
        </p:spPr>
        <p:txBody>
          <a:bodyPr>
            <a:noAutofit/>
          </a:bodyPr>
          <a:lstStyle/>
          <a:p>
            <a:pPr algn="just"/>
            <a:r>
              <a:rPr lang="tk-TM" sz="1700" dirty="0" smtClean="0">
                <a:latin typeface="Times New Roman" pitchFamily="18" charset="0"/>
                <a:cs typeface="Times New Roman" pitchFamily="18" charset="0"/>
              </a:rPr>
              <a:t>2. </a:t>
            </a:r>
            <a:r>
              <a:rPr lang="sq-AL" sz="1700" dirty="0">
                <a:latin typeface="Times New Roman" pitchFamily="18" charset="0"/>
                <a:cs typeface="Times New Roman" pitchFamily="18" charset="0"/>
              </a:rPr>
              <a:t>Her bir ulag görnüşinde onuñ tehniki işini hasaba almak we derñemek üçin kesgitli san hem-de hil görkezijileriniñ toplumy emele gelendir. </a:t>
            </a:r>
            <a:endParaRPr lang="ru-RU" sz="1700" dirty="0">
              <a:latin typeface="Times New Roman" pitchFamily="18" charset="0"/>
              <a:cs typeface="Times New Roman" pitchFamily="18" charset="0"/>
            </a:endParaRPr>
          </a:p>
          <a:p>
            <a:pPr algn="just"/>
            <a:r>
              <a:rPr lang="sq-AL" sz="1700" i="1" dirty="0">
                <a:latin typeface="Times New Roman" pitchFamily="18" charset="0"/>
                <a:cs typeface="Times New Roman" pitchFamily="18" charset="0"/>
              </a:rPr>
              <a:t>    </a:t>
            </a:r>
            <a:r>
              <a:rPr lang="sq-AL" sz="1700" b="1" i="1" dirty="0">
                <a:latin typeface="Times New Roman" pitchFamily="18" charset="0"/>
                <a:cs typeface="Times New Roman" pitchFamily="18" charset="0"/>
              </a:rPr>
              <a:t>Tehniki işiñ san görkezijilerine</a:t>
            </a:r>
            <a:r>
              <a:rPr lang="sq-AL" sz="1700" b="1" dirty="0">
                <a:latin typeface="Times New Roman" pitchFamily="18" charset="0"/>
                <a:cs typeface="Times New Roman" pitchFamily="18" charset="0"/>
              </a:rPr>
              <a:t> </a:t>
            </a:r>
            <a:r>
              <a:rPr lang="sq-AL" sz="1700" dirty="0">
                <a:latin typeface="Times New Roman" pitchFamily="18" charset="0"/>
                <a:cs typeface="Times New Roman" pitchFamily="18" charset="0"/>
              </a:rPr>
              <a:t>şulary goşmak bolar:</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hereket </a:t>
            </a:r>
            <a:r>
              <a:rPr lang="sq-AL" sz="1700" dirty="0">
                <a:latin typeface="Times New Roman" pitchFamily="18" charset="0"/>
                <a:cs typeface="Times New Roman" pitchFamily="18" charset="0"/>
              </a:rPr>
              <a:t>edýän düzümiñ geçen jemi ýoly. Ol otly-km, lokomotiw-km, wagon-km, gämi-km we ş.m. hem-de adatça ýükli we ýüksiz geçen ýoly tapawutlandyrylýar;</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ugradylýan </a:t>
            </a:r>
            <a:r>
              <a:rPr lang="sq-AL" sz="1700" dirty="0">
                <a:latin typeface="Times New Roman" pitchFamily="18" charset="0"/>
                <a:cs typeface="Times New Roman" pitchFamily="18" charset="0"/>
              </a:rPr>
              <a:t>nokatlarynda, ýol ugrunda we eltilmeli nokadynda amala aşyrylýan ýuk işleriniñ sany;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ulagyñ </a:t>
            </a:r>
            <a:r>
              <a:rPr lang="sq-AL" sz="1700" dirty="0">
                <a:latin typeface="Times New Roman" pitchFamily="18" charset="0"/>
                <a:cs typeface="Times New Roman" pitchFamily="18" charset="0"/>
              </a:rPr>
              <a:t>bir bölüminden başga bir bölümine  geçirilen hereket edýän düzümiñ birlikleriniñ sany.</a:t>
            </a:r>
            <a:endParaRPr lang="ru-RU" sz="1700" dirty="0">
              <a:latin typeface="Times New Roman" pitchFamily="18" charset="0"/>
              <a:cs typeface="Times New Roman" pitchFamily="18" charset="0"/>
            </a:endParaRPr>
          </a:p>
          <a:p>
            <a:pPr algn="just"/>
            <a:r>
              <a:rPr lang="sq-AL" sz="1700" i="1" dirty="0">
                <a:latin typeface="Times New Roman" pitchFamily="18" charset="0"/>
                <a:cs typeface="Times New Roman" pitchFamily="18" charset="0"/>
              </a:rPr>
              <a:t>    </a:t>
            </a:r>
            <a:r>
              <a:rPr lang="sq-AL" sz="1700" b="1" i="1" dirty="0">
                <a:latin typeface="Times New Roman" pitchFamily="18" charset="0"/>
                <a:cs typeface="Times New Roman" pitchFamily="18" charset="0"/>
              </a:rPr>
              <a:t>Tehniki işiñ hil görkezijilerine</a:t>
            </a:r>
            <a:r>
              <a:rPr lang="sq-AL" sz="1700" dirty="0">
                <a:latin typeface="Times New Roman" pitchFamily="18" charset="0"/>
                <a:cs typeface="Times New Roman" pitchFamily="18" charset="0"/>
              </a:rPr>
              <a:t> bolsa şular degişlidir: </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sq-AL" sz="1700" dirty="0">
                <a:latin typeface="Times New Roman" pitchFamily="18" charset="0"/>
                <a:cs typeface="Times New Roman" pitchFamily="18" charset="0"/>
              </a:rPr>
              <a:t>ulag birlikleriniñ (lokomotiwleriñ, wagonlaryñ, gämileriñ, awtomobilleriñ, uçarlaryñ) sagatlaýyn ýa-da gije-gündizlik aýlawy;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ulag </a:t>
            </a:r>
            <a:r>
              <a:rPr lang="sq-AL" sz="1700" dirty="0">
                <a:latin typeface="Times New Roman" pitchFamily="18" charset="0"/>
                <a:cs typeface="Times New Roman" pitchFamily="18" charset="0"/>
              </a:rPr>
              <a:t>birlikleriniñ gije-gündizlik km-de geçen </a:t>
            </a:r>
            <a:r>
              <a:rPr lang="sq-AL" sz="1700" dirty="0" smtClean="0">
                <a:latin typeface="Times New Roman" pitchFamily="18" charset="0"/>
                <a:cs typeface="Times New Roman" pitchFamily="18" charset="0"/>
              </a:rPr>
              <a:t>ýoly;</a:t>
            </a:r>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hereketiñ </a:t>
            </a:r>
            <a:r>
              <a:rPr lang="sq-AL" sz="1700" dirty="0">
                <a:latin typeface="Times New Roman" pitchFamily="18" charset="0"/>
                <a:cs typeface="Times New Roman" pitchFamily="18" charset="0"/>
              </a:rPr>
              <a:t>sagatlaýyn </a:t>
            </a:r>
            <a:r>
              <a:rPr lang="sq-AL" sz="1700" dirty="0" smtClean="0">
                <a:latin typeface="Times New Roman" pitchFamily="18" charset="0"/>
                <a:cs typeface="Times New Roman" pitchFamily="18" charset="0"/>
              </a:rPr>
              <a:t>tizligi;</a:t>
            </a:r>
            <a:r>
              <a:rPr lang="ru-RU" sz="1700" dirty="0">
                <a:latin typeface="Times New Roman" pitchFamily="18" charset="0"/>
                <a:cs typeface="Times New Roman" pitchFamily="18" charset="0"/>
              </a:rPr>
              <a:t> </a:t>
            </a:r>
            <a:r>
              <a:rPr lang="sq-AL" sz="1700" dirty="0" smtClean="0">
                <a:latin typeface="Times New Roman" pitchFamily="18" charset="0"/>
                <a:cs typeface="Times New Roman" pitchFamily="18" charset="0"/>
              </a:rPr>
              <a:t>hereket </a:t>
            </a:r>
            <a:r>
              <a:rPr lang="sq-AL" sz="1700" dirty="0">
                <a:latin typeface="Times New Roman" pitchFamily="18" charset="0"/>
                <a:cs typeface="Times New Roman" pitchFamily="18" charset="0"/>
              </a:rPr>
              <a:t>edýän düzüme (wagon, gämi, awtomobil we beýl.) hereketsiz we hereketli ýagdaýynda düşýän </a:t>
            </a:r>
            <a:r>
              <a:rPr lang="sq-AL" sz="1700" dirty="0" smtClean="0">
                <a:latin typeface="Times New Roman" pitchFamily="18" charset="0"/>
                <a:cs typeface="Times New Roman" pitchFamily="18" charset="0"/>
              </a:rPr>
              <a:t>agram;</a:t>
            </a:r>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alnan </a:t>
            </a:r>
            <a:r>
              <a:rPr lang="sq-AL" sz="1700" dirty="0">
                <a:latin typeface="Times New Roman" pitchFamily="18" charset="0"/>
                <a:cs typeface="Times New Roman" pitchFamily="18" charset="0"/>
              </a:rPr>
              <a:t>wagtda ulag birliginiñ ýükli geçen ýolunuñ umumy geçilen ýola bolan gatnaşygy, ýagny, geçilen ýoly peýdalanmagyñ koeffisienti;</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ulag </a:t>
            </a:r>
            <a:r>
              <a:rPr lang="sq-AL" sz="1700" dirty="0">
                <a:latin typeface="Times New Roman" pitchFamily="18" charset="0"/>
                <a:cs typeface="Times New Roman" pitchFamily="18" charset="0"/>
              </a:rPr>
              <a:t>birliginiñ gije-gündizdäki işiniñ ortaça sagat dowamlylygy;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a:latin typeface="Times New Roman" pitchFamily="18" charset="0"/>
                <a:cs typeface="Times New Roman" pitchFamily="18" charset="0"/>
              </a:rPr>
              <a:t>hereket edýän düzümiñ parkyny peýdalanmak koeffisienti, ýagny, işleýän ulag birlikleriniñ sanawda bar bolanlara prosent gatnaşygy;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ulag </a:t>
            </a:r>
            <a:r>
              <a:rPr lang="sq-AL" sz="1700" dirty="0">
                <a:latin typeface="Times New Roman" pitchFamily="18" charset="0"/>
                <a:cs typeface="Times New Roman" pitchFamily="18" charset="0"/>
              </a:rPr>
              <a:t>birlikleriniñ hasap döwründäki öndürijiligi (tonno-km-de).</a:t>
            </a:r>
            <a:endParaRPr lang="ru-RU" sz="1700" dirty="0">
              <a:latin typeface="Times New Roman" pitchFamily="18" charset="0"/>
              <a:cs typeface="Times New Roman" pitchFamily="18" charset="0"/>
            </a:endParaRPr>
          </a:p>
          <a:p>
            <a:pPr algn="just"/>
            <a:r>
              <a:rPr lang="sq-AL" sz="1700" dirty="0">
                <a:latin typeface="Times New Roman" pitchFamily="18" charset="0"/>
                <a:cs typeface="Times New Roman" pitchFamily="18" charset="0"/>
              </a:rPr>
              <a:t>    Şu görkezijileriñ kömegi bilen wagt boýynça hereket edýän düzümi ulanmaklygyñ hiline, kuwwatyna we ýük göterijiligine baha berip bolar. Wajyp wagt görkezijilerine aýlaw, ortaça gije-gündizde geçilen ýol we ulag birlikleriniñ hereket tizligi degişlidir.</a:t>
            </a:r>
            <a:endParaRPr lang="ru-RU" sz="1700" dirty="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marL="0" indent="0" algn="just">
              <a:buNone/>
            </a:pPr>
            <a:endParaRPr lang="en-US" sz="1200" dirty="0" smtClean="0"/>
          </a:p>
          <a:p>
            <a:pPr algn="l"/>
            <a:endParaRPr lang="en-US" sz="1200" dirty="0"/>
          </a:p>
          <a:p>
            <a:pPr algn="l"/>
            <a:endParaRPr lang="en-US" sz="1200" dirty="0" smtClean="0"/>
          </a:p>
          <a:p>
            <a:endParaRPr lang="tk-TM" sz="1200" dirty="0" smtClean="0"/>
          </a:p>
          <a:p>
            <a:endParaRPr lang="tk-TM" sz="1200" dirty="0"/>
          </a:p>
          <a:p>
            <a:endParaRPr lang="tk-TM" sz="1200" dirty="0" smtClean="0"/>
          </a:p>
          <a:p>
            <a:endParaRPr lang="ru-RU" sz="1300" dirty="0">
              <a:latin typeface="+mj-lt"/>
            </a:endParaRPr>
          </a:p>
        </p:txBody>
      </p:sp>
    </p:spTree>
    <p:extLst>
      <p:ext uri="{BB962C8B-B14F-4D97-AF65-F5344CB8AC3E}">
        <p14:creationId xmlns:p14="http://schemas.microsoft.com/office/powerpoint/2010/main" val="45783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79512" y="260648"/>
            <a:ext cx="8640960" cy="6480720"/>
          </a:xfrm>
        </p:spPr>
        <p:txBody>
          <a:bodyPr/>
          <a:lstStyle/>
          <a:p>
            <a:pPr algn="just"/>
            <a:r>
              <a:rPr lang="sq-AL" b="1" i="1" dirty="0"/>
              <a:t>Aýlaw </a:t>
            </a:r>
            <a:r>
              <a:rPr lang="sq-AL" dirty="0"/>
              <a:t>ulag birlikleriniñ bir daşama döwrünu (siklini) ýerine ýetirmäge sarp edýän wagtyny (gije-gündizde ýa-da sagatda) añladýar. Hereket edýän düzümiñ aýlawyny çaltlandyrmak her bir ulag görnüşiniñ işgärleriniñ esasy meseleleriniñ biri bolup durýar. Aylaw wagty näçe az boldugyça, bar bolan hereket edýän düzüm bilen şonçada köp daşama işlerini ýerine ýetirip bolar</a:t>
            </a:r>
            <a:r>
              <a:rPr lang="sq-AL" dirty="0" smtClean="0"/>
              <a:t>.</a:t>
            </a:r>
            <a:r>
              <a:rPr lang="tk-TM" dirty="0" smtClean="0"/>
              <a:t> </a:t>
            </a:r>
            <a:r>
              <a:rPr lang="sq-AL" b="1" i="1" dirty="0"/>
              <a:t>Ulag serişdeleriniñ parky</a:t>
            </a:r>
            <a:r>
              <a:rPr lang="sq-AL" b="1" dirty="0"/>
              <a:t>  </a:t>
            </a:r>
            <a:r>
              <a:rPr lang="sq-AL" dirty="0"/>
              <a:t>islendik ulag görnüşi üçin</a:t>
            </a:r>
            <a:r>
              <a:rPr lang="sq-AL" b="1" dirty="0"/>
              <a:t> </a:t>
            </a:r>
            <a:r>
              <a:rPr lang="sq-AL" dirty="0"/>
              <a:t>ikinji esasy başlangyç bolup, ol işjeñ (özi hereket edip bilýän) işjeñ däl (tirkeg) ulag birlikleriniñ sany bilen kesgitlenýär. </a:t>
            </a:r>
            <a:r>
              <a:rPr lang="sq-AL" b="1" i="1" dirty="0"/>
              <a:t>Ulag ulgamynyñ ulanyş we hususy bejergi kärhanalary</a:t>
            </a:r>
            <a:r>
              <a:rPr lang="sq-AL" dirty="0"/>
              <a:t> ulag görnüşleriniñ üçünji başlangyjy bolmak bilen, özünde demirýol, awtomobil menzillerini we esaslaryny (bazasyny), deñiz we derýa portlaryny, aeroportlary, bejergi zawodlary, ähli gurluşlary we ymaratlary bilen depolary özünde jemleýär. </a:t>
            </a:r>
            <a:endParaRPr lang="ru-RU" dirty="0"/>
          </a:p>
          <a:p>
            <a:pPr algn="just"/>
            <a:endParaRPr lang="ru-RU" dirty="0"/>
          </a:p>
        </p:txBody>
      </p:sp>
    </p:spTree>
    <p:extLst>
      <p:ext uri="{BB962C8B-B14F-4D97-AF65-F5344CB8AC3E}">
        <p14:creationId xmlns:p14="http://schemas.microsoft.com/office/powerpoint/2010/main" val="428892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7504" y="0"/>
            <a:ext cx="8928992" cy="6669360"/>
          </a:xfrm>
        </p:spPr>
        <p:txBody>
          <a:bodyPr>
            <a:noAutofit/>
          </a:bodyPr>
          <a:lstStyle/>
          <a:p>
            <a:pPr algn="just"/>
            <a:r>
              <a:rPr lang="tk-TM" sz="1700" dirty="0" smtClean="0">
                <a:latin typeface="Times New Roman" pitchFamily="18" charset="0"/>
                <a:cs typeface="Times New Roman" pitchFamily="18" charset="0"/>
              </a:rPr>
              <a:t>3.</a:t>
            </a:r>
            <a:r>
              <a:rPr lang="sq-AL" sz="1700" b="1" i="1" dirty="0">
                <a:latin typeface="Times New Roman" pitchFamily="18" charset="0"/>
                <a:cs typeface="Times New Roman" pitchFamily="18" charset="0"/>
              </a:rPr>
              <a:t> Ulag ulgamynyñ ulanyş we hususy bejergi kärhanalary</a:t>
            </a:r>
            <a:r>
              <a:rPr lang="sq-AL" sz="1700" dirty="0">
                <a:latin typeface="Times New Roman" pitchFamily="18" charset="0"/>
                <a:cs typeface="Times New Roman" pitchFamily="18" charset="0"/>
              </a:rPr>
              <a:t> ulag görnüşleriniñ üçünji başlangyjy bolmak bilen, özünde demirýol, awtomobil menzillerini we esaslaryny (bazasyny), deñiz we derýa portlaryny, aeroportlary, bejergi zawodlary, ähli gurluşlary we ymaratlary bilen depolary özünde jemleýär. Ulanyş kärhanalaryndan daşama işleri başlanýar, dowam etdirilýär we tamamlanýar. Şunuñ bilen birlikde olar hem-de bejergi kärhanalary işe ukyply gurat ýagdaýda ýollary, hereket edýän düzümi, hereketi düzgünleşdirýän gurluşlaryaragatnaşyk serişdelerini we beýl. işe ukyply gurat ýagdaýda saklamagy üpjün edýär..  </a:t>
            </a:r>
            <a:endParaRPr lang="ru-RU" sz="1700" dirty="0">
              <a:latin typeface="Times New Roman" pitchFamily="18" charset="0"/>
              <a:cs typeface="Times New Roman" pitchFamily="18" charset="0"/>
            </a:endParaRPr>
          </a:p>
          <a:p>
            <a:pPr algn="just"/>
            <a:r>
              <a:rPr lang="sq-AL" sz="1700" dirty="0">
                <a:latin typeface="Times New Roman" pitchFamily="18" charset="0"/>
                <a:cs typeface="Times New Roman" pitchFamily="18" charset="0"/>
              </a:rPr>
              <a:t>   </a:t>
            </a:r>
            <a:r>
              <a:rPr lang="sq-AL" sz="1700" i="1" dirty="0">
                <a:latin typeface="Times New Roman" pitchFamily="18" charset="0"/>
                <a:cs typeface="Times New Roman" pitchFamily="18" charset="0"/>
              </a:rPr>
              <a:t> </a:t>
            </a:r>
            <a:r>
              <a:rPr lang="sq-AL" sz="1700" b="1" i="1" dirty="0">
                <a:latin typeface="Times New Roman" pitchFamily="18" charset="0"/>
                <a:cs typeface="Times New Roman" pitchFamily="18" charset="0"/>
              </a:rPr>
              <a:t>Ulag ulgamynyñ islendik düzüjisiniñ geçirijilik ukyby</a:t>
            </a:r>
            <a:r>
              <a:rPr lang="sq-AL" sz="1700" i="1" dirty="0">
                <a:latin typeface="Times New Roman" pitchFamily="18" charset="0"/>
                <a:cs typeface="Times New Roman" pitchFamily="18" charset="0"/>
              </a:rPr>
              <a:t> </a:t>
            </a:r>
            <a:r>
              <a:rPr lang="sq-AL" sz="1700" dirty="0">
                <a:latin typeface="Times New Roman" pitchFamily="18" charset="0"/>
                <a:cs typeface="Times New Roman" pitchFamily="18" charset="0"/>
              </a:rPr>
              <a:t>bar bolan tehniki üpjünçiligiñ esasynda hem-de hereketi guramagyñ kesgitli görnüşi şertlerinde berlen ulag ulgamynyñ nokadyndan (ýol kesiginden, hasaplanýan nokatdan ýa-da ýolçatrygyndan) wagt birliginde (adatça, gije-gündizde ýa-da sagatda) geçip bilýän hereket edýän düzümiñ iñ ýokary mukdary bilen kesgitlenýär. Islendik ulag ulgamynyñ nokadynyñ geçirijilik ukybyny kesgitlemek üçin berlen nokatdaky hereketiñ modelini düzmek zerurdyr hem-de ulag akymynyñ gaýtalanýan siklini tapmaly. Ondan soñ şu aşakdakylar amala aşyrylmalydyr:</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ulag </a:t>
            </a:r>
            <a:r>
              <a:rPr lang="sq-AL" sz="1700" dirty="0">
                <a:latin typeface="Times New Roman" pitchFamily="18" charset="0"/>
                <a:cs typeface="Times New Roman" pitchFamily="18" charset="0"/>
              </a:rPr>
              <a:t>birlikleriniñ gaýtalanýan siklde giñişlikdäki ýagdaýy hem-de olaryñ eýeleýän belli bir aralykdaky uzaklygyny;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smtClean="0">
                <a:latin typeface="Times New Roman" pitchFamily="18" charset="0"/>
                <a:cs typeface="Times New Roman" pitchFamily="18" charset="0"/>
              </a:rPr>
              <a:t>belli </a:t>
            </a:r>
            <a:r>
              <a:rPr lang="sq-AL" sz="1700" dirty="0">
                <a:latin typeface="Times New Roman" pitchFamily="18" charset="0"/>
                <a:cs typeface="Times New Roman" pitchFamily="18" charset="0"/>
              </a:rPr>
              <a:t>bir aralykdan ulag birliklerini geçirmäge sarp edilýän wagt, ýagny aralyk (sikl) wagty;</a:t>
            </a:r>
            <a:endParaRPr lang="ru-RU" sz="1700" dirty="0">
              <a:latin typeface="Times New Roman" pitchFamily="18" charset="0"/>
              <a:cs typeface="Times New Roman" pitchFamily="18" charset="0"/>
            </a:endParaRPr>
          </a:p>
          <a:p>
            <a:pPr lvl="0" algn="just"/>
            <a:r>
              <a:rPr lang="ru-RU" sz="1700" dirty="0">
                <a:latin typeface="Times New Roman" pitchFamily="18" charset="0"/>
                <a:cs typeface="Times New Roman" pitchFamily="18" charset="0"/>
              </a:rPr>
              <a:t> </a:t>
            </a:r>
            <a:r>
              <a:rPr lang="ru-RU" sz="1700" dirty="0" smtClean="0">
                <a:latin typeface="Times New Roman" pitchFamily="18" charset="0"/>
                <a:cs typeface="Times New Roman" pitchFamily="18" charset="0"/>
              </a:rPr>
              <a:t>- </a:t>
            </a:r>
            <a:r>
              <a:rPr lang="sq-AL" sz="1700" dirty="0">
                <a:latin typeface="Times New Roman" pitchFamily="18" charset="0"/>
                <a:cs typeface="Times New Roman" pitchFamily="18" charset="0"/>
              </a:rPr>
              <a:t>belli bir döwürdäki ulag birlikleriniñ sany.</a:t>
            </a:r>
            <a:endParaRPr lang="ru-RU" sz="1700" dirty="0">
              <a:latin typeface="Times New Roman" pitchFamily="18" charset="0"/>
              <a:cs typeface="Times New Roman" pitchFamily="18" charset="0"/>
            </a:endParaRPr>
          </a:p>
          <a:p>
            <a:pPr algn="just"/>
            <a:r>
              <a:rPr lang="tk-TM" sz="1700" dirty="0" smtClean="0">
                <a:latin typeface="Times New Roman" pitchFamily="18" charset="0"/>
                <a:cs typeface="Times New Roman" pitchFamily="18" charset="0"/>
              </a:rPr>
              <a:t> </a:t>
            </a:r>
            <a:r>
              <a:rPr lang="sq-AL" sz="1700" dirty="0"/>
              <a:t>Ulag ulgamynyñ islendik nokadynyñ goýberip bilijilik ukyby ulag akymynyñ hakyky iñ ýokary ululygyny kesgitleýän adalgadyr, sebäbi ulag ulgamynyñ islendik nokadynyñ geçirip bilijilik ukyby ýolda hiç bir ulag birligi bolmasada üýtgewsizligine durýar. Ulag ulgamy köp sanly ýüki</a:t>
            </a:r>
            <a:r>
              <a:rPr lang="ru-RU" sz="1700" dirty="0"/>
              <a:t>,</a:t>
            </a:r>
            <a:r>
              <a:rPr lang="sq-AL" sz="1700" dirty="0"/>
              <a:t> ýolagçylary iberijiler we kabul edijiler bilen göniden-göni özara gatnaşyga eýedir. Eger-de senagat kärhanalary beýleki kärhanalar bilen çäkli aragatnaşyk saklaýan bolsa, ulag ulgamy berlen geografik sebitdäki ähli kärhanalar we guramalar bilen baglanyşyklydyr hem-de olar bilen özara gatnaşyk etmäge borçlydyr. </a:t>
            </a:r>
            <a:endParaRPr lang="ru-RU" sz="1700" dirty="0">
              <a:latin typeface="Times New Roman" pitchFamily="18" charset="0"/>
              <a:cs typeface="Times New Roman" pitchFamily="18" charset="0"/>
            </a:endParaRPr>
          </a:p>
        </p:txBody>
      </p:sp>
    </p:spTree>
    <p:extLst>
      <p:ext uri="{BB962C8B-B14F-4D97-AF65-F5344CB8AC3E}">
        <p14:creationId xmlns:p14="http://schemas.microsoft.com/office/powerpoint/2010/main" val="3360254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571480"/>
            <a:ext cx="8183880" cy="5572164"/>
          </a:xfrm>
        </p:spPr>
        <p:txBody>
          <a:bodyPr>
            <a:normAutofit/>
          </a:bodyPr>
          <a:lstStyle/>
          <a:p>
            <a:pPr algn="ct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
            </a:r>
            <a:br>
              <a:rPr lang="tk-TM" sz="2000" dirty="0"/>
            </a:br>
            <a:r>
              <a:rPr lang="tk-TM" sz="2000" dirty="0"/>
              <a:t>Beýik ýüpek ýolunyň  kartasyndan bir görnüş</a:t>
            </a:r>
            <a:br>
              <a:rPr lang="tk-TM" sz="2000" dirty="0"/>
            </a:br>
            <a:endParaRPr lang="ru-RU" sz="2000"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20" y="428604"/>
            <a:ext cx="8501122" cy="478634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cSld>
  <p:clrMapOvr>
    <a:masterClrMapping/>
  </p:clrMapOvr>
  <p:transition spd="slow">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одержимое 1"/>
          <p:cNvSpPr>
            <a:spLocks noGrp="1"/>
          </p:cNvSpPr>
          <p:nvPr>
            <p:ph idx="1"/>
          </p:nvPr>
        </p:nvSpPr>
        <p:spPr>
          <a:xfrm>
            <a:off x="142844" y="1"/>
            <a:ext cx="8643998" cy="3643314"/>
          </a:xfrm>
          <a:ln>
            <a:solidFill>
              <a:schemeClr val="accent1"/>
            </a:solidFill>
          </a:ln>
        </p:spPr>
        <p:txBody>
          <a:bodyPr>
            <a:normAutofit/>
          </a:bodyPr>
          <a:lstStyle/>
          <a:p>
            <a:pPr algn="just">
              <a:lnSpc>
                <a:spcPct val="150000"/>
              </a:lnSpc>
              <a:buClr>
                <a:schemeClr val="tx2">
                  <a:lumMod val="50000"/>
                </a:schemeClr>
              </a:buClr>
              <a:buFont typeface="Wingdings" pitchFamily="2" charset="2"/>
              <a:buChar char="v"/>
            </a:pPr>
            <a:r>
              <a:rPr lang="ru-RU" sz="2000" b="1" i="1" dirty="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2013-nji ýylyň  15 – nji noýabrynda  geçirilen Türkmenistanyň Ministrler Kabinetiniň mejlisinde Parižden hoş habaryň gelip gowşandygy habar berildi, ýagny  Birleşen  Milletler Guramasynyň  Bilim, ylym we medeniýet boýunça guramasynyň  (ÝUNESKO)  Baş maslahatynyň Fransiýa Respublikasynyň  paýtagtynda geçirilen  37-nji mejlisinde Türkmenistan ilkinji  gezek 2013 – 2017 –nji ýyllarda  ÝUNESKO –nyň Ýerine Ýetiriji  geňeşiniň agzalygyna saýlandy. </a:t>
            </a:r>
          </a:p>
          <a:p>
            <a:pPr algn="just"/>
            <a:endParaRPr lang="ru-RU" sz="2800" dirty="0">
              <a:latin typeface="Calibri" pitchFamily="34" charset="0"/>
              <a:cs typeface="Calibri" pitchFamily="34" charset="0"/>
            </a:endParaRPr>
          </a:p>
        </p:txBody>
      </p:sp>
      <p:pic>
        <p:nvPicPr>
          <p:cNvPr id="4098" name="Picture 2" descr="E:\MEKAN\Desktop\documents\doc photos\IMG_20140327_104726.jpg"/>
          <p:cNvPicPr>
            <a:picLocks noChangeAspect="1" noChangeArrowheads="1"/>
          </p:cNvPicPr>
          <p:nvPr/>
        </p:nvPicPr>
        <p:blipFill>
          <a:blip r:embed="rId2" cstate="print"/>
          <a:srcRect/>
          <a:stretch>
            <a:fillRect/>
          </a:stretch>
        </p:blipFill>
        <p:spPr bwMode="auto">
          <a:xfrm>
            <a:off x="142844" y="3428976"/>
            <a:ext cx="4786346" cy="3429024"/>
          </a:xfrm>
          <a:prstGeom prst="rect">
            <a:avLst/>
          </a:prstGeom>
          <a:ln>
            <a:noFill/>
          </a:ln>
          <a:effectLst>
            <a:softEdge rad="112500"/>
          </a:effectLst>
        </p:spPr>
      </p:pic>
      <p:pic>
        <p:nvPicPr>
          <p:cNvPr id="4099" name="Picture 3" descr="E:\MEKAN\Desktop\documents\doc photos\IMG_20140327_105049.jpg"/>
          <p:cNvPicPr>
            <a:picLocks noChangeAspect="1" noChangeArrowheads="1"/>
          </p:cNvPicPr>
          <p:nvPr/>
        </p:nvPicPr>
        <p:blipFill>
          <a:blip r:embed="rId3" cstate="print"/>
          <a:srcRect/>
          <a:stretch>
            <a:fillRect/>
          </a:stretch>
        </p:blipFill>
        <p:spPr bwMode="auto">
          <a:xfrm>
            <a:off x="2000232" y="3857628"/>
            <a:ext cx="1248398" cy="885365"/>
          </a:xfrm>
          <a:prstGeom prst="ellipse">
            <a:avLst/>
          </a:prstGeom>
          <a:ln>
            <a:noFill/>
          </a:ln>
          <a:effectLst>
            <a:softEdge rad="112500"/>
          </a:effectLst>
        </p:spPr>
      </p:pic>
      <p:pic>
        <p:nvPicPr>
          <p:cNvPr id="2050" name="Picture 2"/>
          <p:cNvPicPr>
            <a:picLocks noChangeAspect="1" noChangeArrowheads="1"/>
          </p:cNvPicPr>
          <p:nvPr/>
        </p:nvPicPr>
        <p:blipFill>
          <a:blip r:embed="rId4" cstate="print"/>
          <a:srcRect/>
          <a:stretch>
            <a:fillRect/>
          </a:stretch>
        </p:blipFill>
        <p:spPr bwMode="auto">
          <a:xfrm>
            <a:off x="4929190" y="3000372"/>
            <a:ext cx="4071966" cy="3714776"/>
          </a:xfrm>
          <a:prstGeom prst="rect">
            <a:avLst/>
          </a:prstGeom>
          <a:noFill/>
          <a:ln w="9525">
            <a:noFill/>
            <a:miter lim="800000"/>
            <a:headEnd/>
            <a:tailEnd/>
          </a:ln>
          <a:effectLst/>
        </p:spPr>
      </p:pic>
    </p:spTree>
  </p:cSld>
  <p:clrMapOvr>
    <a:masterClrMapping/>
  </p:clrMapOvr>
  <p:transition spd="med">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16632"/>
            <a:ext cx="8507288" cy="6552728"/>
          </a:xfrm>
        </p:spPr>
        <p:txBody>
          <a:bodyPr>
            <a:normAutofit fontScale="70000" lnSpcReduction="20000"/>
          </a:bodyPr>
          <a:lstStyle/>
          <a:p>
            <a:pPr algn="just">
              <a:lnSpc>
                <a:spcPct val="120000"/>
              </a:lnSpc>
            </a:pPr>
            <a:endParaRPr lang="ru-RU" sz="2800" dirty="0" smtClean="0"/>
          </a:p>
          <a:p>
            <a:pPr algn="just">
              <a:lnSpc>
                <a:spcPct val="120000"/>
              </a:lnSpc>
            </a:pPr>
            <a:r>
              <a:rPr lang="ru-RU" sz="2800" dirty="0" smtClean="0"/>
              <a:t>Beýik </a:t>
            </a:r>
            <a:r>
              <a:rPr lang="ru-RU" sz="2800" dirty="0"/>
              <a:t>Ýüpek ýolunyň täze şertlerinde dikeldilýän häzirki döwründe ýürduň ulag-logistik mümkinçiliklerinden netijeli peýdalanmaga şert döretjek “Türkmenistanyň ulag syýasatynyň esaslary hakynda” Türkmenistanyň Kanuny kabul edilip, onda ulag syýasatynyň esasy wezipelerini, ulag babatda kabul edilen halkara  hukuk resminamalaryny durmuşa geçirmek, Türkmenistanyň üstaşyr geçelge mümkinçiliklerini netijeli ulanmak arkaly birleşen multimodal ulag üştaşyr ulgamlaryny döretmek, ulag hyzmatlaryny üpjün etmek üçin daşary ýurt döwletleri we halkara guramalary bilen hyzmatdaşlygy ýola goýmak hem-de ösdürmek Türkmenistanyň ulag syýasatynyň esasy ugurlary hökmünde kesgitlenilýär. Şeýle hem, Kanunda: “ Durnukly ösüşiň hereketlendiriji güýji hökmünde Türkmenistan halkara ulag işiniň ösüşine ýardam berýär we onuň amala aşyrylmagy üçin ykdysady, guramaçylyk we hukuk şertlerini döredýär” diýlip bellenilýär. Türkmenistanyň ulag-aragatnaşyk toplumyny ösdürmemegiň kada goýujy-hukuk esasy hem kämilleşýär. 2018-nji ýylyň 5-nji ýanwarynda Türkmenistanyň Mejlisi tarapyndan “Ulag howpsuzlygy hakynda” Türkmenistanyň kanunynyň kabul edilmegi hem muňa aýdyň şaýatlyk edýär. </a:t>
            </a:r>
            <a:endParaRPr lang="ru-RU" dirty="0"/>
          </a:p>
        </p:txBody>
      </p:sp>
    </p:spTree>
    <p:extLst>
      <p:ext uri="{BB962C8B-B14F-4D97-AF65-F5344CB8AC3E}">
        <p14:creationId xmlns:p14="http://schemas.microsoft.com/office/powerpoint/2010/main" val="2917162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a:spLocks noGrp="1"/>
          </p:cNvSpPr>
          <p:nvPr>
            <p:ph idx="1"/>
          </p:nvPr>
        </p:nvSpPr>
        <p:spPr>
          <a:xfrm>
            <a:off x="457200" y="333375"/>
            <a:ext cx="8229600" cy="5991225"/>
          </a:xfrm>
        </p:spPr>
        <p:txBody>
          <a:bodyPr>
            <a:normAutofit fontScale="92500" lnSpcReduction="10000"/>
          </a:bodyPr>
          <a:lstStyle/>
          <a:p>
            <a:r>
              <a:rPr lang="ru-RU" sz="2800" dirty="0"/>
              <a:t> </a:t>
            </a:r>
            <a:r>
              <a:rPr lang="ru-RU" sz="2300" dirty="0" err="1"/>
              <a:t>Hormatly</a:t>
            </a:r>
            <a:r>
              <a:rPr lang="ru-RU" sz="2300" dirty="0"/>
              <a:t> </a:t>
            </a:r>
            <a:r>
              <a:rPr lang="ru-RU" sz="2300" dirty="0" err="1"/>
              <a:t>Prezidentimiziň</a:t>
            </a:r>
            <a:r>
              <a:rPr lang="ru-RU" sz="2300" dirty="0"/>
              <a:t> </a:t>
            </a:r>
            <a:r>
              <a:rPr lang="ru-RU" sz="2300" dirty="0" err="1"/>
              <a:t>ýolbaşçylygynda</a:t>
            </a:r>
            <a:r>
              <a:rPr lang="ru-RU" sz="2300" dirty="0"/>
              <a:t> ulag </a:t>
            </a:r>
            <a:r>
              <a:rPr lang="ru-RU" sz="2300" dirty="0" err="1"/>
              <a:t>pudagynyň</a:t>
            </a:r>
            <a:r>
              <a:rPr lang="ru-RU" sz="2300" dirty="0"/>
              <a:t> </a:t>
            </a:r>
            <a:r>
              <a:rPr lang="ru-RU" sz="2300" dirty="0" err="1"/>
              <a:t>maddy-enjamlaýyn</a:t>
            </a:r>
            <a:r>
              <a:rPr lang="ru-RU" sz="2300" dirty="0"/>
              <a:t> </a:t>
            </a:r>
            <a:r>
              <a:rPr lang="ru-RU" sz="2300" dirty="0" err="1"/>
              <a:t>binýady</a:t>
            </a:r>
            <a:r>
              <a:rPr lang="ru-RU" sz="2300" dirty="0"/>
              <a:t> </a:t>
            </a:r>
            <a:r>
              <a:rPr lang="ru-RU" sz="2300" dirty="0" err="1"/>
              <a:t>toplumlaýyn</a:t>
            </a:r>
            <a:r>
              <a:rPr lang="ru-RU" sz="2300" dirty="0"/>
              <a:t> </a:t>
            </a:r>
            <a:r>
              <a:rPr lang="ru-RU" sz="2300" dirty="0" err="1"/>
              <a:t>döwrebaplaşdyrylýar</a:t>
            </a:r>
            <a:r>
              <a:rPr lang="ru-RU" sz="2300" dirty="0"/>
              <a:t>. </a:t>
            </a:r>
            <a:r>
              <a:rPr lang="ru-RU" sz="2300" dirty="0" err="1"/>
              <a:t>Bu</a:t>
            </a:r>
            <a:r>
              <a:rPr lang="ru-RU" sz="2300" dirty="0"/>
              <a:t> </a:t>
            </a:r>
            <a:r>
              <a:rPr lang="ru-RU" sz="2300" dirty="0" err="1"/>
              <a:t>ugur</a:t>
            </a:r>
            <a:r>
              <a:rPr lang="ru-RU" sz="2300" dirty="0"/>
              <a:t> </a:t>
            </a:r>
            <a:r>
              <a:rPr lang="ru-RU" sz="2300" dirty="0" err="1"/>
              <a:t>boýunça</a:t>
            </a:r>
            <a:r>
              <a:rPr lang="ru-RU" sz="2300" dirty="0"/>
              <a:t> </a:t>
            </a:r>
            <a:r>
              <a:rPr lang="ru-RU" sz="2300" dirty="0" err="1"/>
              <a:t>bar</a:t>
            </a:r>
            <a:r>
              <a:rPr lang="ru-RU" sz="2300" dirty="0"/>
              <a:t> </a:t>
            </a:r>
            <a:r>
              <a:rPr lang="ru-RU" sz="2300" dirty="0" err="1"/>
              <a:t>bolan</a:t>
            </a:r>
            <a:r>
              <a:rPr lang="ru-RU" sz="2300" dirty="0"/>
              <a:t> ulag-</a:t>
            </a:r>
            <a:r>
              <a:rPr lang="ru-RU" sz="2300" dirty="0" err="1"/>
              <a:t>kommunikasiýa</a:t>
            </a:r>
            <a:r>
              <a:rPr lang="ru-RU" sz="2300" dirty="0"/>
              <a:t> ulgamlaryny </a:t>
            </a:r>
            <a:r>
              <a:rPr lang="ru-RU" sz="2300" dirty="0" err="1"/>
              <a:t>giňeltmäge</a:t>
            </a:r>
            <a:r>
              <a:rPr lang="ru-RU" sz="2300" dirty="0"/>
              <a:t> hem-de </a:t>
            </a:r>
            <a:r>
              <a:rPr lang="ru-RU" sz="2300" dirty="0" err="1"/>
              <a:t>täzelerini</a:t>
            </a:r>
            <a:r>
              <a:rPr lang="ru-RU" sz="2300" dirty="0"/>
              <a:t> </a:t>
            </a:r>
            <a:r>
              <a:rPr lang="ru-RU" sz="2300" dirty="0" err="1"/>
              <a:t>gurmaga</a:t>
            </a:r>
            <a:r>
              <a:rPr lang="ru-RU" sz="2300" dirty="0"/>
              <a:t> </a:t>
            </a:r>
            <a:r>
              <a:rPr lang="ru-RU" sz="2300" dirty="0" err="1"/>
              <a:t>gönükdirilen</a:t>
            </a:r>
            <a:r>
              <a:rPr lang="ru-RU" sz="2300" dirty="0"/>
              <a:t> </a:t>
            </a:r>
            <a:r>
              <a:rPr lang="ru-RU" sz="2300" dirty="0" err="1"/>
              <a:t>milli</a:t>
            </a:r>
            <a:r>
              <a:rPr lang="ru-RU" sz="2300" dirty="0"/>
              <a:t> </a:t>
            </a:r>
            <a:r>
              <a:rPr lang="ru-RU" sz="2300" dirty="0" err="1"/>
              <a:t>maksatnamalar</a:t>
            </a:r>
            <a:r>
              <a:rPr lang="ru-RU" sz="2300" dirty="0"/>
              <a:t>  </a:t>
            </a:r>
            <a:r>
              <a:rPr lang="ru-RU" sz="2300" dirty="0" err="1"/>
              <a:t>işlenip</a:t>
            </a:r>
            <a:r>
              <a:rPr lang="ru-RU" sz="2300" dirty="0"/>
              <a:t> </a:t>
            </a:r>
            <a:r>
              <a:rPr lang="ru-RU" sz="2300" dirty="0" err="1"/>
              <a:t>taýýarlanyldy</a:t>
            </a:r>
            <a:r>
              <a:rPr lang="ru-RU" sz="2300" dirty="0"/>
              <a:t> we </a:t>
            </a:r>
            <a:r>
              <a:rPr lang="ru-RU" sz="2300" dirty="0" err="1"/>
              <a:t>olar</a:t>
            </a:r>
            <a:r>
              <a:rPr lang="ru-RU" sz="2300" dirty="0"/>
              <a:t> </a:t>
            </a:r>
            <a:r>
              <a:rPr lang="ru-RU" sz="2300" dirty="0" err="1"/>
              <a:t>üstünlikli</a:t>
            </a:r>
            <a:r>
              <a:rPr lang="ru-RU" sz="2300" dirty="0"/>
              <a:t> durmuşa </a:t>
            </a:r>
            <a:r>
              <a:rPr lang="ru-RU" sz="2300" dirty="0" err="1"/>
              <a:t>geçirilýär</a:t>
            </a:r>
            <a:r>
              <a:rPr lang="ru-RU" sz="2300" dirty="0"/>
              <a:t>. </a:t>
            </a:r>
            <a:r>
              <a:rPr lang="ru-RU" sz="2300" dirty="0" err="1"/>
              <a:t>Ýurdumyz</a:t>
            </a:r>
            <a:r>
              <a:rPr lang="ru-RU" sz="2300" dirty="0"/>
              <a:t> bilen </a:t>
            </a:r>
            <a:r>
              <a:rPr lang="ru-RU" sz="2300" dirty="0" err="1"/>
              <a:t>Merkezi</a:t>
            </a:r>
            <a:r>
              <a:rPr lang="ru-RU" sz="2300" dirty="0"/>
              <a:t> </a:t>
            </a:r>
            <a:r>
              <a:rPr lang="ru-RU" sz="2300" dirty="0" err="1"/>
              <a:t>Aziýa</a:t>
            </a:r>
            <a:r>
              <a:rPr lang="ru-RU" sz="2300" dirty="0"/>
              <a:t> </a:t>
            </a:r>
            <a:r>
              <a:rPr lang="ru-RU" sz="2300" dirty="0" err="1"/>
              <a:t>döwletiniň</a:t>
            </a:r>
            <a:r>
              <a:rPr lang="ru-RU" sz="2300" dirty="0"/>
              <a:t> </a:t>
            </a:r>
            <a:r>
              <a:rPr lang="ru-RU" sz="2300" dirty="0" err="1"/>
              <a:t>arasyndaky</a:t>
            </a:r>
            <a:r>
              <a:rPr lang="ru-RU" sz="2300" dirty="0"/>
              <a:t> netijeli </a:t>
            </a:r>
            <a:r>
              <a:rPr lang="ru-RU" sz="2300" dirty="0" err="1"/>
              <a:t>gatnaşyklary</a:t>
            </a:r>
            <a:r>
              <a:rPr lang="ru-RU" sz="2300" dirty="0"/>
              <a:t> </a:t>
            </a:r>
            <a:r>
              <a:rPr lang="ru-RU" sz="2300" dirty="0" err="1"/>
              <a:t>pugtalandyrmakda</a:t>
            </a:r>
            <a:r>
              <a:rPr lang="ru-RU" sz="2300" dirty="0"/>
              <a:t> </a:t>
            </a:r>
            <a:r>
              <a:rPr lang="ru-RU" sz="2300" dirty="0" err="1"/>
              <a:t>Gazagystan-Türkmensitan-Eýran</a:t>
            </a:r>
            <a:r>
              <a:rPr lang="ru-RU" sz="2300" dirty="0"/>
              <a:t> </a:t>
            </a:r>
            <a:r>
              <a:rPr lang="ru-RU" sz="2300" dirty="0" err="1"/>
              <a:t>demir</a:t>
            </a:r>
            <a:r>
              <a:rPr lang="ru-RU" sz="2300" dirty="0"/>
              <a:t> </a:t>
            </a:r>
            <a:r>
              <a:rPr lang="ru-RU" sz="2300" dirty="0" err="1"/>
              <a:t>ýolunuň</a:t>
            </a:r>
            <a:r>
              <a:rPr lang="ru-RU" sz="2300" dirty="0"/>
              <a:t>, </a:t>
            </a:r>
            <a:r>
              <a:rPr lang="ru-RU" sz="2300" dirty="0" err="1"/>
              <a:t>Türkmenbaşynyň</a:t>
            </a:r>
            <a:r>
              <a:rPr lang="ru-RU" sz="2300" dirty="0"/>
              <a:t> Halkara </a:t>
            </a:r>
            <a:r>
              <a:rPr lang="ru-RU" sz="2300" dirty="0" err="1"/>
              <a:t>deňiz</a:t>
            </a:r>
            <a:r>
              <a:rPr lang="ru-RU" sz="2300" dirty="0"/>
              <a:t> </a:t>
            </a:r>
            <a:r>
              <a:rPr lang="ru-RU" sz="2300" dirty="0" err="1"/>
              <a:t>portunyň</a:t>
            </a:r>
            <a:r>
              <a:rPr lang="ru-RU" sz="2300" dirty="0"/>
              <a:t> , </a:t>
            </a:r>
            <a:r>
              <a:rPr lang="ru-RU" sz="2300" dirty="0" err="1"/>
              <a:t>ýokary</a:t>
            </a:r>
            <a:r>
              <a:rPr lang="ru-RU" sz="2300" dirty="0"/>
              <a:t> </a:t>
            </a:r>
            <a:r>
              <a:rPr lang="ru-RU" sz="2300" dirty="0" err="1"/>
              <a:t>tizlikli</a:t>
            </a:r>
            <a:r>
              <a:rPr lang="ru-RU" sz="2300" dirty="0"/>
              <a:t> ulag </a:t>
            </a:r>
            <a:r>
              <a:rPr lang="ru-RU" sz="2300" dirty="0" err="1"/>
              <a:t>ýollarynyň</a:t>
            </a:r>
            <a:r>
              <a:rPr lang="ru-RU" sz="2300" dirty="0"/>
              <a:t> , </a:t>
            </a:r>
            <a:r>
              <a:rPr lang="ru-RU" sz="2300" dirty="0" err="1"/>
              <a:t>döwrebap</a:t>
            </a:r>
            <a:r>
              <a:rPr lang="ru-RU" sz="2300" dirty="0"/>
              <a:t> </a:t>
            </a:r>
            <a:r>
              <a:rPr lang="ru-RU" sz="2300" dirty="0" err="1"/>
              <a:t>howa</a:t>
            </a:r>
            <a:r>
              <a:rPr lang="ru-RU" sz="2300" dirty="0"/>
              <a:t> </a:t>
            </a:r>
            <a:r>
              <a:rPr lang="ru-RU" sz="2300" dirty="0" err="1"/>
              <a:t>menziliniň</a:t>
            </a:r>
            <a:r>
              <a:rPr lang="ru-RU" sz="2300" dirty="0"/>
              <a:t> we </a:t>
            </a:r>
            <a:r>
              <a:rPr lang="ru-RU" sz="2300" dirty="0" err="1"/>
              <a:t>beýleki</a:t>
            </a:r>
            <a:r>
              <a:rPr lang="ru-RU" sz="2300" dirty="0"/>
              <a:t> </a:t>
            </a:r>
            <a:r>
              <a:rPr lang="ru-RU" sz="2300" dirty="0" err="1"/>
              <a:t>düzümleýin</a:t>
            </a:r>
            <a:r>
              <a:rPr lang="ru-RU" sz="2300" dirty="0"/>
              <a:t> </a:t>
            </a:r>
            <a:r>
              <a:rPr lang="ru-RU" sz="2300" dirty="0" err="1"/>
              <a:t>desgalaryň</a:t>
            </a:r>
            <a:r>
              <a:rPr lang="ru-RU" sz="2300" dirty="0"/>
              <a:t> </a:t>
            </a:r>
            <a:r>
              <a:rPr lang="ru-RU" sz="2300" dirty="0" err="1"/>
              <a:t>örän</a:t>
            </a:r>
            <a:r>
              <a:rPr lang="ru-RU" sz="2300" dirty="0"/>
              <a:t> </a:t>
            </a:r>
            <a:r>
              <a:rPr lang="ru-RU" sz="2300" dirty="0" err="1"/>
              <a:t>uly</a:t>
            </a:r>
            <a:r>
              <a:rPr lang="ru-RU" sz="2300" dirty="0"/>
              <a:t> </a:t>
            </a:r>
            <a:r>
              <a:rPr lang="ru-RU" sz="2300" dirty="0" err="1"/>
              <a:t>ähmiýeti</a:t>
            </a:r>
            <a:r>
              <a:rPr lang="ru-RU" sz="2300" dirty="0"/>
              <a:t> </a:t>
            </a:r>
            <a:r>
              <a:rPr lang="ru-RU" sz="2300" dirty="0" err="1"/>
              <a:t>bardyr</a:t>
            </a:r>
            <a:r>
              <a:rPr lang="ru-RU" sz="2300" dirty="0"/>
              <a:t>.  </a:t>
            </a:r>
          </a:p>
          <a:p>
            <a:r>
              <a:rPr lang="ru-RU" sz="2300" dirty="0" smtClean="0"/>
              <a:t>Türkmenistanyň </a:t>
            </a:r>
            <a:r>
              <a:rPr lang="ru-RU" sz="2300" dirty="0" err="1"/>
              <a:t>başlangyjy</a:t>
            </a:r>
            <a:r>
              <a:rPr lang="ru-RU" sz="2300" dirty="0"/>
              <a:t> bilen BMG-</a:t>
            </a:r>
            <a:r>
              <a:rPr lang="ru-RU" sz="2300" dirty="0" err="1"/>
              <a:t>niň</a:t>
            </a:r>
            <a:r>
              <a:rPr lang="ru-RU" sz="2300" dirty="0"/>
              <a:t> kabul </a:t>
            </a:r>
            <a:r>
              <a:rPr lang="ru-RU" sz="2300" dirty="0" err="1"/>
              <a:t>eden</a:t>
            </a:r>
            <a:r>
              <a:rPr lang="ru-RU" sz="2300" dirty="0"/>
              <a:t> </a:t>
            </a:r>
            <a:r>
              <a:rPr lang="ru-RU" sz="2300" dirty="0" err="1"/>
              <a:t>Rezolýusiýalary</a:t>
            </a:r>
            <a:r>
              <a:rPr lang="ru-RU" sz="2300" dirty="0"/>
              <a:t> </a:t>
            </a:r>
            <a:r>
              <a:rPr lang="ru-RU" sz="2300" dirty="0" err="1"/>
              <a:t>diňe</a:t>
            </a:r>
            <a:r>
              <a:rPr lang="ru-RU" sz="2300" dirty="0"/>
              <a:t> </a:t>
            </a:r>
            <a:r>
              <a:rPr lang="ru-RU" sz="2300" dirty="0" err="1"/>
              <a:t>bir</a:t>
            </a:r>
            <a:r>
              <a:rPr lang="ru-RU" sz="2300" dirty="0"/>
              <a:t> </a:t>
            </a:r>
            <a:r>
              <a:rPr lang="ru-RU" sz="2300" dirty="0" err="1"/>
              <a:t>ulaglar</a:t>
            </a:r>
            <a:r>
              <a:rPr lang="ru-RU" sz="2300" dirty="0"/>
              <a:t> </a:t>
            </a:r>
            <a:r>
              <a:rPr lang="ru-RU" sz="2300" dirty="0" err="1"/>
              <a:t>ulgamyny</a:t>
            </a:r>
            <a:r>
              <a:rPr lang="ru-RU" sz="2300" dirty="0"/>
              <a:t> </a:t>
            </a:r>
            <a:r>
              <a:rPr lang="ru-RU" sz="2300" dirty="0" err="1"/>
              <a:t>däl</a:t>
            </a:r>
            <a:r>
              <a:rPr lang="ru-RU" sz="2300" dirty="0"/>
              <a:t> </a:t>
            </a:r>
            <a:r>
              <a:rPr lang="ru-RU" sz="2300" dirty="0" err="1"/>
              <a:t>eýsem</a:t>
            </a:r>
            <a:r>
              <a:rPr lang="ru-RU" sz="2300" dirty="0"/>
              <a:t> </a:t>
            </a:r>
            <a:r>
              <a:rPr lang="ru-RU" sz="2300" dirty="0" err="1"/>
              <a:t>döwrebap</a:t>
            </a:r>
            <a:r>
              <a:rPr lang="ru-RU" sz="2300" dirty="0"/>
              <a:t> </a:t>
            </a:r>
            <a:r>
              <a:rPr lang="ru-RU" sz="2300" dirty="0" err="1"/>
              <a:t>logistiki</a:t>
            </a:r>
            <a:r>
              <a:rPr lang="ru-RU" sz="2300" dirty="0"/>
              <a:t> </a:t>
            </a:r>
            <a:r>
              <a:rPr lang="ru-RU" sz="2300" dirty="0" err="1"/>
              <a:t>ulgamlarynyň</a:t>
            </a:r>
            <a:r>
              <a:rPr lang="ru-RU" sz="2300" dirty="0"/>
              <a:t> </a:t>
            </a:r>
            <a:r>
              <a:rPr lang="ru-RU" sz="2300" dirty="0" err="1"/>
              <a:t>hataryna</a:t>
            </a:r>
            <a:r>
              <a:rPr lang="ru-RU" sz="2300" dirty="0"/>
              <a:t> </a:t>
            </a:r>
            <a:r>
              <a:rPr lang="ru-RU" sz="2300" dirty="0" err="1"/>
              <a:t>girýän</a:t>
            </a:r>
            <a:r>
              <a:rPr lang="ru-RU" sz="2300" dirty="0"/>
              <a:t> </a:t>
            </a:r>
            <a:r>
              <a:rPr lang="ru-RU" sz="2300" dirty="0" err="1"/>
              <a:t>magistral</a:t>
            </a:r>
            <a:r>
              <a:rPr lang="ru-RU" sz="2300" dirty="0"/>
              <a:t> </a:t>
            </a:r>
            <a:r>
              <a:rPr lang="ru-RU" sz="2300" dirty="0" err="1"/>
              <a:t>turba</a:t>
            </a:r>
            <a:r>
              <a:rPr lang="ru-RU" sz="2300" dirty="0"/>
              <a:t> </a:t>
            </a:r>
            <a:r>
              <a:rPr lang="ru-RU" sz="2300" dirty="0" err="1"/>
              <a:t>geçirijilerini</a:t>
            </a:r>
            <a:r>
              <a:rPr lang="ru-RU" sz="2300" dirty="0"/>
              <a:t> hem </a:t>
            </a:r>
            <a:r>
              <a:rPr lang="ru-RU" sz="2300" dirty="0" err="1"/>
              <a:t>öz</a:t>
            </a:r>
            <a:r>
              <a:rPr lang="ru-RU" sz="2300" dirty="0"/>
              <a:t> </a:t>
            </a:r>
            <a:r>
              <a:rPr lang="ru-RU" sz="2300" dirty="0" err="1"/>
              <a:t>içine</a:t>
            </a:r>
            <a:r>
              <a:rPr lang="ru-RU" sz="2300" dirty="0"/>
              <a:t> </a:t>
            </a:r>
            <a:r>
              <a:rPr lang="ru-RU" sz="2300" dirty="0" err="1"/>
              <a:t>alýar</a:t>
            </a:r>
            <a:r>
              <a:rPr lang="ru-RU" sz="2300" dirty="0"/>
              <a:t>. Durnukly ulag </a:t>
            </a:r>
            <a:r>
              <a:rPr lang="ru-RU" sz="2300" dirty="0" err="1"/>
              <a:t>ulgamy</a:t>
            </a:r>
            <a:r>
              <a:rPr lang="ru-RU" sz="2300" dirty="0"/>
              <a:t> </a:t>
            </a:r>
            <a:r>
              <a:rPr lang="ru-RU" sz="2300" dirty="0" err="1"/>
              <a:t>boýunça</a:t>
            </a:r>
            <a:r>
              <a:rPr lang="ru-RU" sz="2300" dirty="0"/>
              <a:t> </a:t>
            </a:r>
            <a:r>
              <a:rPr lang="ru-RU" sz="2300" dirty="0" err="1"/>
              <a:t>birinji</a:t>
            </a:r>
            <a:r>
              <a:rPr lang="ru-RU" sz="2300" dirty="0"/>
              <a:t> </a:t>
            </a:r>
            <a:r>
              <a:rPr lang="ru-RU" sz="2300" dirty="0" err="1"/>
              <a:t>ählumumy</a:t>
            </a:r>
            <a:r>
              <a:rPr lang="ru-RU" sz="2300" dirty="0"/>
              <a:t> </a:t>
            </a:r>
            <a:r>
              <a:rPr lang="ru-RU" sz="2300" dirty="0" err="1"/>
              <a:t>maslahatyň</a:t>
            </a:r>
            <a:r>
              <a:rPr lang="ru-RU" sz="2300" dirty="0"/>
              <a:t> </a:t>
            </a:r>
            <a:r>
              <a:rPr lang="ru-RU" sz="2300" dirty="0" err="1"/>
              <a:t>Aşgabatda</a:t>
            </a:r>
            <a:r>
              <a:rPr lang="ru-RU" sz="2300" dirty="0"/>
              <a:t> </a:t>
            </a:r>
            <a:r>
              <a:rPr lang="ru-RU" sz="2300" dirty="0" err="1"/>
              <a:t>geçirilmegi</a:t>
            </a:r>
            <a:r>
              <a:rPr lang="ru-RU" sz="2300" dirty="0"/>
              <a:t> </a:t>
            </a:r>
            <a:r>
              <a:rPr lang="ru-RU" sz="2300" dirty="0" err="1"/>
              <a:t>Lazurit</a:t>
            </a:r>
            <a:r>
              <a:rPr lang="ru-RU" sz="2300" dirty="0"/>
              <a:t> üstaşyr </a:t>
            </a:r>
            <a:r>
              <a:rPr lang="ru-RU" sz="2300" dirty="0" err="1"/>
              <a:t>söwda</a:t>
            </a:r>
            <a:r>
              <a:rPr lang="ru-RU" sz="2300" dirty="0"/>
              <a:t> we ulag </a:t>
            </a:r>
            <a:r>
              <a:rPr lang="ru-RU" sz="2300" dirty="0" err="1"/>
              <a:t>geçelgesini</a:t>
            </a:r>
            <a:r>
              <a:rPr lang="ru-RU" sz="2300" dirty="0"/>
              <a:t> döretmek hakynda </a:t>
            </a:r>
            <a:r>
              <a:rPr lang="ru-RU" sz="2300" dirty="0" err="1"/>
              <a:t>ylalaşyk</a:t>
            </a:r>
            <a:r>
              <a:rPr lang="ru-RU" sz="2300" dirty="0"/>
              <a:t> ulag </a:t>
            </a:r>
            <a:r>
              <a:rPr lang="ru-RU" sz="2300" dirty="0" err="1"/>
              <a:t>diplomatiýasynyň</a:t>
            </a:r>
            <a:r>
              <a:rPr lang="ru-RU" sz="2300" dirty="0"/>
              <a:t> </a:t>
            </a:r>
            <a:r>
              <a:rPr lang="ru-RU" sz="2300" dirty="0" err="1"/>
              <a:t>üstünlikleriniň</a:t>
            </a:r>
            <a:r>
              <a:rPr lang="ru-RU" sz="2300" dirty="0"/>
              <a:t> aýdyň </a:t>
            </a:r>
            <a:r>
              <a:rPr lang="ru-RU" sz="2300" dirty="0" err="1"/>
              <a:t>mysallarydyr</a:t>
            </a:r>
            <a:r>
              <a:rPr lang="ru-RU" sz="2300" dirty="0"/>
              <a:t>. </a:t>
            </a:r>
            <a:endParaRPr lang="en-US" sz="2300" i="1" dirty="0"/>
          </a:p>
          <a:p>
            <a:pPr>
              <a:lnSpc>
                <a:spcPct val="150000"/>
              </a:lnSpc>
            </a:pPr>
            <a:r>
              <a:rPr lang="ru-RU" sz="1400" dirty="0"/>
              <a:t>TDH. \\ </a:t>
            </a:r>
            <a:r>
              <a:rPr lang="en-US" sz="1400" dirty="0"/>
              <a:t> T</a:t>
            </a:r>
            <a:r>
              <a:rPr lang="tk-TM" sz="1400" dirty="0"/>
              <a:t>ürkmeniň ýüpek ýoly </a:t>
            </a:r>
            <a:r>
              <a:rPr lang="ru-RU" sz="1400" dirty="0"/>
              <a:t>. 20</a:t>
            </a:r>
            <a:r>
              <a:rPr lang="en-US" sz="1400" dirty="0"/>
              <a:t>20</a:t>
            </a:r>
            <a:r>
              <a:rPr lang="ru-RU" sz="1400" dirty="0"/>
              <a:t> – </a:t>
            </a:r>
            <a:r>
              <a:rPr lang="ru-RU" sz="1400" dirty="0" err="1"/>
              <a:t>nji</a:t>
            </a:r>
            <a:r>
              <a:rPr lang="ru-RU" sz="1400" dirty="0"/>
              <a:t> ýylyň </a:t>
            </a:r>
            <a:r>
              <a:rPr lang="ru-RU" sz="1400" dirty="0" err="1"/>
              <a:t>sentýabr</a:t>
            </a:r>
            <a:endParaRPr lang="ru-RU" sz="1400" dirty="0"/>
          </a:p>
          <a:p>
            <a:endParaRPr lang="ru-RU" dirty="0"/>
          </a:p>
        </p:txBody>
      </p:sp>
    </p:spTree>
    <p:extLst>
      <p:ext uri="{BB962C8B-B14F-4D97-AF65-F5344CB8AC3E}">
        <p14:creationId xmlns:p14="http://schemas.microsoft.com/office/powerpoint/2010/main" val="3331129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3439292"/>
          </a:xfrm>
        </p:spPr>
        <p:txBody>
          <a:bodyPr/>
          <a:lstStyle/>
          <a:p>
            <a:pPr algn="ctr"/>
            <a:r>
              <a:rPr lang="tk-TM" sz="5400" b="1" dirty="0">
                <a:latin typeface="Times New Roman" pitchFamily="18" charset="0"/>
                <a:cs typeface="Times New Roman" pitchFamily="18" charset="0"/>
              </a:rPr>
              <a:t>Üns berip d</a:t>
            </a:r>
            <a:r>
              <a:rPr lang="ru-RU" sz="5400" b="1" dirty="0" err="1">
                <a:latin typeface="Times New Roman" pitchFamily="18" charset="0"/>
                <a:cs typeface="Times New Roman" pitchFamily="18" charset="0"/>
              </a:rPr>
              <a:t>iňläniňiz</a:t>
            </a:r>
            <a:r>
              <a:rPr lang="ru-RU" sz="5400" b="1" dirty="0">
                <a:latin typeface="Times New Roman" pitchFamily="18" charset="0"/>
                <a:cs typeface="Times New Roman" pitchFamily="18" charset="0"/>
              </a:rPr>
              <a:t> üçin </a:t>
            </a:r>
            <a:r>
              <a:rPr lang="ru-RU" sz="5400" b="1" dirty="0" err="1">
                <a:latin typeface="Times New Roman" pitchFamily="18" charset="0"/>
                <a:cs typeface="Times New Roman" pitchFamily="18" charset="0"/>
              </a:rPr>
              <a:t>sag</a:t>
            </a:r>
            <a:r>
              <a:rPr lang="ru-RU" sz="5400" b="1" dirty="0">
                <a:latin typeface="Times New Roman" pitchFamily="18" charset="0"/>
                <a:cs typeface="Times New Roman" pitchFamily="18" charset="0"/>
              </a:rPr>
              <a:t> </a:t>
            </a:r>
            <a:r>
              <a:rPr lang="ru-RU" sz="5400" b="1" dirty="0" err="1">
                <a:latin typeface="Times New Roman" pitchFamily="18" charset="0"/>
                <a:cs typeface="Times New Roman" pitchFamily="18" charset="0"/>
              </a:rPr>
              <a:t>boluň</a:t>
            </a:r>
            <a:r>
              <a:rPr lang="ru-RU" sz="5400" b="1" dirty="0">
                <a:latin typeface="Times New Roman" pitchFamily="18" charset="0"/>
                <a:cs typeface="Times New Roman" pitchFamily="18" charset="0"/>
              </a:rPr>
              <a:t>!</a:t>
            </a:r>
            <a:r>
              <a:rPr lang="ru-RU" sz="5400" dirty="0">
                <a:latin typeface="Times New Roman" pitchFamily="18" charset="0"/>
                <a:cs typeface="Times New Roman" pitchFamily="18" charset="0"/>
              </a:rPr>
              <a:t/>
            </a:r>
            <a:br>
              <a:rPr lang="ru-RU" sz="5400" dirty="0">
                <a:latin typeface="Times New Roman" pitchFamily="18" charset="0"/>
                <a:cs typeface="Times New Roman" pitchFamily="18" charset="0"/>
              </a:rPr>
            </a:br>
            <a:endParaRPr lang="ru-RU" dirty="0"/>
          </a:p>
        </p:txBody>
      </p:sp>
    </p:spTree>
  </p:cSld>
  <p:clrMapOvr>
    <a:masterClrMapping/>
  </p:clrMapOvr>
  <p:transition spd="slow">
    <p:split orient="ver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1199</TotalTime>
  <Words>1629</Words>
  <Application>Microsoft Office PowerPoint</Application>
  <PresentationFormat>Экран (4:3)</PresentationFormat>
  <Paragraphs>58</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Поток</vt:lpstr>
      <vt:lpstr>TÜRKMENISTANYŇ INŽENER-TEHNIKI WE ULAG KOMMUNIKASIÝALARY INSTITUTY Ulaglar fakultetiniň “AUU” kafedrasynyň uly mugallymy Oguljan Aýnazarowa Seýliýewna “Ulagyň umumy kursy” </vt:lpstr>
      <vt:lpstr>                 Tema 7:  Ulag işiniñ tehniki (tilsimat) üpjünçiligi.  </vt:lpstr>
      <vt:lpstr>Презентация PowerPoint</vt:lpstr>
      <vt:lpstr>Презентация PowerPoint</vt:lpstr>
      <vt:lpstr>Презентация PowerPoint</vt:lpstr>
      <vt:lpstr>Презентация PowerPoint</vt:lpstr>
      <vt:lpstr>Презентация PowerPoint</vt:lpstr>
      <vt:lpstr>        Beýik ýüpek ýolunyň  kartasyndan bir görnüş </vt:lpstr>
      <vt:lpstr>Презентация PowerPoint</vt:lpstr>
      <vt:lpstr>Презентация PowerPoint</vt:lpstr>
      <vt:lpstr>Презентация PowerPoint</vt:lpstr>
      <vt:lpstr>Üns berip diňläniňiz üçin sag boluň! </vt:lpstr>
    </vt:vector>
  </TitlesOfParts>
  <Company>Reanimator Extreme Edition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Berkarar döwletiň bagtyýarlyk döwründe türkmen halkynyň taryhynyň öwrenilişi</dc:title>
  <dc:creator>Smartlife</dc:creator>
  <cp:lastModifiedBy>maks</cp:lastModifiedBy>
  <cp:revision>146</cp:revision>
  <dcterms:created xsi:type="dcterms:W3CDTF">2014-03-28T12:12:05Z</dcterms:created>
  <dcterms:modified xsi:type="dcterms:W3CDTF">2020-10-12T18:43:06Z</dcterms:modified>
</cp:coreProperties>
</file>