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0" r:id="rId1"/>
  </p:sldMasterIdLst>
  <p:sldIdLst>
    <p:sldId id="293" r:id="rId2"/>
    <p:sldId id="292" r:id="rId3"/>
    <p:sldId id="299" r:id="rId4"/>
    <p:sldId id="301" r:id="rId5"/>
    <p:sldId id="308" r:id="rId6"/>
    <p:sldId id="309" r:id="rId7"/>
    <p:sldId id="307" r:id="rId8"/>
    <p:sldId id="280" r:id="rId9"/>
    <p:sldId id="264" r:id="rId10"/>
    <p:sldId id="297" r:id="rId11"/>
    <p:sldId id="296" r:id="rId12"/>
    <p:sldId id="291" r:id="rId1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13" autoAdjust="0"/>
    <p:restoredTop sz="94660"/>
  </p:normalViewPr>
  <p:slideViewPr>
    <p:cSldViewPr>
      <p:cViewPr varScale="1">
        <p:scale>
          <a:sx n="88" d="100"/>
          <a:sy n="88" d="100"/>
        </p:scale>
        <p:origin x="-1062"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a:t>Образец подзаголовка</a:t>
            </a:r>
            <a:endParaRPr kumimoji="0" lang="en-US"/>
          </a:p>
        </p:txBody>
      </p:sp>
      <p:sp>
        <p:nvSpPr>
          <p:cNvPr id="30" name="Дата 29"/>
          <p:cNvSpPr>
            <a:spLocks noGrp="1"/>
          </p:cNvSpPr>
          <p:nvPr>
            <p:ph type="dt" sz="half" idx="10"/>
          </p:nvPr>
        </p:nvSpPr>
        <p:spPr/>
        <p:txBody>
          <a:bodyPr/>
          <a:lstStyle/>
          <a:p>
            <a:fld id="{0A884A51-BE13-4649-9580-0B3D1B08DDCC}" type="datetimeFigureOut">
              <a:rPr lang="ru-RU" smtClean="0"/>
              <a:pPr/>
              <a:t>06.10.2020</a:t>
            </a:fld>
            <a:endParaRPr lang="ru-RU"/>
          </a:p>
        </p:txBody>
      </p:sp>
      <p:sp>
        <p:nvSpPr>
          <p:cNvPr id="19" name="Нижний колонтитул 18"/>
          <p:cNvSpPr>
            <a:spLocks noGrp="1"/>
          </p:cNvSpPr>
          <p:nvPr>
            <p:ph type="ftr" sz="quarter" idx="11"/>
          </p:nvPr>
        </p:nvSpPr>
        <p:spPr/>
        <p:txBody>
          <a:bodyPr/>
          <a:lstStyle/>
          <a:p>
            <a:endParaRPr lang="ru-RU"/>
          </a:p>
        </p:txBody>
      </p:sp>
      <p:sp>
        <p:nvSpPr>
          <p:cNvPr id="27" name="Номер слайда 26"/>
          <p:cNvSpPr>
            <a:spLocks noGrp="1"/>
          </p:cNvSpPr>
          <p:nvPr>
            <p:ph type="sldNum" sz="quarter" idx="12"/>
          </p:nvPr>
        </p:nvSpPr>
        <p:spPr/>
        <p:txBody>
          <a:bodyPr/>
          <a:lstStyle/>
          <a:p>
            <a:fld id="{BA8BE1C9-4731-45E6-9507-7EBA81CCCE7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0A884A51-BE13-4649-9580-0B3D1B08DDCC}" type="datetimeFigureOut">
              <a:rPr lang="ru-RU" smtClean="0"/>
              <a:pPr/>
              <a:t>06.10.2020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A8BE1C9-4731-45E6-9507-7EBA81CCCE7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a:t>Образец текста</a:t>
            </a:r>
          </a:p>
        </p:txBody>
      </p:sp>
      <p:sp>
        <p:nvSpPr>
          <p:cNvPr id="4" name="Дата 3"/>
          <p:cNvSpPr>
            <a:spLocks noGrp="1"/>
          </p:cNvSpPr>
          <p:nvPr>
            <p:ph type="dt" sz="half" idx="10"/>
          </p:nvPr>
        </p:nvSpPr>
        <p:spPr/>
        <p:txBody>
          <a:bodyPr/>
          <a:lstStyle/>
          <a:p>
            <a:fld id="{0A884A51-BE13-4649-9580-0B3D1B08DDCC}" type="datetimeFigureOut">
              <a:rPr lang="ru-RU" smtClean="0"/>
              <a:pPr/>
              <a:t>06.10.2020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A8BE1C9-4731-45E6-9507-7EBA81CCCE7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0A884A51-BE13-4649-9580-0B3D1B08DDCC}" type="datetimeFigureOut">
              <a:rPr lang="ru-RU" smtClean="0"/>
              <a:pPr/>
              <a:t>06.10.2020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A8BE1C9-4731-45E6-9507-7EBA81CCCE7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7" name="Дата 6"/>
          <p:cNvSpPr>
            <a:spLocks noGrp="1"/>
          </p:cNvSpPr>
          <p:nvPr>
            <p:ph type="dt" sz="half" idx="10"/>
          </p:nvPr>
        </p:nvSpPr>
        <p:spPr/>
        <p:txBody>
          <a:bodyPr/>
          <a:lstStyle/>
          <a:p>
            <a:fld id="{0A884A51-BE13-4649-9580-0B3D1B08DDCC}" type="datetimeFigureOut">
              <a:rPr lang="ru-RU" smtClean="0"/>
              <a:pPr/>
              <a:t>06.10.2020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A8BE1C9-4731-45E6-9507-7EBA81CCCE7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a:t>Образец заголовка</a:t>
            </a:r>
            <a:endParaRPr kumimoji="0" lang="en-US"/>
          </a:p>
        </p:txBody>
      </p:sp>
      <p:sp>
        <p:nvSpPr>
          <p:cNvPr id="3" name="Дата 2"/>
          <p:cNvSpPr>
            <a:spLocks noGrp="1"/>
          </p:cNvSpPr>
          <p:nvPr>
            <p:ph type="dt" sz="half" idx="10"/>
          </p:nvPr>
        </p:nvSpPr>
        <p:spPr/>
        <p:txBody>
          <a:bodyPr/>
          <a:lstStyle/>
          <a:p>
            <a:fld id="{0A884A51-BE13-4649-9580-0B3D1B08DDCC}" type="datetimeFigureOut">
              <a:rPr lang="ru-RU" smtClean="0"/>
              <a:pPr/>
              <a:t>06.10.2020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A8BE1C9-4731-45E6-9507-7EBA81CCCE7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0A884A51-BE13-4649-9580-0B3D1B08DDCC}" type="datetimeFigureOut">
              <a:rPr lang="ru-RU" smtClean="0"/>
              <a:pPr/>
              <a:t>06.10.2020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A8BE1C9-4731-45E6-9507-7EBA81CCCE7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0A884A51-BE13-4649-9580-0B3D1B08DDCC}" type="datetimeFigureOut">
              <a:rPr lang="ru-RU" smtClean="0"/>
              <a:pPr/>
              <a:t>06.10.2020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A8BE1C9-4731-45E6-9507-7EBA81CCCE7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a:t>Образец текста</a:t>
            </a:r>
          </a:p>
        </p:txBody>
      </p:sp>
      <p:sp>
        <p:nvSpPr>
          <p:cNvPr id="5" name="Дата 4"/>
          <p:cNvSpPr>
            <a:spLocks noGrp="1"/>
          </p:cNvSpPr>
          <p:nvPr>
            <p:ph type="dt" sz="half" idx="10"/>
          </p:nvPr>
        </p:nvSpPr>
        <p:spPr/>
        <p:txBody>
          <a:bodyPr/>
          <a:lstStyle/>
          <a:p>
            <a:fld id="{0A884A51-BE13-4649-9580-0B3D1B08DDCC}" type="datetimeFigureOut">
              <a:rPr lang="ru-RU" smtClean="0"/>
              <a:pPr/>
              <a:t>06.10.2020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077200" y="6356350"/>
            <a:ext cx="609600" cy="365125"/>
          </a:xfrm>
        </p:spPr>
        <p:txBody>
          <a:bodyPr/>
          <a:lstStyle/>
          <a:p>
            <a:fld id="{BA8BE1C9-4731-45E6-9507-7EBA81CCCE78}" type="slidenum">
              <a:rPr lang="ru-RU" smtClean="0"/>
              <a:pPr/>
              <a:t>‹#›</a:t>
            </a:fld>
            <a:endParaRPr lang="ru-RU"/>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0A884A51-BE13-4649-9580-0B3D1B08DDCC}" type="datetimeFigureOut">
              <a:rPr lang="ru-RU" smtClean="0"/>
              <a:pPr/>
              <a:t>06.10.2020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A8BE1C9-4731-45E6-9507-7EBA81CCCE7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0A884A51-BE13-4649-9580-0B3D1B08DDCC}" type="datetimeFigureOut">
              <a:rPr lang="ru-RU" smtClean="0"/>
              <a:pPr/>
              <a:t>06.10.2020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A8BE1C9-4731-45E6-9507-7EBA81CCCE7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a:t>Образец текста</a:t>
            </a:r>
          </a:p>
          <a:p>
            <a:pPr lvl="1" eaLnBrk="1" latinLnBrk="0" hangingPunct="1"/>
            <a:r>
              <a:rPr kumimoji="0" lang="ru-RU"/>
              <a:t>Второй уровень</a:t>
            </a:r>
          </a:p>
          <a:p>
            <a:pPr lvl="2" eaLnBrk="1" latinLnBrk="0" hangingPunct="1"/>
            <a:r>
              <a:rPr kumimoji="0" lang="ru-RU"/>
              <a:t>Третий уровень</a:t>
            </a:r>
          </a:p>
          <a:p>
            <a:pPr lvl="3" eaLnBrk="1" latinLnBrk="0" hangingPunct="1"/>
            <a:r>
              <a:rPr kumimoji="0" lang="ru-RU"/>
              <a:t>Четвертый уровень</a:t>
            </a:r>
          </a:p>
          <a:p>
            <a:pPr lvl="4" eaLnBrk="1" latinLnBrk="0" hangingPunct="1"/>
            <a:r>
              <a:rPr kumimoji="0" lang="ru-RU"/>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0A884A51-BE13-4649-9580-0B3D1B08DDCC}" type="datetimeFigureOut">
              <a:rPr lang="ru-RU" smtClean="0"/>
              <a:pPr/>
              <a:t>06.10.2020</a:t>
            </a:fld>
            <a:endParaRPr lang="ru-RU"/>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A8BE1C9-4731-45E6-9507-7EBA81CCCE78}" type="slidenum">
              <a:rPr lang="ru-RU" smtClean="0"/>
              <a:pPr/>
              <a:t>‹#›</a:t>
            </a:fld>
            <a:endParaRPr lang="ru-RU"/>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33400" y="836712"/>
            <a:ext cx="7851648" cy="2088232"/>
          </a:xfrm>
        </p:spPr>
        <p:txBody>
          <a:bodyPr>
            <a:normAutofit/>
          </a:bodyPr>
          <a:lstStyle/>
          <a:p>
            <a:pPr algn="ctr"/>
            <a:r>
              <a:rPr lang="ru-RU" sz="2000" dirty="0">
                <a:solidFill>
                  <a:schemeClr val="tx1"/>
                </a:solidFill>
                <a:effectLst/>
                <a:latin typeface="Arial Black" panose="020B0A04020102020204" pitchFamily="34" charset="0"/>
              </a:rPr>
              <a:t>TÜRKMENISTANYŇ INŽENER-TEHNIKI WE ULAG</a:t>
            </a:r>
            <a:br>
              <a:rPr lang="ru-RU" sz="2000" dirty="0">
                <a:solidFill>
                  <a:schemeClr val="tx1"/>
                </a:solidFill>
                <a:effectLst/>
                <a:latin typeface="Arial Black" panose="020B0A04020102020204" pitchFamily="34" charset="0"/>
              </a:rPr>
            </a:br>
            <a:r>
              <a:rPr lang="ru-RU" sz="2000" dirty="0">
                <a:solidFill>
                  <a:schemeClr val="tx1"/>
                </a:solidFill>
                <a:effectLst/>
                <a:latin typeface="Arial Black" panose="020B0A04020102020204" pitchFamily="34" charset="0"/>
              </a:rPr>
              <a:t>KOMMUNIKASIÝALARY </a:t>
            </a:r>
            <a:r>
              <a:rPr lang="ru-RU" sz="2000" dirty="0" smtClean="0">
                <a:solidFill>
                  <a:schemeClr val="tx1"/>
                </a:solidFill>
                <a:effectLst/>
                <a:latin typeface="Arial Black" panose="020B0A04020102020204" pitchFamily="34" charset="0"/>
              </a:rPr>
              <a:t>INSTITUTY</a:t>
            </a:r>
            <a:r>
              <a:rPr lang="en-US" sz="2000" dirty="0" smtClean="0">
                <a:solidFill>
                  <a:schemeClr val="tx1"/>
                </a:solidFill>
                <a:effectLst/>
                <a:latin typeface="Arial Black" panose="020B0A04020102020204" pitchFamily="34" charset="0"/>
              </a:rPr>
              <a:t/>
            </a:r>
            <a:br>
              <a:rPr lang="en-US" sz="2000" dirty="0" smtClean="0">
                <a:solidFill>
                  <a:schemeClr val="tx1"/>
                </a:solidFill>
                <a:effectLst/>
                <a:latin typeface="Arial Black" panose="020B0A04020102020204" pitchFamily="34" charset="0"/>
              </a:rPr>
            </a:br>
            <a:r>
              <a:rPr lang="en-US" sz="2000" b="0" dirty="0" err="1" smtClean="0">
                <a:solidFill>
                  <a:schemeClr val="tx1"/>
                </a:solidFill>
                <a:effectLst/>
                <a:latin typeface="Arial Black" panose="020B0A04020102020204" pitchFamily="34" charset="0"/>
              </a:rPr>
              <a:t>Ulaglar</a:t>
            </a:r>
            <a:r>
              <a:rPr lang="en-US" sz="2000" b="0" dirty="0" smtClean="0">
                <a:solidFill>
                  <a:schemeClr val="tx1"/>
                </a:solidFill>
                <a:effectLst/>
                <a:latin typeface="Arial Black" panose="020B0A04020102020204" pitchFamily="34" charset="0"/>
              </a:rPr>
              <a:t> </a:t>
            </a:r>
            <a:r>
              <a:rPr lang="en-US" sz="2000" b="0" dirty="0" err="1" smtClean="0">
                <a:solidFill>
                  <a:schemeClr val="tx1"/>
                </a:solidFill>
                <a:effectLst/>
                <a:latin typeface="Arial Black" panose="020B0A04020102020204" pitchFamily="34" charset="0"/>
              </a:rPr>
              <a:t>fakultetini</a:t>
            </a:r>
            <a:r>
              <a:rPr lang="tk-TM" sz="2000" b="0" dirty="0" smtClean="0">
                <a:solidFill>
                  <a:schemeClr val="tx1"/>
                </a:solidFill>
                <a:effectLst/>
                <a:latin typeface="Arial Black" panose="020B0A04020102020204" pitchFamily="34" charset="0"/>
              </a:rPr>
              <a:t>ň “AUU” kafedrasynyň uly mugallymy </a:t>
            </a:r>
            <a:r>
              <a:rPr lang="tk-TM" sz="2000" dirty="0" smtClean="0">
                <a:solidFill>
                  <a:schemeClr val="tx1"/>
                </a:solidFill>
                <a:effectLst/>
                <a:latin typeface="Arial Black" panose="020B0A04020102020204" pitchFamily="34" charset="0"/>
              </a:rPr>
              <a:t>Oguljan Aýnazarowa Seýliýewna</a:t>
            </a:r>
            <a:br>
              <a:rPr lang="tk-TM" sz="2000" dirty="0" smtClean="0">
                <a:solidFill>
                  <a:schemeClr val="tx1"/>
                </a:solidFill>
                <a:effectLst/>
                <a:latin typeface="Arial Black" panose="020B0A04020102020204" pitchFamily="34" charset="0"/>
              </a:rPr>
            </a:br>
            <a:r>
              <a:rPr lang="tk-TM" sz="2000" dirty="0" smtClean="0">
                <a:solidFill>
                  <a:schemeClr val="tx1"/>
                </a:solidFill>
                <a:effectLst/>
                <a:latin typeface="Arial Black" panose="020B0A04020102020204" pitchFamily="34" charset="0"/>
              </a:rPr>
              <a:t>“Ulagyň umumy kursy”</a:t>
            </a:r>
            <a:r>
              <a:rPr lang="ru-RU" sz="2000" dirty="0">
                <a:effectLst/>
              </a:rPr>
              <a:t/>
            </a:r>
            <a:br>
              <a:rPr lang="ru-RU" sz="2000" dirty="0">
                <a:effectLst/>
              </a:rPr>
            </a:br>
            <a:endParaRPr lang="ru-RU" sz="2000" dirty="0"/>
          </a:p>
        </p:txBody>
      </p:sp>
      <p:sp>
        <p:nvSpPr>
          <p:cNvPr id="3" name="Подзаголовок 2"/>
          <p:cNvSpPr>
            <a:spLocks noGrp="1"/>
          </p:cNvSpPr>
          <p:nvPr>
            <p:ph type="subTitle" idx="1"/>
          </p:nvPr>
        </p:nvSpPr>
        <p:spPr>
          <a:xfrm>
            <a:off x="533400" y="2852936"/>
            <a:ext cx="7854696" cy="3168352"/>
          </a:xfrm>
        </p:spPr>
        <p:txBody>
          <a:bodyPr>
            <a:noAutofit/>
          </a:bodyPr>
          <a:lstStyle/>
          <a:p>
            <a:pPr algn="ctr"/>
            <a:r>
              <a:rPr lang="tk-TM" sz="2000" i="1" dirty="0" smtClean="0">
                <a:latin typeface="+mj-lt"/>
              </a:rPr>
              <a:t>Peýdalanmaly edebiýatlar:</a:t>
            </a:r>
          </a:p>
          <a:p>
            <a:pPr algn="l"/>
            <a:r>
              <a:rPr lang="tk-TM" sz="1400" dirty="0">
                <a:latin typeface="+mj-lt"/>
              </a:rPr>
              <a:t>1</a:t>
            </a:r>
            <a:r>
              <a:rPr lang="ru-RU" sz="1400" dirty="0" smtClean="0">
                <a:latin typeface="+mj-lt"/>
              </a:rPr>
              <a:t>. </a:t>
            </a:r>
            <a:r>
              <a:rPr lang="hr-HR" sz="1400" dirty="0">
                <a:latin typeface="+mj-lt"/>
              </a:rPr>
              <a:t>Türkmenistanyň Prezidentiniň ýurdumyzy 201</a:t>
            </a:r>
            <a:r>
              <a:rPr lang="ru-RU" sz="1400" dirty="0">
                <a:latin typeface="+mj-lt"/>
              </a:rPr>
              <a:t>9</a:t>
            </a:r>
            <a:r>
              <a:rPr lang="hr-HR" sz="1400" dirty="0">
                <a:latin typeface="+mj-lt"/>
              </a:rPr>
              <a:t>–202</a:t>
            </a:r>
            <a:r>
              <a:rPr lang="ru-RU" sz="1400" dirty="0">
                <a:latin typeface="+mj-lt"/>
              </a:rPr>
              <a:t>5</a:t>
            </a:r>
            <a:r>
              <a:rPr lang="hr-HR" sz="1400" dirty="0">
                <a:latin typeface="+mj-lt"/>
              </a:rPr>
              <a:t>-nji ýyllarda durmuş-ykdysady taýdan ösdürmegiň </a:t>
            </a:r>
            <a:r>
              <a:rPr lang="ru-RU" sz="1400" dirty="0">
                <a:latin typeface="+mj-lt"/>
              </a:rPr>
              <a:t>M</a:t>
            </a:r>
            <a:r>
              <a:rPr lang="hr-HR" sz="1400" dirty="0">
                <a:latin typeface="+mj-lt"/>
              </a:rPr>
              <a:t>aksatnamasy. </a:t>
            </a:r>
            <a:r>
              <a:rPr lang="et-EE" sz="1400" dirty="0">
                <a:latin typeface="+mj-lt"/>
              </a:rPr>
              <a:t>– A.: Türkmen döwlet neşirýat gullugy, 201</a:t>
            </a:r>
            <a:r>
              <a:rPr lang="ru-RU" sz="1400" dirty="0">
                <a:latin typeface="+mj-lt"/>
              </a:rPr>
              <a:t>9</a:t>
            </a:r>
            <a:r>
              <a:rPr lang="et-EE" sz="1400" dirty="0" smtClean="0">
                <a:latin typeface="+mj-lt"/>
              </a:rPr>
              <a:t>.</a:t>
            </a:r>
            <a:endParaRPr lang="tk-TM" sz="1400" dirty="0" smtClean="0">
              <a:latin typeface="+mj-lt"/>
            </a:endParaRPr>
          </a:p>
          <a:p>
            <a:pPr algn="l"/>
            <a:r>
              <a:rPr lang="tk-TM" sz="1400" dirty="0" smtClean="0">
                <a:latin typeface="+mj-lt"/>
              </a:rPr>
              <a:t>2. Ulagyň umumy kursy okuw gollanmasy O.Aýnazarowa . G. Öräýew .2020ý</a:t>
            </a:r>
            <a:endParaRPr lang="ru-RU" sz="1400" dirty="0">
              <a:latin typeface="+mj-lt"/>
            </a:endParaRPr>
          </a:p>
          <a:p>
            <a:pPr algn="l"/>
            <a:r>
              <a:rPr lang="tk-TM" sz="1400" dirty="0">
                <a:latin typeface="+mj-lt"/>
              </a:rPr>
              <a:t>3</a:t>
            </a:r>
            <a:r>
              <a:rPr lang="ru-RU" sz="1400" dirty="0" smtClean="0">
                <a:latin typeface="+mj-lt"/>
              </a:rPr>
              <a:t>. </a:t>
            </a:r>
            <a:r>
              <a:rPr lang="ru-RU" sz="1400" dirty="0">
                <a:latin typeface="+mj-lt"/>
              </a:rPr>
              <a:t>Афанасьев Л.Л. и др. Единая транспортная система автомобильных перевозок.         – М.: Транспорт, 1984.</a:t>
            </a:r>
          </a:p>
          <a:p>
            <a:pPr algn="l"/>
            <a:r>
              <a:rPr lang="ru-RU" sz="1400" dirty="0" smtClean="0">
                <a:latin typeface="+mj-lt"/>
              </a:rPr>
              <a:t>4</a:t>
            </a:r>
            <a:r>
              <a:rPr lang="tk-TM" sz="1400" dirty="0" smtClean="0">
                <a:latin typeface="+mj-lt"/>
              </a:rPr>
              <a:t> </a:t>
            </a:r>
            <a:r>
              <a:rPr lang="ru-RU" sz="1400" dirty="0" err="1" smtClean="0">
                <a:latin typeface="+mj-lt"/>
              </a:rPr>
              <a:t>Пеншен</a:t>
            </a:r>
            <a:r>
              <a:rPr lang="ru-RU" sz="1400" dirty="0" smtClean="0">
                <a:latin typeface="+mj-lt"/>
              </a:rPr>
              <a:t> Н</a:t>
            </a:r>
            <a:r>
              <a:rPr lang="tk-TM" sz="1400" dirty="0">
                <a:latin typeface="+mj-lt"/>
              </a:rPr>
              <a:t>.</a:t>
            </a:r>
            <a:r>
              <a:rPr lang="ru-RU" sz="1400" dirty="0" smtClean="0">
                <a:latin typeface="+mj-lt"/>
              </a:rPr>
              <a:t>В.</a:t>
            </a:r>
            <a:r>
              <a:rPr lang="tk-TM" sz="1400" dirty="0" smtClean="0">
                <a:latin typeface="+mj-lt"/>
              </a:rPr>
              <a:t> “</a:t>
            </a:r>
            <a:r>
              <a:rPr lang="ru-RU" sz="1400" dirty="0" err="1" smtClean="0">
                <a:latin typeface="+mj-lt"/>
              </a:rPr>
              <a:t>Обший</a:t>
            </a:r>
            <a:r>
              <a:rPr lang="ru-RU" sz="1400" dirty="0" smtClean="0">
                <a:latin typeface="+mj-lt"/>
              </a:rPr>
              <a:t> курс транспорта </a:t>
            </a:r>
            <a:r>
              <a:rPr lang="tk-TM" sz="1400" dirty="0" smtClean="0">
                <a:latin typeface="+mj-lt"/>
              </a:rPr>
              <a:t>”</a:t>
            </a:r>
            <a:r>
              <a:rPr lang="ru-RU" sz="1400" dirty="0" smtClean="0">
                <a:latin typeface="+mj-lt"/>
              </a:rPr>
              <a:t> М</a:t>
            </a:r>
            <a:r>
              <a:rPr lang="en-US" sz="1400" dirty="0" smtClean="0">
                <a:latin typeface="+mj-lt"/>
              </a:rPr>
              <a:t>:</a:t>
            </a:r>
            <a:r>
              <a:rPr lang="ru-RU" sz="1400" dirty="0">
                <a:latin typeface="+mj-lt"/>
              </a:rPr>
              <a:t> М.: Транспорт, </a:t>
            </a:r>
            <a:r>
              <a:rPr lang="en-US" sz="1400" dirty="0" smtClean="0">
                <a:latin typeface="+mj-lt"/>
              </a:rPr>
              <a:t>2012</a:t>
            </a:r>
            <a:endParaRPr lang="ru-RU" sz="1400" dirty="0">
              <a:latin typeface="+mj-lt"/>
            </a:endParaRPr>
          </a:p>
          <a:p>
            <a:pPr algn="l"/>
            <a:r>
              <a:rPr lang="ru-RU" sz="1400" dirty="0" smtClean="0">
                <a:latin typeface="+mj-lt"/>
              </a:rPr>
              <a:t>5</a:t>
            </a:r>
            <a:r>
              <a:rPr lang="ru-RU" sz="1400" dirty="0">
                <a:latin typeface="+mj-lt"/>
              </a:rPr>
              <a:t>. Аксёнов И. Я. Единая транспортная система / И. Я. Аксёнов – М.: Высшая школа, 1991. </a:t>
            </a:r>
          </a:p>
          <a:p>
            <a:pPr algn="l"/>
            <a:r>
              <a:rPr lang="ru-RU" sz="1400" dirty="0" smtClean="0">
                <a:latin typeface="+mj-lt"/>
              </a:rPr>
              <a:t>6</a:t>
            </a:r>
            <a:r>
              <a:rPr lang="ru-RU" sz="1400" dirty="0">
                <a:latin typeface="+mj-lt"/>
              </a:rPr>
              <a:t>. Афанасьев Н. Б. Единая транспортная система и автомобильные перевозки /Н. Б. Афанасьев, С. М. Островский – М.: Транспорт, 1984.</a:t>
            </a:r>
          </a:p>
          <a:p>
            <a:pPr algn="l"/>
            <a:r>
              <a:rPr lang="sq-AL" sz="1400" b="1" dirty="0">
                <a:latin typeface="+mj-lt"/>
              </a:rPr>
              <a:t> </a:t>
            </a:r>
            <a:endParaRPr lang="ru-RU" sz="1400" dirty="0">
              <a:latin typeface="+mj-lt"/>
            </a:endParaRPr>
          </a:p>
          <a:p>
            <a:pPr algn="l"/>
            <a:endParaRPr lang="ru-RU" sz="1400" dirty="0">
              <a:latin typeface="+mj-lt"/>
            </a:endParaRPr>
          </a:p>
        </p:txBody>
      </p:sp>
    </p:spTree>
    <p:extLst>
      <p:ext uri="{BB962C8B-B14F-4D97-AF65-F5344CB8AC3E}">
        <p14:creationId xmlns:p14="http://schemas.microsoft.com/office/powerpoint/2010/main" val="128557546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
            </a:r>
            <a:br>
              <a:rPr lang="ru-RU" dirty="0"/>
            </a:br>
            <a:r>
              <a:rPr lang="et-EE" dirty="0"/>
              <a:t> </a:t>
            </a:r>
            <a:r>
              <a:rPr lang="ru-RU" dirty="0" smtClean="0"/>
              <a:t/>
            </a:r>
            <a:br>
              <a:rPr lang="ru-RU" dirty="0" smtClean="0"/>
            </a:br>
            <a:r>
              <a:rPr lang="ru-RU" dirty="0"/>
              <a:t/>
            </a:r>
            <a:br>
              <a:rPr lang="ru-RU" dirty="0"/>
            </a:br>
            <a:r>
              <a:rPr lang="ru-RU" dirty="0" smtClean="0"/>
              <a:t/>
            </a:r>
            <a:br>
              <a:rPr lang="ru-RU" dirty="0" smtClean="0"/>
            </a:br>
            <a:r>
              <a:rPr lang="ru-RU" dirty="0"/>
              <a:t/>
            </a:r>
            <a:br>
              <a:rPr lang="ru-RU" dirty="0"/>
            </a:br>
            <a:r>
              <a:rPr lang="ru-RU" dirty="0" smtClean="0"/>
              <a:t/>
            </a:r>
            <a:br>
              <a:rPr lang="ru-RU" dirty="0" smtClean="0"/>
            </a:br>
            <a:r>
              <a:rPr lang="ru-RU" dirty="0"/>
              <a:t/>
            </a:r>
            <a:br>
              <a:rPr lang="ru-RU" dirty="0"/>
            </a:br>
            <a:r>
              <a:rPr lang="ru-RU" dirty="0" smtClean="0"/>
              <a:t/>
            </a:r>
            <a:br>
              <a:rPr lang="ru-RU" dirty="0" smtClean="0"/>
            </a:br>
            <a:r>
              <a:rPr lang="ru-RU" dirty="0"/>
              <a:t/>
            </a:r>
            <a:br>
              <a:rPr lang="ru-RU" dirty="0"/>
            </a:br>
            <a:r>
              <a:rPr lang="ru-RU" dirty="0" smtClean="0"/>
              <a:t/>
            </a:r>
            <a:br>
              <a:rPr lang="ru-RU" dirty="0" smtClean="0"/>
            </a:br>
            <a:r>
              <a:rPr lang="ru-RU" dirty="0"/>
              <a:t/>
            </a:r>
            <a:br>
              <a:rPr lang="ru-RU" dirty="0"/>
            </a:br>
            <a:r>
              <a:rPr lang="ru-RU" dirty="0" smtClean="0"/>
              <a:t/>
            </a:r>
            <a:br>
              <a:rPr lang="ru-RU" dirty="0" smtClean="0"/>
            </a:br>
            <a:r>
              <a:rPr lang="en-US" sz="4000" b="1" dirty="0" smtClean="0"/>
              <a:t>Tema </a:t>
            </a:r>
            <a:r>
              <a:rPr lang="en-US" sz="4000" b="1" dirty="0"/>
              <a:t>5</a:t>
            </a:r>
            <a:r>
              <a:rPr lang="en-US" sz="4000" b="1" dirty="0" smtClean="0"/>
              <a:t>:  </a:t>
            </a:r>
            <a:r>
              <a:rPr lang="ru-RU" sz="3200" b="1" dirty="0"/>
              <a:t>Ulagyň isini</a:t>
            </a:r>
            <a:r>
              <a:rPr lang="sq-AL" sz="3200" b="1" dirty="0"/>
              <a:t> guramaklygyñ </a:t>
            </a:r>
            <a:r>
              <a:rPr lang="sq-AL" sz="3200" b="1" dirty="0" smtClean="0"/>
              <a:t>esaslary</a:t>
            </a:r>
            <a:r>
              <a:rPr lang="ru-RU" sz="3200" dirty="0"/>
              <a:t/>
            </a:r>
            <a:br>
              <a:rPr lang="ru-RU" sz="3200" dirty="0"/>
            </a:br>
            <a:endParaRPr lang="ru-RU" sz="4000" dirty="0"/>
          </a:p>
        </p:txBody>
      </p:sp>
      <p:sp>
        <p:nvSpPr>
          <p:cNvPr id="3" name="Объект 2"/>
          <p:cNvSpPr>
            <a:spLocks noGrp="1"/>
          </p:cNvSpPr>
          <p:nvPr>
            <p:ph idx="1"/>
          </p:nvPr>
        </p:nvSpPr>
        <p:spPr/>
        <p:txBody>
          <a:bodyPr>
            <a:normAutofit/>
          </a:bodyPr>
          <a:lstStyle/>
          <a:p>
            <a:pPr algn="ctr"/>
            <a:r>
              <a:rPr lang="tk-TM" sz="2800" dirty="0"/>
              <a:t>Meýilnama</a:t>
            </a:r>
            <a:r>
              <a:rPr lang="tk-TM" sz="2800" dirty="0" smtClean="0"/>
              <a:t>:</a:t>
            </a:r>
          </a:p>
          <a:p>
            <a:r>
              <a:rPr lang="sq-AL" b="1" dirty="0" smtClean="0"/>
              <a:t>1</a:t>
            </a:r>
            <a:r>
              <a:rPr lang="sq-AL" b="1" dirty="0"/>
              <a:t>.</a:t>
            </a:r>
            <a:r>
              <a:rPr lang="sq-AL" dirty="0"/>
              <a:t> Ulag bilen baglanyşykly umumy düşünjeler. Bütewi ulag ulgamy barada     düşünje.</a:t>
            </a:r>
            <a:endParaRPr lang="ru-RU" dirty="0"/>
          </a:p>
          <a:p>
            <a:r>
              <a:rPr lang="sq-AL" b="1" dirty="0"/>
              <a:t>2.</a:t>
            </a:r>
            <a:r>
              <a:rPr lang="sq-AL" dirty="0"/>
              <a:t> Öndüriji güýçleri ýerleşdirmek we ulag ulgamy. </a:t>
            </a:r>
            <a:endParaRPr lang="en-US" dirty="0" smtClean="0"/>
          </a:p>
          <a:p>
            <a:r>
              <a:rPr lang="sq-AL" b="1" dirty="0" smtClean="0"/>
              <a:t>3</a:t>
            </a:r>
            <a:r>
              <a:rPr lang="sq-AL" b="1" dirty="0"/>
              <a:t>.</a:t>
            </a:r>
            <a:r>
              <a:rPr lang="sq-AL" dirty="0"/>
              <a:t> </a:t>
            </a:r>
            <a:r>
              <a:rPr lang="sq-AL" dirty="0" smtClean="0"/>
              <a:t>Halk </a:t>
            </a:r>
            <a:r>
              <a:rPr lang="sq-AL" dirty="0"/>
              <a:t>hojalygynyñ beýleki pudaklary bilen ulag ulgamynyñ özara baglanyşygy</a:t>
            </a:r>
            <a:endParaRPr lang="en-US" dirty="0" smtClean="0"/>
          </a:p>
        </p:txBody>
      </p:sp>
    </p:spTree>
    <p:extLst>
      <p:ext uri="{BB962C8B-B14F-4D97-AF65-F5344CB8AC3E}">
        <p14:creationId xmlns:p14="http://schemas.microsoft.com/office/powerpoint/2010/main" val="39376116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body" idx="1"/>
          </p:nvPr>
        </p:nvSpPr>
        <p:spPr>
          <a:xfrm>
            <a:off x="179512" y="692696"/>
            <a:ext cx="8713663" cy="5689054"/>
          </a:xfrm>
        </p:spPr>
        <p:txBody>
          <a:bodyPr>
            <a:normAutofit fontScale="25000" lnSpcReduction="20000"/>
          </a:bodyPr>
          <a:lstStyle/>
          <a:p>
            <a:r>
              <a:rPr lang="sq-AL" sz="5600" b="1" dirty="0" smtClean="0">
                <a:latin typeface="Times New Roman" pitchFamily="18" charset="0"/>
                <a:cs typeface="Times New Roman" pitchFamily="18" charset="0"/>
              </a:rPr>
              <a:t> </a:t>
            </a:r>
            <a:r>
              <a:rPr lang="ru-RU" sz="5600" b="1" dirty="0" smtClean="0">
                <a:latin typeface="Times New Roman" pitchFamily="18" charset="0"/>
                <a:cs typeface="Times New Roman" pitchFamily="18" charset="0"/>
              </a:rPr>
              <a:t>1</a:t>
            </a:r>
            <a:r>
              <a:rPr lang="tk-TM" sz="5600" b="1" dirty="0" smtClean="0">
                <a:latin typeface="Times New Roman" pitchFamily="18" charset="0"/>
                <a:cs typeface="Times New Roman" pitchFamily="18" charset="0"/>
              </a:rPr>
              <a:t>. </a:t>
            </a:r>
            <a:r>
              <a:rPr lang="sq-AL" sz="5600" dirty="0" smtClean="0">
                <a:latin typeface="Times New Roman" pitchFamily="18" charset="0"/>
                <a:cs typeface="Times New Roman" pitchFamily="18" charset="0"/>
              </a:rPr>
              <a:t>Köp </a:t>
            </a:r>
            <a:r>
              <a:rPr lang="sq-AL" sz="5600" dirty="0">
                <a:latin typeface="Times New Roman" pitchFamily="18" charset="0"/>
                <a:cs typeface="Times New Roman" pitchFamily="18" charset="0"/>
              </a:rPr>
              <a:t>halklaryñ dillerinde giñden ulanylýan </a:t>
            </a:r>
            <a:r>
              <a:rPr lang="sq-AL" sz="5600" u="sng" dirty="0">
                <a:latin typeface="Times New Roman" pitchFamily="18" charset="0"/>
                <a:cs typeface="Times New Roman" pitchFamily="18" charset="0"/>
              </a:rPr>
              <a:t>«transport» </a:t>
            </a:r>
            <a:r>
              <a:rPr lang="sq-AL" sz="5600" dirty="0">
                <a:latin typeface="Times New Roman" pitchFamily="18" charset="0"/>
                <a:cs typeface="Times New Roman" pitchFamily="18" charset="0"/>
              </a:rPr>
              <a:t>sözi </a:t>
            </a:r>
            <a:r>
              <a:rPr lang="sq-AL" sz="5600" u="sng" dirty="0">
                <a:latin typeface="Times New Roman" pitchFamily="18" charset="0"/>
                <a:cs typeface="Times New Roman" pitchFamily="18" charset="0"/>
              </a:rPr>
              <a:t>“transporto” </a:t>
            </a:r>
            <a:r>
              <a:rPr lang="sq-AL" sz="5600" dirty="0">
                <a:latin typeface="Times New Roman" pitchFamily="18" charset="0"/>
                <a:cs typeface="Times New Roman" pitchFamily="18" charset="0"/>
              </a:rPr>
              <a:t>diýen latyn sözünden gelip çykypdyr. Ol </a:t>
            </a:r>
            <a:r>
              <a:rPr lang="sq-AL" sz="5600" b="1" dirty="0">
                <a:latin typeface="Times New Roman" pitchFamily="18" charset="0"/>
                <a:cs typeface="Times New Roman" pitchFamily="18" charset="0"/>
              </a:rPr>
              <a:t>«geçirmek, göçürmek. garyşdyrmak, daşamak» </a:t>
            </a:r>
            <a:r>
              <a:rPr lang="sq-AL" sz="5600" dirty="0">
                <a:latin typeface="Times New Roman" pitchFamily="18" charset="0"/>
                <a:cs typeface="Times New Roman" pitchFamily="18" charset="0"/>
              </a:rPr>
              <a:t>diýen ýaly manylary berýär. Bu sözde ulagyñ giñişlikde islendik zatlary, predmetleri hem-de janly görnüşde ýükleri we adamlary bir ýerden başga bir ýere geçirmek bilen </a:t>
            </a:r>
            <a:r>
              <a:rPr lang="sq-AL" sz="5600" dirty="0" smtClean="0">
                <a:latin typeface="Times New Roman" pitchFamily="18" charset="0"/>
                <a:cs typeface="Times New Roman" pitchFamily="18" charset="0"/>
              </a:rPr>
              <a:t>baglanyşykl</a:t>
            </a:r>
            <a:r>
              <a:rPr lang="sq-AL" sz="5600" dirty="0">
                <a:latin typeface="Times New Roman" pitchFamily="18" charset="0"/>
                <a:cs typeface="Times New Roman" pitchFamily="18" charset="0"/>
              </a:rPr>
              <a:t>y esasy manysy jemlenendir.</a:t>
            </a:r>
            <a:endParaRPr lang="ru-RU" sz="5600" dirty="0">
              <a:latin typeface="Times New Roman" pitchFamily="18" charset="0"/>
              <a:cs typeface="Times New Roman" pitchFamily="18" charset="0"/>
            </a:endParaRPr>
          </a:p>
          <a:p>
            <a:pPr lvl="0"/>
            <a:r>
              <a:rPr lang="en-US" sz="5600" dirty="0" smtClean="0">
                <a:latin typeface="Times New Roman" pitchFamily="18" charset="0"/>
                <a:cs typeface="Times New Roman" pitchFamily="18" charset="0"/>
              </a:rPr>
              <a:t>-</a:t>
            </a:r>
            <a:r>
              <a:rPr lang="ru-RU" sz="5600" dirty="0" smtClean="0">
                <a:latin typeface="Times New Roman" pitchFamily="18" charset="0"/>
                <a:cs typeface="Times New Roman" pitchFamily="18" charset="0"/>
              </a:rPr>
              <a:t>ýükleri </a:t>
            </a:r>
            <a:r>
              <a:rPr lang="ru-RU" sz="5600" dirty="0">
                <a:latin typeface="Times New Roman" pitchFamily="18" charset="0"/>
                <a:cs typeface="Times New Roman" pitchFamily="18" charset="0"/>
              </a:rPr>
              <a:t>hem-de ýolagçylary gatnatmaga niýetlenen halk hojalygynyñ  pudagy   hökmünde;                </a:t>
            </a:r>
          </a:p>
          <a:p>
            <a:pPr lvl="0"/>
            <a:r>
              <a:rPr lang="en-US" sz="5600" dirty="0" smtClean="0">
                <a:latin typeface="Times New Roman" pitchFamily="18" charset="0"/>
                <a:cs typeface="Times New Roman" pitchFamily="18" charset="0"/>
              </a:rPr>
              <a:t>-</a:t>
            </a:r>
            <a:r>
              <a:rPr lang="ru-RU" sz="5600" dirty="0" smtClean="0">
                <a:latin typeface="Times New Roman" pitchFamily="18" charset="0"/>
                <a:cs typeface="Times New Roman" pitchFamily="18" charset="0"/>
              </a:rPr>
              <a:t>maddy </a:t>
            </a:r>
            <a:r>
              <a:rPr lang="ru-RU" sz="5600" dirty="0">
                <a:latin typeface="Times New Roman" pitchFamily="18" charset="0"/>
                <a:cs typeface="Times New Roman" pitchFamily="18" charset="0"/>
              </a:rPr>
              <a:t>önümleriñ hem-de adamlaryñ hereketini üpjün edýän tehniki        serişdeleriñ toplumy hökmünde;</a:t>
            </a:r>
          </a:p>
          <a:p>
            <a:pPr lvl="0"/>
            <a:r>
              <a:rPr lang="en-US" sz="5600" dirty="0" smtClean="0">
                <a:latin typeface="Times New Roman" pitchFamily="18" charset="0"/>
                <a:cs typeface="Times New Roman" pitchFamily="18" charset="0"/>
              </a:rPr>
              <a:t>-</a:t>
            </a:r>
            <a:r>
              <a:rPr lang="ru-RU" sz="5600" dirty="0" smtClean="0">
                <a:latin typeface="Times New Roman" pitchFamily="18" charset="0"/>
                <a:cs typeface="Times New Roman" pitchFamily="18" charset="0"/>
              </a:rPr>
              <a:t>«</a:t>
            </a:r>
            <a:r>
              <a:rPr lang="sq-AL" sz="5600" dirty="0">
                <a:latin typeface="Times New Roman" pitchFamily="18" charset="0"/>
                <a:cs typeface="Times New Roman" pitchFamily="18" charset="0"/>
              </a:rPr>
              <a:t>transportirowka</a:t>
            </a:r>
            <a:r>
              <a:rPr lang="ru-RU" sz="5600" dirty="0">
                <a:latin typeface="Times New Roman" pitchFamily="18" charset="0"/>
                <a:cs typeface="Times New Roman" pitchFamily="18" charset="0"/>
              </a:rPr>
              <a:t>»</a:t>
            </a:r>
            <a:r>
              <a:rPr lang="sq-AL" sz="5600" dirty="0">
                <a:latin typeface="Times New Roman" pitchFamily="18" charset="0"/>
                <a:cs typeface="Times New Roman" pitchFamily="18" charset="0"/>
              </a:rPr>
              <a:t> diýlip atlandyrylýan ýükleriñ we adamlaryñ (ýolagçylaryñ) giñişlikde göniden-göni ýerini üýtgetmek işinde</a:t>
            </a:r>
            <a:r>
              <a:rPr lang="ru-RU" sz="5600" dirty="0">
                <a:latin typeface="Times New Roman" pitchFamily="18" charset="0"/>
                <a:cs typeface="Times New Roman" pitchFamily="18" charset="0"/>
              </a:rPr>
              <a:t>;</a:t>
            </a:r>
          </a:p>
          <a:p>
            <a:pPr lvl="0"/>
            <a:r>
              <a:rPr lang="en-US" sz="5600" dirty="0" smtClean="0">
                <a:latin typeface="Times New Roman" pitchFamily="18" charset="0"/>
                <a:cs typeface="Times New Roman" pitchFamily="18" charset="0"/>
              </a:rPr>
              <a:t>-ulag </a:t>
            </a:r>
            <a:r>
              <a:rPr lang="en-US" sz="5600" dirty="0">
                <a:latin typeface="Times New Roman" pitchFamily="18" charset="0"/>
                <a:cs typeface="Times New Roman" pitchFamily="18" charset="0"/>
              </a:rPr>
              <a:t>birlikleriniñ suw (gämileriñ), gara (awtomobilleriñ) hem-de demir (otlylylaryñ) ýollary boýynça hereketinde;</a:t>
            </a:r>
            <a:endParaRPr lang="ru-RU" sz="5600" dirty="0">
              <a:latin typeface="Times New Roman" pitchFamily="18" charset="0"/>
              <a:cs typeface="Times New Roman" pitchFamily="18" charset="0"/>
            </a:endParaRPr>
          </a:p>
          <a:p>
            <a:pPr lvl="0"/>
            <a:r>
              <a:rPr lang="en-US" sz="5600" dirty="0" smtClean="0">
                <a:latin typeface="Times New Roman" pitchFamily="18" charset="0"/>
                <a:cs typeface="Times New Roman" pitchFamily="18" charset="0"/>
              </a:rPr>
              <a:t>-aýratyn </a:t>
            </a:r>
            <a:r>
              <a:rPr lang="en-US" sz="5600" dirty="0">
                <a:latin typeface="Times New Roman" pitchFamily="18" charset="0"/>
                <a:cs typeface="Times New Roman" pitchFamily="18" charset="0"/>
              </a:rPr>
              <a:t>ýükleriñ kesgitli eltilmeli ýerine bolan hereketinde (poçta, telegraf); </a:t>
            </a:r>
            <a:endParaRPr lang="ru-RU" sz="5600" dirty="0">
              <a:latin typeface="Times New Roman" pitchFamily="18" charset="0"/>
              <a:cs typeface="Times New Roman" pitchFamily="18" charset="0"/>
            </a:endParaRPr>
          </a:p>
          <a:p>
            <a:r>
              <a:rPr lang="en-US" sz="5600" dirty="0" smtClean="0">
                <a:latin typeface="Times New Roman" pitchFamily="18" charset="0"/>
                <a:cs typeface="Times New Roman" pitchFamily="18" charset="0"/>
              </a:rPr>
              <a:t>-adamzat </a:t>
            </a:r>
            <a:r>
              <a:rPr lang="en-US" sz="5600" dirty="0">
                <a:latin typeface="Times New Roman" pitchFamily="18" charset="0"/>
                <a:cs typeface="Times New Roman" pitchFamily="18" charset="0"/>
              </a:rPr>
              <a:t>işiniñ görnüşi hem-de hünäri </a:t>
            </a:r>
            <a:r>
              <a:rPr lang="en-US" sz="5600" dirty="0" smtClean="0">
                <a:latin typeface="Times New Roman" pitchFamily="18" charset="0"/>
                <a:cs typeface="Times New Roman" pitchFamily="18" charset="0"/>
              </a:rPr>
              <a:t>hökmüñde</a:t>
            </a:r>
            <a:r>
              <a:rPr lang="en-US" sz="5600" dirty="0">
                <a:latin typeface="Times New Roman" pitchFamily="18" charset="0"/>
                <a:cs typeface="Times New Roman" pitchFamily="18" charset="0"/>
              </a:rPr>
              <a:t>.</a:t>
            </a:r>
            <a:endParaRPr lang="ru-RU" sz="5600" dirty="0">
              <a:latin typeface="Times New Roman" pitchFamily="18" charset="0"/>
              <a:cs typeface="Times New Roman" pitchFamily="18" charset="0"/>
            </a:endParaRPr>
          </a:p>
          <a:p>
            <a:r>
              <a:rPr lang="en-US" sz="5600" dirty="0">
                <a:latin typeface="Times New Roman" pitchFamily="18" charset="0"/>
                <a:cs typeface="Times New Roman" pitchFamily="18" charset="0"/>
              </a:rPr>
              <a:t>    Häzirki wagtda esasynda «</a:t>
            </a:r>
            <a:r>
              <a:rPr lang="sq-AL" sz="5600" dirty="0">
                <a:latin typeface="Times New Roman" pitchFamily="18" charset="0"/>
                <a:cs typeface="Times New Roman" pitchFamily="18" charset="0"/>
              </a:rPr>
              <a:t>transport</a:t>
            </a:r>
            <a:r>
              <a:rPr lang="en-US" sz="5600" dirty="0">
                <a:latin typeface="Times New Roman" pitchFamily="18" charset="0"/>
                <a:cs typeface="Times New Roman" pitchFamily="18" charset="0"/>
              </a:rPr>
              <a:t>» </a:t>
            </a:r>
            <a:r>
              <a:rPr lang="sq-AL" sz="5600" dirty="0">
                <a:latin typeface="Times New Roman" pitchFamily="18" charset="0"/>
                <a:cs typeface="Times New Roman" pitchFamily="18" charset="0"/>
              </a:rPr>
              <a:t>sözi bolup, ondan köp sanly düşünjeler we adalgalar (terminler) emele gelendir</a:t>
            </a:r>
            <a:r>
              <a:rPr lang="en-US" sz="5600" dirty="0">
                <a:latin typeface="Times New Roman" pitchFamily="18" charset="0"/>
                <a:cs typeface="Times New Roman" pitchFamily="18" charset="0"/>
              </a:rPr>
              <a:t>:</a:t>
            </a:r>
            <a:endParaRPr lang="ru-RU" sz="5600" dirty="0">
              <a:latin typeface="Times New Roman" pitchFamily="18" charset="0"/>
              <a:cs typeface="Times New Roman" pitchFamily="18" charset="0"/>
            </a:endParaRPr>
          </a:p>
          <a:p>
            <a:r>
              <a:rPr lang="en-US" sz="5600" b="1" i="1" dirty="0">
                <a:latin typeface="Times New Roman" pitchFamily="18" charset="0"/>
                <a:cs typeface="Times New Roman" pitchFamily="18" charset="0"/>
              </a:rPr>
              <a:t>    Ulag ulgamy</a:t>
            </a:r>
            <a:r>
              <a:rPr lang="en-US" sz="5600" dirty="0">
                <a:latin typeface="Times New Roman" pitchFamily="18" charset="0"/>
                <a:cs typeface="Times New Roman" pitchFamily="18" charset="0"/>
              </a:rPr>
              <a:t> – daşamak işi ýerine ýetirilende biri-birine garaşly hem-de özara baglanyşykly bolan ulagyñ dürli görnüşleriniñ toplumydyr. Adatç</a:t>
            </a:r>
            <a:r>
              <a:rPr lang="sq-AL" sz="5600" dirty="0">
                <a:latin typeface="Times New Roman" pitchFamily="18" charset="0"/>
                <a:cs typeface="Times New Roman" pitchFamily="18" charset="0"/>
              </a:rPr>
              <a:t>a “ulag ulgamy” adalgasy bütindünýä, döwlet</a:t>
            </a:r>
            <a:r>
              <a:rPr lang="en-US" sz="5600" dirty="0">
                <a:latin typeface="Times New Roman" pitchFamily="18" charset="0"/>
                <a:cs typeface="Times New Roman" pitchFamily="18" charset="0"/>
              </a:rPr>
              <a:t>, sebit ýa-da iri şäher derejesinde ulanylýar</a:t>
            </a:r>
            <a:r>
              <a:rPr lang="en-US" sz="5600" dirty="0" smtClean="0">
                <a:latin typeface="Times New Roman" pitchFamily="18" charset="0"/>
                <a:cs typeface="Times New Roman" pitchFamily="18" charset="0"/>
              </a:rPr>
              <a:t>.</a:t>
            </a:r>
            <a:r>
              <a:rPr lang="ru-RU" sz="5600" dirty="0">
                <a:latin typeface="Times New Roman" pitchFamily="18" charset="0"/>
                <a:cs typeface="Times New Roman" pitchFamily="18" charset="0"/>
              </a:rPr>
              <a:t> </a:t>
            </a:r>
            <a:r>
              <a:rPr lang="en-US" sz="5600" b="1" i="1" dirty="0">
                <a:latin typeface="Times New Roman" pitchFamily="18" charset="0"/>
                <a:cs typeface="Times New Roman" pitchFamily="18" charset="0"/>
              </a:rPr>
              <a:t>«</a:t>
            </a:r>
            <a:r>
              <a:rPr lang="sq-AL" sz="5600" b="1" i="1" dirty="0">
                <a:latin typeface="Times New Roman" pitchFamily="18" charset="0"/>
                <a:cs typeface="Times New Roman" pitchFamily="18" charset="0"/>
              </a:rPr>
              <a:t>Bütewi ulag ulgamy</a:t>
            </a:r>
            <a:r>
              <a:rPr lang="en-US" sz="5600" b="1" i="1" dirty="0">
                <a:latin typeface="Times New Roman" pitchFamily="18" charset="0"/>
                <a:cs typeface="Times New Roman" pitchFamily="18" charset="0"/>
              </a:rPr>
              <a:t>»</a:t>
            </a:r>
            <a:r>
              <a:rPr lang="en-US" sz="5600" b="1" dirty="0">
                <a:latin typeface="Times New Roman" pitchFamily="18" charset="0"/>
                <a:cs typeface="Times New Roman" pitchFamily="18" charset="0"/>
              </a:rPr>
              <a:t> - </a:t>
            </a:r>
            <a:r>
              <a:rPr lang="sq-AL" sz="5600" dirty="0">
                <a:latin typeface="Times New Roman" pitchFamily="18" charset="0"/>
                <a:cs typeface="Times New Roman" pitchFamily="18" charset="0"/>
              </a:rPr>
              <a:t>ähli ulag görnüşleriniñ durmuş-ykdysady bütewiligini öz içine alýan düşünjedir</a:t>
            </a:r>
            <a:r>
              <a:rPr lang="en-US" sz="5600" dirty="0">
                <a:latin typeface="Times New Roman" pitchFamily="18" charset="0"/>
                <a:cs typeface="Times New Roman" pitchFamily="18" charset="0"/>
              </a:rPr>
              <a:t>.</a:t>
            </a:r>
            <a:endParaRPr lang="ru-RU" sz="5600" dirty="0">
              <a:latin typeface="Times New Roman" pitchFamily="18" charset="0"/>
              <a:cs typeface="Times New Roman" pitchFamily="18" charset="0"/>
            </a:endParaRPr>
          </a:p>
          <a:p>
            <a:r>
              <a:rPr lang="en-US" sz="5600" i="1" dirty="0">
                <a:latin typeface="Times New Roman" pitchFamily="18" charset="0"/>
                <a:cs typeface="Times New Roman" pitchFamily="18" charset="0"/>
              </a:rPr>
              <a:t>    </a:t>
            </a:r>
            <a:r>
              <a:rPr lang="en-US" sz="5600" b="1" i="1" dirty="0">
                <a:latin typeface="Times New Roman" pitchFamily="18" charset="0"/>
                <a:cs typeface="Times New Roman" pitchFamily="18" charset="0"/>
              </a:rPr>
              <a:t>«</a:t>
            </a:r>
            <a:r>
              <a:rPr lang="sq-AL" sz="5600" b="1" i="1" dirty="0">
                <a:latin typeface="Times New Roman" pitchFamily="18" charset="0"/>
                <a:cs typeface="Times New Roman" pitchFamily="18" charset="0"/>
              </a:rPr>
              <a:t>Ulag tory</a:t>
            </a:r>
            <a:r>
              <a:rPr lang="en-US" sz="5600" b="1" i="1" dirty="0">
                <a:latin typeface="Times New Roman" pitchFamily="18" charset="0"/>
                <a:cs typeface="Times New Roman" pitchFamily="18" charset="0"/>
              </a:rPr>
              <a:t>»</a:t>
            </a:r>
            <a:r>
              <a:rPr lang="en-US" sz="5600" b="1" dirty="0">
                <a:latin typeface="Times New Roman" pitchFamily="18" charset="0"/>
                <a:cs typeface="Times New Roman" pitchFamily="18" charset="0"/>
              </a:rPr>
              <a:t> </a:t>
            </a:r>
            <a:r>
              <a:rPr lang="en-US" sz="5600" dirty="0">
                <a:latin typeface="Times New Roman" pitchFamily="18" charset="0"/>
                <a:cs typeface="Times New Roman" pitchFamily="18" charset="0"/>
              </a:rPr>
              <a:t>düşünjesi </a:t>
            </a:r>
            <a:r>
              <a:rPr lang="sq-AL" sz="5600" dirty="0">
                <a:latin typeface="Times New Roman" pitchFamily="18" charset="0"/>
                <a:cs typeface="Times New Roman" pitchFamily="18" charset="0"/>
              </a:rPr>
              <a:t>sebitiñ ýa-da ýürduñ ilatly nokatlaryny birleşdirýän ähli ýollaryñ jemini añladýar</a:t>
            </a:r>
            <a:r>
              <a:rPr lang="en-US" sz="5600" dirty="0">
                <a:latin typeface="Times New Roman" pitchFamily="18" charset="0"/>
                <a:cs typeface="Times New Roman" pitchFamily="18" charset="0"/>
              </a:rPr>
              <a:t>. Tehniki-ykdysady taýdan ol kesgitli çägiñ ýa-da ýurduñ umumylykda ulag bilen hyzmat edilişiniñ derejesini hem-de ulag ulgamynyñ kuwwatyny häsiýetlendirýär.</a:t>
            </a:r>
            <a:endParaRPr lang="ru-RU" sz="5600" dirty="0">
              <a:latin typeface="Times New Roman" pitchFamily="18" charset="0"/>
              <a:cs typeface="Times New Roman" pitchFamily="18" charset="0"/>
            </a:endParaRPr>
          </a:p>
          <a:p>
            <a:r>
              <a:rPr lang="en-US" sz="5600" i="1" dirty="0">
                <a:latin typeface="Times New Roman" pitchFamily="18" charset="0"/>
                <a:cs typeface="Times New Roman" pitchFamily="18" charset="0"/>
              </a:rPr>
              <a:t>    </a:t>
            </a:r>
            <a:r>
              <a:rPr lang="en-US" sz="5600" b="1" i="1" dirty="0">
                <a:latin typeface="Times New Roman" pitchFamily="18" charset="0"/>
                <a:cs typeface="Times New Roman" pitchFamily="18" charset="0"/>
              </a:rPr>
              <a:t>«</a:t>
            </a:r>
            <a:r>
              <a:rPr lang="sq-AL" sz="5600" b="1" i="1" dirty="0">
                <a:latin typeface="Times New Roman" pitchFamily="18" charset="0"/>
                <a:cs typeface="Times New Roman" pitchFamily="18" charset="0"/>
              </a:rPr>
              <a:t>Bütewi ulag tory</a:t>
            </a:r>
            <a:r>
              <a:rPr lang="en-US" sz="5600" b="1" i="1" dirty="0">
                <a:latin typeface="Times New Roman" pitchFamily="18" charset="0"/>
                <a:cs typeface="Times New Roman" pitchFamily="18" charset="0"/>
              </a:rPr>
              <a:t>»</a:t>
            </a:r>
            <a:r>
              <a:rPr lang="en-US" sz="5600" b="1" dirty="0">
                <a:latin typeface="Times New Roman" pitchFamily="18" charset="0"/>
                <a:cs typeface="Times New Roman" pitchFamily="18" charset="0"/>
              </a:rPr>
              <a:t> - </a:t>
            </a:r>
            <a:r>
              <a:rPr lang="sq-AL" sz="5600" dirty="0">
                <a:latin typeface="Times New Roman" pitchFamily="18" charset="0"/>
                <a:cs typeface="Times New Roman" pitchFamily="18" charset="0"/>
              </a:rPr>
              <a:t>dürli ýollaryñ durmuş-ykdysady bütewiligini hem-de özara täsirini şöhlelendirýär</a:t>
            </a:r>
            <a:r>
              <a:rPr lang="en-US" sz="5600" dirty="0">
                <a:latin typeface="Times New Roman" pitchFamily="18" charset="0"/>
                <a:cs typeface="Times New Roman" pitchFamily="18" charset="0"/>
              </a:rPr>
              <a:t>.</a:t>
            </a:r>
            <a:endParaRPr lang="ru-RU" sz="5600" dirty="0">
              <a:latin typeface="Times New Roman" pitchFamily="18" charset="0"/>
              <a:cs typeface="Times New Roman" pitchFamily="18" charset="0"/>
            </a:endParaRPr>
          </a:p>
          <a:p>
            <a:r>
              <a:rPr lang="sq-AL" sz="5600" i="1" dirty="0">
                <a:latin typeface="Times New Roman" pitchFamily="18" charset="0"/>
                <a:cs typeface="Times New Roman" pitchFamily="18" charset="0"/>
              </a:rPr>
              <a:t> </a:t>
            </a:r>
            <a:r>
              <a:rPr lang="sq-AL" sz="5600" b="1" i="1" dirty="0">
                <a:latin typeface="Times New Roman" pitchFamily="18" charset="0"/>
                <a:cs typeface="Times New Roman" pitchFamily="18" charset="0"/>
              </a:rPr>
              <a:t>«Magistral (baş) ulagy»</a:t>
            </a:r>
            <a:r>
              <a:rPr lang="sq-AL" sz="5600" b="1" dirty="0">
                <a:latin typeface="Times New Roman" pitchFamily="18" charset="0"/>
                <a:cs typeface="Times New Roman" pitchFamily="18" charset="0"/>
              </a:rPr>
              <a:t> - </a:t>
            </a:r>
            <a:r>
              <a:rPr lang="sq-AL" sz="5600" dirty="0">
                <a:latin typeface="Times New Roman" pitchFamily="18" charset="0"/>
                <a:cs typeface="Times New Roman" pitchFamily="18" charset="0"/>
              </a:rPr>
              <a:t>ýurduñ hem-de iri sebitleriñ wajyp şäherlerini we senagat merkezlerini birleşdirýän ýollary añlatmak üçin ulanylýan düşünjedir. Magistral (baş) ýolyndan bölünip gidýän ýollar ýerli ähmiýtli ýollar diýlip atlandyrylýar. </a:t>
            </a:r>
            <a:endParaRPr lang="ru-RU" sz="5600" dirty="0">
              <a:latin typeface="Times New Roman" pitchFamily="18" charset="0"/>
              <a:cs typeface="Times New Roman" pitchFamily="18" charset="0"/>
            </a:endParaRPr>
          </a:p>
          <a:p>
            <a:r>
              <a:rPr lang="sq-AL" sz="5600" i="1" dirty="0">
                <a:latin typeface="Times New Roman" pitchFamily="18" charset="0"/>
                <a:cs typeface="Times New Roman" pitchFamily="18" charset="0"/>
              </a:rPr>
              <a:t>    </a:t>
            </a:r>
            <a:r>
              <a:rPr lang="sq-AL" sz="5600" b="1" i="1" dirty="0">
                <a:latin typeface="Times New Roman" pitchFamily="18" charset="0"/>
                <a:cs typeface="Times New Roman" pitchFamily="18" charset="0"/>
              </a:rPr>
              <a:t>Köp taraply ulag</a:t>
            </a:r>
            <a:r>
              <a:rPr lang="sq-AL" sz="5600" dirty="0">
                <a:latin typeface="Times New Roman" pitchFamily="18" charset="0"/>
                <a:cs typeface="Times New Roman" pitchFamily="18" charset="0"/>
              </a:rPr>
              <a:t> – daşamaklygyñ ähli görnüşlerini (ýük we ýolagçy) amala aşyrmaga ukyply bolan ulag görnüşleridir. Demir ýol, deñiz, derýa, awtomobil we howa ulaglary, şeýle hem, şäher we senagat ulaglarynyñ degişli görnüşleri köp taraply ulag görnüşleridir. Häzirki zaman trubogeçirijileri, şeýle hem, ulagyñ tanap (kanat) we konweýer görnüşleri ýöriteleşdirilen ulaglar bolup durýar. </a:t>
            </a:r>
            <a:endParaRPr lang="ru-RU" sz="5600" dirty="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100077962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251520" y="1124743"/>
            <a:ext cx="8712968" cy="5572663"/>
          </a:xfrm>
        </p:spPr>
        <p:txBody>
          <a:bodyPr>
            <a:noAutofit/>
          </a:bodyPr>
          <a:lstStyle/>
          <a:p>
            <a:endParaRPr lang="ru-RU" sz="1600" dirty="0" smtClean="0">
              <a:latin typeface="Times New Roman" pitchFamily="18" charset="0"/>
              <a:cs typeface="Times New Roman" pitchFamily="18" charset="0"/>
            </a:endParaRPr>
          </a:p>
          <a:p>
            <a:endParaRPr lang="ru-RU" sz="1600" dirty="0">
              <a:latin typeface="Times New Roman" pitchFamily="18" charset="0"/>
              <a:cs typeface="Times New Roman" pitchFamily="18" charset="0"/>
            </a:endParaRPr>
          </a:p>
          <a:p>
            <a:endParaRPr lang="ru-RU" sz="1600" dirty="0" smtClean="0">
              <a:latin typeface="Times New Roman" pitchFamily="18" charset="0"/>
              <a:cs typeface="Times New Roman" pitchFamily="18" charset="0"/>
            </a:endParaRPr>
          </a:p>
          <a:p>
            <a:endParaRPr lang="ru-RU" sz="1600" dirty="0">
              <a:latin typeface="Times New Roman" pitchFamily="18" charset="0"/>
              <a:cs typeface="Times New Roman" pitchFamily="18" charset="0"/>
            </a:endParaRPr>
          </a:p>
          <a:p>
            <a:r>
              <a:rPr lang="ru-RU" sz="1400" dirty="0" smtClean="0">
                <a:latin typeface="+mj-lt"/>
                <a:cs typeface="Times New Roman" pitchFamily="18" charset="0"/>
              </a:rPr>
              <a:t> </a:t>
            </a:r>
            <a:endParaRPr lang="ru-RU" sz="1600" dirty="0"/>
          </a:p>
        </p:txBody>
      </p:sp>
      <p:sp>
        <p:nvSpPr>
          <p:cNvPr id="4" name="Прямоугольник 3"/>
          <p:cNvSpPr/>
          <p:nvPr/>
        </p:nvSpPr>
        <p:spPr>
          <a:xfrm>
            <a:off x="530352" y="404663"/>
            <a:ext cx="8434136" cy="5355312"/>
          </a:xfrm>
          <a:prstGeom prst="rect">
            <a:avLst/>
          </a:prstGeom>
        </p:spPr>
        <p:txBody>
          <a:bodyPr wrap="square">
            <a:spAutoFit/>
          </a:bodyPr>
          <a:lstStyle/>
          <a:p>
            <a:endParaRPr lang="en-US" b="1" i="1" dirty="0" smtClean="0"/>
          </a:p>
          <a:p>
            <a:endParaRPr lang="en-US" b="1" i="1" dirty="0"/>
          </a:p>
          <a:p>
            <a:endParaRPr lang="en-US" b="1" i="1" dirty="0" smtClean="0"/>
          </a:p>
          <a:p>
            <a:r>
              <a:rPr lang="sq-AL" b="1" i="1" dirty="0" smtClean="0"/>
              <a:t>Köp </a:t>
            </a:r>
            <a:r>
              <a:rPr lang="sq-AL" b="1" i="1" dirty="0"/>
              <a:t>taraply däl ulag</a:t>
            </a:r>
            <a:r>
              <a:rPr lang="sq-AL" b="1" dirty="0"/>
              <a:t> – </a:t>
            </a:r>
            <a:r>
              <a:rPr lang="sq-AL" dirty="0"/>
              <a:t>daşamaklygyñ diñe bir görnüşine (ýük ýa-da ýolagçy), ýa-da ýüküñ belli bir görnüşini (ürgün, ergin zatlary) daşamaklyga ýöriteleşdirilen ýa-da ýörite ulaglardyr.</a:t>
            </a:r>
            <a:endParaRPr lang="ru-RU" dirty="0"/>
          </a:p>
          <a:p>
            <a:r>
              <a:rPr lang="sq-AL" i="1" dirty="0"/>
              <a:t>    </a:t>
            </a:r>
            <a:r>
              <a:rPr lang="sq-AL" b="1" i="1" dirty="0"/>
              <a:t>Diskret (üzñe) ulagy</a:t>
            </a:r>
            <a:r>
              <a:rPr lang="sq-AL" b="1" dirty="0"/>
              <a:t> </a:t>
            </a:r>
            <a:r>
              <a:rPr lang="sq-AL" dirty="0"/>
              <a:t>–  zatlary (ýüki we ýolagçylary) hereket edýän ulag birliklerine garamazdan olaryñ kömegi bilen aýratynlykda (birlik sanda) ýa-da tapgyrlaýyn daşaýan ulag görnüşleridir.</a:t>
            </a:r>
            <a:endParaRPr lang="ru-RU" dirty="0"/>
          </a:p>
          <a:p>
            <a:r>
              <a:rPr lang="sq-AL" i="1" dirty="0"/>
              <a:t>    </a:t>
            </a:r>
            <a:r>
              <a:rPr lang="sq-AL" b="1" i="1" dirty="0"/>
              <a:t>Üznüksiz ulag</a:t>
            </a:r>
            <a:r>
              <a:rPr lang="sq-AL" b="1" dirty="0"/>
              <a:t> – </a:t>
            </a:r>
            <a:r>
              <a:rPr lang="sq-AL" dirty="0"/>
              <a:t>ýükleri lenta, berkidiji, baglaýjy çeýe zatlaryñ, eskalatoryñ, şeýle hem, turbogeçirijileriñ kömegi bilen üznüksiz akym görnüşinde daşamaklygy amala aşyrýan ulag görnüşleridir.</a:t>
            </a:r>
            <a:endParaRPr lang="ru-RU" dirty="0"/>
          </a:p>
          <a:p>
            <a:r>
              <a:rPr lang="sq-AL" dirty="0"/>
              <a:t>    Her bir ulag görnüşi öz işini çylşyrymly tehniki enjamlaryñ ýa-da tehniki serişdeleriñ toplumy arkaly ýerine ýetirýär. </a:t>
            </a:r>
            <a:r>
              <a:rPr lang="sq-AL" b="1" dirty="0"/>
              <a:t>Ulag serişdeleri şertleýin iki sany esasy topara bölünýär:</a:t>
            </a:r>
            <a:endParaRPr lang="ru-RU" b="1" dirty="0"/>
          </a:p>
          <a:p>
            <a:pPr lvl="0"/>
            <a:r>
              <a:rPr lang="ru-RU" dirty="0"/>
              <a:t>  </a:t>
            </a:r>
            <a:r>
              <a:rPr lang="en-US" dirty="0"/>
              <a:t>-</a:t>
            </a:r>
            <a:r>
              <a:rPr lang="sq-AL" dirty="0"/>
              <a:t>Öz hususy ýoly hem-de ähli enjamlary bilen ünjün gurluşlary bolan hemişelik serişdeler;</a:t>
            </a:r>
            <a:endParaRPr lang="ru-RU" dirty="0"/>
          </a:p>
          <a:p>
            <a:pPr lvl="0"/>
            <a:r>
              <a:rPr lang="ru-RU" dirty="0"/>
              <a:t>  </a:t>
            </a:r>
            <a:r>
              <a:rPr lang="en-US" dirty="0"/>
              <a:t>-</a:t>
            </a:r>
            <a:r>
              <a:rPr lang="sq-AL" dirty="0"/>
              <a:t>Ýükleriñ we ýolagçylaryñ hereketini göniden-göni amala aşyrýan özi hereket edýän we tirkeg birlikleri bolan hereket edýän </a:t>
            </a:r>
            <a:endParaRPr lang="ru-RU" dirty="0"/>
          </a:p>
        </p:txBody>
      </p:sp>
    </p:spTree>
    <p:extLst>
      <p:ext uri="{BB962C8B-B14F-4D97-AF65-F5344CB8AC3E}">
        <p14:creationId xmlns:p14="http://schemas.microsoft.com/office/powerpoint/2010/main" val="168660558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subTitle" idx="1"/>
          </p:nvPr>
        </p:nvSpPr>
        <p:spPr>
          <a:xfrm>
            <a:off x="533400" y="980728"/>
            <a:ext cx="7854950" cy="5184576"/>
          </a:xfrm>
        </p:spPr>
        <p:txBody>
          <a:bodyPr>
            <a:normAutofit fontScale="25000" lnSpcReduction="20000"/>
          </a:bodyPr>
          <a:lstStyle/>
          <a:p>
            <a:pPr algn="just">
              <a:spcAft>
                <a:spcPts val="0"/>
              </a:spcAft>
            </a:pPr>
            <a:r>
              <a:rPr lang="sq-AL" sz="6400" dirty="0">
                <a:latin typeface="Times New Roman" pitchFamily="18" charset="0"/>
                <a:ea typeface="Times New Roman" panose="02020603050405020304" pitchFamily="18" charset="0"/>
                <a:cs typeface="Times New Roman" pitchFamily="18" charset="0"/>
              </a:rPr>
              <a:t>Ýurtda önümçiligiñ ýerleşişi, ilkinji nobatda, tebigy baýlyklaryñ (mes topragyñ, tokaýyñ, kömriñ, nebitiñ, magdanlaryñ, mineral çig mallaryñ we beýl.) ojagynyñ we taryhy taýdan ilatlaşmagyñ täsirinden emele gelýär. Şeýle hem oña döwlet jemgyýetiñ maddy hem-de ruhy talaplaryny kanagatlandyrmak, zähmet resurslaryny rejeli peýdalanmak we zähmetiñ ýokary öndürijiligini üpjün etmek maksady bilen täsir edip biler. Häzirki wagtda önümçiligi ýerleşdirmegiñ esasy adalgalary şu aşakdakylar bolup durýar:</a:t>
            </a:r>
            <a:endParaRPr lang="ru-RU" sz="6400" dirty="0">
              <a:latin typeface="Times New Roman" pitchFamily="18" charset="0"/>
              <a:ea typeface="Times New Roman" panose="02020603050405020304" pitchFamily="18" charset="0"/>
              <a:cs typeface="Times New Roman" pitchFamily="18" charset="0"/>
            </a:endParaRPr>
          </a:p>
          <a:p>
            <a:pPr marL="342900" lvl="0" indent="-342900" algn="just">
              <a:spcAft>
                <a:spcPts val="0"/>
              </a:spcAft>
              <a:buFont typeface="Times New Roman" panose="02020603050405020304" pitchFamily="18" charset="0"/>
              <a:buChar char="-"/>
            </a:pPr>
            <a:r>
              <a:rPr lang="ru-RU" sz="6400" dirty="0">
                <a:latin typeface="Times New Roman" pitchFamily="18" charset="0"/>
                <a:ea typeface="Times New Roman" panose="02020603050405020304" pitchFamily="18" charset="0"/>
                <a:cs typeface="Times New Roman" pitchFamily="18" charset="0"/>
              </a:rPr>
              <a:t>  </a:t>
            </a:r>
            <a:r>
              <a:rPr lang="sq-AL" sz="6400" dirty="0">
                <a:latin typeface="Times New Roman" pitchFamily="18" charset="0"/>
                <a:ea typeface="Times New Roman" panose="02020603050405020304" pitchFamily="18" charset="0"/>
                <a:cs typeface="Times New Roman" pitchFamily="18" charset="0"/>
              </a:rPr>
              <a:t>gaýtadan işleýän senagat kärhanalaryny çig mal we ýangyç çeşmelerine, şeýle hem önümleriñ öndürilýän sarp ediş etraplaryna ýakyn ýerleşdirmek;</a:t>
            </a:r>
            <a:endParaRPr lang="ru-RU" sz="6400" dirty="0">
              <a:latin typeface="Times New Roman" pitchFamily="18" charset="0"/>
              <a:ea typeface="Times New Roman" panose="02020603050405020304" pitchFamily="18" charset="0"/>
              <a:cs typeface="Times New Roman" pitchFamily="18" charset="0"/>
            </a:endParaRPr>
          </a:p>
          <a:p>
            <a:pPr marL="342900" lvl="0" indent="-342900" algn="just">
              <a:spcAft>
                <a:spcPts val="0"/>
              </a:spcAft>
              <a:buFont typeface="Times New Roman" panose="02020603050405020304" pitchFamily="18" charset="0"/>
              <a:buChar char="-"/>
            </a:pPr>
            <a:r>
              <a:rPr lang="ru-RU" sz="6400" dirty="0">
                <a:latin typeface="Times New Roman" pitchFamily="18" charset="0"/>
                <a:ea typeface="Times New Roman" panose="02020603050405020304" pitchFamily="18" charset="0"/>
                <a:cs typeface="Times New Roman" pitchFamily="18" charset="0"/>
              </a:rPr>
              <a:t>  </a:t>
            </a:r>
            <a:r>
              <a:rPr lang="sq-AL" sz="6400" dirty="0">
                <a:latin typeface="Times New Roman" pitchFamily="18" charset="0"/>
                <a:ea typeface="Times New Roman" panose="02020603050405020304" pitchFamily="18" charset="0"/>
                <a:cs typeface="Times New Roman" pitchFamily="18" charset="0"/>
              </a:rPr>
              <a:t>ýurduñ ykdysady sebitleriniñ arasynda zähmetiñ dogry bölünişini üpjün etmek hem-de geljegi bar bolan täze etraplaryñ ösüşine has amatly şertleri döretmek;</a:t>
            </a:r>
            <a:endParaRPr lang="ru-RU" sz="6400" dirty="0">
              <a:latin typeface="Times New Roman" pitchFamily="18" charset="0"/>
              <a:ea typeface="Times New Roman" panose="02020603050405020304" pitchFamily="18" charset="0"/>
              <a:cs typeface="Times New Roman" pitchFamily="18" charset="0"/>
            </a:endParaRPr>
          </a:p>
          <a:p>
            <a:pPr marL="342900" lvl="0" indent="-342900" algn="just">
              <a:spcAft>
                <a:spcPts val="0"/>
              </a:spcAft>
              <a:buFont typeface="Times New Roman" panose="02020603050405020304" pitchFamily="18" charset="0"/>
              <a:buChar char="-"/>
            </a:pPr>
            <a:r>
              <a:rPr lang="ru-RU" sz="6400" dirty="0">
                <a:latin typeface="Times New Roman" pitchFamily="18" charset="0"/>
                <a:ea typeface="Times New Roman" panose="02020603050405020304" pitchFamily="18" charset="0"/>
                <a:cs typeface="Times New Roman" pitchFamily="18" charset="0"/>
              </a:rPr>
              <a:t>  </a:t>
            </a:r>
            <a:r>
              <a:rPr lang="sq-AL" sz="6400" dirty="0">
                <a:latin typeface="Times New Roman" pitchFamily="18" charset="0"/>
                <a:ea typeface="Times New Roman" panose="02020603050405020304" pitchFamily="18" charset="0"/>
                <a:cs typeface="Times New Roman" pitchFamily="18" charset="0"/>
              </a:rPr>
              <a:t>oba senagat kärhanalarynyñ çaltlandyrylan ösüşine ýardam etmek;</a:t>
            </a:r>
            <a:endParaRPr lang="ru-RU" sz="6400" dirty="0">
              <a:latin typeface="Times New Roman" pitchFamily="18" charset="0"/>
              <a:ea typeface="Times New Roman" panose="02020603050405020304" pitchFamily="18" charset="0"/>
              <a:cs typeface="Times New Roman" pitchFamily="18" charset="0"/>
            </a:endParaRPr>
          </a:p>
          <a:p>
            <a:pPr marL="342900" lvl="0" indent="-342900" algn="just">
              <a:spcAft>
                <a:spcPts val="0"/>
              </a:spcAft>
              <a:buFont typeface="Times New Roman" panose="02020603050405020304" pitchFamily="18" charset="0"/>
              <a:buChar char="-"/>
            </a:pPr>
            <a:r>
              <a:rPr lang="ru-RU" sz="6400" dirty="0">
                <a:latin typeface="Times New Roman" pitchFamily="18" charset="0"/>
                <a:ea typeface="Times New Roman" panose="02020603050405020304" pitchFamily="18" charset="0"/>
                <a:cs typeface="Times New Roman" pitchFamily="18" charset="0"/>
              </a:rPr>
              <a:t>  </a:t>
            </a:r>
            <a:r>
              <a:rPr lang="sq-AL" sz="6400" dirty="0">
                <a:latin typeface="Times New Roman" pitchFamily="18" charset="0"/>
                <a:ea typeface="Times New Roman" panose="02020603050405020304" pitchFamily="18" charset="0"/>
                <a:cs typeface="Times New Roman" pitchFamily="18" charset="0"/>
              </a:rPr>
              <a:t>içerki we daşary söwdany höweslendirmek;</a:t>
            </a:r>
            <a:endParaRPr lang="ru-RU" sz="6400" dirty="0">
              <a:latin typeface="Times New Roman" pitchFamily="18" charset="0"/>
              <a:ea typeface="Times New Roman" panose="02020603050405020304" pitchFamily="18" charset="0"/>
              <a:cs typeface="Times New Roman" pitchFamily="18" charset="0"/>
            </a:endParaRPr>
          </a:p>
          <a:p>
            <a:pPr marL="342900" lvl="0" indent="-342900" algn="just">
              <a:spcAft>
                <a:spcPts val="0"/>
              </a:spcAft>
              <a:buFont typeface="Times New Roman" panose="02020603050405020304" pitchFamily="18" charset="0"/>
              <a:buChar char="-"/>
            </a:pPr>
            <a:r>
              <a:rPr lang="ru-RU" sz="6400" dirty="0">
                <a:latin typeface="Times New Roman" pitchFamily="18" charset="0"/>
                <a:ea typeface="Times New Roman" panose="02020603050405020304" pitchFamily="18" charset="0"/>
                <a:cs typeface="Times New Roman" pitchFamily="18" charset="0"/>
              </a:rPr>
              <a:t>  </a:t>
            </a:r>
            <a:r>
              <a:rPr lang="sq-AL" sz="6400" dirty="0">
                <a:latin typeface="Times New Roman" pitchFamily="18" charset="0"/>
                <a:ea typeface="Times New Roman" panose="02020603050405020304" pitchFamily="18" charset="0"/>
                <a:cs typeface="Times New Roman" pitchFamily="18" charset="0"/>
              </a:rPr>
              <a:t>tebigaty hapalanmakdan goramak.</a:t>
            </a:r>
            <a:endParaRPr lang="ru-RU" sz="6400" dirty="0">
              <a:latin typeface="Times New Roman" pitchFamily="18" charset="0"/>
              <a:ea typeface="Times New Roman" panose="02020603050405020304" pitchFamily="18" charset="0"/>
              <a:cs typeface="Times New Roman" pitchFamily="18" charset="0"/>
            </a:endParaRPr>
          </a:p>
          <a:p>
            <a:pPr algn="just">
              <a:spcAft>
                <a:spcPts val="0"/>
              </a:spcAft>
            </a:pPr>
            <a:r>
              <a:rPr lang="sq-AL" sz="6400" dirty="0">
                <a:latin typeface="Times New Roman" pitchFamily="18" charset="0"/>
                <a:ea typeface="Times New Roman" panose="02020603050405020304" pitchFamily="18" charset="0"/>
                <a:cs typeface="Times New Roman" pitchFamily="18" charset="0"/>
              </a:rPr>
              <a:t>    Ýurtda öndüriji güýçleri ýerleşdirmek meýilleşdirilende we durmuşda hökmany suratda bar bolan ýollaryñ ugurlary we kuwwatlylygy hasaba alynmalydyr, halk hojalygynyñ </a:t>
            </a:r>
            <a:r>
              <a:rPr lang="ru-RU" sz="6400" dirty="0" err="1">
                <a:latin typeface="Times New Roman" pitchFamily="18" charset="0"/>
                <a:ea typeface="Times New Roman" panose="02020603050405020304" pitchFamily="18" charset="0"/>
                <a:cs typeface="Times New Roman" pitchFamily="18" charset="0"/>
              </a:rPr>
              <a:t>öňde</a:t>
            </a:r>
            <a:r>
              <a:rPr lang="ru-RU" sz="6400" dirty="0">
                <a:latin typeface="Times New Roman" pitchFamily="18" charset="0"/>
                <a:ea typeface="Times New Roman" panose="02020603050405020304" pitchFamily="18" charset="0"/>
                <a:cs typeface="Times New Roman" pitchFamily="18" charset="0"/>
              </a:rPr>
              <a:t> </a:t>
            </a:r>
            <a:r>
              <a:rPr lang="ru-RU" sz="6400" dirty="0" err="1">
                <a:latin typeface="Times New Roman" pitchFamily="18" charset="0"/>
                <a:ea typeface="Times New Roman" panose="02020603050405020304" pitchFamily="18" charset="0"/>
                <a:cs typeface="Times New Roman" pitchFamily="18" charset="0"/>
              </a:rPr>
              <a:t>duran</a:t>
            </a:r>
            <a:r>
              <a:rPr lang="sq-AL" sz="6400" dirty="0">
                <a:latin typeface="Times New Roman" pitchFamily="18" charset="0"/>
                <a:ea typeface="Times New Roman" panose="02020603050405020304" pitchFamily="18" charset="0"/>
                <a:cs typeface="Times New Roman" pitchFamily="18" charset="0"/>
              </a:rPr>
              <a:t> meselelerine baglylykda onuñ ösüşine seredilmelidir. Döwlet has ýokary ykdysady netijelere ulagyñ hem-de ykdysadyýetiñ  ähli pudaklarynyñ deñ ölçegli ösüşini gazanan</a:t>
            </a:r>
            <a:r>
              <a:rPr lang="ru-RU" sz="6400" dirty="0">
                <a:latin typeface="Times New Roman" pitchFamily="18" charset="0"/>
                <a:ea typeface="Times New Roman" panose="02020603050405020304" pitchFamily="18" charset="0"/>
                <a:cs typeface="Times New Roman" pitchFamily="18" charset="0"/>
              </a:rPr>
              <a:t> </a:t>
            </a:r>
            <a:r>
              <a:rPr lang="ru-RU" sz="6400" dirty="0" err="1">
                <a:latin typeface="Times New Roman" pitchFamily="18" charset="0"/>
                <a:ea typeface="Times New Roman" panose="02020603050405020304" pitchFamily="18" charset="0"/>
                <a:cs typeface="Times New Roman" pitchFamily="18" charset="0"/>
              </a:rPr>
              <a:t>halatynda</a:t>
            </a:r>
            <a:r>
              <a:rPr lang="sq-AL" sz="6400" dirty="0">
                <a:latin typeface="Times New Roman" pitchFamily="18" charset="0"/>
                <a:ea typeface="Times New Roman" panose="02020603050405020304" pitchFamily="18" charset="0"/>
                <a:cs typeface="Times New Roman" pitchFamily="18" charset="0"/>
              </a:rPr>
              <a:t> ýetip biler. Bu yerde ýol torunyñ çyzygynyñ, ýagny ulag üpjünçiliginiñ geografik ýerleşişiniñ we geçirijilik ukybynyñ arasyndaky deñ agramlyk hem zerurdyr. Ulagyñ artyk kuwwatlylygynda döwlet peýdalanylmaýan ulag serişdelerini hem-de onuñ zähmet resurslaryny saklamak üçin çykdajy edýär. Ulagyñ ýeterlik derejede ösmezliginde önumçiligi bökdeýär hem-de haryt aýlanyşygynyñ ýaramaz netijelerine getirýär. </a:t>
            </a:r>
            <a:endParaRPr lang="ru-RU" sz="6400" dirty="0">
              <a:latin typeface="Times New Roman" pitchFamily="18" charset="0"/>
              <a:ea typeface="Times New Roman" panose="02020603050405020304" pitchFamily="18" charset="0"/>
              <a:cs typeface="Times New Roman" pitchFamily="18" charset="0"/>
            </a:endParaRPr>
          </a:p>
          <a:p>
            <a:pPr algn="just">
              <a:spcAft>
                <a:spcPts val="0"/>
              </a:spcAft>
            </a:pPr>
            <a:r>
              <a:rPr lang="sq-AL" sz="6400" dirty="0">
                <a:latin typeface="Times New Roman" pitchFamily="18" charset="0"/>
                <a:ea typeface="Times New Roman" panose="02020603050405020304" pitchFamily="18" charset="0"/>
                <a:cs typeface="Times New Roman" pitchFamily="18" charset="0"/>
              </a:rPr>
              <a:t>    </a:t>
            </a:r>
            <a:endParaRPr lang="ru-RU" sz="3200" dirty="0"/>
          </a:p>
          <a:p>
            <a:pPr algn="l"/>
            <a:endParaRPr lang="ru-RU" dirty="0"/>
          </a:p>
        </p:txBody>
      </p:sp>
    </p:spTree>
    <p:extLst>
      <p:ext uri="{BB962C8B-B14F-4D97-AF65-F5344CB8AC3E}">
        <p14:creationId xmlns:p14="http://schemas.microsoft.com/office/powerpoint/2010/main" val="8994506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533400" y="1412776"/>
            <a:ext cx="7854696" cy="4464496"/>
          </a:xfrm>
        </p:spPr>
        <p:txBody>
          <a:bodyPr>
            <a:normAutofit fontScale="40000" lnSpcReduction="20000"/>
          </a:bodyPr>
          <a:lstStyle/>
          <a:p>
            <a:pPr algn="just">
              <a:lnSpc>
                <a:spcPct val="120000"/>
              </a:lnSpc>
              <a:spcAft>
                <a:spcPts val="0"/>
              </a:spcAft>
            </a:pPr>
            <a:r>
              <a:rPr lang="sq-AL" sz="3400" dirty="0">
                <a:latin typeface="Times New Roman" pitchFamily="18" charset="0"/>
                <a:ea typeface="Times New Roman" panose="02020603050405020304" pitchFamily="18" charset="0"/>
                <a:cs typeface="Times New Roman" pitchFamily="18" charset="0"/>
              </a:rPr>
              <a:t>Ulagyñ hem-de halk hojalygynyñ ösüş derejeleriniñ deñeşdirme derñewiniñ köpýyllyk tejribesi ulag ulgamynyñ ýurduñ ykdysady talaplaryndan elmydama yza galýandygyny görkezýär. Bu ýagdaýyñ esasy sebäbi ulag ulgamynyñ maddy önümçiligiñ aýratyn pudagy hökmünde doly baha berilmeýändigi hem-de daşamaklygyñ kesgitli mümkinçiliklerini hasaba almak bilen onuñ ösüşiniñ ynandyryjylykly ykdysady esaslarynyñ ýoklugy bilen düşündirilýär. Ulag ulgamynyñ diñe bir özünde kuwwatlyklary döretmegiñ hasabyna onuñ halk hojalygynyñ beýleki pudaklary bilen özara gatnaşygyny hakyky ýola goýmak meselesini çözüp bolmaz. Ýurtda kadaly önümçilik hem-de maddy gymmatlyklaryñ aýlanyşygy zerur bolan ýükleri getirmeklige we taýýar önümleri daşamaklyga mätäç bolan ähli kärhanalaryñ arasyndaky ýakyn, işjeñ aragatnaşyk ulag ulgamynyñ </a:t>
            </a:r>
            <a:r>
              <a:rPr lang="ru-RU" sz="3400" dirty="0" err="1">
                <a:latin typeface="Times New Roman" pitchFamily="18" charset="0"/>
                <a:ea typeface="Times New Roman" panose="02020603050405020304" pitchFamily="18" charset="0"/>
                <a:cs typeface="Times New Roman" pitchFamily="18" charset="0"/>
              </a:rPr>
              <a:t>üsti</a:t>
            </a:r>
            <a:r>
              <a:rPr lang="ru-RU" sz="3400" dirty="0">
                <a:latin typeface="Times New Roman" pitchFamily="18" charset="0"/>
                <a:ea typeface="Times New Roman" panose="02020603050405020304" pitchFamily="18" charset="0"/>
                <a:cs typeface="Times New Roman" pitchFamily="18" charset="0"/>
              </a:rPr>
              <a:t> bilen </a:t>
            </a:r>
            <a:r>
              <a:rPr lang="ru-RU" sz="3400" dirty="0" err="1">
                <a:latin typeface="Times New Roman" pitchFamily="18" charset="0"/>
                <a:ea typeface="Times New Roman" panose="02020603050405020304" pitchFamily="18" charset="0"/>
                <a:cs typeface="Times New Roman" pitchFamily="18" charset="0"/>
              </a:rPr>
              <a:t>doly</a:t>
            </a:r>
            <a:r>
              <a:rPr lang="ru-RU" sz="3400" dirty="0">
                <a:latin typeface="Times New Roman" pitchFamily="18" charset="0"/>
                <a:ea typeface="Times New Roman" panose="02020603050405020304" pitchFamily="18" charset="0"/>
                <a:cs typeface="Times New Roman" pitchFamily="18" charset="0"/>
              </a:rPr>
              <a:t>  </a:t>
            </a:r>
            <a:r>
              <a:rPr lang="ru-RU" sz="3400" dirty="0" err="1">
                <a:latin typeface="Times New Roman" pitchFamily="18" charset="0"/>
                <a:ea typeface="Times New Roman" panose="02020603050405020304" pitchFamily="18" charset="0"/>
                <a:cs typeface="Times New Roman" pitchFamily="18" charset="0"/>
              </a:rPr>
              <a:t>we</a:t>
            </a:r>
            <a:r>
              <a:rPr lang="ru-RU" sz="3400" dirty="0">
                <a:latin typeface="Times New Roman" pitchFamily="18" charset="0"/>
                <a:ea typeface="Times New Roman" panose="02020603050405020304" pitchFamily="18" charset="0"/>
                <a:cs typeface="Times New Roman" pitchFamily="18" charset="0"/>
              </a:rPr>
              <a:t> </a:t>
            </a:r>
            <a:r>
              <a:rPr lang="ru-RU" sz="3400" dirty="0" err="1">
                <a:latin typeface="Times New Roman" pitchFamily="18" charset="0"/>
                <a:ea typeface="Times New Roman" panose="02020603050405020304" pitchFamily="18" charset="0"/>
                <a:cs typeface="Times New Roman" pitchFamily="18" charset="0"/>
              </a:rPr>
              <a:t>özwagtynda</a:t>
            </a:r>
            <a:r>
              <a:rPr lang="ru-RU" sz="3400" dirty="0">
                <a:latin typeface="Times New Roman" pitchFamily="18" charset="0"/>
                <a:ea typeface="Times New Roman" panose="02020603050405020304" pitchFamily="18" charset="0"/>
                <a:cs typeface="Times New Roman" pitchFamily="18" charset="0"/>
              </a:rPr>
              <a:t> </a:t>
            </a:r>
            <a:r>
              <a:rPr lang="ru-RU" sz="3400" dirty="0" err="1">
                <a:latin typeface="Times New Roman" pitchFamily="18" charset="0"/>
                <a:ea typeface="Times New Roman" panose="02020603050405020304" pitchFamily="18" charset="0"/>
                <a:cs typeface="Times New Roman" pitchFamily="18" charset="0"/>
              </a:rPr>
              <a:t>amala</a:t>
            </a:r>
            <a:r>
              <a:rPr lang="ru-RU" sz="3400" dirty="0">
                <a:latin typeface="Times New Roman" pitchFamily="18" charset="0"/>
                <a:ea typeface="Times New Roman" panose="02020603050405020304" pitchFamily="18" charset="0"/>
                <a:cs typeface="Times New Roman" pitchFamily="18" charset="0"/>
              </a:rPr>
              <a:t> </a:t>
            </a:r>
            <a:r>
              <a:rPr lang="ru-RU" sz="3400" dirty="0" err="1">
                <a:latin typeface="Times New Roman" pitchFamily="18" charset="0"/>
                <a:ea typeface="Times New Roman" panose="02020603050405020304" pitchFamily="18" charset="0"/>
                <a:cs typeface="Times New Roman" pitchFamily="18" charset="0"/>
              </a:rPr>
              <a:t>aşyrylýan</a:t>
            </a:r>
            <a:r>
              <a:rPr lang="sq-AL" sz="3400" dirty="0">
                <a:latin typeface="Times New Roman" pitchFamily="18" charset="0"/>
                <a:ea typeface="Times New Roman" panose="02020603050405020304" pitchFamily="18" charset="0"/>
                <a:cs typeface="Times New Roman" pitchFamily="18" charset="0"/>
              </a:rPr>
              <a:t> şertlerinde </a:t>
            </a:r>
            <a:r>
              <a:rPr lang="ru-RU" sz="3400" dirty="0" err="1">
                <a:latin typeface="Times New Roman" pitchFamily="18" charset="0"/>
                <a:ea typeface="Times New Roman" panose="02020603050405020304" pitchFamily="18" charset="0"/>
                <a:cs typeface="Times New Roman" pitchFamily="18" charset="0"/>
              </a:rPr>
              <a:t>bolup</a:t>
            </a:r>
            <a:r>
              <a:rPr lang="sq-AL" sz="3400" dirty="0">
                <a:latin typeface="Times New Roman" pitchFamily="18" charset="0"/>
                <a:ea typeface="Times New Roman" panose="02020603050405020304" pitchFamily="18" charset="0"/>
                <a:cs typeface="Times New Roman" pitchFamily="18" charset="0"/>
              </a:rPr>
              <a:t> biler. Şu günki gün ulag ulgamynyñ ýokary hilli işine diñe bir halk hojalyk pudaklary gyzyklanman, eýsem her bir kärhananyñ işgärleri hem gyzyklanýar. Sebäbi oña önümçilik bökdençlikleri, önümiñ özüne düşýän gymmaty we girdejiniñ möçberi bagly bolup durýar. Döwletiñ durmuş-ykdysady ösüşiniñ häzirki zaman şertlerinde bu özara gatnaşygyñ ähmiýeti has-da artýar. Pudaklaryñ we kärhanalaryñ arasyndaky şertnamalaýyn-buýurma görnüşindäki hojalyk gatnaşyklary ulag ulgamyndan diñe bir daşamaklygyñ san taýdan ýerine ýetirilişini talap etmän, eýsem tertip boýynça ähli göz öñünde tutulan ýükleriñ yzygider we takyk görkezilen wagtda getirilmegini talap edýär. Öñ ulag ulgamyna borçnama ýerine ýetirilmese ýokary derejede nägilelik bildirilen bolsa, indi nägilelikler göniden-göni kärhanalardan gelýär. Ol bolsa sözde däl-de, günäkär bolan ulag bölümlerine maddy jerimeler bilen birlikde ugradylýar. </a:t>
            </a:r>
            <a:endParaRPr lang="ru-RU" sz="3400" dirty="0">
              <a:latin typeface="Times New Roman" pitchFamily="18" charset="0"/>
              <a:cs typeface="Times New Roman" pitchFamily="18" charset="0"/>
            </a:endParaRPr>
          </a:p>
          <a:p>
            <a:endParaRPr lang="ru-RU" sz="1100" dirty="0"/>
          </a:p>
          <a:p>
            <a:pPr algn="l"/>
            <a:endParaRPr lang="ru-RU" dirty="0"/>
          </a:p>
        </p:txBody>
      </p:sp>
    </p:spTree>
    <p:extLst>
      <p:ext uri="{BB962C8B-B14F-4D97-AF65-F5344CB8AC3E}">
        <p14:creationId xmlns:p14="http://schemas.microsoft.com/office/powerpoint/2010/main" val="16388069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7504" y="260648"/>
            <a:ext cx="9036496" cy="6597352"/>
          </a:xfrm>
        </p:spPr>
        <p:txBody>
          <a:bodyPr>
            <a:normAutofit fontScale="25000" lnSpcReduction="20000"/>
          </a:bodyPr>
          <a:lstStyle/>
          <a:p>
            <a:pPr marL="0" indent="0">
              <a:buNone/>
            </a:pPr>
            <a:r>
              <a:rPr lang="en-US" sz="6000" dirty="0" smtClean="0">
                <a:latin typeface="Times New Roman" pitchFamily="18" charset="0"/>
                <a:cs typeface="Times New Roman" pitchFamily="18" charset="0"/>
              </a:rPr>
              <a:t>3</a:t>
            </a:r>
            <a:r>
              <a:rPr lang="tk-TM" sz="6000" dirty="0" smtClean="0">
                <a:latin typeface="Times New Roman" pitchFamily="18" charset="0"/>
                <a:cs typeface="Times New Roman" pitchFamily="18" charset="0"/>
              </a:rPr>
              <a:t>. </a:t>
            </a:r>
            <a:r>
              <a:rPr lang="en-US" sz="6000" dirty="0" smtClean="0">
                <a:latin typeface="Times New Roman" pitchFamily="18" charset="0"/>
                <a:cs typeface="Times New Roman" pitchFamily="18" charset="0"/>
              </a:rPr>
              <a:t> </a:t>
            </a:r>
            <a:r>
              <a:rPr lang="sq-AL" sz="6000" dirty="0">
                <a:latin typeface="Times New Roman" pitchFamily="18" charset="0"/>
                <a:cs typeface="Times New Roman" pitchFamily="18" charset="0"/>
              </a:rPr>
              <a:t>Köp wagtyñ dowamynda ulag ulgamynyñ ähli kärhanalary we bölümleri alýan girdejilerini döwlet býudjetine tabşyryp geldi. Ulanyş çykdajylary hem-de düýpli gurluşyklar üçin gerek bolan maliýe serişdeleri </a:t>
            </a:r>
            <a:r>
              <a:rPr lang="ru-RU" sz="6000" dirty="0" err="1">
                <a:latin typeface="Times New Roman" pitchFamily="18" charset="0"/>
                <a:cs typeface="Times New Roman" pitchFamily="18" charset="0"/>
              </a:rPr>
              <a:t>bosa</a:t>
            </a:r>
            <a:r>
              <a:rPr lang="ru-RU" sz="6000" dirty="0">
                <a:latin typeface="Times New Roman" pitchFamily="18" charset="0"/>
                <a:cs typeface="Times New Roman" pitchFamily="18" charset="0"/>
              </a:rPr>
              <a:t> </a:t>
            </a:r>
            <a:r>
              <a:rPr lang="sq-AL" sz="6000" dirty="0">
                <a:latin typeface="Times New Roman" pitchFamily="18" charset="0"/>
                <a:cs typeface="Times New Roman" pitchFamily="18" charset="0"/>
              </a:rPr>
              <a:t>şol döwlet buýudjetinden alynýardy.  Bu ýerde girdejili kärhana-da, çykdajyly kärhana-da birmeñzeş nukdaý nazardan seredilýärdi. </a:t>
            </a:r>
            <a:endParaRPr lang="tk-TM" sz="6000" dirty="0" smtClean="0">
              <a:latin typeface="Times New Roman" pitchFamily="18" charset="0"/>
              <a:cs typeface="Times New Roman" pitchFamily="18" charset="0"/>
            </a:endParaRPr>
          </a:p>
          <a:p>
            <a:r>
              <a:rPr lang="sq-AL" sz="6000" dirty="0" smtClean="0">
                <a:latin typeface="Times New Roman" pitchFamily="18" charset="0"/>
                <a:cs typeface="Times New Roman" pitchFamily="18" charset="0"/>
              </a:rPr>
              <a:t>Hojalygy </a:t>
            </a:r>
            <a:r>
              <a:rPr lang="sq-AL" sz="6000" dirty="0">
                <a:latin typeface="Times New Roman" pitchFamily="18" charset="0"/>
                <a:cs typeface="Times New Roman" pitchFamily="18" charset="0"/>
              </a:rPr>
              <a:t>dolandyrmakda şular ýaly tertip-düzgün ykdysady taýdan çykdaýjyly kärhanalaryñ çykdajylarynyñ öweziniñ girdeýjili işleýän kärhanalaryñ girdejisiniñ hasabyna doldurylmagy bilen alnyp barylmagyna getirdi. Kärhanalaryñ arasynda şerişdeleriñ şeýle paýlanylmagy depginli işleýän kärhanalaryñ bähbidini çäklendirýärdi, yza galaklary bolsa höweslendirýärdi. Netijede bolsa bu ýagdaý ulag ulgamyndaky ösüşi bökdeýär.</a:t>
            </a:r>
            <a:endParaRPr lang="ru-RU" sz="6000" dirty="0">
              <a:latin typeface="Times New Roman" pitchFamily="18" charset="0"/>
              <a:cs typeface="Times New Roman" pitchFamily="18" charset="0"/>
            </a:endParaRPr>
          </a:p>
          <a:p>
            <a:r>
              <a:rPr lang="sq-AL" sz="6000" dirty="0">
                <a:latin typeface="Times New Roman" pitchFamily="18" charset="0"/>
                <a:cs typeface="Times New Roman" pitchFamily="18" charset="0"/>
              </a:rPr>
              <a:t>    Häzirki wagtda şular ýaly kynçylyklary ý</a:t>
            </a:r>
            <a:r>
              <a:rPr lang="ru-RU" sz="6000" dirty="0">
                <a:latin typeface="Times New Roman" pitchFamily="18" charset="0"/>
                <a:cs typeface="Times New Roman" pitchFamily="18" charset="0"/>
              </a:rPr>
              <a:t>e</a:t>
            </a:r>
            <a:r>
              <a:rPr lang="sq-AL" sz="6000" dirty="0">
                <a:latin typeface="Times New Roman" pitchFamily="18" charset="0"/>
                <a:cs typeface="Times New Roman" pitchFamily="18" charset="0"/>
              </a:rPr>
              <a:t>ñip geçmeklik kärhanalary hojalyk hasaplaşygyna geçirmek ýoly bilen amala aşyrylýar. Onuñ düýp manysy islendik kärhananyñ öz-özüñi ödemekligi, ýagny gazanan serişdeleri</a:t>
            </a:r>
            <a:r>
              <a:rPr lang="ru-RU" sz="6000" dirty="0" err="1">
                <a:latin typeface="Times New Roman" pitchFamily="18" charset="0"/>
                <a:cs typeface="Times New Roman" pitchFamily="18" charset="0"/>
              </a:rPr>
              <a:t>ni</a:t>
            </a:r>
            <a:r>
              <a:rPr lang="sq-AL" sz="6000" dirty="0">
                <a:latin typeface="Times New Roman" pitchFamily="18" charset="0"/>
                <a:cs typeface="Times New Roman" pitchFamily="18" charset="0"/>
              </a:rPr>
              <a:t>ñ hasabyna ýaşamak esasynda hojalygy alyp barmaklyk bilen baglanyşyklydyr. Kärhanalary hojalyk taýdan dolandyrmakda bolup geçýän täzeçilliklerde hojalyk hasaplaşygynyñ iki sany görnüşini görkezmek bolar:</a:t>
            </a:r>
            <a:endParaRPr lang="ru-RU" sz="6000" dirty="0">
              <a:latin typeface="Times New Roman" pitchFamily="18" charset="0"/>
              <a:cs typeface="Times New Roman" pitchFamily="18" charset="0"/>
            </a:endParaRPr>
          </a:p>
          <a:p>
            <a:pPr lvl="0"/>
            <a:r>
              <a:rPr lang="sq-AL" sz="6000" dirty="0">
                <a:latin typeface="Times New Roman" pitchFamily="18" charset="0"/>
                <a:cs typeface="Times New Roman" pitchFamily="18" charset="0"/>
              </a:rPr>
              <a:t>Öz-özüñi ödemeklige esaslanylmagy. Ol kärhana alnan girdejiniñ bir bölegini özüniñ önümçilik we durmuş harajatlary üçin hem-de işgärlerini maddy taýdan höweslendirmek üçin galdyrmaga mümkinçilik berýär.</a:t>
            </a:r>
            <a:endParaRPr lang="ru-RU" sz="6000" dirty="0">
              <a:latin typeface="Times New Roman" pitchFamily="18" charset="0"/>
              <a:cs typeface="Times New Roman" pitchFamily="18" charset="0"/>
            </a:endParaRPr>
          </a:p>
          <a:p>
            <a:pPr lvl="0"/>
            <a:r>
              <a:rPr lang="sq-AL" sz="6000" dirty="0">
                <a:latin typeface="Times New Roman" pitchFamily="18" charset="0"/>
                <a:cs typeface="Times New Roman" pitchFamily="18" charset="0"/>
              </a:rPr>
              <a:t>Diñe bir öz-özüñi ödemeklik däl-de, ähli çykdajylary hasaba almak bilen öz-özüñi maliýleşdirmek. Bu ýagdaýda kärhana döwlete ähli maddy çykdajylary töländen soñ  hem-de kesgitli tutumlardan soñ öz garamagynda hojalyk hasaplaşygynyñ girdejisiniñ belli bölegini galdyryp bilýär. Ykdysady taýdan hojalygyñ üstünlikli alnyp barlan ýagdaýynda hojalygy ýöretmegiñ bu görnüşi kärhananyñ önümçilik we durmuş talaplary üçin hem-de işgärleri çekýän zähmetiniñ mukdaryna we hiline görä sylaglamak üçin köp maliýe serişdelerini goýbermäge mümkinçilik berýär. Şunuñ bilen birlikde kärhana ylmy-tehniki ösüşiñ esasynda öz önüminiñ mukdaryny we hilini ýokarlandyrmak üçin o</a:t>
            </a:r>
            <a:r>
              <a:rPr lang="ru-RU" sz="6000" dirty="0">
                <a:latin typeface="Times New Roman" pitchFamily="18" charset="0"/>
                <a:cs typeface="Times New Roman" pitchFamily="18" charset="0"/>
              </a:rPr>
              <a:t>z</a:t>
            </a:r>
            <a:r>
              <a:rPr lang="sq-AL" sz="6000" dirty="0">
                <a:latin typeface="Times New Roman" pitchFamily="18" charset="0"/>
                <a:cs typeface="Times New Roman" pitchFamily="18" charset="0"/>
              </a:rPr>
              <a:t>başdak önümçiligi ciñeltmegi we  enjamlary täzelemegi maliýeleşdirmäge borçlydyr.  Hojalygy alyp barmagyñ bu görnüşiniñ has kämildigine göz ýetirmek gaty bir kyn däldir. Şol bir wagtda ol kärhana üçin has çylşyrymlydyr hem-de jogapkärlidir. </a:t>
            </a:r>
            <a:endParaRPr lang="ru-RU" sz="6000" dirty="0">
              <a:latin typeface="Times New Roman" pitchFamily="18" charset="0"/>
              <a:cs typeface="Times New Roman" pitchFamily="18" charset="0"/>
            </a:endParaRPr>
          </a:p>
          <a:p>
            <a:r>
              <a:rPr lang="sq-AL" sz="6000" dirty="0">
                <a:latin typeface="Times New Roman" pitchFamily="18" charset="0"/>
                <a:cs typeface="Times New Roman" pitchFamily="18" charset="0"/>
              </a:rPr>
              <a:t>    Häzirki wagtda ulag ulgamyny dolandyrmakda  ulanylýan hojalyk hasaplaşygynyñ görnüşlerini dolylygyna kämilleşen diýip bolmaz. Bu, </a:t>
            </a:r>
            <a:r>
              <a:rPr lang="sq-AL" sz="6000" u="sng" dirty="0">
                <a:latin typeface="Times New Roman" pitchFamily="18" charset="0"/>
                <a:cs typeface="Times New Roman" pitchFamily="18" charset="0"/>
              </a:rPr>
              <a:t>ilkinji nobatda</a:t>
            </a:r>
            <a:r>
              <a:rPr lang="sq-AL" sz="6000" dirty="0">
                <a:latin typeface="Times New Roman" pitchFamily="18" charset="0"/>
                <a:cs typeface="Times New Roman" pitchFamily="18" charset="0"/>
              </a:rPr>
              <a:t>, ulag ulgamynyñ gönigen-göni täze maddy önüm öñdürmeýänligi bilen baglanyşykly aýratynlygynyñ hasaba alynmaýanlyg</a:t>
            </a:r>
            <a:r>
              <a:rPr lang="ru-RU" sz="6000" dirty="0">
                <a:latin typeface="Times New Roman" pitchFamily="18" charset="0"/>
                <a:cs typeface="Times New Roman" pitchFamily="18" charset="0"/>
              </a:rPr>
              <a:t>y bilen baglanyşyklydyr</a:t>
            </a:r>
            <a:r>
              <a:rPr lang="sq-AL" sz="6000" dirty="0">
                <a:latin typeface="Times New Roman" pitchFamily="18" charset="0"/>
                <a:cs typeface="Times New Roman" pitchFamily="18" charset="0"/>
              </a:rPr>
              <a:t>. Eger-de maddy önüm öndü</a:t>
            </a:r>
            <a:r>
              <a:rPr lang="ru-RU" sz="6000" dirty="0">
                <a:latin typeface="Times New Roman" pitchFamily="18" charset="0"/>
                <a:cs typeface="Times New Roman" pitchFamily="18" charset="0"/>
              </a:rPr>
              <a:t>r</a:t>
            </a:r>
            <a:r>
              <a:rPr lang="sq-AL" sz="6000" dirty="0">
                <a:latin typeface="Times New Roman" pitchFamily="18" charset="0"/>
                <a:cs typeface="Times New Roman" pitchFamily="18" charset="0"/>
              </a:rPr>
              <a:t>ýän islendik kärhana üçin esasy maksat gowy hilli önümleriñ öndürilişini artdyrmak bolup durýän bolsa, ulag ulgamy üçin  işiñ tonno-kilometrini artdyrmak esasy maksat däldir. Sebäbi daşamak işiniñ göwrümi (ýük aýlanyşygy hem-de ýolagçy gatnadylyşy) halk hojalygynyñ hem-de ilatyñ ulaga bolan talaplaryny doly kanagatlandyrmagyñ derejesinden ýokary ýa-da aşak bolup bilmez. Bu ýerde daşamak işiniñ hilini ýokarlandyrmak we daşamaklygyñ özüne düşýän gymmatyny aşaklatmak esas bolup durmalydyr. Göniden-göni şu esaslar hem ulag ulgamynda hojalyk hasaplaşygynyñ görnüşlerini kämilleşdirmegiñ esasynda goýulmalydyr.    </a:t>
            </a:r>
            <a:endParaRPr lang="ru-RU" sz="6000" dirty="0">
              <a:latin typeface="Times New Roman" pitchFamily="18" charset="0"/>
              <a:cs typeface="Times New Roman" pitchFamily="18" charset="0"/>
            </a:endParaRPr>
          </a:p>
          <a:p>
            <a:endParaRPr lang="ru-RU" dirty="0"/>
          </a:p>
        </p:txBody>
      </p:sp>
    </p:spTree>
    <p:extLst>
      <p:ext uri="{BB962C8B-B14F-4D97-AF65-F5344CB8AC3E}">
        <p14:creationId xmlns:p14="http://schemas.microsoft.com/office/powerpoint/2010/main" val="22893970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571480"/>
            <a:ext cx="8183880" cy="5572164"/>
          </a:xfrm>
        </p:spPr>
        <p:txBody>
          <a:bodyPr>
            <a:normAutofit/>
          </a:bodyPr>
          <a:lstStyle/>
          <a:p>
            <a:pPr algn="ctr"/>
            <a:r>
              <a:rPr lang="tk-TM" sz="2000" dirty="0"/>
              <a:t/>
            </a:r>
            <a:br>
              <a:rPr lang="tk-TM" sz="2000" dirty="0"/>
            </a:br>
            <a:r>
              <a:rPr lang="tk-TM" sz="2000" dirty="0"/>
              <a:t/>
            </a:r>
            <a:br>
              <a:rPr lang="tk-TM" sz="2000" dirty="0"/>
            </a:br>
            <a:r>
              <a:rPr lang="tk-TM" sz="2000" dirty="0"/>
              <a:t/>
            </a:r>
            <a:br>
              <a:rPr lang="tk-TM" sz="2000" dirty="0"/>
            </a:br>
            <a:r>
              <a:rPr lang="tk-TM" sz="2000" dirty="0"/>
              <a:t/>
            </a:r>
            <a:br>
              <a:rPr lang="tk-TM" sz="2000" dirty="0"/>
            </a:br>
            <a:r>
              <a:rPr lang="tk-TM" sz="2000" dirty="0"/>
              <a:t/>
            </a:r>
            <a:br>
              <a:rPr lang="tk-TM" sz="2000" dirty="0"/>
            </a:br>
            <a:r>
              <a:rPr lang="tk-TM" sz="2000" dirty="0"/>
              <a:t/>
            </a:r>
            <a:br>
              <a:rPr lang="tk-TM" sz="2000" dirty="0"/>
            </a:br>
            <a:r>
              <a:rPr lang="tk-TM" sz="2000" dirty="0"/>
              <a:t/>
            </a:r>
            <a:br>
              <a:rPr lang="tk-TM" sz="2000" dirty="0"/>
            </a:br>
            <a:r>
              <a:rPr lang="tk-TM" sz="2000" dirty="0"/>
              <a:t/>
            </a:r>
            <a:br>
              <a:rPr lang="tk-TM" sz="2000" dirty="0"/>
            </a:br>
            <a:r>
              <a:rPr lang="tk-TM" sz="2000" dirty="0"/>
              <a:t>Beýik ýüpek ýolunyň  kartasyndan bir görnüş</a:t>
            </a:r>
            <a:br>
              <a:rPr lang="tk-TM" sz="2000" dirty="0"/>
            </a:br>
            <a:endParaRPr lang="ru-RU" sz="2000" dirty="0"/>
          </a:p>
        </p:txBody>
      </p:sp>
      <p:pic>
        <p:nvPicPr>
          <p:cNvPr id="3"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5720" y="428604"/>
            <a:ext cx="8501122" cy="4786346"/>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spTree>
  </p:cSld>
  <p:clrMapOvr>
    <a:masterClrMapping/>
  </p:clrMapOvr>
  <p:transition spd="slow">
    <p:wipe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142844" y="1"/>
            <a:ext cx="8643998" cy="3643314"/>
          </a:xfrm>
          <a:ln>
            <a:solidFill>
              <a:schemeClr val="accent1"/>
            </a:solidFill>
          </a:ln>
        </p:spPr>
        <p:txBody>
          <a:bodyPr>
            <a:normAutofit/>
          </a:bodyPr>
          <a:lstStyle/>
          <a:p>
            <a:pPr algn="just">
              <a:lnSpc>
                <a:spcPct val="150000"/>
              </a:lnSpc>
              <a:buClr>
                <a:schemeClr val="tx2">
                  <a:lumMod val="50000"/>
                </a:schemeClr>
              </a:buClr>
              <a:buFont typeface="Wingdings" pitchFamily="2" charset="2"/>
              <a:buChar char="v"/>
            </a:pP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2013-nji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ýylyň</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15 –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nji</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noýabrynda</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geçirilen</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Türkmenistanyň</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Ministrler</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Kabinetiniň</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mejlisinde</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Parižden</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hoş</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habaryň</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gelip</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gowşandygy</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habar</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berildi</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ýagny</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Birleşen</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Milletler</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Guramasynyň</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Bilim</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ylym</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we</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medeniýet</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boýunça</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guramasynyň</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(ÝUNESKO)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Baş</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maslahatynyň</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Fransiýa</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Respublikasynyň</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paýtagtynda</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geçirilen</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37-nji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mejlisinde</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Türkmenistan</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ilkinji</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gezek</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2013 – 2017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nji</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ýyllarda</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ÝUNESKO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nyň</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Ýerine</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Ýetiriji</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geňeşiniň</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agzalygyna</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b="1" i="1"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saýlandy</a:t>
            </a: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p>
          <a:p>
            <a:pPr algn="just"/>
            <a:endParaRPr lang="ru-RU" sz="2800" dirty="0">
              <a:latin typeface="Calibri" pitchFamily="34" charset="0"/>
              <a:cs typeface="Calibri" pitchFamily="34" charset="0"/>
            </a:endParaRPr>
          </a:p>
        </p:txBody>
      </p:sp>
      <p:pic>
        <p:nvPicPr>
          <p:cNvPr id="4098" name="Picture 2" descr="E:\MEKAN\Desktop\documents\doc photos\IMG_20140327_104726.jpg"/>
          <p:cNvPicPr>
            <a:picLocks noChangeAspect="1" noChangeArrowheads="1"/>
          </p:cNvPicPr>
          <p:nvPr/>
        </p:nvPicPr>
        <p:blipFill>
          <a:blip r:embed="rId2" cstate="print"/>
          <a:srcRect/>
          <a:stretch>
            <a:fillRect/>
          </a:stretch>
        </p:blipFill>
        <p:spPr bwMode="auto">
          <a:xfrm>
            <a:off x="142844" y="3428976"/>
            <a:ext cx="4786346" cy="3429024"/>
          </a:xfrm>
          <a:prstGeom prst="rect">
            <a:avLst/>
          </a:prstGeom>
          <a:ln>
            <a:noFill/>
          </a:ln>
          <a:effectLst>
            <a:softEdge rad="112500"/>
          </a:effectLst>
        </p:spPr>
      </p:pic>
      <p:pic>
        <p:nvPicPr>
          <p:cNvPr id="4099" name="Picture 3" descr="E:\MEKAN\Desktop\documents\doc photos\IMG_20140327_105049.jpg"/>
          <p:cNvPicPr>
            <a:picLocks noChangeAspect="1" noChangeArrowheads="1"/>
          </p:cNvPicPr>
          <p:nvPr/>
        </p:nvPicPr>
        <p:blipFill>
          <a:blip r:embed="rId3" cstate="print"/>
          <a:srcRect/>
          <a:stretch>
            <a:fillRect/>
          </a:stretch>
        </p:blipFill>
        <p:spPr bwMode="auto">
          <a:xfrm>
            <a:off x="2000232" y="3857628"/>
            <a:ext cx="1248398" cy="885365"/>
          </a:xfrm>
          <a:prstGeom prst="ellipse">
            <a:avLst/>
          </a:prstGeom>
          <a:ln>
            <a:noFill/>
          </a:ln>
          <a:effectLst>
            <a:softEdge rad="112500"/>
          </a:effectLst>
        </p:spPr>
      </p:pic>
      <p:pic>
        <p:nvPicPr>
          <p:cNvPr id="2050" name="Picture 2"/>
          <p:cNvPicPr>
            <a:picLocks noChangeAspect="1" noChangeArrowheads="1"/>
          </p:cNvPicPr>
          <p:nvPr/>
        </p:nvPicPr>
        <p:blipFill>
          <a:blip r:embed="rId4" cstate="print"/>
          <a:srcRect/>
          <a:stretch>
            <a:fillRect/>
          </a:stretch>
        </p:blipFill>
        <p:spPr bwMode="auto">
          <a:xfrm>
            <a:off x="4929190" y="3000372"/>
            <a:ext cx="4071966" cy="3714776"/>
          </a:xfrm>
          <a:prstGeom prst="rect">
            <a:avLst/>
          </a:prstGeom>
          <a:noFill/>
          <a:ln w="9525">
            <a:noFill/>
            <a:miter lim="800000"/>
            <a:headEnd/>
            <a:tailEnd/>
          </a:ln>
          <a:effectLst/>
        </p:spPr>
      </p:pic>
    </p:spTree>
  </p:cSld>
  <p:clrMapOvr>
    <a:masterClrMapping/>
  </p:clrMapOvr>
  <p:transition spd="med">
    <p:wheel spokes="3"/>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16632"/>
            <a:ext cx="8507288" cy="6552728"/>
          </a:xfrm>
        </p:spPr>
        <p:txBody>
          <a:bodyPr>
            <a:normAutofit fontScale="70000" lnSpcReduction="20000"/>
          </a:bodyPr>
          <a:lstStyle/>
          <a:p>
            <a:pPr algn="just">
              <a:lnSpc>
                <a:spcPct val="120000"/>
              </a:lnSpc>
            </a:pPr>
            <a:endParaRPr lang="ru-RU" sz="2800" dirty="0" smtClean="0"/>
          </a:p>
          <a:p>
            <a:pPr algn="just">
              <a:lnSpc>
                <a:spcPct val="120000"/>
              </a:lnSpc>
            </a:pPr>
            <a:r>
              <a:rPr lang="ru-RU" sz="2800" dirty="0" err="1" smtClean="0"/>
              <a:t>Beýik</a:t>
            </a:r>
            <a:r>
              <a:rPr lang="ru-RU" sz="2800" dirty="0" smtClean="0"/>
              <a:t> </a:t>
            </a:r>
            <a:r>
              <a:rPr lang="ru-RU" sz="2800" dirty="0" err="1"/>
              <a:t>Ýüpek</a:t>
            </a:r>
            <a:r>
              <a:rPr lang="ru-RU" sz="2800" dirty="0"/>
              <a:t> </a:t>
            </a:r>
            <a:r>
              <a:rPr lang="ru-RU" sz="2800" dirty="0" err="1"/>
              <a:t>ýolunyň</a:t>
            </a:r>
            <a:r>
              <a:rPr lang="ru-RU" sz="2800" dirty="0"/>
              <a:t> </a:t>
            </a:r>
            <a:r>
              <a:rPr lang="ru-RU" sz="2800" dirty="0" err="1"/>
              <a:t>täze</a:t>
            </a:r>
            <a:r>
              <a:rPr lang="ru-RU" sz="2800" dirty="0"/>
              <a:t> </a:t>
            </a:r>
            <a:r>
              <a:rPr lang="ru-RU" sz="2800" dirty="0" err="1"/>
              <a:t>şertlerinde</a:t>
            </a:r>
            <a:r>
              <a:rPr lang="ru-RU" sz="2800" dirty="0"/>
              <a:t> </a:t>
            </a:r>
            <a:r>
              <a:rPr lang="ru-RU" sz="2800" dirty="0" err="1"/>
              <a:t>dikeldilýän</a:t>
            </a:r>
            <a:r>
              <a:rPr lang="ru-RU" sz="2800" dirty="0"/>
              <a:t> </a:t>
            </a:r>
            <a:r>
              <a:rPr lang="ru-RU" sz="2800" dirty="0" err="1"/>
              <a:t>häzirki</a:t>
            </a:r>
            <a:r>
              <a:rPr lang="ru-RU" sz="2800" dirty="0"/>
              <a:t> </a:t>
            </a:r>
            <a:r>
              <a:rPr lang="ru-RU" sz="2800" dirty="0" err="1"/>
              <a:t>döwründe</a:t>
            </a:r>
            <a:r>
              <a:rPr lang="ru-RU" sz="2800" dirty="0"/>
              <a:t> </a:t>
            </a:r>
            <a:r>
              <a:rPr lang="ru-RU" sz="2800" dirty="0" err="1"/>
              <a:t>ýürduň</a:t>
            </a:r>
            <a:r>
              <a:rPr lang="ru-RU" sz="2800" dirty="0"/>
              <a:t> </a:t>
            </a:r>
            <a:r>
              <a:rPr lang="ru-RU" sz="2800" dirty="0" err="1"/>
              <a:t>ulag-logistik</a:t>
            </a:r>
            <a:r>
              <a:rPr lang="ru-RU" sz="2800" dirty="0"/>
              <a:t> </a:t>
            </a:r>
            <a:r>
              <a:rPr lang="ru-RU" sz="2800" dirty="0" err="1"/>
              <a:t>mümkinçiliklerinden</a:t>
            </a:r>
            <a:r>
              <a:rPr lang="ru-RU" sz="2800" dirty="0"/>
              <a:t> </a:t>
            </a:r>
            <a:r>
              <a:rPr lang="ru-RU" sz="2800" dirty="0" err="1"/>
              <a:t>netijeli</a:t>
            </a:r>
            <a:r>
              <a:rPr lang="ru-RU" sz="2800" dirty="0"/>
              <a:t> </a:t>
            </a:r>
            <a:r>
              <a:rPr lang="ru-RU" sz="2800" dirty="0" err="1"/>
              <a:t>peýdalanmaga</a:t>
            </a:r>
            <a:r>
              <a:rPr lang="ru-RU" sz="2800" dirty="0"/>
              <a:t> </a:t>
            </a:r>
            <a:r>
              <a:rPr lang="ru-RU" sz="2800" dirty="0" err="1"/>
              <a:t>şert</a:t>
            </a:r>
            <a:r>
              <a:rPr lang="ru-RU" sz="2800" dirty="0"/>
              <a:t> </a:t>
            </a:r>
            <a:r>
              <a:rPr lang="ru-RU" sz="2800" dirty="0" err="1"/>
              <a:t>döretjek</a:t>
            </a:r>
            <a:r>
              <a:rPr lang="ru-RU" sz="2800" dirty="0"/>
              <a:t> “</a:t>
            </a:r>
            <a:r>
              <a:rPr lang="ru-RU" sz="2800" dirty="0" err="1"/>
              <a:t>Türkmenistanyň</a:t>
            </a:r>
            <a:r>
              <a:rPr lang="ru-RU" sz="2800" dirty="0"/>
              <a:t> </a:t>
            </a:r>
            <a:r>
              <a:rPr lang="ru-RU" sz="2800" dirty="0" err="1"/>
              <a:t>ulag</a:t>
            </a:r>
            <a:r>
              <a:rPr lang="ru-RU" sz="2800" dirty="0"/>
              <a:t> </a:t>
            </a:r>
            <a:r>
              <a:rPr lang="ru-RU" sz="2800" dirty="0" err="1"/>
              <a:t>syýasatynyň</a:t>
            </a:r>
            <a:r>
              <a:rPr lang="ru-RU" sz="2800" dirty="0"/>
              <a:t> </a:t>
            </a:r>
            <a:r>
              <a:rPr lang="ru-RU" sz="2800" dirty="0" err="1"/>
              <a:t>esaslary</a:t>
            </a:r>
            <a:r>
              <a:rPr lang="ru-RU" sz="2800" dirty="0"/>
              <a:t> </a:t>
            </a:r>
            <a:r>
              <a:rPr lang="ru-RU" sz="2800" dirty="0" err="1"/>
              <a:t>hakynda</a:t>
            </a:r>
            <a:r>
              <a:rPr lang="ru-RU" sz="2800" dirty="0"/>
              <a:t>” </a:t>
            </a:r>
            <a:r>
              <a:rPr lang="ru-RU" sz="2800" dirty="0" err="1"/>
              <a:t>Türkmenistanyň</a:t>
            </a:r>
            <a:r>
              <a:rPr lang="ru-RU" sz="2800" dirty="0"/>
              <a:t> </a:t>
            </a:r>
            <a:r>
              <a:rPr lang="ru-RU" sz="2800" dirty="0" err="1"/>
              <a:t>Kanuny</a:t>
            </a:r>
            <a:r>
              <a:rPr lang="ru-RU" sz="2800" dirty="0"/>
              <a:t> </a:t>
            </a:r>
            <a:r>
              <a:rPr lang="ru-RU" sz="2800" dirty="0" err="1"/>
              <a:t>kabul</a:t>
            </a:r>
            <a:r>
              <a:rPr lang="ru-RU" sz="2800" dirty="0"/>
              <a:t> </a:t>
            </a:r>
            <a:r>
              <a:rPr lang="ru-RU" sz="2800" dirty="0" err="1"/>
              <a:t>edilip</a:t>
            </a:r>
            <a:r>
              <a:rPr lang="ru-RU" sz="2800" dirty="0"/>
              <a:t>, </a:t>
            </a:r>
            <a:r>
              <a:rPr lang="ru-RU" sz="2800" dirty="0" err="1"/>
              <a:t>onda</a:t>
            </a:r>
            <a:r>
              <a:rPr lang="ru-RU" sz="2800" dirty="0"/>
              <a:t> </a:t>
            </a:r>
            <a:r>
              <a:rPr lang="ru-RU" sz="2800" dirty="0" err="1"/>
              <a:t>ulag</a:t>
            </a:r>
            <a:r>
              <a:rPr lang="ru-RU" sz="2800" dirty="0"/>
              <a:t> </a:t>
            </a:r>
            <a:r>
              <a:rPr lang="ru-RU" sz="2800" dirty="0" err="1"/>
              <a:t>syýasatynyň</a:t>
            </a:r>
            <a:r>
              <a:rPr lang="ru-RU" sz="2800" dirty="0"/>
              <a:t> </a:t>
            </a:r>
            <a:r>
              <a:rPr lang="ru-RU" sz="2800" dirty="0" err="1"/>
              <a:t>esasy</a:t>
            </a:r>
            <a:r>
              <a:rPr lang="ru-RU" sz="2800" dirty="0"/>
              <a:t> </a:t>
            </a:r>
            <a:r>
              <a:rPr lang="ru-RU" sz="2800" dirty="0" err="1"/>
              <a:t>wezipelerini</a:t>
            </a:r>
            <a:r>
              <a:rPr lang="ru-RU" sz="2800" dirty="0"/>
              <a:t>, </a:t>
            </a:r>
            <a:r>
              <a:rPr lang="ru-RU" sz="2800" dirty="0" err="1"/>
              <a:t>ulag</a:t>
            </a:r>
            <a:r>
              <a:rPr lang="ru-RU" sz="2800" dirty="0"/>
              <a:t> </a:t>
            </a:r>
            <a:r>
              <a:rPr lang="ru-RU" sz="2800" dirty="0" err="1"/>
              <a:t>babatda</a:t>
            </a:r>
            <a:r>
              <a:rPr lang="ru-RU" sz="2800" dirty="0"/>
              <a:t> </a:t>
            </a:r>
            <a:r>
              <a:rPr lang="ru-RU" sz="2800" dirty="0" err="1"/>
              <a:t>kabul</a:t>
            </a:r>
            <a:r>
              <a:rPr lang="ru-RU" sz="2800" dirty="0"/>
              <a:t> </a:t>
            </a:r>
            <a:r>
              <a:rPr lang="ru-RU" sz="2800" dirty="0" err="1"/>
              <a:t>edilen</a:t>
            </a:r>
            <a:r>
              <a:rPr lang="ru-RU" sz="2800" dirty="0"/>
              <a:t> </a:t>
            </a:r>
            <a:r>
              <a:rPr lang="ru-RU" sz="2800" dirty="0" err="1"/>
              <a:t>halkara</a:t>
            </a:r>
            <a:r>
              <a:rPr lang="ru-RU" sz="2800" dirty="0"/>
              <a:t>  </a:t>
            </a:r>
            <a:r>
              <a:rPr lang="ru-RU" sz="2800" dirty="0" err="1"/>
              <a:t>hukuk</a:t>
            </a:r>
            <a:r>
              <a:rPr lang="ru-RU" sz="2800" dirty="0"/>
              <a:t> </a:t>
            </a:r>
            <a:r>
              <a:rPr lang="ru-RU" sz="2800" dirty="0" err="1"/>
              <a:t>resminamalaryny</a:t>
            </a:r>
            <a:r>
              <a:rPr lang="ru-RU" sz="2800" dirty="0"/>
              <a:t> </a:t>
            </a:r>
            <a:r>
              <a:rPr lang="ru-RU" sz="2800" dirty="0" err="1"/>
              <a:t>durmuşa</a:t>
            </a:r>
            <a:r>
              <a:rPr lang="ru-RU" sz="2800" dirty="0"/>
              <a:t> </a:t>
            </a:r>
            <a:r>
              <a:rPr lang="ru-RU" sz="2800" dirty="0" err="1"/>
              <a:t>geçirmek</a:t>
            </a:r>
            <a:r>
              <a:rPr lang="ru-RU" sz="2800" dirty="0"/>
              <a:t>, </a:t>
            </a:r>
            <a:r>
              <a:rPr lang="ru-RU" sz="2800" dirty="0" err="1"/>
              <a:t>Türkmenistanyň</a:t>
            </a:r>
            <a:r>
              <a:rPr lang="ru-RU" sz="2800" dirty="0"/>
              <a:t> </a:t>
            </a:r>
            <a:r>
              <a:rPr lang="ru-RU" sz="2800" dirty="0" err="1"/>
              <a:t>üstaşyr</a:t>
            </a:r>
            <a:r>
              <a:rPr lang="ru-RU" sz="2800" dirty="0"/>
              <a:t> </a:t>
            </a:r>
            <a:r>
              <a:rPr lang="ru-RU" sz="2800" dirty="0" err="1"/>
              <a:t>geçelge</a:t>
            </a:r>
            <a:r>
              <a:rPr lang="ru-RU" sz="2800" dirty="0"/>
              <a:t> </a:t>
            </a:r>
            <a:r>
              <a:rPr lang="ru-RU" sz="2800" dirty="0" err="1"/>
              <a:t>mümkinçiliklerini</a:t>
            </a:r>
            <a:r>
              <a:rPr lang="ru-RU" sz="2800" dirty="0"/>
              <a:t> </a:t>
            </a:r>
            <a:r>
              <a:rPr lang="ru-RU" sz="2800" dirty="0" err="1"/>
              <a:t>netijeli</a:t>
            </a:r>
            <a:r>
              <a:rPr lang="ru-RU" sz="2800" dirty="0"/>
              <a:t> </a:t>
            </a:r>
            <a:r>
              <a:rPr lang="ru-RU" sz="2800" dirty="0" err="1"/>
              <a:t>ulanmak</a:t>
            </a:r>
            <a:r>
              <a:rPr lang="ru-RU" sz="2800" dirty="0"/>
              <a:t> </a:t>
            </a:r>
            <a:r>
              <a:rPr lang="ru-RU" sz="2800" dirty="0" err="1"/>
              <a:t>arkaly</a:t>
            </a:r>
            <a:r>
              <a:rPr lang="ru-RU" sz="2800" dirty="0"/>
              <a:t> </a:t>
            </a:r>
            <a:r>
              <a:rPr lang="ru-RU" sz="2800" dirty="0" err="1"/>
              <a:t>birleşen</a:t>
            </a:r>
            <a:r>
              <a:rPr lang="ru-RU" sz="2800" dirty="0"/>
              <a:t> </a:t>
            </a:r>
            <a:r>
              <a:rPr lang="ru-RU" sz="2800" dirty="0" err="1"/>
              <a:t>multimodal</a:t>
            </a:r>
            <a:r>
              <a:rPr lang="ru-RU" sz="2800" dirty="0"/>
              <a:t> </a:t>
            </a:r>
            <a:r>
              <a:rPr lang="ru-RU" sz="2800" dirty="0" err="1"/>
              <a:t>ulag</a:t>
            </a:r>
            <a:r>
              <a:rPr lang="ru-RU" sz="2800" dirty="0"/>
              <a:t> </a:t>
            </a:r>
            <a:r>
              <a:rPr lang="ru-RU" sz="2800" dirty="0" err="1"/>
              <a:t>üştaşyr</a:t>
            </a:r>
            <a:r>
              <a:rPr lang="ru-RU" sz="2800" dirty="0"/>
              <a:t> </a:t>
            </a:r>
            <a:r>
              <a:rPr lang="ru-RU" sz="2800" dirty="0" err="1"/>
              <a:t>ulgamlaryny</a:t>
            </a:r>
            <a:r>
              <a:rPr lang="ru-RU" sz="2800" dirty="0"/>
              <a:t> </a:t>
            </a:r>
            <a:r>
              <a:rPr lang="ru-RU" sz="2800" dirty="0" err="1"/>
              <a:t>döretmek</a:t>
            </a:r>
            <a:r>
              <a:rPr lang="ru-RU" sz="2800" dirty="0"/>
              <a:t>, </a:t>
            </a:r>
            <a:r>
              <a:rPr lang="ru-RU" sz="2800" dirty="0" err="1"/>
              <a:t>ulag</a:t>
            </a:r>
            <a:r>
              <a:rPr lang="ru-RU" sz="2800" dirty="0"/>
              <a:t> </a:t>
            </a:r>
            <a:r>
              <a:rPr lang="ru-RU" sz="2800" dirty="0" err="1"/>
              <a:t>hyzmatlaryny</a:t>
            </a:r>
            <a:r>
              <a:rPr lang="ru-RU" sz="2800" dirty="0"/>
              <a:t> üpjün </a:t>
            </a:r>
            <a:r>
              <a:rPr lang="ru-RU" sz="2800" dirty="0" err="1"/>
              <a:t>etmek</a:t>
            </a:r>
            <a:r>
              <a:rPr lang="ru-RU" sz="2800" dirty="0"/>
              <a:t> </a:t>
            </a:r>
            <a:r>
              <a:rPr lang="ru-RU" sz="2800" dirty="0" err="1"/>
              <a:t>üçin</a:t>
            </a:r>
            <a:r>
              <a:rPr lang="ru-RU" sz="2800" dirty="0"/>
              <a:t> </a:t>
            </a:r>
            <a:r>
              <a:rPr lang="ru-RU" sz="2800" dirty="0" err="1"/>
              <a:t>daşary</a:t>
            </a:r>
            <a:r>
              <a:rPr lang="ru-RU" sz="2800" dirty="0"/>
              <a:t> </a:t>
            </a:r>
            <a:r>
              <a:rPr lang="ru-RU" sz="2800" dirty="0" err="1"/>
              <a:t>ýurt</a:t>
            </a:r>
            <a:r>
              <a:rPr lang="ru-RU" sz="2800" dirty="0"/>
              <a:t> </a:t>
            </a:r>
            <a:r>
              <a:rPr lang="ru-RU" sz="2800" dirty="0" err="1"/>
              <a:t>döwletleri</a:t>
            </a:r>
            <a:r>
              <a:rPr lang="ru-RU" sz="2800" dirty="0"/>
              <a:t> </a:t>
            </a:r>
            <a:r>
              <a:rPr lang="ru-RU" sz="2800" dirty="0" err="1"/>
              <a:t>we</a:t>
            </a:r>
            <a:r>
              <a:rPr lang="ru-RU" sz="2800" dirty="0"/>
              <a:t> </a:t>
            </a:r>
            <a:r>
              <a:rPr lang="ru-RU" sz="2800" dirty="0" err="1"/>
              <a:t>halkara</a:t>
            </a:r>
            <a:r>
              <a:rPr lang="ru-RU" sz="2800" dirty="0"/>
              <a:t> </a:t>
            </a:r>
            <a:r>
              <a:rPr lang="ru-RU" sz="2800" dirty="0" err="1"/>
              <a:t>guramalary</a:t>
            </a:r>
            <a:r>
              <a:rPr lang="ru-RU" sz="2800" dirty="0"/>
              <a:t> bilen </a:t>
            </a:r>
            <a:r>
              <a:rPr lang="ru-RU" sz="2800" dirty="0" err="1"/>
              <a:t>hyzmatdaşlygy</a:t>
            </a:r>
            <a:r>
              <a:rPr lang="ru-RU" sz="2800" dirty="0"/>
              <a:t> </a:t>
            </a:r>
            <a:r>
              <a:rPr lang="ru-RU" sz="2800" dirty="0" err="1"/>
              <a:t>ýola</a:t>
            </a:r>
            <a:r>
              <a:rPr lang="ru-RU" sz="2800" dirty="0"/>
              <a:t> </a:t>
            </a:r>
            <a:r>
              <a:rPr lang="ru-RU" sz="2800" dirty="0" err="1"/>
              <a:t>goýmak</a:t>
            </a:r>
            <a:r>
              <a:rPr lang="ru-RU" sz="2800" dirty="0"/>
              <a:t> hem-de </a:t>
            </a:r>
            <a:r>
              <a:rPr lang="ru-RU" sz="2800" dirty="0" err="1"/>
              <a:t>ösdürmek</a:t>
            </a:r>
            <a:r>
              <a:rPr lang="ru-RU" sz="2800" dirty="0"/>
              <a:t> </a:t>
            </a:r>
            <a:r>
              <a:rPr lang="ru-RU" sz="2800" dirty="0" err="1"/>
              <a:t>Türkmenistanyň</a:t>
            </a:r>
            <a:r>
              <a:rPr lang="ru-RU" sz="2800" dirty="0"/>
              <a:t> </a:t>
            </a:r>
            <a:r>
              <a:rPr lang="ru-RU" sz="2800" dirty="0" err="1"/>
              <a:t>ulag</a:t>
            </a:r>
            <a:r>
              <a:rPr lang="ru-RU" sz="2800" dirty="0"/>
              <a:t> </a:t>
            </a:r>
            <a:r>
              <a:rPr lang="ru-RU" sz="2800" dirty="0" err="1"/>
              <a:t>syýasatynyň</a:t>
            </a:r>
            <a:r>
              <a:rPr lang="ru-RU" sz="2800" dirty="0"/>
              <a:t> </a:t>
            </a:r>
            <a:r>
              <a:rPr lang="ru-RU" sz="2800" dirty="0" err="1"/>
              <a:t>esasy</a:t>
            </a:r>
            <a:r>
              <a:rPr lang="ru-RU" sz="2800" dirty="0"/>
              <a:t> </a:t>
            </a:r>
            <a:r>
              <a:rPr lang="ru-RU" sz="2800" dirty="0" err="1"/>
              <a:t>ugurlary</a:t>
            </a:r>
            <a:r>
              <a:rPr lang="ru-RU" sz="2800" dirty="0"/>
              <a:t> hökmünde </a:t>
            </a:r>
            <a:r>
              <a:rPr lang="ru-RU" sz="2800" dirty="0" err="1"/>
              <a:t>kesgitlenilýär</a:t>
            </a:r>
            <a:r>
              <a:rPr lang="ru-RU" sz="2800" dirty="0"/>
              <a:t>. </a:t>
            </a:r>
            <a:r>
              <a:rPr lang="ru-RU" sz="2800" dirty="0" err="1"/>
              <a:t>Şeýle</a:t>
            </a:r>
            <a:r>
              <a:rPr lang="ru-RU" sz="2800" dirty="0"/>
              <a:t> </a:t>
            </a:r>
            <a:r>
              <a:rPr lang="ru-RU" sz="2800" dirty="0" err="1"/>
              <a:t>hem</a:t>
            </a:r>
            <a:r>
              <a:rPr lang="ru-RU" sz="2800" dirty="0"/>
              <a:t>, </a:t>
            </a:r>
            <a:r>
              <a:rPr lang="ru-RU" sz="2800" dirty="0" err="1"/>
              <a:t>Kanunda</a:t>
            </a:r>
            <a:r>
              <a:rPr lang="ru-RU" sz="2800" dirty="0"/>
              <a:t>: “ </a:t>
            </a:r>
            <a:r>
              <a:rPr lang="ru-RU" sz="2800" dirty="0" err="1"/>
              <a:t>Durnukly</a:t>
            </a:r>
            <a:r>
              <a:rPr lang="ru-RU" sz="2800" dirty="0"/>
              <a:t> </a:t>
            </a:r>
            <a:r>
              <a:rPr lang="ru-RU" sz="2800" dirty="0" err="1"/>
              <a:t>ösüşiň</a:t>
            </a:r>
            <a:r>
              <a:rPr lang="ru-RU" sz="2800" dirty="0"/>
              <a:t> </a:t>
            </a:r>
            <a:r>
              <a:rPr lang="ru-RU" sz="2800" dirty="0" err="1"/>
              <a:t>hereketlendiriji</a:t>
            </a:r>
            <a:r>
              <a:rPr lang="ru-RU" sz="2800" dirty="0"/>
              <a:t> </a:t>
            </a:r>
            <a:r>
              <a:rPr lang="ru-RU" sz="2800" dirty="0" err="1"/>
              <a:t>güýji</a:t>
            </a:r>
            <a:r>
              <a:rPr lang="ru-RU" sz="2800" dirty="0"/>
              <a:t> hökmünde </a:t>
            </a:r>
            <a:r>
              <a:rPr lang="ru-RU" sz="2800" dirty="0" err="1"/>
              <a:t>Türkmenistan</a:t>
            </a:r>
            <a:r>
              <a:rPr lang="ru-RU" sz="2800" dirty="0"/>
              <a:t> </a:t>
            </a:r>
            <a:r>
              <a:rPr lang="ru-RU" sz="2800" dirty="0" err="1"/>
              <a:t>halkara</a:t>
            </a:r>
            <a:r>
              <a:rPr lang="ru-RU" sz="2800" dirty="0"/>
              <a:t> </a:t>
            </a:r>
            <a:r>
              <a:rPr lang="ru-RU" sz="2800" dirty="0" err="1"/>
              <a:t>ulag</a:t>
            </a:r>
            <a:r>
              <a:rPr lang="ru-RU" sz="2800" dirty="0"/>
              <a:t> </a:t>
            </a:r>
            <a:r>
              <a:rPr lang="ru-RU" sz="2800" dirty="0" err="1"/>
              <a:t>işiniň</a:t>
            </a:r>
            <a:r>
              <a:rPr lang="ru-RU" sz="2800" dirty="0"/>
              <a:t> </a:t>
            </a:r>
            <a:r>
              <a:rPr lang="ru-RU" sz="2800" dirty="0" err="1"/>
              <a:t>ösüşine</a:t>
            </a:r>
            <a:r>
              <a:rPr lang="ru-RU" sz="2800" dirty="0"/>
              <a:t> </a:t>
            </a:r>
            <a:r>
              <a:rPr lang="ru-RU" sz="2800" dirty="0" err="1"/>
              <a:t>ýardam</a:t>
            </a:r>
            <a:r>
              <a:rPr lang="ru-RU" sz="2800" dirty="0"/>
              <a:t> </a:t>
            </a:r>
            <a:r>
              <a:rPr lang="ru-RU" sz="2800" dirty="0" err="1"/>
              <a:t>berýär</a:t>
            </a:r>
            <a:r>
              <a:rPr lang="ru-RU" sz="2800" dirty="0"/>
              <a:t> </a:t>
            </a:r>
            <a:r>
              <a:rPr lang="ru-RU" sz="2800" dirty="0" err="1"/>
              <a:t>we</a:t>
            </a:r>
            <a:r>
              <a:rPr lang="ru-RU" sz="2800" dirty="0"/>
              <a:t> </a:t>
            </a:r>
            <a:r>
              <a:rPr lang="ru-RU" sz="2800" dirty="0" err="1"/>
              <a:t>onuň</a:t>
            </a:r>
            <a:r>
              <a:rPr lang="ru-RU" sz="2800" dirty="0"/>
              <a:t> </a:t>
            </a:r>
            <a:r>
              <a:rPr lang="ru-RU" sz="2800" dirty="0" err="1"/>
              <a:t>amala</a:t>
            </a:r>
            <a:r>
              <a:rPr lang="ru-RU" sz="2800" dirty="0"/>
              <a:t> </a:t>
            </a:r>
            <a:r>
              <a:rPr lang="ru-RU" sz="2800" dirty="0" err="1"/>
              <a:t>aşyrylmagy</a:t>
            </a:r>
            <a:r>
              <a:rPr lang="ru-RU" sz="2800" dirty="0"/>
              <a:t> </a:t>
            </a:r>
            <a:r>
              <a:rPr lang="ru-RU" sz="2800" dirty="0" err="1"/>
              <a:t>üçin</a:t>
            </a:r>
            <a:r>
              <a:rPr lang="ru-RU" sz="2800" dirty="0"/>
              <a:t> </a:t>
            </a:r>
            <a:r>
              <a:rPr lang="ru-RU" sz="2800" dirty="0" err="1"/>
              <a:t>ykdysady</a:t>
            </a:r>
            <a:r>
              <a:rPr lang="ru-RU" sz="2800" dirty="0"/>
              <a:t>, </a:t>
            </a:r>
            <a:r>
              <a:rPr lang="ru-RU" sz="2800" dirty="0" err="1"/>
              <a:t>guramaçylyk</a:t>
            </a:r>
            <a:r>
              <a:rPr lang="ru-RU" sz="2800" dirty="0"/>
              <a:t> </a:t>
            </a:r>
            <a:r>
              <a:rPr lang="ru-RU" sz="2800" dirty="0" err="1"/>
              <a:t>we</a:t>
            </a:r>
            <a:r>
              <a:rPr lang="ru-RU" sz="2800" dirty="0"/>
              <a:t> </a:t>
            </a:r>
            <a:r>
              <a:rPr lang="ru-RU" sz="2800" dirty="0" err="1"/>
              <a:t>hukuk</a:t>
            </a:r>
            <a:r>
              <a:rPr lang="ru-RU" sz="2800" dirty="0"/>
              <a:t> </a:t>
            </a:r>
            <a:r>
              <a:rPr lang="ru-RU" sz="2800" dirty="0" err="1"/>
              <a:t>şertlerini</a:t>
            </a:r>
            <a:r>
              <a:rPr lang="ru-RU" sz="2800" dirty="0"/>
              <a:t> </a:t>
            </a:r>
            <a:r>
              <a:rPr lang="ru-RU" sz="2800" dirty="0" err="1"/>
              <a:t>döredýär</a:t>
            </a:r>
            <a:r>
              <a:rPr lang="ru-RU" sz="2800" dirty="0"/>
              <a:t>” </a:t>
            </a:r>
            <a:r>
              <a:rPr lang="ru-RU" sz="2800" dirty="0" err="1"/>
              <a:t>diýlip</a:t>
            </a:r>
            <a:r>
              <a:rPr lang="ru-RU" sz="2800" dirty="0"/>
              <a:t> </a:t>
            </a:r>
            <a:r>
              <a:rPr lang="ru-RU" sz="2800" dirty="0" err="1"/>
              <a:t>bellenilýär</a:t>
            </a:r>
            <a:r>
              <a:rPr lang="ru-RU" sz="2800" dirty="0"/>
              <a:t>. </a:t>
            </a:r>
            <a:r>
              <a:rPr lang="ru-RU" sz="2800" dirty="0" err="1"/>
              <a:t>Türkmenistanyň</a:t>
            </a:r>
            <a:r>
              <a:rPr lang="ru-RU" sz="2800" dirty="0"/>
              <a:t> </a:t>
            </a:r>
            <a:r>
              <a:rPr lang="ru-RU" sz="2800" dirty="0" err="1"/>
              <a:t>ulag-aragatnaşyk</a:t>
            </a:r>
            <a:r>
              <a:rPr lang="ru-RU" sz="2800" dirty="0"/>
              <a:t> </a:t>
            </a:r>
            <a:r>
              <a:rPr lang="ru-RU" sz="2800" dirty="0" err="1"/>
              <a:t>toplumyny</a:t>
            </a:r>
            <a:r>
              <a:rPr lang="ru-RU" sz="2800" dirty="0"/>
              <a:t> </a:t>
            </a:r>
            <a:r>
              <a:rPr lang="ru-RU" sz="2800" dirty="0" err="1"/>
              <a:t>ösdürmemegiň</a:t>
            </a:r>
            <a:r>
              <a:rPr lang="ru-RU" sz="2800" dirty="0"/>
              <a:t> </a:t>
            </a:r>
            <a:r>
              <a:rPr lang="ru-RU" sz="2800" dirty="0" err="1"/>
              <a:t>kada</a:t>
            </a:r>
            <a:r>
              <a:rPr lang="ru-RU" sz="2800" dirty="0"/>
              <a:t> </a:t>
            </a:r>
            <a:r>
              <a:rPr lang="ru-RU" sz="2800" dirty="0" err="1"/>
              <a:t>goýujy-hukuk</a:t>
            </a:r>
            <a:r>
              <a:rPr lang="ru-RU" sz="2800" dirty="0"/>
              <a:t> </a:t>
            </a:r>
            <a:r>
              <a:rPr lang="ru-RU" sz="2800" dirty="0" err="1"/>
              <a:t>esasy</a:t>
            </a:r>
            <a:r>
              <a:rPr lang="ru-RU" sz="2800" dirty="0"/>
              <a:t> </a:t>
            </a:r>
            <a:r>
              <a:rPr lang="ru-RU" sz="2800" dirty="0" err="1"/>
              <a:t>hem</a:t>
            </a:r>
            <a:r>
              <a:rPr lang="ru-RU" sz="2800" dirty="0"/>
              <a:t> </a:t>
            </a:r>
            <a:r>
              <a:rPr lang="ru-RU" sz="2800" dirty="0" err="1"/>
              <a:t>kämilleşýär</a:t>
            </a:r>
            <a:r>
              <a:rPr lang="ru-RU" sz="2800" dirty="0"/>
              <a:t>. 2018-nji </a:t>
            </a:r>
            <a:r>
              <a:rPr lang="ru-RU" sz="2800" dirty="0" err="1"/>
              <a:t>ýylyň</a:t>
            </a:r>
            <a:r>
              <a:rPr lang="ru-RU" sz="2800" dirty="0"/>
              <a:t> 5-nji </a:t>
            </a:r>
            <a:r>
              <a:rPr lang="ru-RU" sz="2800" dirty="0" err="1"/>
              <a:t>ýanwarynda</a:t>
            </a:r>
            <a:r>
              <a:rPr lang="ru-RU" sz="2800" dirty="0"/>
              <a:t> </a:t>
            </a:r>
            <a:r>
              <a:rPr lang="ru-RU" sz="2800" dirty="0" err="1"/>
              <a:t>Türkmenistanyň</a:t>
            </a:r>
            <a:r>
              <a:rPr lang="ru-RU" sz="2800" dirty="0"/>
              <a:t> </a:t>
            </a:r>
            <a:r>
              <a:rPr lang="ru-RU" sz="2800" dirty="0" err="1"/>
              <a:t>Mejlisi</a:t>
            </a:r>
            <a:r>
              <a:rPr lang="ru-RU" sz="2800" dirty="0"/>
              <a:t> </a:t>
            </a:r>
            <a:r>
              <a:rPr lang="ru-RU" sz="2800" dirty="0" err="1"/>
              <a:t>tarapyndan</a:t>
            </a:r>
            <a:r>
              <a:rPr lang="ru-RU" sz="2800" dirty="0"/>
              <a:t> “</a:t>
            </a:r>
            <a:r>
              <a:rPr lang="ru-RU" sz="2800" dirty="0" err="1"/>
              <a:t>Ulag</a:t>
            </a:r>
            <a:r>
              <a:rPr lang="ru-RU" sz="2800" dirty="0"/>
              <a:t> </a:t>
            </a:r>
            <a:r>
              <a:rPr lang="ru-RU" sz="2800" dirty="0" err="1"/>
              <a:t>howpsuzlygy</a:t>
            </a:r>
            <a:r>
              <a:rPr lang="ru-RU" sz="2800" dirty="0"/>
              <a:t> </a:t>
            </a:r>
            <a:r>
              <a:rPr lang="ru-RU" sz="2800" dirty="0" err="1"/>
              <a:t>hakynda</a:t>
            </a:r>
            <a:r>
              <a:rPr lang="ru-RU" sz="2800" dirty="0"/>
              <a:t>” </a:t>
            </a:r>
            <a:r>
              <a:rPr lang="ru-RU" sz="2800" dirty="0" err="1"/>
              <a:t>Türkmenistanyň</a:t>
            </a:r>
            <a:r>
              <a:rPr lang="ru-RU" sz="2800" dirty="0"/>
              <a:t> </a:t>
            </a:r>
            <a:r>
              <a:rPr lang="ru-RU" sz="2800" dirty="0" err="1"/>
              <a:t>kanunynyň</a:t>
            </a:r>
            <a:r>
              <a:rPr lang="ru-RU" sz="2800" dirty="0"/>
              <a:t> </a:t>
            </a:r>
            <a:r>
              <a:rPr lang="ru-RU" sz="2800" dirty="0" err="1"/>
              <a:t>kabul</a:t>
            </a:r>
            <a:r>
              <a:rPr lang="ru-RU" sz="2800" dirty="0"/>
              <a:t> </a:t>
            </a:r>
            <a:r>
              <a:rPr lang="ru-RU" sz="2800" dirty="0" err="1"/>
              <a:t>edilmegi</a:t>
            </a:r>
            <a:r>
              <a:rPr lang="ru-RU" sz="2800" dirty="0"/>
              <a:t> </a:t>
            </a:r>
            <a:r>
              <a:rPr lang="ru-RU" sz="2800" dirty="0" err="1"/>
              <a:t>hem</a:t>
            </a:r>
            <a:r>
              <a:rPr lang="ru-RU" sz="2800" dirty="0"/>
              <a:t> </a:t>
            </a:r>
            <a:r>
              <a:rPr lang="ru-RU" sz="2800" dirty="0" err="1"/>
              <a:t>muňa</a:t>
            </a:r>
            <a:r>
              <a:rPr lang="ru-RU" sz="2800" dirty="0"/>
              <a:t> </a:t>
            </a:r>
            <a:r>
              <a:rPr lang="ru-RU" sz="2800" dirty="0" err="1"/>
              <a:t>aýdyň</a:t>
            </a:r>
            <a:r>
              <a:rPr lang="ru-RU" sz="2800" dirty="0"/>
              <a:t> </a:t>
            </a:r>
            <a:r>
              <a:rPr lang="ru-RU" sz="2800" dirty="0" err="1"/>
              <a:t>şaýatlyk</a:t>
            </a:r>
            <a:r>
              <a:rPr lang="ru-RU" sz="2800" dirty="0"/>
              <a:t> </a:t>
            </a:r>
            <a:r>
              <a:rPr lang="ru-RU" sz="2800" dirty="0" err="1"/>
              <a:t>edýär</a:t>
            </a:r>
            <a:r>
              <a:rPr lang="ru-RU" sz="2800" dirty="0"/>
              <a:t>. </a:t>
            </a:r>
            <a:endParaRPr lang="ru-RU" dirty="0"/>
          </a:p>
        </p:txBody>
      </p:sp>
    </p:spTree>
    <p:extLst>
      <p:ext uri="{BB962C8B-B14F-4D97-AF65-F5344CB8AC3E}">
        <p14:creationId xmlns:p14="http://schemas.microsoft.com/office/powerpoint/2010/main" val="29171621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1"/>
          <p:cNvSpPr>
            <a:spLocks noGrp="1"/>
          </p:cNvSpPr>
          <p:nvPr>
            <p:ph idx="1"/>
          </p:nvPr>
        </p:nvSpPr>
        <p:spPr>
          <a:xfrm>
            <a:off x="457200" y="333375"/>
            <a:ext cx="8229600" cy="5991225"/>
          </a:xfrm>
        </p:spPr>
        <p:txBody>
          <a:bodyPr>
            <a:normAutofit fontScale="92500" lnSpcReduction="10000"/>
          </a:bodyPr>
          <a:lstStyle/>
          <a:p>
            <a:r>
              <a:rPr lang="ru-RU" sz="2800" dirty="0"/>
              <a:t> </a:t>
            </a:r>
            <a:r>
              <a:rPr lang="ru-RU" sz="2300" dirty="0" err="1"/>
              <a:t>Hormatly</a:t>
            </a:r>
            <a:r>
              <a:rPr lang="ru-RU" sz="2300" dirty="0"/>
              <a:t> </a:t>
            </a:r>
            <a:r>
              <a:rPr lang="ru-RU" sz="2300" dirty="0" err="1"/>
              <a:t>Prezidentimiziň</a:t>
            </a:r>
            <a:r>
              <a:rPr lang="ru-RU" sz="2300" dirty="0"/>
              <a:t> </a:t>
            </a:r>
            <a:r>
              <a:rPr lang="ru-RU" sz="2300" dirty="0" err="1"/>
              <a:t>ýolbaşçylygynda</a:t>
            </a:r>
            <a:r>
              <a:rPr lang="ru-RU" sz="2300" dirty="0"/>
              <a:t> </a:t>
            </a:r>
            <a:r>
              <a:rPr lang="ru-RU" sz="2300" dirty="0" err="1"/>
              <a:t>ulag</a:t>
            </a:r>
            <a:r>
              <a:rPr lang="ru-RU" sz="2300" dirty="0"/>
              <a:t> </a:t>
            </a:r>
            <a:r>
              <a:rPr lang="ru-RU" sz="2300" dirty="0" err="1"/>
              <a:t>pudagynyň</a:t>
            </a:r>
            <a:r>
              <a:rPr lang="ru-RU" sz="2300" dirty="0"/>
              <a:t> </a:t>
            </a:r>
            <a:r>
              <a:rPr lang="ru-RU" sz="2300" dirty="0" err="1"/>
              <a:t>maddy-enjamlaýyn</a:t>
            </a:r>
            <a:r>
              <a:rPr lang="ru-RU" sz="2300" dirty="0"/>
              <a:t> </a:t>
            </a:r>
            <a:r>
              <a:rPr lang="ru-RU" sz="2300" dirty="0" err="1"/>
              <a:t>binýady</a:t>
            </a:r>
            <a:r>
              <a:rPr lang="ru-RU" sz="2300" dirty="0"/>
              <a:t> </a:t>
            </a:r>
            <a:r>
              <a:rPr lang="ru-RU" sz="2300" dirty="0" err="1"/>
              <a:t>toplumlaýyn</a:t>
            </a:r>
            <a:r>
              <a:rPr lang="ru-RU" sz="2300" dirty="0"/>
              <a:t> </a:t>
            </a:r>
            <a:r>
              <a:rPr lang="ru-RU" sz="2300" dirty="0" err="1"/>
              <a:t>döwrebaplaşdyrylýar</a:t>
            </a:r>
            <a:r>
              <a:rPr lang="ru-RU" sz="2300" dirty="0"/>
              <a:t>. </a:t>
            </a:r>
            <a:r>
              <a:rPr lang="ru-RU" sz="2300" dirty="0" err="1"/>
              <a:t>Bu</a:t>
            </a:r>
            <a:r>
              <a:rPr lang="ru-RU" sz="2300" dirty="0"/>
              <a:t> </a:t>
            </a:r>
            <a:r>
              <a:rPr lang="ru-RU" sz="2300" dirty="0" err="1"/>
              <a:t>ugur</a:t>
            </a:r>
            <a:r>
              <a:rPr lang="ru-RU" sz="2300" dirty="0"/>
              <a:t> </a:t>
            </a:r>
            <a:r>
              <a:rPr lang="ru-RU" sz="2300" dirty="0" err="1"/>
              <a:t>boýunça</a:t>
            </a:r>
            <a:r>
              <a:rPr lang="ru-RU" sz="2300" dirty="0"/>
              <a:t> </a:t>
            </a:r>
            <a:r>
              <a:rPr lang="ru-RU" sz="2300" dirty="0" err="1"/>
              <a:t>bar</a:t>
            </a:r>
            <a:r>
              <a:rPr lang="ru-RU" sz="2300" dirty="0"/>
              <a:t> </a:t>
            </a:r>
            <a:r>
              <a:rPr lang="ru-RU" sz="2300" dirty="0" err="1"/>
              <a:t>bolan</a:t>
            </a:r>
            <a:r>
              <a:rPr lang="ru-RU" sz="2300" dirty="0"/>
              <a:t> </a:t>
            </a:r>
            <a:r>
              <a:rPr lang="ru-RU" sz="2300" dirty="0" err="1"/>
              <a:t>ulag-kommunikasiýa</a:t>
            </a:r>
            <a:r>
              <a:rPr lang="ru-RU" sz="2300" dirty="0"/>
              <a:t> </a:t>
            </a:r>
            <a:r>
              <a:rPr lang="ru-RU" sz="2300" dirty="0" err="1"/>
              <a:t>ulgamlaryny</a:t>
            </a:r>
            <a:r>
              <a:rPr lang="ru-RU" sz="2300" dirty="0"/>
              <a:t> </a:t>
            </a:r>
            <a:r>
              <a:rPr lang="ru-RU" sz="2300" dirty="0" err="1"/>
              <a:t>giňeltmäge</a:t>
            </a:r>
            <a:r>
              <a:rPr lang="ru-RU" sz="2300" dirty="0"/>
              <a:t> hem-de </a:t>
            </a:r>
            <a:r>
              <a:rPr lang="ru-RU" sz="2300" dirty="0" err="1"/>
              <a:t>täzelerini</a:t>
            </a:r>
            <a:r>
              <a:rPr lang="ru-RU" sz="2300" dirty="0"/>
              <a:t> </a:t>
            </a:r>
            <a:r>
              <a:rPr lang="ru-RU" sz="2300" dirty="0" err="1"/>
              <a:t>gurmaga</a:t>
            </a:r>
            <a:r>
              <a:rPr lang="ru-RU" sz="2300" dirty="0"/>
              <a:t> </a:t>
            </a:r>
            <a:r>
              <a:rPr lang="ru-RU" sz="2300" dirty="0" err="1"/>
              <a:t>gönükdirilen</a:t>
            </a:r>
            <a:r>
              <a:rPr lang="ru-RU" sz="2300" dirty="0"/>
              <a:t> </a:t>
            </a:r>
            <a:r>
              <a:rPr lang="ru-RU" sz="2300" dirty="0" err="1"/>
              <a:t>milli</a:t>
            </a:r>
            <a:r>
              <a:rPr lang="ru-RU" sz="2300" dirty="0"/>
              <a:t> </a:t>
            </a:r>
            <a:r>
              <a:rPr lang="ru-RU" sz="2300" dirty="0" err="1"/>
              <a:t>maksatnamalar</a:t>
            </a:r>
            <a:r>
              <a:rPr lang="ru-RU" sz="2300" dirty="0"/>
              <a:t>  </a:t>
            </a:r>
            <a:r>
              <a:rPr lang="ru-RU" sz="2300" dirty="0" err="1"/>
              <a:t>işlenip</a:t>
            </a:r>
            <a:r>
              <a:rPr lang="ru-RU" sz="2300" dirty="0"/>
              <a:t> </a:t>
            </a:r>
            <a:r>
              <a:rPr lang="ru-RU" sz="2300" dirty="0" err="1"/>
              <a:t>taýýarlanyldy</a:t>
            </a:r>
            <a:r>
              <a:rPr lang="ru-RU" sz="2300" dirty="0"/>
              <a:t> </a:t>
            </a:r>
            <a:r>
              <a:rPr lang="ru-RU" sz="2300" dirty="0" err="1"/>
              <a:t>we</a:t>
            </a:r>
            <a:r>
              <a:rPr lang="ru-RU" sz="2300" dirty="0"/>
              <a:t> </a:t>
            </a:r>
            <a:r>
              <a:rPr lang="ru-RU" sz="2300" dirty="0" err="1"/>
              <a:t>olar</a:t>
            </a:r>
            <a:r>
              <a:rPr lang="ru-RU" sz="2300" dirty="0"/>
              <a:t> </a:t>
            </a:r>
            <a:r>
              <a:rPr lang="ru-RU" sz="2300" dirty="0" err="1"/>
              <a:t>üstünlikli</a:t>
            </a:r>
            <a:r>
              <a:rPr lang="ru-RU" sz="2300" dirty="0"/>
              <a:t> </a:t>
            </a:r>
            <a:r>
              <a:rPr lang="ru-RU" sz="2300" dirty="0" err="1"/>
              <a:t>durmuşa</a:t>
            </a:r>
            <a:r>
              <a:rPr lang="ru-RU" sz="2300" dirty="0"/>
              <a:t> </a:t>
            </a:r>
            <a:r>
              <a:rPr lang="ru-RU" sz="2300" dirty="0" err="1"/>
              <a:t>geçirilýär</a:t>
            </a:r>
            <a:r>
              <a:rPr lang="ru-RU" sz="2300" dirty="0"/>
              <a:t>. </a:t>
            </a:r>
            <a:r>
              <a:rPr lang="ru-RU" sz="2300" dirty="0" err="1"/>
              <a:t>Ýurdumyz</a:t>
            </a:r>
            <a:r>
              <a:rPr lang="ru-RU" sz="2300" dirty="0"/>
              <a:t> bilen </a:t>
            </a:r>
            <a:r>
              <a:rPr lang="ru-RU" sz="2300" dirty="0" err="1"/>
              <a:t>Merkezi</a:t>
            </a:r>
            <a:r>
              <a:rPr lang="ru-RU" sz="2300" dirty="0"/>
              <a:t> </a:t>
            </a:r>
            <a:r>
              <a:rPr lang="ru-RU" sz="2300" dirty="0" err="1"/>
              <a:t>Aziýa</a:t>
            </a:r>
            <a:r>
              <a:rPr lang="ru-RU" sz="2300" dirty="0"/>
              <a:t> </a:t>
            </a:r>
            <a:r>
              <a:rPr lang="ru-RU" sz="2300" dirty="0" err="1"/>
              <a:t>döwletiniň</a:t>
            </a:r>
            <a:r>
              <a:rPr lang="ru-RU" sz="2300" dirty="0"/>
              <a:t> </a:t>
            </a:r>
            <a:r>
              <a:rPr lang="ru-RU" sz="2300" dirty="0" err="1"/>
              <a:t>arasyndaky</a:t>
            </a:r>
            <a:r>
              <a:rPr lang="ru-RU" sz="2300" dirty="0"/>
              <a:t> </a:t>
            </a:r>
            <a:r>
              <a:rPr lang="ru-RU" sz="2300" dirty="0" err="1"/>
              <a:t>netijeli</a:t>
            </a:r>
            <a:r>
              <a:rPr lang="ru-RU" sz="2300" dirty="0"/>
              <a:t> </a:t>
            </a:r>
            <a:r>
              <a:rPr lang="ru-RU" sz="2300" dirty="0" err="1"/>
              <a:t>gatnaşyklary</a:t>
            </a:r>
            <a:r>
              <a:rPr lang="ru-RU" sz="2300" dirty="0"/>
              <a:t> </a:t>
            </a:r>
            <a:r>
              <a:rPr lang="ru-RU" sz="2300" dirty="0" err="1"/>
              <a:t>pugtalandyrmakda</a:t>
            </a:r>
            <a:r>
              <a:rPr lang="ru-RU" sz="2300" dirty="0"/>
              <a:t> </a:t>
            </a:r>
            <a:r>
              <a:rPr lang="ru-RU" sz="2300" dirty="0" err="1"/>
              <a:t>Gazagystan-Türkmensitan-Eýran</a:t>
            </a:r>
            <a:r>
              <a:rPr lang="ru-RU" sz="2300" dirty="0"/>
              <a:t> </a:t>
            </a:r>
            <a:r>
              <a:rPr lang="ru-RU" sz="2300" dirty="0" err="1"/>
              <a:t>demir</a:t>
            </a:r>
            <a:r>
              <a:rPr lang="ru-RU" sz="2300" dirty="0"/>
              <a:t> </a:t>
            </a:r>
            <a:r>
              <a:rPr lang="ru-RU" sz="2300" dirty="0" err="1"/>
              <a:t>ýolunuň</a:t>
            </a:r>
            <a:r>
              <a:rPr lang="ru-RU" sz="2300" dirty="0"/>
              <a:t>, </a:t>
            </a:r>
            <a:r>
              <a:rPr lang="ru-RU" sz="2300" dirty="0" err="1"/>
              <a:t>Türkmenbaşynyň</a:t>
            </a:r>
            <a:r>
              <a:rPr lang="ru-RU" sz="2300" dirty="0"/>
              <a:t> </a:t>
            </a:r>
            <a:r>
              <a:rPr lang="ru-RU" sz="2300" dirty="0" err="1"/>
              <a:t>Halkara</a:t>
            </a:r>
            <a:r>
              <a:rPr lang="ru-RU" sz="2300" dirty="0"/>
              <a:t> </a:t>
            </a:r>
            <a:r>
              <a:rPr lang="ru-RU" sz="2300" dirty="0" err="1"/>
              <a:t>deňiz</a:t>
            </a:r>
            <a:r>
              <a:rPr lang="ru-RU" sz="2300" dirty="0"/>
              <a:t> </a:t>
            </a:r>
            <a:r>
              <a:rPr lang="ru-RU" sz="2300" dirty="0" err="1"/>
              <a:t>portunyň</a:t>
            </a:r>
            <a:r>
              <a:rPr lang="ru-RU" sz="2300" dirty="0"/>
              <a:t> , </a:t>
            </a:r>
            <a:r>
              <a:rPr lang="ru-RU" sz="2300" dirty="0" err="1"/>
              <a:t>ýokary</a:t>
            </a:r>
            <a:r>
              <a:rPr lang="ru-RU" sz="2300" dirty="0"/>
              <a:t> </a:t>
            </a:r>
            <a:r>
              <a:rPr lang="ru-RU" sz="2300" dirty="0" err="1"/>
              <a:t>tizlikli</a:t>
            </a:r>
            <a:r>
              <a:rPr lang="ru-RU" sz="2300" dirty="0"/>
              <a:t> </a:t>
            </a:r>
            <a:r>
              <a:rPr lang="ru-RU" sz="2300" dirty="0" err="1"/>
              <a:t>ulag</a:t>
            </a:r>
            <a:r>
              <a:rPr lang="ru-RU" sz="2300" dirty="0"/>
              <a:t> </a:t>
            </a:r>
            <a:r>
              <a:rPr lang="ru-RU" sz="2300" dirty="0" err="1"/>
              <a:t>ýollarynyň</a:t>
            </a:r>
            <a:r>
              <a:rPr lang="ru-RU" sz="2300" dirty="0"/>
              <a:t> , </a:t>
            </a:r>
            <a:r>
              <a:rPr lang="ru-RU" sz="2300" dirty="0" err="1"/>
              <a:t>döwrebap</a:t>
            </a:r>
            <a:r>
              <a:rPr lang="ru-RU" sz="2300" dirty="0"/>
              <a:t> </a:t>
            </a:r>
            <a:r>
              <a:rPr lang="ru-RU" sz="2300" dirty="0" err="1"/>
              <a:t>howa</a:t>
            </a:r>
            <a:r>
              <a:rPr lang="ru-RU" sz="2300" dirty="0"/>
              <a:t> </a:t>
            </a:r>
            <a:r>
              <a:rPr lang="ru-RU" sz="2300" dirty="0" err="1"/>
              <a:t>menziliniň</a:t>
            </a:r>
            <a:r>
              <a:rPr lang="ru-RU" sz="2300" dirty="0"/>
              <a:t> </a:t>
            </a:r>
            <a:r>
              <a:rPr lang="ru-RU" sz="2300" dirty="0" err="1"/>
              <a:t>we</a:t>
            </a:r>
            <a:r>
              <a:rPr lang="ru-RU" sz="2300" dirty="0"/>
              <a:t> </a:t>
            </a:r>
            <a:r>
              <a:rPr lang="ru-RU" sz="2300" dirty="0" err="1"/>
              <a:t>beýleki</a:t>
            </a:r>
            <a:r>
              <a:rPr lang="ru-RU" sz="2300" dirty="0"/>
              <a:t> </a:t>
            </a:r>
            <a:r>
              <a:rPr lang="ru-RU" sz="2300" dirty="0" err="1"/>
              <a:t>düzümleýin</a:t>
            </a:r>
            <a:r>
              <a:rPr lang="ru-RU" sz="2300" dirty="0"/>
              <a:t> </a:t>
            </a:r>
            <a:r>
              <a:rPr lang="ru-RU" sz="2300" dirty="0" err="1"/>
              <a:t>desgalaryň</a:t>
            </a:r>
            <a:r>
              <a:rPr lang="ru-RU" sz="2300" dirty="0"/>
              <a:t> </a:t>
            </a:r>
            <a:r>
              <a:rPr lang="ru-RU" sz="2300" dirty="0" err="1"/>
              <a:t>örän</a:t>
            </a:r>
            <a:r>
              <a:rPr lang="ru-RU" sz="2300" dirty="0"/>
              <a:t> </a:t>
            </a:r>
            <a:r>
              <a:rPr lang="ru-RU" sz="2300" dirty="0" err="1"/>
              <a:t>uly</a:t>
            </a:r>
            <a:r>
              <a:rPr lang="ru-RU" sz="2300" dirty="0"/>
              <a:t> </a:t>
            </a:r>
            <a:r>
              <a:rPr lang="ru-RU" sz="2300" dirty="0" err="1"/>
              <a:t>ähmiýeti</a:t>
            </a:r>
            <a:r>
              <a:rPr lang="ru-RU" sz="2300" dirty="0"/>
              <a:t> </a:t>
            </a:r>
            <a:r>
              <a:rPr lang="ru-RU" sz="2300" dirty="0" err="1"/>
              <a:t>bardyr</a:t>
            </a:r>
            <a:r>
              <a:rPr lang="ru-RU" sz="2300" dirty="0"/>
              <a:t>.  </a:t>
            </a:r>
          </a:p>
          <a:p>
            <a:r>
              <a:rPr lang="ru-RU" sz="2300" dirty="0" err="1" smtClean="0"/>
              <a:t>Türkmenistanyň</a:t>
            </a:r>
            <a:r>
              <a:rPr lang="ru-RU" sz="2300" dirty="0" smtClean="0"/>
              <a:t> </a:t>
            </a:r>
            <a:r>
              <a:rPr lang="ru-RU" sz="2300" dirty="0" err="1"/>
              <a:t>başlangyjy</a:t>
            </a:r>
            <a:r>
              <a:rPr lang="ru-RU" sz="2300" dirty="0"/>
              <a:t> bilen BMG-</a:t>
            </a:r>
            <a:r>
              <a:rPr lang="ru-RU" sz="2300" dirty="0" err="1"/>
              <a:t>niň</a:t>
            </a:r>
            <a:r>
              <a:rPr lang="ru-RU" sz="2300" dirty="0"/>
              <a:t> </a:t>
            </a:r>
            <a:r>
              <a:rPr lang="ru-RU" sz="2300" dirty="0" err="1"/>
              <a:t>kabul</a:t>
            </a:r>
            <a:r>
              <a:rPr lang="ru-RU" sz="2300" dirty="0"/>
              <a:t> </a:t>
            </a:r>
            <a:r>
              <a:rPr lang="ru-RU" sz="2300" dirty="0" err="1"/>
              <a:t>eden</a:t>
            </a:r>
            <a:r>
              <a:rPr lang="ru-RU" sz="2300" dirty="0"/>
              <a:t> </a:t>
            </a:r>
            <a:r>
              <a:rPr lang="ru-RU" sz="2300" dirty="0" err="1"/>
              <a:t>Rezolýusiýalary</a:t>
            </a:r>
            <a:r>
              <a:rPr lang="ru-RU" sz="2300" dirty="0"/>
              <a:t> </a:t>
            </a:r>
            <a:r>
              <a:rPr lang="ru-RU" sz="2300" dirty="0" err="1"/>
              <a:t>diňe</a:t>
            </a:r>
            <a:r>
              <a:rPr lang="ru-RU" sz="2300" dirty="0"/>
              <a:t> </a:t>
            </a:r>
            <a:r>
              <a:rPr lang="ru-RU" sz="2300" dirty="0" err="1"/>
              <a:t>bir</a:t>
            </a:r>
            <a:r>
              <a:rPr lang="ru-RU" sz="2300" dirty="0"/>
              <a:t> </a:t>
            </a:r>
            <a:r>
              <a:rPr lang="ru-RU" sz="2300" dirty="0" err="1"/>
              <a:t>ulaglar</a:t>
            </a:r>
            <a:r>
              <a:rPr lang="ru-RU" sz="2300" dirty="0"/>
              <a:t> </a:t>
            </a:r>
            <a:r>
              <a:rPr lang="ru-RU" sz="2300" dirty="0" err="1"/>
              <a:t>ulgamyny</a:t>
            </a:r>
            <a:r>
              <a:rPr lang="ru-RU" sz="2300" dirty="0"/>
              <a:t> </a:t>
            </a:r>
            <a:r>
              <a:rPr lang="ru-RU" sz="2300" dirty="0" err="1"/>
              <a:t>däl</a:t>
            </a:r>
            <a:r>
              <a:rPr lang="ru-RU" sz="2300" dirty="0"/>
              <a:t> </a:t>
            </a:r>
            <a:r>
              <a:rPr lang="ru-RU" sz="2300" dirty="0" err="1"/>
              <a:t>eýsem</a:t>
            </a:r>
            <a:r>
              <a:rPr lang="ru-RU" sz="2300" dirty="0"/>
              <a:t> </a:t>
            </a:r>
            <a:r>
              <a:rPr lang="ru-RU" sz="2300" dirty="0" err="1"/>
              <a:t>döwrebap</a:t>
            </a:r>
            <a:r>
              <a:rPr lang="ru-RU" sz="2300" dirty="0"/>
              <a:t> </a:t>
            </a:r>
            <a:r>
              <a:rPr lang="ru-RU" sz="2300" dirty="0" err="1"/>
              <a:t>logistiki</a:t>
            </a:r>
            <a:r>
              <a:rPr lang="ru-RU" sz="2300" dirty="0"/>
              <a:t> </a:t>
            </a:r>
            <a:r>
              <a:rPr lang="ru-RU" sz="2300" dirty="0" err="1"/>
              <a:t>ulgamlarynyň</a:t>
            </a:r>
            <a:r>
              <a:rPr lang="ru-RU" sz="2300" dirty="0"/>
              <a:t> </a:t>
            </a:r>
            <a:r>
              <a:rPr lang="ru-RU" sz="2300" dirty="0" err="1"/>
              <a:t>hataryna</a:t>
            </a:r>
            <a:r>
              <a:rPr lang="ru-RU" sz="2300" dirty="0"/>
              <a:t> </a:t>
            </a:r>
            <a:r>
              <a:rPr lang="ru-RU" sz="2300" dirty="0" err="1"/>
              <a:t>girýän</a:t>
            </a:r>
            <a:r>
              <a:rPr lang="ru-RU" sz="2300" dirty="0"/>
              <a:t> </a:t>
            </a:r>
            <a:r>
              <a:rPr lang="ru-RU" sz="2300" dirty="0" err="1"/>
              <a:t>magistral</a:t>
            </a:r>
            <a:r>
              <a:rPr lang="ru-RU" sz="2300" dirty="0"/>
              <a:t> </a:t>
            </a:r>
            <a:r>
              <a:rPr lang="ru-RU" sz="2300" dirty="0" err="1"/>
              <a:t>turba</a:t>
            </a:r>
            <a:r>
              <a:rPr lang="ru-RU" sz="2300" dirty="0"/>
              <a:t> </a:t>
            </a:r>
            <a:r>
              <a:rPr lang="ru-RU" sz="2300" dirty="0" err="1"/>
              <a:t>geçirijilerini</a:t>
            </a:r>
            <a:r>
              <a:rPr lang="ru-RU" sz="2300" dirty="0"/>
              <a:t> </a:t>
            </a:r>
            <a:r>
              <a:rPr lang="ru-RU" sz="2300" dirty="0" err="1"/>
              <a:t>hem</a:t>
            </a:r>
            <a:r>
              <a:rPr lang="ru-RU" sz="2300" dirty="0"/>
              <a:t> </a:t>
            </a:r>
            <a:r>
              <a:rPr lang="ru-RU" sz="2300" dirty="0" err="1"/>
              <a:t>öz</a:t>
            </a:r>
            <a:r>
              <a:rPr lang="ru-RU" sz="2300" dirty="0"/>
              <a:t> </a:t>
            </a:r>
            <a:r>
              <a:rPr lang="ru-RU" sz="2300" dirty="0" err="1"/>
              <a:t>içine</a:t>
            </a:r>
            <a:r>
              <a:rPr lang="ru-RU" sz="2300" dirty="0"/>
              <a:t> </a:t>
            </a:r>
            <a:r>
              <a:rPr lang="ru-RU" sz="2300" dirty="0" err="1"/>
              <a:t>alýar</a:t>
            </a:r>
            <a:r>
              <a:rPr lang="ru-RU" sz="2300" dirty="0"/>
              <a:t>. </a:t>
            </a:r>
            <a:r>
              <a:rPr lang="ru-RU" sz="2300" dirty="0" err="1"/>
              <a:t>Durnukly</a:t>
            </a:r>
            <a:r>
              <a:rPr lang="ru-RU" sz="2300" dirty="0"/>
              <a:t> </a:t>
            </a:r>
            <a:r>
              <a:rPr lang="ru-RU" sz="2300" dirty="0" err="1"/>
              <a:t>ulag</a:t>
            </a:r>
            <a:r>
              <a:rPr lang="ru-RU" sz="2300" dirty="0"/>
              <a:t> </a:t>
            </a:r>
            <a:r>
              <a:rPr lang="ru-RU" sz="2300" dirty="0" err="1"/>
              <a:t>ulgamy</a:t>
            </a:r>
            <a:r>
              <a:rPr lang="ru-RU" sz="2300" dirty="0"/>
              <a:t> </a:t>
            </a:r>
            <a:r>
              <a:rPr lang="ru-RU" sz="2300" dirty="0" err="1"/>
              <a:t>boýunça</a:t>
            </a:r>
            <a:r>
              <a:rPr lang="ru-RU" sz="2300" dirty="0"/>
              <a:t> </a:t>
            </a:r>
            <a:r>
              <a:rPr lang="ru-RU" sz="2300" dirty="0" err="1"/>
              <a:t>birinji</a:t>
            </a:r>
            <a:r>
              <a:rPr lang="ru-RU" sz="2300" dirty="0"/>
              <a:t> </a:t>
            </a:r>
            <a:r>
              <a:rPr lang="ru-RU" sz="2300" dirty="0" err="1"/>
              <a:t>ählumumy</a:t>
            </a:r>
            <a:r>
              <a:rPr lang="ru-RU" sz="2300" dirty="0"/>
              <a:t> </a:t>
            </a:r>
            <a:r>
              <a:rPr lang="ru-RU" sz="2300" dirty="0" err="1"/>
              <a:t>maslahatyň</a:t>
            </a:r>
            <a:r>
              <a:rPr lang="ru-RU" sz="2300" dirty="0"/>
              <a:t> </a:t>
            </a:r>
            <a:r>
              <a:rPr lang="ru-RU" sz="2300" dirty="0" err="1"/>
              <a:t>Aşgabatda</a:t>
            </a:r>
            <a:r>
              <a:rPr lang="ru-RU" sz="2300" dirty="0"/>
              <a:t> </a:t>
            </a:r>
            <a:r>
              <a:rPr lang="ru-RU" sz="2300" dirty="0" err="1"/>
              <a:t>geçirilmegi</a:t>
            </a:r>
            <a:r>
              <a:rPr lang="ru-RU" sz="2300" dirty="0"/>
              <a:t> </a:t>
            </a:r>
            <a:r>
              <a:rPr lang="ru-RU" sz="2300" dirty="0" err="1"/>
              <a:t>Lazurit</a:t>
            </a:r>
            <a:r>
              <a:rPr lang="ru-RU" sz="2300" dirty="0"/>
              <a:t> </a:t>
            </a:r>
            <a:r>
              <a:rPr lang="ru-RU" sz="2300" dirty="0" err="1"/>
              <a:t>üstaşyr</a:t>
            </a:r>
            <a:r>
              <a:rPr lang="ru-RU" sz="2300" dirty="0"/>
              <a:t> </a:t>
            </a:r>
            <a:r>
              <a:rPr lang="ru-RU" sz="2300" dirty="0" err="1"/>
              <a:t>söwda</a:t>
            </a:r>
            <a:r>
              <a:rPr lang="ru-RU" sz="2300" dirty="0"/>
              <a:t> </a:t>
            </a:r>
            <a:r>
              <a:rPr lang="ru-RU" sz="2300" dirty="0" err="1"/>
              <a:t>we</a:t>
            </a:r>
            <a:r>
              <a:rPr lang="ru-RU" sz="2300" dirty="0"/>
              <a:t> </a:t>
            </a:r>
            <a:r>
              <a:rPr lang="ru-RU" sz="2300" dirty="0" err="1"/>
              <a:t>ulag</a:t>
            </a:r>
            <a:r>
              <a:rPr lang="ru-RU" sz="2300" dirty="0"/>
              <a:t> </a:t>
            </a:r>
            <a:r>
              <a:rPr lang="ru-RU" sz="2300" dirty="0" err="1"/>
              <a:t>geçelgesini</a:t>
            </a:r>
            <a:r>
              <a:rPr lang="ru-RU" sz="2300" dirty="0"/>
              <a:t> </a:t>
            </a:r>
            <a:r>
              <a:rPr lang="ru-RU" sz="2300" dirty="0" err="1"/>
              <a:t>döretmek</a:t>
            </a:r>
            <a:r>
              <a:rPr lang="ru-RU" sz="2300" dirty="0"/>
              <a:t> </a:t>
            </a:r>
            <a:r>
              <a:rPr lang="ru-RU" sz="2300" dirty="0" err="1"/>
              <a:t>hakynda</a:t>
            </a:r>
            <a:r>
              <a:rPr lang="ru-RU" sz="2300" dirty="0"/>
              <a:t> </a:t>
            </a:r>
            <a:r>
              <a:rPr lang="ru-RU" sz="2300" dirty="0" err="1"/>
              <a:t>ylalaşyk</a:t>
            </a:r>
            <a:r>
              <a:rPr lang="ru-RU" sz="2300" dirty="0"/>
              <a:t> </a:t>
            </a:r>
            <a:r>
              <a:rPr lang="ru-RU" sz="2300" dirty="0" err="1"/>
              <a:t>ulag</a:t>
            </a:r>
            <a:r>
              <a:rPr lang="ru-RU" sz="2300" dirty="0"/>
              <a:t> </a:t>
            </a:r>
            <a:r>
              <a:rPr lang="ru-RU" sz="2300" dirty="0" err="1"/>
              <a:t>diplomatiýasynyň</a:t>
            </a:r>
            <a:r>
              <a:rPr lang="ru-RU" sz="2300" dirty="0"/>
              <a:t> </a:t>
            </a:r>
            <a:r>
              <a:rPr lang="ru-RU" sz="2300" dirty="0" err="1"/>
              <a:t>üstünlikleriniň</a:t>
            </a:r>
            <a:r>
              <a:rPr lang="ru-RU" sz="2300" dirty="0"/>
              <a:t> </a:t>
            </a:r>
            <a:r>
              <a:rPr lang="ru-RU" sz="2300" dirty="0" err="1"/>
              <a:t>aýdyň</a:t>
            </a:r>
            <a:r>
              <a:rPr lang="ru-RU" sz="2300" dirty="0"/>
              <a:t> </a:t>
            </a:r>
            <a:r>
              <a:rPr lang="ru-RU" sz="2300" dirty="0" err="1"/>
              <a:t>mysallarydyr</a:t>
            </a:r>
            <a:r>
              <a:rPr lang="ru-RU" sz="2300" dirty="0"/>
              <a:t>. </a:t>
            </a:r>
            <a:endParaRPr lang="en-US" sz="2300" i="1" dirty="0"/>
          </a:p>
          <a:p>
            <a:pPr>
              <a:lnSpc>
                <a:spcPct val="150000"/>
              </a:lnSpc>
            </a:pPr>
            <a:r>
              <a:rPr lang="ru-RU" sz="1400" dirty="0"/>
              <a:t>TDH. \\ </a:t>
            </a:r>
            <a:r>
              <a:rPr lang="en-US" sz="1400" dirty="0"/>
              <a:t> T</a:t>
            </a:r>
            <a:r>
              <a:rPr lang="tk-TM" sz="1400" dirty="0"/>
              <a:t>ürkmeniň ýüpek ýoly </a:t>
            </a:r>
            <a:r>
              <a:rPr lang="ru-RU" sz="1400" dirty="0"/>
              <a:t>. 20</a:t>
            </a:r>
            <a:r>
              <a:rPr lang="en-US" sz="1400" dirty="0"/>
              <a:t>20</a:t>
            </a:r>
            <a:r>
              <a:rPr lang="ru-RU" sz="1400" dirty="0"/>
              <a:t> – </a:t>
            </a:r>
            <a:r>
              <a:rPr lang="ru-RU" sz="1400" dirty="0" err="1"/>
              <a:t>nji</a:t>
            </a:r>
            <a:r>
              <a:rPr lang="ru-RU" sz="1400" dirty="0"/>
              <a:t> </a:t>
            </a:r>
            <a:r>
              <a:rPr lang="ru-RU" sz="1400" dirty="0" err="1"/>
              <a:t>ýylyň</a:t>
            </a:r>
            <a:r>
              <a:rPr lang="ru-RU" sz="1400" dirty="0"/>
              <a:t> </a:t>
            </a:r>
            <a:r>
              <a:rPr lang="ru-RU" sz="1400" dirty="0" err="1"/>
              <a:t>sentýabr</a:t>
            </a:r>
            <a:endParaRPr lang="ru-RU" sz="1400" dirty="0"/>
          </a:p>
          <a:p>
            <a:endParaRPr lang="ru-RU" dirty="0"/>
          </a:p>
        </p:txBody>
      </p:sp>
    </p:spTree>
    <p:extLst>
      <p:ext uri="{BB962C8B-B14F-4D97-AF65-F5344CB8AC3E}">
        <p14:creationId xmlns:p14="http://schemas.microsoft.com/office/powerpoint/2010/main" val="33311294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3439292"/>
          </a:xfrm>
        </p:spPr>
        <p:txBody>
          <a:bodyPr/>
          <a:lstStyle/>
          <a:p>
            <a:pPr algn="ctr"/>
            <a:r>
              <a:rPr lang="tk-TM" sz="5400" b="1" dirty="0">
                <a:latin typeface="Times New Roman" pitchFamily="18" charset="0"/>
                <a:cs typeface="Times New Roman" pitchFamily="18" charset="0"/>
              </a:rPr>
              <a:t>Üns berip d</a:t>
            </a:r>
            <a:r>
              <a:rPr lang="ru-RU" sz="5400" b="1" dirty="0" err="1">
                <a:latin typeface="Times New Roman" pitchFamily="18" charset="0"/>
                <a:cs typeface="Times New Roman" pitchFamily="18" charset="0"/>
              </a:rPr>
              <a:t>iňläniňiz</a:t>
            </a:r>
            <a:r>
              <a:rPr lang="ru-RU" sz="5400" b="1" dirty="0">
                <a:latin typeface="Times New Roman" pitchFamily="18" charset="0"/>
                <a:cs typeface="Times New Roman" pitchFamily="18" charset="0"/>
              </a:rPr>
              <a:t> </a:t>
            </a:r>
            <a:r>
              <a:rPr lang="ru-RU" sz="5400" b="1" dirty="0" err="1">
                <a:latin typeface="Times New Roman" pitchFamily="18" charset="0"/>
                <a:cs typeface="Times New Roman" pitchFamily="18" charset="0"/>
              </a:rPr>
              <a:t>üçin</a:t>
            </a:r>
            <a:r>
              <a:rPr lang="ru-RU" sz="5400" b="1" dirty="0">
                <a:latin typeface="Times New Roman" pitchFamily="18" charset="0"/>
                <a:cs typeface="Times New Roman" pitchFamily="18" charset="0"/>
              </a:rPr>
              <a:t> </a:t>
            </a:r>
            <a:r>
              <a:rPr lang="ru-RU" sz="5400" b="1" dirty="0" err="1">
                <a:latin typeface="Times New Roman" pitchFamily="18" charset="0"/>
                <a:cs typeface="Times New Roman" pitchFamily="18" charset="0"/>
              </a:rPr>
              <a:t>sag</a:t>
            </a:r>
            <a:r>
              <a:rPr lang="ru-RU" sz="5400" b="1" dirty="0">
                <a:latin typeface="Times New Roman" pitchFamily="18" charset="0"/>
                <a:cs typeface="Times New Roman" pitchFamily="18" charset="0"/>
              </a:rPr>
              <a:t> </a:t>
            </a:r>
            <a:r>
              <a:rPr lang="ru-RU" sz="5400" b="1" dirty="0" err="1">
                <a:latin typeface="Times New Roman" pitchFamily="18" charset="0"/>
                <a:cs typeface="Times New Roman" pitchFamily="18" charset="0"/>
              </a:rPr>
              <a:t>boluň</a:t>
            </a:r>
            <a:r>
              <a:rPr lang="ru-RU" sz="5400" b="1" dirty="0">
                <a:latin typeface="Times New Roman" pitchFamily="18" charset="0"/>
                <a:cs typeface="Times New Roman" pitchFamily="18" charset="0"/>
              </a:rPr>
              <a:t>!</a:t>
            </a:r>
            <a:r>
              <a:rPr lang="ru-RU" sz="5400" dirty="0">
                <a:latin typeface="Times New Roman" pitchFamily="18" charset="0"/>
                <a:cs typeface="Times New Roman" pitchFamily="18" charset="0"/>
              </a:rPr>
              <a:t/>
            </a:r>
            <a:br>
              <a:rPr lang="ru-RU" sz="5400" dirty="0">
                <a:latin typeface="Times New Roman" pitchFamily="18" charset="0"/>
                <a:cs typeface="Times New Roman" pitchFamily="18" charset="0"/>
              </a:rPr>
            </a:br>
            <a:endParaRPr lang="ru-RU" dirty="0"/>
          </a:p>
        </p:txBody>
      </p:sp>
    </p:spTree>
  </p:cSld>
  <p:clrMapOvr>
    <a:masterClrMapping/>
  </p:clrMapOvr>
  <p:transition spd="slow">
    <p:split orient="vert" dir="in"/>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1211</TotalTime>
  <Words>1944</Words>
  <Application>Microsoft Office PowerPoint</Application>
  <PresentationFormat>Экран (4:3)</PresentationFormat>
  <Paragraphs>65</Paragraphs>
  <Slides>12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12</vt:i4>
      </vt:variant>
    </vt:vector>
  </HeadingPairs>
  <TitlesOfParts>
    <vt:vector size="13" baseType="lpstr">
      <vt:lpstr>Поток</vt:lpstr>
      <vt:lpstr>TÜRKMENISTANYŇ INŽENER-TEHNIKI WE ULAG KOMMUNIKASIÝALARY INSTITUTY Ulaglar fakultetiniň “AUU” kafedrasynyň uly mugallymy Oguljan Aýnazarowa Seýliýewna “Ulagyň umumy kursy” </vt:lpstr>
      <vt:lpstr>             Tema 5:  Ulagyň isini guramaklygyñ esaslary </vt:lpstr>
      <vt:lpstr>Презентация PowerPoint</vt:lpstr>
      <vt:lpstr>Презентация PowerPoint</vt:lpstr>
      <vt:lpstr>Презентация PowerPoint</vt:lpstr>
      <vt:lpstr>Презентация PowerPoint</vt:lpstr>
      <vt:lpstr>Презентация PowerPoint</vt:lpstr>
      <vt:lpstr>        Beýik ýüpek ýolunyň  kartasyndan bir görnüş </vt:lpstr>
      <vt:lpstr>Презентация PowerPoint</vt:lpstr>
      <vt:lpstr>Презентация PowerPoint</vt:lpstr>
      <vt:lpstr>Презентация PowerPoint</vt:lpstr>
      <vt:lpstr>Üns berip diňläniňiz üçin sag boluň! </vt:lpstr>
    </vt:vector>
  </TitlesOfParts>
  <Company>Reanimator Extreme Edition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Berkarar döwletiň bagtyýarlyk döwründe türkmen halkynyň taryhynyň öwrenilişi</dc:title>
  <dc:creator>Smartlife</dc:creator>
  <cp:lastModifiedBy>maks</cp:lastModifiedBy>
  <cp:revision>145</cp:revision>
  <dcterms:created xsi:type="dcterms:W3CDTF">2014-03-28T12:12:05Z</dcterms:created>
  <dcterms:modified xsi:type="dcterms:W3CDTF">2020-10-06T12:09:11Z</dcterms:modified>
</cp:coreProperties>
</file>