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3"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332" autoAdjust="0"/>
  </p:normalViewPr>
  <p:slideViewPr>
    <p:cSldViewPr snapToGrid="0">
      <p:cViewPr varScale="1">
        <p:scale>
          <a:sx n="88" d="100"/>
          <a:sy n="88" d="100"/>
        </p:scale>
        <p:origin x="49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6D38F-7486-496F-BD8A-75696673BFA4}" type="datetimeFigureOut">
              <a:rPr lang="ru-RU" smtClean="0"/>
              <a:t>11.01.2022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D5A20D-F8E5-4AE5-9712-0D50A623D1E2}" type="slidenum">
              <a:rPr lang="ru-RU" smtClean="0"/>
              <a:t>‹#›</a:t>
            </a:fld>
            <a:endParaRPr lang="ru-RU"/>
          </a:p>
        </p:txBody>
      </p:sp>
    </p:spTree>
    <p:extLst>
      <p:ext uri="{BB962C8B-B14F-4D97-AF65-F5344CB8AC3E}">
        <p14:creationId xmlns:p14="http://schemas.microsoft.com/office/powerpoint/2010/main" val="2826437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D2EF426-B767-463A-9705-D7D044C1FED6}" type="datetimeFigureOut">
              <a:rPr lang="ru-RU" smtClean="0"/>
              <a:t>11.01.2022</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115186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D2EF426-B767-463A-9705-D7D044C1FED6}" type="datetimeFigureOut">
              <a:rPr lang="ru-RU" smtClean="0"/>
              <a:t>11.01.2022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1577790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D2EF426-B767-463A-9705-D7D044C1FED6}" type="datetimeFigureOut">
              <a:rPr lang="ru-RU" smtClean="0"/>
              <a:t>11.01.2022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398042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D2EF426-B767-463A-9705-D7D044C1FED6}" type="datetimeFigureOut">
              <a:rPr lang="ru-RU" smtClean="0"/>
              <a:t>11.01.2022</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1038661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D2EF426-B767-463A-9705-D7D044C1FED6}" type="datetimeFigureOut">
              <a:rPr lang="ru-RU" smtClean="0"/>
              <a:t>11.01.2022</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4092438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D2EF426-B767-463A-9705-D7D044C1FED6}" type="datetimeFigureOut">
              <a:rPr lang="ru-RU" smtClean="0"/>
              <a:t>11.01.2022</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1767859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EF426-B767-463A-9705-D7D044C1FED6}" type="datetimeFigureOut">
              <a:rPr lang="ru-RU" smtClean="0"/>
              <a:t>11.01.2022</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1622474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D2EF426-B767-463A-9705-D7D044C1FED6}" type="datetimeFigureOut">
              <a:rPr lang="ru-RU" smtClean="0"/>
              <a:t>11.01.2022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215806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D2EF426-B767-463A-9705-D7D044C1FED6}" type="datetimeFigureOut">
              <a:rPr lang="ru-RU" smtClean="0"/>
              <a:t>11.01.2022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428307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D2EF426-B767-463A-9705-D7D044C1FED6}" type="datetimeFigureOut">
              <a:rPr lang="ru-RU" smtClean="0"/>
              <a:t>11.01.2022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1075029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D2EF426-B767-463A-9705-D7D044C1FED6}" type="datetimeFigureOut">
              <a:rPr lang="ru-RU" smtClean="0"/>
              <a:t>11.01.2022</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0DBD4F0-3EC7-429C-B8C5-817957524549}"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82218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D2EF426-B767-463A-9705-D7D044C1FED6}" type="datetimeFigureOut">
              <a:rPr lang="ru-RU" smtClean="0"/>
              <a:t>11.01.2022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2193612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D2EF426-B767-463A-9705-D7D044C1FED6}" type="datetimeFigureOut">
              <a:rPr lang="ru-RU" smtClean="0"/>
              <a:t>11.01.2022</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DBD4F0-3EC7-429C-B8C5-817957524549}"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1142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D2EF426-B767-463A-9705-D7D044C1FED6}" type="datetimeFigureOut">
              <a:rPr lang="ru-RU" smtClean="0"/>
              <a:t>11.01.2022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1703393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D2EF426-B767-463A-9705-D7D044C1FED6}" type="datetimeFigureOut">
              <a:rPr lang="ru-RU" smtClean="0"/>
              <a:t>11.01.2022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447039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D2EF426-B767-463A-9705-D7D044C1FED6}" type="datetimeFigureOut">
              <a:rPr lang="ru-RU" smtClean="0"/>
              <a:t>11.01.2022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0DBD4F0-3EC7-429C-B8C5-817957524549}" type="slidenum">
              <a:rPr lang="ru-RU" smtClean="0"/>
              <a:t>‹#›</a:t>
            </a:fld>
            <a:endParaRPr lang="ru-RU"/>
          </a:p>
        </p:txBody>
      </p:sp>
    </p:spTree>
    <p:extLst>
      <p:ext uri="{BB962C8B-B14F-4D97-AF65-F5344CB8AC3E}">
        <p14:creationId xmlns:p14="http://schemas.microsoft.com/office/powerpoint/2010/main" val="3876732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D2EF426-B767-463A-9705-D7D044C1FED6}" type="datetimeFigureOut">
              <a:rPr lang="ru-RU" smtClean="0"/>
              <a:t>11.01.2022</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0DBD4F0-3EC7-429C-B8C5-817957524549}" type="slidenum">
              <a:rPr lang="ru-RU" smtClean="0"/>
              <a:t>‹#›</a:t>
            </a:fld>
            <a:endParaRPr lang="ru-RU"/>
          </a:p>
        </p:txBody>
      </p:sp>
    </p:spTree>
    <p:extLst>
      <p:ext uri="{BB962C8B-B14F-4D97-AF65-F5344CB8AC3E}">
        <p14:creationId xmlns:p14="http://schemas.microsoft.com/office/powerpoint/2010/main" val="2416229504"/>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8925" y="0"/>
            <a:ext cx="5207725" cy="6858000"/>
          </a:xfrm>
          <a:prstGeom prst="rect">
            <a:avLst/>
          </a:prstGeom>
        </p:spPr>
      </p:pic>
    </p:spTree>
    <p:extLst>
      <p:ext uri="{BB962C8B-B14F-4D97-AF65-F5344CB8AC3E}">
        <p14:creationId xmlns:p14="http://schemas.microsoft.com/office/powerpoint/2010/main" val="2665169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215" y="-92664"/>
            <a:ext cx="10506893" cy="4871381"/>
          </a:xfrm>
          <a:prstGeom prst="rect">
            <a:avLst/>
          </a:prstGeom>
        </p:spPr>
      </p:pic>
      <p:sp>
        <p:nvSpPr>
          <p:cNvPr id="6" name="Прямоугольник 5"/>
          <p:cNvSpPr/>
          <p:nvPr/>
        </p:nvSpPr>
        <p:spPr>
          <a:xfrm>
            <a:off x="1199204" y="4919008"/>
            <a:ext cx="9706503" cy="1938992"/>
          </a:xfrm>
          <a:prstGeom prst="rect">
            <a:avLst/>
          </a:prstGeom>
          <a:noFill/>
        </p:spPr>
        <p:txBody>
          <a:bodyPr wrap="none" lIns="91440" tIns="45720" rIns="91440" bIns="45720">
            <a:spAutoFit/>
            <a:scene3d>
              <a:camera prst="obliqueTopRight"/>
              <a:lightRig rig="threePt" dir="t"/>
            </a:scene3d>
            <a:sp3d extrusionH="57150">
              <a:bevelT w="69850" h="69850" prst="divot"/>
            </a:sp3d>
          </a:bodyPr>
          <a:lstStyle/>
          <a:p>
            <a:pPr algn="ctr"/>
            <a:r>
              <a:rPr lang="tk-TM" sz="4000" b="1" dirty="0" smtClean="0">
                <a:ln w="22225">
                  <a:solidFill>
                    <a:schemeClr val="accent2"/>
                  </a:solidFill>
                  <a:prstDash val="solid"/>
                </a:ln>
                <a:solidFill>
                  <a:schemeClr val="tx2">
                    <a:lumMod val="50000"/>
                  </a:schemeClr>
                </a:solidFill>
              </a:rPr>
              <a:t>TÜRKMENISTANYŇ INZENER –TEHNIKI WE</a:t>
            </a:r>
          </a:p>
          <a:p>
            <a:pPr algn="ctr"/>
            <a:r>
              <a:rPr lang="tk-TM" sz="4000" b="1" dirty="0" smtClean="0">
                <a:ln w="22225">
                  <a:solidFill>
                    <a:schemeClr val="accent2"/>
                  </a:solidFill>
                  <a:prstDash val="solid"/>
                </a:ln>
                <a:solidFill>
                  <a:schemeClr val="tx2">
                    <a:lumMod val="50000"/>
                  </a:schemeClr>
                </a:solidFill>
              </a:rPr>
              <a:t>ULAG KOMMUNIKASIÝALARY</a:t>
            </a:r>
          </a:p>
          <a:p>
            <a:pPr algn="ctr"/>
            <a:r>
              <a:rPr lang="tk-TM" sz="4000" b="1" dirty="0" smtClean="0">
                <a:ln w="22225">
                  <a:solidFill>
                    <a:schemeClr val="accent2"/>
                  </a:solidFill>
                  <a:prstDash val="solid"/>
                </a:ln>
                <a:solidFill>
                  <a:schemeClr val="tx2">
                    <a:lumMod val="50000"/>
                  </a:schemeClr>
                </a:solidFill>
              </a:rPr>
              <a:t>INSTITUTY</a:t>
            </a:r>
            <a:endParaRPr lang="ru-RU" sz="4000" b="1" dirty="0">
              <a:ln w="22225">
                <a:solidFill>
                  <a:schemeClr val="accent2"/>
                </a:solidFill>
                <a:prstDash val="solid"/>
              </a:ln>
              <a:solidFill>
                <a:schemeClr val="tx2">
                  <a:lumMod val="50000"/>
                </a:schemeClr>
              </a:solidFill>
            </a:endParaRPr>
          </a:p>
        </p:txBody>
      </p:sp>
    </p:spTree>
    <p:extLst>
      <p:ext uri="{BB962C8B-B14F-4D97-AF65-F5344CB8AC3E}">
        <p14:creationId xmlns:p14="http://schemas.microsoft.com/office/powerpoint/2010/main" val="1863664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36319" y="2090057"/>
            <a:ext cx="10816045" cy="2960913"/>
          </a:xfrm>
          <a:prstGeom prst="roundRect">
            <a:avLst/>
          </a:prstGeom>
          <a:solidFill>
            <a:schemeClr val="accent3">
              <a:lumMod val="40000"/>
              <a:lumOff val="60000"/>
            </a:schemeClr>
          </a:solidFill>
          <a:ln>
            <a:solidFill>
              <a:schemeClr val="accent3">
                <a:lumMod val="7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8000" b="1" dirty="0" smtClean="0">
                <a:ln w="6600">
                  <a:solidFill>
                    <a:schemeClr val="accent2"/>
                  </a:solidFill>
                  <a:prstDash val="solid"/>
                </a:ln>
                <a:solidFill>
                  <a:schemeClr val="accent1">
                    <a:lumMod val="75000"/>
                  </a:schemeClr>
                </a:solidFill>
                <a:effectLst>
                  <a:outerShdw dist="38100" dir="2700000" algn="tl" rotWithShape="0">
                    <a:schemeClr val="accent2"/>
                  </a:outerShdw>
                </a:effectLst>
                <a:latin typeface="Cooper Black" panose="0208090404030B020404" pitchFamily="18" charset="0"/>
              </a:rPr>
              <a:t>HOWA ULAGY</a:t>
            </a:r>
            <a:endParaRPr lang="ru-RU" sz="8000" dirty="0">
              <a:solidFill>
                <a:schemeClr val="accent1">
                  <a:lumMod val="75000"/>
                </a:schemeClr>
              </a:solidFill>
            </a:endParaRPr>
          </a:p>
        </p:txBody>
      </p:sp>
    </p:spTree>
    <p:extLst>
      <p:ext uri="{BB962C8B-B14F-4D97-AF65-F5344CB8AC3E}">
        <p14:creationId xmlns:p14="http://schemas.microsoft.com/office/powerpoint/2010/main" val="357910904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25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circle(in)">
                                      <p:cBhvr>
                                        <p:cTn id="13"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8480" y="1280159"/>
            <a:ext cx="5303520" cy="3709851"/>
          </a:xfrm>
          <a:prstGeom prst="rect">
            <a:avLst/>
          </a:prstGeom>
        </p:spPr>
      </p:pic>
      <p:sp>
        <p:nvSpPr>
          <p:cNvPr id="7" name="Прямоугольник 6"/>
          <p:cNvSpPr/>
          <p:nvPr/>
        </p:nvSpPr>
        <p:spPr>
          <a:xfrm>
            <a:off x="1236617" y="1132114"/>
            <a:ext cx="5947955" cy="5538652"/>
          </a:xfrm>
          <a:prstGeom prst="rect">
            <a:avLst/>
          </a:prstGeom>
          <a:scene3d>
            <a:camera prst="perspectiveRight"/>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r>
              <a:rPr lang="tk-TM" sz="2800" b="1" dirty="0" smtClean="0">
                <a:ln w="0">
                  <a:solidFill>
                    <a:schemeClr val="tx1"/>
                  </a:solidFill>
                </a:ln>
                <a:solidFill>
                  <a:schemeClr val="tx1"/>
                </a:solidFill>
                <a:effectLst>
                  <a:outerShdw blurRad="38100" dist="19050" dir="2700000" algn="tl" rotWithShape="0">
                    <a:schemeClr val="dk1">
                      <a:alpha val="40000"/>
                    </a:schemeClr>
                  </a:outerShdw>
                </a:effectLst>
              </a:rPr>
              <a:t> </a:t>
            </a:r>
            <a:r>
              <a:rPr lang="tk-TM" sz="2800" b="1" dirty="0">
                <a:ln w="0">
                  <a:solidFill>
                    <a:schemeClr val="tx1"/>
                  </a:solidFill>
                </a:ln>
                <a:solidFill>
                  <a:schemeClr val="tx1"/>
                </a:solidFill>
                <a:effectLst>
                  <a:outerShdw blurRad="38100" dist="19050" dir="2700000" algn="tl" rotWithShape="0">
                    <a:schemeClr val="dk1">
                      <a:alpha val="40000"/>
                    </a:schemeClr>
                  </a:outerShdw>
                </a:effectLst>
              </a:rPr>
              <a:t>Adamzadyň edil guşlar ýaly asmana göterilmek,baradaky arzuwy ähli döwürleriň we halklaryň </a:t>
            </a:r>
            <a:r>
              <a:rPr lang="tk-TM" sz="2800" b="1" dirty="0" smtClean="0">
                <a:ln w="0">
                  <a:solidFill>
                    <a:schemeClr val="tx1"/>
                  </a:solidFill>
                </a:ln>
                <a:solidFill>
                  <a:schemeClr val="tx1"/>
                </a:solidFill>
                <a:effectLst>
                  <a:outerShdw blurRad="38100" dist="19050" dir="2700000" algn="tl" rotWithShape="0">
                    <a:schemeClr val="dk1">
                      <a:alpha val="40000"/>
                    </a:schemeClr>
                  </a:outerShdw>
                </a:effectLst>
              </a:rPr>
              <a:t>rowaýatlarynda</a:t>
            </a:r>
            <a:r>
              <a:rPr lang="ru-RU" sz="2800" b="1" dirty="0" smtClean="0">
                <a:ln w="0">
                  <a:solidFill>
                    <a:schemeClr val="tx1"/>
                  </a:solidFill>
                </a:ln>
                <a:solidFill>
                  <a:schemeClr val="tx1"/>
                </a:solidFill>
                <a:effectLst>
                  <a:outerShdw blurRad="38100" dist="19050" dir="2700000" algn="tl" rotWithShape="0">
                    <a:schemeClr val="dk1">
                      <a:alpha val="40000"/>
                    </a:schemeClr>
                  </a:outerShdw>
                </a:effectLst>
              </a:rPr>
              <a:t> </a:t>
            </a:r>
            <a:r>
              <a:rPr lang="tk-TM" sz="2800" b="1" dirty="0" smtClean="0">
                <a:ln w="0">
                  <a:solidFill>
                    <a:schemeClr val="tx1"/>
                  </a:solidFill>
                </a:ln>
                <a:solidFill>
                  <a:schemeClr val="tx1"/>
                </a:solidFill>
                <a:effectLst>
                  <a:outerShdw blurRad="38100" dist="19050" dir="2700000" algn="tl" rotWithShape="0">
                    <a:schemeClr val="dk1">
                      <a:alpha val="40000"/>
                    </a:schemeClr>
                  </a:outerShdw>
                </a:effectLst>
              </a:rPr>
              <a:t>Renesans döwründäki Leonardo da Winçiniň pikirlerinde gabat gelýäris</a:t>
            </a:r>
            <a:r>
              <a:rPr lang="ru-RU" sz="2800" b="1" dirty="0" smtClean="0">
                <a:ln w="0">
                  <a:solidFill>
                    <a:schemeClr val="tx1"/>
                  </a:solidFill>
                </a:ln>
                <a:solidFill>
                  <a:schemeClr val="tx1"/>
                </a:solidFill>
                <a:effectLst>
                  <a:outerShdw blurRad="38100" dist="19050" dir="2700000" algn="tl" rotWithShape="0">
                    <a:schemeClr val="dk1">
                      <a:alpha val="40000"/>
                    </a:schemeClr>
                  </a:outerShdw>
                </a:effectLst>
              </a:rPr>
              <a:t>.</a:t>
            </a:r>
            <a:r>
              <a:rPr lang="tk-TM" sz="2800" b="1" dirty="0">
                <a:ln w="0">
                  <a:solidFill>
                    <a:schemeClr val="tx1"/>
                  </a:solidFill>
                </a:ln>
                <a:solidFill>
                  <a:schemeClr val="tx1"/>
                </a:solidFill>
                <a:effectLst>
                  <a:outerShdw blurRad="38100" dist="19050" dir="2700000" algn="tl" rotWithShape="0">
                    <a:schemeClr val="dk1">
                      <a:alpha val="40000"/>
                    </a:schemeClr>
                  </a:outerShdw>
                </a:effectLst>
              </a:rPr>
              <a:t>N</a:t>
            </a:r>
            <a:r>
              <a:rPr lang="tk-TM" sz="2800" b="1" dirty="0" smtClean="0">
                <a:ln w="0">
                  <a:solidFill>
                    <a:schemeClr val="tx1"/>
                  </a:solidFill>
                </a:ln>
                <a:solidFill>
                  <a:schemeClr val="tx1"/>
                </a:solidFill>
                <a:effectLst>
                  <a:outerShdw blurRad="38100" dist="19050" dir="2700000" algn="tl" rotWithShape="0">
                    <a:schemeClr val="dk1">
                      <a:alpha val="40000"/>
                    </a:schemeClr>
                  </a:outerShdw>
                </a:effectLst>
              </a:rPr>
              <a:t>iýetlenişi we ulanylýan yerine baglylykda uçujy enjamlar ýolagçy ýük garyşyk harby ýörite,okuw-türgenleşik yaly görnüşlere bölünýär</a:t>
            </a:r>
            <a:r>
              <a:rPr lang="ru-RU" dirty="0" smtClean="0">
                <a:ln w="0">
                  <a:solidFill>
                    <a:schemeClr val="bg1"/>
                  </a:solidFill>
                </a:ln>
                <a:solidFill>
                  <a:schemeClr val="tx1"/>
                </a:solidFill>
                <a:effectLst>
                  <a:outerShdw blurRad="38100" dist="19050" dir="2700000" algn="tl" rotWithShape="0">
                    <a:schemeClr val="dk1">
                      <a:alpha val="40000"/>
                    </a:schemeClr>
                  </a:outerShdw>
                </a:effectLst>
              </a:rPr>
              <a:t>.</a:t>
            </a:r>
            <a:endParaRPr lang="tk-TM" dirty="0" smtClean="0">
              <a:ln w="0">
                <a:solidFill>
                  <a:schemeClr val="bg1"/>
                </a:solidFill>
              </a:ln>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817577672"/>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3006" y="2098587"/>
            <a:ext cx="9353006" cy="4554829"/>
          </a:xfrm>
          <a:prstGeom prst="rect">
            <a:avLst/>
          </a:prstGeom>
        </p:spPr>
      </p:pic>
      <p:sp>
        <p:nvSpPr>
          <p:cNvPr id="6" name="Горизонтальный свиток 5"/>
          <p:cNvSpPr/>
          <p:nvPr/>
        </p:nvSpPr>
        <p:spPr>
          <a:xfrm>
            <a:off x="1733006" y="139337"/>
            <a:ext cx="9309461" cy="1680753"/>
          </a:xfrm>
          <a:prstGeom prst="horizontalScroll">
            <a:avLst/>
          </a:prstGeom>
        </p:spPr>
        <p:style>
          <a:lnRef idx="2">
            <a:schemeClr val="dk1"/>
          </a:lnRef>
          <a:fillRef idx="1">
            <a:schemeClr val="lt1"/>
          </a:fillRef>
          <a:effectRef idx="0">
            <a:schemeClr val="dk1"/>
          </a:effectRef>
          <a:fontRef idx="minor">
            <a:schemeClr val="dk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r>
              <a:rPr lang="tk-TM" sz="5400" b="1" i="1" dirty="0" smtClean="0">
                <a:ln/>
                <a:solidFill>
                  <a:schemeClr val="accent3"/>
                </a:solidFill>
              </a:rPr>
              <a:t>“LAÇYN” HOWA MENZILI</a:t>
            </a:r>
            <a:endParaRPr lang="ru-RU" sz="5400" b="1" i="1" dirty="0">
              <a:ln/>
              <a:solidFill>
                <a:schemeClr val="accent3"/>
              </a:solidFill>
            </a:endParaRPr>
          </a:p>
        </p:txBody>
      </p:sp>
    </p:spTree>
    <p:extLst>
      <p:ext uri="{BB962C8B-B14F-4D97-AF65-F5344CB8AC3E}">
        <p14:creationId xmlns:p14="http://schemas.microsoft.com/office/powerpoint/2010/main" val="50948422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Рамка 3"/>
          <p:cNvSpPr/>
          <p:nvPr/>
        </p:nvSpPr>
        <p:spPr>
          <a:xfrm>
            <a:off x="3152503" y="143692"/>
            <a:ext cx="9039497" cy="6714308"/>
          </a:xfrm>
          <a:prstGeom prst="fram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2">
                  <a:lumMod val="50000"/>
                </a:schemeClr>
              </a:solidFill>
            </a:endParaRPr>
          </a:p>
        </p:txBody>
      </p:sp>
      <p:sp>
        <p:nvSpPr>
          <p:cNvPr id="6" name="TextBox 5"/>
          <p:cNvSpPr txBox="1"/>
          <p:nvPr/>
        </p:nvSpPr>
        <p:spPr>
          <a:xfrm>
            <a:off x="4728753" y="1480458"/>
            <a:ext cx="5677989" cy="4401205"/>
          </a:xfrm>
          <a:prstGeom prst="rect">
            <a:avLst/>
          </a:prstGeom>
          <a:noFill/>
          <a:ln>
            <a:solidFill>
              <a:schemeClr val="tx1"/>
            </a:solidFill>
          </a:ln>
        </p:spPr>
        <p:txBody>
          <a:bodyPr wrap="square" rtlCol="0">
            <a:spAutoFit/>
          </a:bodyPr>
          <a:lstStyle/>
          <a:p>
            <a:pPr algn="ct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Türkmen taryhynda ilkinji howa uçarlary 1927-nji ýylda Çärjew bilen Daşoguz aralygynda gatnawlar amala aşyrylypdyr</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a:t>
            </a: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Şol wagtlar Çärjew howa menzilinde 4 admlyk jemi 8uçar  bolup  olaryň 4-si Germaniýadan satyn alnan “</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юнкере</a:t>
            </a: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Ю-13</a:t>
            </a: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 SSSR –iň  özünde öndürilýän K-4 uçarlary bolupdyr</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a:t>
            </a: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1932-nji ýylda türkmen raýat howa uçarlaryna täze sowet uçarlary goşulýar</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a:t>
            </a: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Olar 6 orunlyk K-5 bilen 12 orunlyk ANT -9 bolupdyr</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a:t>
            </a: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Bu uçarlar tizlikleri hemem adam sany bilen öňki uçarlardan tapawutlanypdyr</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a:t>
            </a:r>
            <a:r>
              <a:rPr lang="tk-TM"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1935-nji ýylyň dekabr aýynda Türkmen howa flotyny dolandyryş merkezi döredilýär</a:t>
            </a:r>
            <a:r>
              <a:rPr lang="ru-RU" sz="2000" dirty="0" smtClean="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rPr>
              <a:t>.</a:t>
            </a:r>
            <a:endParaRPr lang="ru-RU" sz="2000" dirty="0">
              <a:ln w="0">
                <a:solidFill>
                  <a:schemeClr val="tx2"/>
                </a:solidFill>
              </a:ln>
              <a:effectLst>
                <a:outerShdw blurRad="38100" dist="19050" dir="2700000" algn="tl" rotWithShape="0">
                  <a:schemeClr val="dk1">
                    <a:alpha val="40000"/>
                  </a:schemeClr>
                </a:outerShdw>
                <a:reflection blurRad="6350" stA="55000" endA="300" endPos="45500" dir="5400000" sy="-100000" algn="bl" rotWithShape="0"/>
              </a:effectLst>
            </a:endParaRPr>
          </a:p>
        </p:txBody>
      </p:sp>
    </p:spTree>
    <p:extLst>
      <p:ext uri="{BB962C8B-B14F-4D97-AF65-F5344CB8AC3E}">
        <p14:creationId xmlns:p14="http://schemas.microsoft.com/office/powerpoint/2010/main" val="1081622717"/>
      </p:ext>
    </p:extLst>
  </p:cSld>
  <p:clrMapOvr>
    <a:masterClrMapping/>
  </p:clrMapOvr>
  <mc:AlternateContent xmlns:mc="http://schemas.openxmlformats.org/markup-compatibility/2006">
    <mc:Choice xmlns:p14="http://schemas.microsoft.com/office/powerpoint/2010/main" Requires="p14">
      <p:transition spd="slow" p14:dur="2000">
        <p:pull/>
      </p:transition>
    </mc:Choice>
    <mc:Fallback>
      <p:transition spd="slow">
        <p:pull/>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8550" y="1132114"/>
            <a:ext cx="5622826" cy="4702628"/>
          </a:xfrm>
          <a:prstGeom prst="rect">
            <a:avLst/>
          </a:prstGeom>
        </p:spPr>
      </p:pic>
      <p:sp>
        <p:nvSpPr>
          <p:cNvPr id="5" name="Скругленная прямоугольная выноска 4"/>
          <p:cNvSpPr/>
          <p:nvPr/>
        </p:nvSpPr>
        <p:spPr>
          <a:xfrm>
            <a:off x="661853" y="1132114"/>
            <a:ext cx="5590902" cy="5107577"/>
          </a:xfrm>
          <a:prstGeom prst="wedgeRoundRectCallout">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k-TM" sz="2400" dirty="0">
                <a:solidFill>
                  <a:schemeClr val="accent2">
                    <a:lumMod val="50000"/>
                  </a:schemeClr>
                </a:solidFill>
                <a:latin typeface="Algerian" panose="04020705040A02060702" pitchFamily="82" charset="0"/>
              </a:rPr>
              <a:t>Aerodrom – aeroportyň esasy wajyp bölegidir</a:t>
            </a:r>
            <a:r>
              <a:rPr lang="ru-RU" sz="2400" dirty="0">
                <a:solidFill>
                  <a:schemeClr val="accent2">
                    <a:lumMod val="50000"/>
                  </a:schemeClr>
                </a:solidFill>
              </a:rPr>
              <a:t>.</a:t>
            </a:r>
            <a:r>
              <a:rPr lang="tk-TM" sz="2400" dirty="0">
                <a:solidFill>
                  <a:schemeClr val="accent2">
                    <a:lumMod val="50000"/>
                  </a:schemeClr>
                </a:solidFill>
                <a:latin typeface="Algerian" panose="04020705040A02060702" pitchFamily="82" charset="0"/>
              </a:rPr>
              <a:t>Aerodromyň baş gurluşyny uçarlaryň uçmagy wegonmagy üçin niyetlenen uçuş zolagy düzyär </a:t>
            </a:r>
            <a:r>
              <a:rPr lang="ru-RU" sz="2400" dirty="0">
                <a:solidFill>
                  <a:schemeClr val="accent2">
                    <a:lumMod val="50000"/>
                  </a:schemeClr>
                </a:solidFill>
              </a:rPr>
              <a:t>.</a:t>
            </a:r>
            <a:r>
              <a:rPr lang="tk-TM" sz="2400" dirty="0">
                <a:solidFill>
                  <a:schemeClr val="accent2">
                    <a:lumMod val="50000"/>
                  </a:schemeClr>
                </a:solidFill>
                <a:latin typeface="Algerian" panose="04020705040A02060702" pitchFamily="82" charset="0"/>
              </a:rPr>
              <a:t>Içinde ayratyn jogapkärli tehniki uçary dolandyryş serişdeleri we aeromaýak- rajemaýak we signal enjamlary ýerleşdirlendir we degişlidir </a:t>
            </a:r>
            <a:r>
              <a:rPr lang="ru-RU" sz="2400" dirty="0">
                <a:solidFill>
                  <a:schemeClr val="accent2">
                    <a:lumMod val="50000"/>
                  </a:schemeClr>
                </a:solidFill>
              </a:rPr>
              <a:t>.</a:t>
            </a:r>
          </a:p>
        </p:txBody>
      </p:sp>
    </p:spTree>
    <p:extLst>
      <p:ext uri="{BB962C8B-B14F-4D97-AF65-F5344CB8AC3E}">
        <p14:creationId xmlns:p14="http://schemas.microsoft.com/office/powerpoint/2010/main" val="1460906210"/>
      </p:ext>
    </p:extLst>
  </p:cSld>
  <p:clrMapOvr>
    <a:masterClrMapping/>
  </p:clrMapOvr>
  <mc:AlternateContent xmlns:mc="http://schemas.openxmlformats.org/markup-compatibility/2006">
    <mc:Choice xmlns:p14="http://schemas.microsoft.com/office/powerpoint/2010/main" Requires="p14">
      <p:transition spd="slow" p14:dur="2000">
        <p14:flas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9416" y="0"/>
            <a:ext cx="7602584" cy="6770914"/>
          </a:xfrm>
          <a:prstGeom prst="rect">
            <a:avLst/>
          </a:prstGeom>
        </p:spPr>
      </p:pic>
      <p:sp>
        <p:nvSpPr>
          <p:cNvPr id="8" name="Прямоугольник 7"/>
          <p:cNvSpPr/>
          <p:nvPr/>
        </p:nvSpPr>
        <p:spPr>
          <a:xfrm>
            <a:off x="1288869" y="457327"/>
            <a:ext cx="2908663" cy="5632311"/>
          </a:xfrm>
          <a:prstGeom prst="rect">
            <a:avLst/>
          </a:prstGeom>
          <a:noFill/>
        </p:spPr>
        <p:txBody>
          <a:bodyPr wrap="square" lIns="91440" tIns="45720" rIns="91440" bIns="45720">
            <a:spAutoFit/>
          </a:bodyPr>
          <a:lstStyle/>
          <a:p>
            <a:pPr algn="ctr"/>
            <a:r>
              <a:rPr lang="tk-TM" sz="2000" b="1" dirty="0" smtClean="0">
                <a:ln w="9525">
                  <a:solidFill>
                    <a:schemeClr val="bg1"/>
                  </a:solidFill>
                  <a:prstDash val="solid"/>
                </a:ln>
                <a:effectLst>
                  <a:outerShdw blurRad="12700" dist="38100" dir="2700000" algn="tl" rotWithShape="0">
                    <a:schemeClr val="bg1">
                      <a:lumMod val="50000"/>
                    </a:schemeClr>
                  </a:outerShdw>
                </a:effectLst>
                <a:latin typeface="Algerian" panose="04020705040A02060702" pitchFamily="82" charset="0"/>
              </a:rPr>
              <a:t>Aeroport-ýolagçylary ýükleri ugratmak we kabul etmek şeýle hem ulag işlerini netijeli ýerine yetirmek üçin uçujy enjamlary taýýarlamagy we ýola ugratmagy üpjün edyän inzener gurluşlaryň toplumydyr aeroportlar halkara we ýerli ähmiýetli bolup bilýär</a:t>
            </a:r>
            <a:r>
              <a:rPr lang="ru-RU" sz="2000" b="1" dirty="0" smtClean="0">
                <a:ln w="9525">
                  <a:solidFill>
                    <a:schemeClr val="bg1"/>
                  </a:solidFill>
                  <a:prstDash val="solid"/>
                </a:ln>
                <a:effectLst>
                  <a:outerShdw blurRad="12700" dist="38100" dir="2700000" algn="tl" rotWithShape="0">
                    <a:schemeClr val="bg1">
                      <a:lumMod val="50000"/>
                    </a:schemeClr>
                  </a:outerShdw>
                </a:effectLst>
              </a:rPr>
              <a:t>.</a:t>
            </a:r>
            <a:endParaRPr lang="ru-RU" sz="2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0478145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5852" y="2214137"/>
            <a:ext cx="8212182" cy="4556778"/>
          </a:xfrm>
          <a:prstGeom prst="rect">
            <a:avLst/>
          </a:prstGeom>
        </p:spPr>
      </p:pic>
      <p:sp>
        <p:nvSpPr>
          <p:cNvPr id="5" name="Прямоугольник 4"/>
          <p:cNvSpPr/>
          <p:nvPr/>
        </p:nvSpPr>
        <p:spPr>
          <a:xfrm>
            <a:off x="2455817" y="87085"/>
            <a:ext cx="7942217" cy="178525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k-TM" sz="2400" b="1" dirty="0" smtClean="0">
                <a:latin typeface="Algerian" panose="04020705040A02060702" pitchFamily="82" charset="0"/>
              </a:rPr>
              <a:t>Hormatly Prezidentimiz Gurbanguly Berdimuhamedowyň taýsyz tagallalary netijesinde häzirki zaman uçarlarynyň ösüşi düýpli depginde amala aşyrylýar we barha rowaçlyklara beslenyär</a:t>
            </a:r>
            <a:r>
              <a:rPr lang="ru-RU" sz="2400" b="1" dirty="0" smtClean="0"/>
              <a:t>.</a:t>
            </a:r>
            <a:endParaRPr lang="ru-RU" sz="2400" b="1" dirty="0"/>
          </a:p>
        </p:txBody>
      </p:sp>
    </p:spTree>
    <p:extLst>
      <p:ext uri="{BB962C8B-B14F-4D97-AF65-F5344CB8AC3E}">
        <p14:creationId xmlns:p14="http://schemas.microsoft.com/office/powerpoint/2010/main" val="26131124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ертикальный свиток 3"/>
          <p:cNvSpPr/>
          <p:nvPr/>
        </p:nvSpPr>
        <p:spPr>
          <a:xfrm>
            <a:off x="1662280" y="657104"/>
            <a:ext cx="7602583" cy="5730239"/>
          </a:xfrm>
          <a:prstGeom prst="verticalScroll">
            <a:avLst/>
          </a:prstGeom>
          <a:effectLst>
            <a:glow rad="2286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tk-TM" sz="4000" dirty="0" smtClean="0">
                <a:ln w="0"/>
                <a:solidFill>
                  <a:schemeClr val="tx1"/>
                </a:solidFill>
                <a:effectLst>
                  <a:outerShdw blurRad="38100" dist="19050" dir="2700000" algn="tl" rotWithShape="0">
                    <a:schemeClr val="dk1">
                      <a:alpha val="40000"/>
                    </a:schemeClr>
                  </a:outerShdw>
                </a:effectLst>
                <a:latin typeface="Algerian" panose="04020705040A02060702" pitchFamily="82" charset="0"/>
              </a:rPr>
              <a:t>ÜNS BERIP DIŇLÄNIŇIZ ÜÇIN SAG BOLUŇ!</a:t>
            </a:r>
            <a:endParaRPr lang="ru-RU" sz="4000" dirty="0">
              <a:ln w="0"/>
              <a:solidFill>
                <a:schemeClr val="tx1"/>
              </a:solidFill>
              <a:effectLst>
                <a:outerShdw blurRad="38100" dist="19050" dir="2700000" algn="tl" rotWithShape="0">
                  <a:schemeClr val="dk1">
                    <a:alpha val="40000"/>
                  </a:schemeClr>
                </a:outerShdw>
              </a:effectLst>
            </a:endParaRPr>
          </a:p>
          <a:p>
            <a:pPr algn="ctr"/>
            <a:endParaRPr lang="ru-RU" sz="4000" dirty="0">
              <a:ln w="0"/>
              <a:solidFill>
                <a:schemeClr val="tx1"/>
              </a:solidFill>
              <a:effectLst>
                <a:outerShdw blurRad="38100" dist="19050" dir="2700000" algn="tl" rotWithShape="0">
                  <a:schemeClr val="dk1">
                    <a:alpha val="40000"/>
                  </a:schemeClr>
                </a:outerShdw>
              </a:effectLst>
            </a:endParaRPr>
          </a:p>
        </p:txBody>
      </p:sp>
      <p:sp>
        <p:nvSpPr>
          <p:cNvPr id="10" name="Прямоугольник 9"/>
          <p:cNvSpPr/>
          <p:nvPr/>
        </p:nvSpPr>
        <p:spPr>
          <a:xfrm>
            <a:off x="6098665" y="6387343"/>
            <a:ext cx="609333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tk-TM" sz="2800" b="1" dirty="0" smtClean="0">
                <a:ln/>
                <a:solidFill>
                  <a:schemeClr val="accent3"/>
                </a:solidFill>
                <a:latin typeface="Algerian" panose="04020705040A02060702" pitchFamily="82" charset="0"/>
              </a:rPr>
              <a:t>TAÝÝARLAN:BEGENJOWA T MUT”B”</a:t>
            </a:r>
            <a:endParaRPr lang="ru-RU" sz="2800" b="1" cap="none" spc="0" dirty="0">
              <a:ln/>
              <a:solidFill>
                <a:schemeClr val="accent3"/>
              </a:solidFill>
              <a:effectLst/>
            </a:endParaRPr>
          </a:p>
        </p:txBody>
      </p:sp>
    </p:spTree>
    <p:extLst>
      <p:ext uri="{BB962C8B-B14F-4D97-AF65-F5344CB8AC3E}">
        <p14:creationId xmlns:p14="http://schemas.microsoft.com/office/powerpoint/2010/main" val="37602671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4">
                                            <p:txEl>
                                              <p:pRg st="0" end="0"/>
                                            </p:txEl>
                                          </p:spTgt>
                                        </p:tgtEl>
                                        <p:attrNameLst>
                                          <p:attrName>ppt_x</p:attrName>
                                          <p:attrName>ppt_y</p:attrName>
                                        </p:attrNameLst>
                                      </p:cBhvr>
                                    </p:animMotion>
                                    <p:animRot by="1500000">
                                      <p:cBhvr>
                                        <p:cTn id="7" dur="125" fill="hold">
                                          <p:stCondLst>
                                            <p:cond delay="0"/>
                                          </p:stCondLst>
                                        </p:cTn>
                                        <p:tgtEl>
                                          <p:spTgt spid="4">
                                            <p:txEl>
                                              <p:pRg st="0" end="0"/>
                                            </p:txEl>
                                          </p:spTgt>
                                        </p:tgtEl>
                                        <p:attrNameLst>
                                          <p:attrName>r</p:attrName>
                                        </p:attrNameLst>
                                      </p:cBhvr>
                                    </p:animRot>
                                    <p:animRot by="-1500000">
                                      <p:cBhvr>
                                        <p:cTn id="8" dur="125" fill="hold">
                                          <p:stCondLst>
                                            <p:cond delay="125"/>
                                          </p:stCondLst>
                                        </p:cTn>
                                        <p:tgtEl>
                                          <p:spTgt spid="4">
                                            <p:txEl>
                                              <p:pRg st="0" end="0"/>
                                            </p:txEl>
                                          </p:spTgt>
                                        </p:tgtEl>
                                        <p:attrNameLst>
                                          <p:attrName>r</p:attrName>
                                        </p:attrNameLst>
                                      </p:cBhvr>
                                    </p:animRot>
                                    <p:animRot by="-1500000">
                                      <p:cBhvr>
                                        <p:cTn id="9" dur="125" fill="hold">
                                          <p:stCondLst>
                                            <p:cond delay="250"/>
                                          </p:stCondLst>
                                        </p:cTn>
                                        <p:tgtEl>
                                          <p:spTgt spid="4">
                                            <p:txEl>
                                              <p:pRg st="0" end="0"/>
                                            </p:txEl>
                                          </p:spTgt>
                                        </p:tgtEl>
                                        <p:attrNameLst>
                                          <p:attrName>r</p:attrName>
                                        </p:attrNameLst>
                                      </p:cBhvr>
                                    </p:animRot>
                                    <p:animRot by="1500000">
                                      <p:cBhvr>
                                        <p:cTn id="10" dur="125" fill="hold">
                                          <p:stCondLst>
                                            <p:cond delay="375"/>
                                          </p:stCondLst>
                                        </p:cTn>
                                        <p:tgtEl>
                                          <p:spTgt spid="4">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 calcmode="lin" valueType="num">
                                      <p:cBhvr additive="base">
                                        <p:cTn id="1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246</TotalTime>
  <Words>241</Words>
  <Application>Microsoft Office PowerPoint</Application>
  <PresentationFormat>Широкоэкранный</PresentationFormat>
  <Paragraphs>12</Paragraphs>
  <Slides>10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10</vt:i4>
      </vt:variant>
    </vt:vector>
  </HeadingPairs>
  <TitlesOfParts>
    <vt:vector size="17" baseType="lpstr">
      <vt:lpstr>Algerian</vt:lpstr>
      <vt:lpstr>Arial</vt:lpstr>
      <vt:lpstr>Calibri</vt:lpstr>
      <vt:lpstr>Century Gothic</vt:lpstr>
      <vt:lpstr>Cooper Black</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Lenovo</cp:lastModifiedBy>
  <cp:revision>22</cp:revision>
  <dcterms:created xsi:type="dcterms:W3CDTF">2022-01-11T16:48:02Z</dcterms:created>
  <dcterms:modified xsi:type="dcterms:W3CDTF">2022-01-11T21:05:48Z</dcterms:modified>
</cp:coreProperties>
</file>