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93" r:id="rId2"/>
    <p:sldId id="292" r:id="rId3"/>
    <p:sldId id="298" r:id="rId4"/>
    <p:sldId id="299" r:id="rId5"/>
    <p:sldId id="301" r:id="rId6"/>
    <p:sldId id="300" r:id="rId7"/>
    <p:sldId id="302" r:id="rId8"/>
    <p:sldId id="282" r:id="rId9"/>
    <p:sldId id="280" r:id="rId10"/>
    <p:sldId id="264" r:id="rId11"/>
    <p:sldId id="297" r:id="rId12"/>
    <p:sldId id="296" r:id="rId13"/>
    <p:sldId id="291"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88" d="100"/>
          <a:sy n="88" d="100"/>
        </p:scale>
        <p:origin x="-106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06.10.2020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836712"/>
            <a:ext cx="7851648" cy="2088232"/>
          </a:xfrm>
        </p:spPr>
        <p:txBody>
          <a:bodyPr>
            <a:normAutofit/>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533400" y="2852936"/>
            <a:ext cx="7854696" cy="3168352"/>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 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М</a:t>
            </a:r>
            <a:r>
              <a:rPr lang="en-US" sz="1400" dirty="0" smtClean="0">
                <a:latin typeface="+mj-lt"/>
              </a:rPr>
              <a:t>:</a:t>
            </a:r>
            <a:r>
              <a:rPr lang="ru-RU" sz="1400" dirty="0">
                <a:latin typeface="+mj-lt"/>
              </a:rPr>
              <a:t> М.: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система / И.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и автомобильные перевозки /Н. Б. Афанасьев, С. М. Островский – М.: Транспорт, 1984.</a:t>
            </a:r>
          </a:p>
          <a:p>
            <a:pPr algn="l"/>
            <a:r>
              <a:rPr lang="sq-AL" sz="1400" b="1" dirty="0">
                <a:latin typeface="+mj-lt"/>
              </a:rPr>
              <a:t> </a:t>
            </a:r>
            <a:endParaRPr lang="ru-RU" sz="1400" dirty="0">
              <a:latin typeface="+mj-lt"/>
            </a:endParaRPr>
          </a:p>
          <a:p>
            <a:pPr algn="l"/>
            <a:endParaRPr lang="ru-RU" sz="1400" dirty="0">
              <a:latin typeface="+mj-lt"/>
            </a:endParaRPr>
          </a:p>
        </p:txBody>
      </p:sp>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et-EE" dirty="0"/>
              <a:t> </a:t>
            </a: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en-US" sz="4000" b="1" dirty="0" err="1" smtClean="0"/>
              <a:t>Tema</a:t>
            </a:r>
            <a:r>
              <a:rPr lang="en-US" sz="4000" b="1" dirty="0" smtClean="0"/>
              <a:t> </a:t>
            </a:r>
            <a:r>
              <a:rPr lang="tk-TM" sz="4000" b="1" dirty="0"/>
              <a:t>4</a:t>
            </a:r>
            <a:r>
              <a:rPr lang="en-US" sz="4000" b="1" dirty="0" smtClean="0"/>
              <a:t>:  </a:t>
            </a:r>
            <a:r>
              <a:rPr lang="ru-RU" sz="3200" b="1" dirty="0" err="1"/>
              <a:t>Ulagyň</a:t>
            </a:r>
            <a:r>
              <a:rPr lang="ru-RU" sz="3200" b="1" dirty="0"/>
              <a:t> </a:t>
            </a:r>
            <a:r>
              <a:rPr lang="sq-AL" sz="3200" b="1" dirty="0"/>
              <a:t>döwlet ähmiýeti</a:t>
            </a:r>
            <a:r>
              <a:rPr lang="ru-RU" sz="3200" dirty="0"/>
              <a:t/>
            </a:r>
            <a:br>
              <a:rPr lang="ru-RU" sz="3200" dirty="0"/>
            </a:br>
            <a:endParaRPr lang="ru-RU" sz="4000" dirty="0"/>
          </a:p>
        </p:txBody>
      </p:sp>
      <p:sp>
        <p:nvSpPr>
          <p:cNvPr id="3" name="Объект 2"/>
          <p:cNvSpPr>
            <a:spLocks noGrp="1"/>
          </p:cNvSpPr>
          <p:nvPr>
            <p:ph idx="1"/>
          </p:nvPr>
        </p:nvSpPr>
        <p:spPr/>
        <p:txBody>
          <a:bodyPr/>
          <a:lstStyle/>
          <a:p>
            <a:pPr algn="ctr"/>
            <a:r>
              <a:rPr lang="tk-TM" sz="2800" dirty="0"/>
              <a:t>Meýilnama</a:t>
            </a:r>
            <a:r>
              <a:rPr lang="tk-TM" sz="2800" dirty="0" smtClean="0"/>
              <a:t>:</a:t>
            </a:r>
          </a:p>
          <a:p>
            <a:r>
              <a:rPr lang="sq-AL" b="1" dirty="0" smtClean="0"/>
              <a:t>1</a:t>
            </a:r>
            <a:r>
              <a:rPr lang="sq-AL" sz="2800" dirty="0"/>
              <a:t> Döwletiñ ösüşinde ulagyñ ähmiýeti.</a:t>
            </a:r>
            <a:r>
              <a:rPr lang="sq-AL" dirty="0" smtClean="0"/>
              <a:t>                                                                                                       </a:t>
            </a:r>
            <a:r>
              <a:rPr lang="sq-AL" b="1" dirty="0" smtClean="0"/>
              <a:t>2</a:t>
            </a:r>
            <a:r>
              <a:rPr lang="sq-AL" b="1" dirty="0"/>
              <a:t>. </a:t>
            </a:r>
            <a:r>
              <a:rPr lang="sq-AL" sz="2800" dirty="0"/>
              <a:t>Ýurduñ bütewi ulag ulgamynyñ </a:t>
            </a:r>
            <a:r>
              <a:rPr lang="ru-RU" sz="2800" dirty="0"/>
              <a:t>     </a:t>
            </a:r>
            <a:r>
              <a:rPr lang="sq-AL" sz="2800" dirty="0"/>
              <a:t>döremeginiñ durmuş-ykdysady esaslary. </a:t>
            </a:r>
            <a:r>
              <a:rPr lang="sq-AL" dirty="0" smtClean="0"/>
              <a:t>                                                                                                                        </a:t>
            </a:r>
            <a:r>
              <a:rPr lang="sq-AL" b="1" dirty="0" smtClean="0"/>
              <a:t>3</a:t>
            </a:r>
            <a:r>
              <a:rPr lang="sq-AL" b="1" dirty="0"/>
              <a:t>. </a:t>
            </a:r>
            <a:r>
              <a:rPr lang="sq-AL" sz="2800" dirty="0"/>
              <a:t>Ulagyñ ösüşiniñ we onuñ işiniñ netijeliligini ýokarlandyrmagyñ    geljegi</a:t>
            </a:r>
            <a:r>
              <a:rPr lang="sq-AL" dirty="0" smtClean="0"/>
              <a:t>. </a:t>
            </a:r>
            <a:endParaRPr lang="ru-RU" dirty="0"/>
          </a:p>
          <a:p>
            <a:endParaRPr lang="en-US" dirty="0" smtClean="0"/>
          </a:p>
        </p:txBody>
      </p:sp>
    </p:spTree>
    <p:extLst>
      <p:ext uri="{BB962C8B-B14F-4D97-AF65-F5344CB8AC3E}">
        <p14:creationId xmlns:p14="http://schemas.microsoft.com/office/powerpoint/2010/main" val="3937611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57200" y="188640"/>
            <a:ext cx="8579296" cy="6408712"/>
          </a:xfrm>
        </p:spPr>
        <p:txBody>
          <a:bodyPr>
            <a:normAutofit/>
          </a:bodyPr>
          <a:lstStyle/>
          <a:p>
            <a:pPr algn="just">
              <a:lnSpc>
                <a:spcPct val="120000"/>
              </a:lnSpc>
            </a:pPr>
            <a:endParaRPr lang="ru-RU" b="1" dirty="0" smtClean="0"/>
          </a:p>
          <a:p>
            <a:pPr algn="just">
              <a:lnSpc>
                <a:spcPct val="120000"/>
              </a:lnSpc>
            </a:pPr>
            <a:r>
              <a:rPr lang="sq-AL" sz="1400" b="1" dirty="0" smtClean="0"/>
              <a:t>1</a:t>
            </a:r>
            <a:r>
              <a:rPr lang="sq-AL" sz="1400" b="1" i="1" dirty="0" smtClean="0"/>
              <a:t>. </a:t>
            </a:r>
            <a:r>
              <a:rPr lang="sq-AL" sz="1400" dirty="0" smtClean="0"/>
              <a:t>Islendik ýurduñ ösüşinde ulagyñ ähmiýeti örän ulydyr. </a:t>
            </a:r>
            <a:r>
              <a:rPr lang="ru-RU" sz="1400" dirty="0" smtClean="0"/>
              <a:t>Ä</a:t>
            </a:r>
            <a:r>
              <a:rPr lang="sq-AL" sz="1400" dirty="0" smtClean="0"/>
              <a:t>hli halklaryñ ösüşinde </a:t>
            </a:r>
            <a:r>
              <a:rPr lang="ru-RU" sz="1400" dirty="0" smtClean="0"/>
              <a:t>h</a:t>
            </a:r>
            <a:r>
              <a:rPr lang="sq-AL" sz="1400" dirty="0" smtClean="0"/>
              <a:t>emişede ulag wajyp rol oýnapdyr. Häzirki wagtda bolsa onuñ ähmiýeti çensiz-çaksyz artdy. Häzir islendik ýurduñ ösüşini kuwwatly ulag ulgamy bolmasa göz öñüne getirmek hem mümkin däl. Ulag ulgamy döwlet üçin wajyp bolan ykdysady, syýasy, durmuş, medeni we</a:t>
            </a:r>
            <a:r>
              <a:rPr lang="ru-RU" sz="1400" dirty="0" smtClean="0"/>
              <a:t> </a:t>
            </a:r>
            <a:r>
              <a:rPr lang="sq-AL" sz="1400" dirty="0" smtClean="0"/>
              <a:t> goranmak işlerini ýerine ýtirýär.</a:t>
            </a:r>
            <a:r>
              <a:rPr lang="ru-RU" sz="1400" dirty="0" smtClean="0"/>
              <a:t> </a:t>
            </a:r>
          </a:p>
          <a:p>
            <a:pPr algn="just">
              <a:lnSpc>
                <a:spcPct val="120000"/>
              </a:lnSpc>
            </a:pPr>
            <a:r>
              <a:rPr lang="sq-AL" sz="1400" b="1" i="1" dirty="0"/>
              <a:t>Ulag ulgamynyñ ykdysady ähmiýeti</a:t>
            </a:r>
            <a:r>
              <a:rPr lang="ru-RU" sz="1400" dirty="0"/>
              <a:t>,</a:t>
            </a:r>
            <a:r>
              <a:rPr lang="ru-RU" sz="1400" b="1" dirty="0"/>
              <a:t>  </a:t>
            </a:r>
            <a:r>
              <a:rPr lang="ru-RU" sz="1400" dirty="0"/>
              <a:t>bir tarapdan,</a:t>
            </a:r>
            <a:r>
              <a:rPr lang="ru-RU" sz="1400" b="1" dirty="0"/>
              <a:t> </a:t>
            </a:r>
            <a:r>
              <a:rPr lang="sq-AL" sz="1400" dirty="0"/>
              <a:t>onuñ islendik önümçilik gatnaşyklarynda organiki zynjyr bolup durýanlygy we zähmetiñ çyññyr bölünişinde, ýöriteleşişinde hem-de kärhanalaryñ özara gatnaşygynda maddy baza bolup hyzmat edýänligi bilen baglanyşyklydyr. Ulag çig malyñ, ýangyjyñ we önümleriñ öndürilýän nokatlaryndan sarp ediş nokatlaryna ýetirilmeginde çalşyp bolmajak ähmiýete eýedir. Umuman, ulaga ýurduñ gan-damar toplumy hökmünde seretmek bolar. Ulagsyz täze etraplary we tebigy baýlyklary özleşdirmegi pikir edip hem bolmaz. Öndüriji güýçleriñ bir bölegi bolmak bilen ol önümçiligi rejeli ýerleşdirmegiñ we jemgyýetçilik zähmetiniñ ýokary öndürijiliginiñ göniden-göni şerti bolup hyzmat edýär. Täze özleşdirilýän etraplaryñ, </a:t>
            </a:r>
            <a:r>
              <a:rPr lang="ru-RU" sz="1400" dirty="0" err="1"/>
              <a:t>çäk</a:t>
            </a:r>
            <a:r>
              <a:rPr lang="sq-AL" sz="1400" dirty="0"/>
              <a:t>-önümçilk toplumlaryñ döremeginde ulag sözüñ doly manysynda öñbaşçy bolup çykyş edýär. Mundan başgada, ulag ykdysady taýdan ýurtlaryñ ýakynlaşmagynda, şeýle hem halkara söwda-da bahasyna ýetip bolmajak esas bolup durýar.</a:t>
            </a:r>
            <a:endParaRPr lang="ru-RU" sz="1400" dirty="0"/>
          </a:p>
          <a:p>
            <a:pPr algn="just">
              <a:lnSpc>
                <a:spcPct val="120000"/>
              </a:lnSpc>
            </a:pPr>
            <a:r>
              <a:rPr lang="sq-AL" sz="1400" dirty="0"/>
              <a:t>Başga</a:t>
            </a:r>
            <a:r>
              <a:rPr lang="ru-RU" sz="1400" dirty="0"/>
              <a:t> bir</a:t>
            </a:r>
            <a:r>
              <a:rPr lang="sq-AL" sz="1400" dirty="0"/>
              <a:t> tarapdan, ulagyñ özi hem halk hojalygynyñ iri pudaklarynyñ biri bolup durýar. Ulag ministrlikleriniñ garamagynda duran ulag ulgamynyñ esasy fondy döwletiñ umumy fondunyñ takmynan 13 %-i, işleýän işçileriñ we gullukçylaryñ bolsa 9%-i degişlidir. Eger muña edara-kärhanalaryñ we şäheriñ ulaglaryny hem-de onda işleýänleri goşsañ, onda bu görkeziji has ýokary bolardy. Mundan başgada senagat pudaklarynyñ käbiri bölekleýin ýa-da dolylygyna ulag ulgamy üçin işleýär. Birinji topar senagat pudaklaryna ýangyç, energetika, metallurgiýa, tokaý, sement  senagat pudaklary, ikinji topar senagat pudaklaryna bolsa lokomotiw we wagon, gämi, awtomobil, uçar gurluşyk we beýleki senagat pudaklary degişlidir.</a:t>
            </a:r>
            <a:endParaRPr lang="ru-RU" sz="1400" dirty="0"/>
          </a:p>
        </p:txBody>
      </p:sp>
    </p:spTree>
    <p:extLst>
      <p:ext uri="{BB962C8B-B14F-4D97-AF65-F5344CB8AC3E}">
        <p14:creationId xmlns:p14="http://schemas.microsoft.com/office/powerpoint/2010/main" val="997745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0225" y="404813"/>
            <a:ext cx="8362950" cy="5976937"/>
          </a:xfrm>
        </p:spPr>
        <p:txBody>
          <a:bodyPr>
            <a:normAutofit fontScale="85000" lnSpcReduction="20000"/>
          </a:bodyPr>
          <a:lstStyle/>
          <a:p>
            <a:r>
              <a:rPr lang="sq-AL" sz="1400" b="1" i="1" dirty="0"/>
              <a:t>Ulag ulgamynyñ syýasy ähmiýeti</a:t>
            </a:r>
            <a:r>
              <a:rPr lang="sq-AL" sz="1400" dirty="0"/>
              <a:t> onuñ sebitleri, welaýatlary, etraplary, obalary bir bütewilige birleşdirip bilijilik ukybynyñ barlygy bilen baglanyşyklydyr. Ulag ulgamynyñ kömegi bilen dünýä halklarynyñ we döwletleriñ arasynda maddy we ruhy gymmatlyklaryñ alyş-çalyşy bolup geçýär. Häzirki zaman ulag ulgamy halkara aragatnaşygyny ýola goýmakda hem giñden ulanylýar. Bu esasanam tebigy betbagtçylyklaryñ (ýer titremeleriniñ, suw almasynyñ, hasylsyzlygyñ, wulkanlaryñ atylmasynyñ we b</a:t>
            </a:r>
            <a:r>
              <a:rPr lang="ru-RU" sz="1400" dirty="0"/>
              <a:t>e</a:t>
            </a:r>
            <a:r>
              <a:rPr lang="sq-AL" sz="1400" dirty="0"/>
              <a:t>ýlekileriñ) bolýan wagtynda has hem aýdyñ görünýär.</a:t>
            </a:r>
            <a:endParaRPr lang="ru-RU" sz="1400" dirty="0"/>
          </a:p>
          <a:p>
            <a:r>
              <a:rPr lang="sq-AL" sz="1400" b="1" i="1" dirty="0"/>
              <a:t>    Ulag ulgamynyñ durmuş ähmiýeti</a:t>
            </a:r>
            <a:r>
              <a:rPr lang="sq-AL" sz="1400" b="1" dirty="0"/>
              <a:t> </a:t>
            </a:r>
            <a:r>
              <a:rPr lang="sq-AL" sz="1400" dirty="0"/>
              <a:t>ilkinji nobatda adamlaryñ zähmet hem-de durmuş gatnawlaryny üpjün etmek, ulagyñ kömegi bilen adamlaryñ fiziki zähmetini ýeñilleşdirmek bolup durýar. Bu önümçilikde we durmuşda gabat gelýän uly göwrümli zatlary bir ýerden başga bir ýere geçirmek bilen baglanyşyklydyr. Ulag ulgamy adamlar köpçüligine diñe bir ýakyn aralyklardaky däl, eýsem uzak ýerlerde ýerleşýän sagaldyş zonalaryndan hem-de tebigy baýlyklardan peýdalanmaga mümkinçilik döredip</a:t>
            </a:r>
            <a:r>
              <a:rPr lang="ru-RU" sz="1400" dirty="0"/>
              <a:t>, </a:t>
            </a:r>
            <a:r>
              <a:rPr lang="sq-AL" sz="1400" dirty="0"/>
              <a:t>saglyklaryny dikeltmäge ýardam edýär. Ol ähli adamlara kurortlara, iri şäherlerde ýerleşýän medisina merkezlerine baryp bolmak mümkinçiligini üpjün edýär, doktorlary we hünärmenleri kömegi gerek bolan islendik nokadyna eltmegi mümkin edýär. Ulaglar syýahatçylary gatnatmakda-da uly işleri ýrine ýetirýär.</a:t>
            </a:r>
            <a:endParaRPr lang="ru-RU" sz="1400" dirty="0"/>
          </a:p>
          <a:p>
            <a:r>
              <a:rPr lang="sq-AL" sz="1400" i="1" dirty="0"/>
              <a:t>    </a:t>
            </a:r>
            <a:r>
              <a:rPr lang="sq-AL" sz="1400" b="1" i="1" dirty="0"/>
              <a:t>Ulag ulgamynyñ medeni ähmiýeti </a:t>
            </a:r>
            <a:r>
              <a:rPr lang="sq-AL" sz="1400" dirty="0"/>
              <a:t>örän ulydyr hem-de köp görnüşlidir. Ilkinji nobatda ol adamlaryñ aragatnaşykda bolmagyny üpjün edýär hem-de estetiki (gözellik) talaplarynyñ kanagatlanmagyna ýardam berýär. Ulag ulgamy çaphana önü</a:t>
            </a:r>
            <a:r>
              <a:rPr lang="ru-RU" sz="1400" dirty="0"/>
              <a:t>m</a:t>
            </a:r>
            <a:r>
              <a:rPr lang="sq-AL" sz="1400" dirty="0"/>
              <a:t>leriniñ (gazet,jurnal, kitaplar), kinofilmleriñ, skulptura we çeperçilik işleriniñ şäherlere hem-de ilatly nokatlara eltilişini amala aşyrýar. Ulag ulgamynyñ kömegi bilen dünýäniñ iri medeni merkezleriniñ muzeýlerde, kitaphanalarda, teatrlarda, arhitektura ýadygärliklerinde jemlenen intellektual we çeperçilik bilen edilen hazynalaryny görmek mümkinçiligi döreýär. Medeniýetiñ ösmegine adamlaryñ giñ köpçüliginiñ, alymlaryñ, ýazyjylaryñ, suratkeşleriñ, sazandalaryñ we beýlekileriñ arasyndaky gatnaşyk kuwwatly täsir edýär.  Ol aragatnaşyk bolsa göniden-göni ulag we aragatnaşyk serişdeleriniñ üsti bilen amala aşyrylýar</a:t>
            </a:r>
            <a:r>
              <a:rPr lang="sq-AL" sz="1400" dirty="0" smtClean="0"/>
              <a:t>.</a:t>
            </a:r>
            <a:endParaRPr lang="ru-RU" sz="1400" dirty="0" smtClean="0"/>
          </a:p>
          <a:p>
            <a:r>
              <a:rPr lang="sq-AL" sz="1400" b="1" i="1" dirty="0"/>
              <a:t>Ulag ulgamynyñ goranmak ähmiýeti</a:t>
            </a:r>
            <a:r>
              <a:rPr lang="sq-AL" sz="1400" b="1" dirty="0"/>
              <a:t> </a:t>
            </a:r>
            <a:r>
              <a:rPr lang="sq-AL" sz="1400" dirty="0"/>
              <a:t>hemişede</a:t>
            </a:r>
            <a:r>
              <a:rPr lang="sq-AL" sz="1400" b="1" dirty="0"/>
              <a:t> </a:t>
            </a:r>
            <a:r>
              <a:rPr lang="sq-AL" sz="1400" dirty="0"/>
              <a:t>aýratyn nygtalyp gelinýär. Ähli döwürlerde-de ulag serişdeleri döwletiñ goranmak ukybynyñ esasy faktorlarynyñ biri hökmünde garalypdyr. Kämil we çalt hereket edýän ulag serişdelerine eýelik edýän goşunyñ san taýdan az bolsada has güýçli bolanlygy taryhdan bellidir. Häzirki zaman ulag serişdeleriniñ bolsa goranmak ähmiýeti has hem ulydyr.  </a:t>
            </a:r>
            <a:endParaRPr lang="ru-RU" sz="1400" dirty="0"/>
          </a:p>
          <a:p>
            <a:r>
              <a:rPr lang="sq-AL" sz="1400" dirty="0"/>
              <a:t>    Häzirki wagtda islendik ulag görnüşlerine şu aşakdaky esasy talaplar bildirilýär:</a:t>
            </a:r>
            <a:endParaRPr lang="ru-RU" sz="1400" dirty="0"/>
          </a:p>
          <a:p>
            <a:pPr lvl="0"/>
            <a:r>
              <a:rPr lang="sq-AL" sz="1400" dirty="0"/>
              <a:t>halk hojalygynyñ we ilatyñ gatnatmaklyga bolan talaplaryny doly we öz wagtynda kanagatlandyrmak;</a:t>
            </a:r>
            <a:endParaRPr lang="ru-RU" sz="1400" dirty="0"/>
          </a:p>
          <a:p>
            <a:pPr lvl="0"/>
            <a:r>
              <a:rPr lang="sq-AL" sz="1400" dirty="0"/>
              <a:t>işiñ mümkin bolan has ýokary tygşytlylygyny üpjün etmek we gatnatmaklygyñ özüne düşýän gymmatyny aşaklatmak;</a:t>
            </a:r>
            <a:endParaRPr lang="ru-RU" sz="1400" dirty="0"/>
          </a:p>
          <a:p>
            <a:pPr lvl="0"/>
            <a:r>
              <a:rPr lang="sq-AL" sz="1400" dirty="0"/>
              <a:t>aýlanyşykdaky serişdeleriñ aýlanyşygyny çaltlandyrmak maksady bilen ýükleri eltmekligiñ wagtyny gysgaltmak. Ýolagçy gatnatmaklygy çaltlandyrmak;</a:t>
            </a:r>
            <a:endParaRPr lang="ru-RU" sz="1400" dirty="0"/>
          </a:p>
          <a:p>
            <a:pPr lvl="0"/>
            <a:r>
              <a:rPr lang="sq-AL" sz="1400" dirty="0"/>
              <a:t>ýylyñ, gije-gündiziñ wagtyna, howa şertlerine we beýleki gatnaw işine täsir edip biljek zatlara seretmezden meýilnama we sanaw boýynça görkezilen ýükleriñ we ýolagçylaryñ iberiliş we eltiliş yzygiderliligini saklamak; </a:t>
            </a:r>
            <a:endParaRPr lang="ru-RU" sz="1400" dirty="0"/>
          </a:p>
          <a:p>
            <a:pPr lvl="0"/>
            <a:r>
              <a:rPr lang="sq-AL" sz="1400" dirty="0"/>
              <a:t>ýolagçylar üçin amatlyklaryñ derejesini münýän-düşýän ýerlerinde hem-de ýol ugrunda ýokarlandyrmak;</a:t>
            </a:r>
            <a:endParaRPr lang="ru-RU" sz="1400" dirty="0"/>
          </a:p>
          <a:p>
            <a:pPr lvl="0"/>
            <a:r>
              <a:rPr lang="sq-AL" sz="1400" dirty="0"/>
              <a:t>daşalýan ýükleriñ göwrüm we hil taýdan doly tükel</a:t>
            </a:r>
            <a:r>
              <a:rPr lang="ru-RU" sz="1400" dirty="0"/>
              <a:t>l</a:t>
            </a:r>
            <a:r>
              <a:rPr lang="sq-AL" sz="1400" dirty="0"/>
              <a:t>igini kepi</a:t>
            </a:r>
            <a:r>
              <a:rPr lang="ru-RU" sz="1400" dirty="0"/>
              <a:t>l</a:t>
            </a:r>
            <a:r>
              <a:rPr lang="sq-AL" sz="1400" dirty="0"/>
              <a:t>lendirmek;</a:t>
            </a:r>
            <a:endParaRPr lang="ru-RU" sz="1400" dirty="0"/>
          </a:p>
          <a:p>
            <a:pPr lvl="0"/>
            <a:r>
              <a:rPr lang="sq-AL" sz="1400" dirty="0"/>
              <a:t>ulag serişdeleriniñ hereketiniñ hem-de adamlaryñ ulag kärhanalarynda we bölümlerinde bolanlarynda howpsuzlygyny üpjün etmek;</a:t>
            </a:r>
            <a:endParaRPr lang="ru-RU" sz="1400" dirty="0"/>
          </a:p>
          <a:p>
            <a:pPr lvl="0"/>
            <a:r>
              <a:rPr lang="sq-AL" sz="1400" dirty="0"/>
              <a:t>ulag işiniñ önümlerinden we galyndylaryndan Ýeriñ biosferasynyñ hapalanmagynyñ öñüni almak.</a:t>
            </a:r>
            <a:endParaRPr lang="ru-RU" sz="1400" dirty="0"/>
          </a:p>
          <a:p>
            <a:endParaRPr lang="ru-RU" sz="1400" dirty="0"/>
          </a:p>
        </p:txBody>
      </p:sp>
    </p:spTree>
    <p:extLst>
      <p:ext uri="{BB962C8B-B14F-4D97-AF65-F5344CB8AC3E}">
        <p14:creationId xmlns:p14="http://schemas.microsoft.com/office/powerpoint/2010/main" val="1000779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116632"/>
            <a:ext cx="8434136" cy="6624736"/>
          </a:xfrm>
        </p:spPr>
        <p:txBody>
          <a:bodyPr>
            <a:noAutofit/>
          </a:bodyPr>
          <a:lstStyle/>
          <a:p>
            <a:r>
              <a:rPr lang="ru-RU" sz="1600" dirty="0" smtClean="0">
                <a:latin typeface="Times New Roman" pitchFamily="18" charset="0"/>
                <a:cs typeface="Times New Roman" pitchFamily="18" charset="0"/>
              </a:rPr>
              <a:t>2</a:t>
            </a:r>
            <a:r>
              <a:rPr lang="ru-RU" sz="1400" dirty="0" smtClean="0">
                <a:latin typeface="Times New Roman" pitchFamily="18" charset="0"/>
                <a:cs typeface="Times New Roman" pitchFamily="18" charset="0"/>
              </a:rPr>
              <a:t>. </a:t>
            </a:r>
            <a:r>
              <a:rPr lang="sq-AL" sz="1400" b="1" dirty="0"/>
              <a:t>Ulag ulgamynda ýüze çykýan düýpli kemçilikleri düzetmegiñ şu iki ýoly </a:t>
            </a:r>
            <a:r>
              <a:rPr lang="sq-AL" sz="1400" b="1" dirty="0" smtClean="0"/>
              <a:t>bar:</a:t>
            </a:r>
            <a:endParaRPr lang="ru-RU" sz="1400" b="1" dirty="0"/>
          </a:p>
          <a:p>
            <a:r>
              <a:rPr lang="tk-TM" sz="1400" dirty="0" smtClean="0">
                <a:solidFill>
                  <a:schemeClr val="tx1">
                    <a:lumMod val="95000"/>
                    <a:lumOff val="5000"/>
                  </a:schemeClr>
                </a:solidFill>
              </a:rPr>
              <a:t>         - </a:t>
            </a:r>
            <a:r>
              <a:rPr lang="sq-AL" sz="1400" dirty="0" smtClean="0">
                <a:solidFill>
                  <a:schemeClr val="tx1">
                    <a:lumMod val="95000"/>
                    <a:lumOff val="5000"/>
                  </a:schemeClr>
                </a:solidFill>
              </a:rPr>
              <a:t>zahmet, tehnologik we döwlet guramaçylyk gurluşlarynyñ ähli bölümlerinde  tertip-düzgüni berkitmek;</a:t>
            </a:r>
            <a:endParaRPr lang="ru-RU" sz="1400" dirty="0" smtClean="0">
              <a:solidFill>
                <a:schemeClr val="tx1">
                  <a:lumMod val="95000"/>
                  <a:lumOff val="5000"/>
                </a:schemeClr>
              </a:solidFill>
            </a:endParaRPr>
          </a:p>
          <a:p>
            <a:pPr lvl="1"/>
            <a:r>
              <a:rPr lang="sq-AL" sz="1400" dirty="0" smtClean="0">
                <a:solidFill>
                  <a:schemeClr val="tx1">
                    <a:lumMod val="95000"/>
                    <a:lumOff val="5000"/>
                  </a:schemeClr>
                </a:solidFill>
              </a:rPr>
              <a:t>  </a:t>
            </a:r>
            <a:r>
              <a:rPr lang="tk-TM" sz="1400" dirty="0" smtClean="0">
                <a:solidFill>
                  <a:schemeClr val="tx1">
                    <a:lumMod val="95000"/>
                    <a:lumOff val="5000"/>
                  </a:schemeClr>
                </a:solidFill>
              </a:rPr>
              <a:t>- </a:t>
            </a:r>
            <a:r>
              <a:rPr lang="sq-AL" sz="1400" dirty="0" smtClean="0">
                <a:solidFill>
                  <a:schemeClr val="tx1">
                    <a:lumMod val="95000"/>
                    <a:lumOff val="5000"/>
                  </a:schemeClr>
                </a:solidFill>
              </a:rPr>
              <a:t>ylmy-tehniki özgerişi çaltlandyrmak.</a:t>
            </a:r>
            <a:endParaRPr lang="ru-RU" sz="1400" dirty="0" smtClean="0">
              <a:solidFill>
                <a:schemeClr val="tx1">
                  <a:lumMod val="95000"/>
                  <a:lumOff val="5000"/>
                </a:schemeClr>
              </a:solidFill>
            </a:endParaRPr>
          </a:p>
          <a:p>
            <a:r>
              <a:rPr lang="sq-AL" sz="1400" dirty="0" smtClean="0"/>
              <a:t>    </a:t>
            </a:r>
            <a:r>
              <a:rPr lang="sq-AL" sz="1400" dirty="0"/>
              <a:t>Gatnadyş işiniñ ähli bölümlerinde ýerine ýetirijilerden edilýän talaby güýçlendirmän tertip-düzgüniñ derejesini ýokarlandyrmagy amala aşyrmak mümkin däldir. Olar özleriniñ wezipe borçlaryny, hereket edýän düzgünleri we olara goşulan goşundylary ýerine ý</a:t>
            </a:r>
            <a:r>
              <a:rPr lang="ru-RU" sz="1400" dirty="0"/>
              <a:t>e</a:t>
            </a:r>
            <a:r>
              <a:rPr lang="sq-AL" sz="1400" dirty="0"/>
              <a:t>tirmäge, işçiler we injener-tehniki düzüm özleriniñ hünär taýýarlyklaryny kämilleşdirip durmaga borçlydyrlar.</a:t>
            </a:r>
            <a:endParaRPr lang="ru-RU" sz="1400" dirty="0"/>
          </a:p>
          <a:p>
            <a:r>
              <a:rPr lang="sq-AL" sz="1400" dirty="0"/>
              <a:t>    Häzirki zaman şertlerinde ulag ulgamynda ylmy-tehniki özgerişiñ çaltlandyrylmagy – köp ugurly, çylşyrymly we maýa goýumlary köp talap edýän meseledir. Emma ol hökman ýerine ýtirilmeli meseledir. Sebäbi ulag ulgamyny döwletiñ ähli geljekki talaplaryna jogap berjek derejesine yetirjek başga ýol ýokdur. Ulagyñ her bir görnüşi boýynça ykdysady, durmuş we tehniki taýdan ösüş ýollaryny çaklamak üçin 15-20 ýyla niýetlenen ylmy-tehniki özgerişiñ toplumlaýyn meýilnamasy işlenip düzülýär. Ýurdyñ ulag ulgamynyñ täzeden enjamlaşdyrylyşy ylmyñ we öñdebaryjy tehnikanyñ iñ soñky gazananlaryna easlanmalydyr. Ulag ulgamy has bir hereketli ulgam bolmak bilen hemişede dürli ylymlaryñ ýeten derejesini we açyşlaryny özünde ilkinji ornaşdyrýan pudaklaryñ biri bolup gelýär. Mundan başgada, ol şu wagta çenli uly ylmyñ öñünde göniden-göni buýryjy, talap ediji hem-de ylmyñ ösüşine höwes dörediji bolup geldi. Ulag ulgamyna degişli bolmadyk ylmy barlaglaryñ ugurlaryny görkezmek gaty kyndyr. Şoña göräde ulag ulgamynyñ geljekki ösüşiniñ ylmyñ we öñdebaryjy tehnikanyñ soñky, hemişe täzelenip duran netijelerini peýdalanmak bilen alnyp baryljakdygyna şek-şübhe ýokdur. XX asyryñ ylmy adamzady ägirt uly açyşlary bilen baýlaşdyrdy. Ilkinji nobatda ulag ulgamy üçin kibernetikanyñ we EHM-ñ ähmiýetini aýratyn nygtamak gerek. Dolandyryşyñ umumy kanunlary baradaky ylym bolan kibernetika adamzat ösüşiniñ ähli barşy bilen bagly bolsada, ol özbaşdak ylym hökmünde geçen ýüzýyllygyñ birinji we ikinji ýarymynyñ çäginde ýüze çýkdy. Kibernetikanyñ ylym hökmünde emele gelmegi esasan hem hereket baradaky kanunlaryñ, barlaglaryñ esasynda mümkin boldy. Biziñ bilşimiz ýaly hereket bolsa ulag serişdeleriniñ manysy bolup durýar. Ulag ulgamyny kämilleşdirmek boýynça çylşyrymly hem-de gymmat bolan işleri ýerine ýetirmekde meýilnamalaryñ düzülmegi uly ähmiýete eýedir. Halk hojalygynyñ islendik pudagynyñ ösüşiniñ ylmy meýilleşdirilişi çylşyrymly we kyndyr. Ulag ulgamy üçin düzülýän takyk meýilnamalaryñ düzülişiniñ has hem kyndygyny nygtamalydyrys. </a:t>
            </a:r>
            <a:endParaRPr lang="ru-RU" sz="1400" dirty="0" smtClean="0"/>
          </a:p>
          <a:p>
            <a:pPr>
              <a:lnSpc>
                <a:spcPct val="120000"/>
              </a:lnSpc>
            </a:pPr>
            <a:endParaRPr lang="ru-RU" sz="1600" dirty="0"/>
          </a:p>
        </p:txBody>
      </p:sp>
    </p:spTree>
    <p:extLst>
      <p:ext uri="{BB962C8B-B14F-4D97-AF65-F5344CB8AC3E}">
        <p14:creationId xmlns:p14="http://schemas.microsoft.com/office/powerpoint/2010/main" val="168660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404664"/>
            <a:ext cx="8434136" cy="6048672"/>
          </a:xfrm>
        </p:spPr>
        <p:txBody>
          <a:bodyPr>
            <a:noAutofit/>
          </a:bodyPr>
          <a:lstStyle/>
          <a:p>
            <a:r>
              <a:rPr lang="sq-AL" sz="1600" dirty="0"/>
              <a:t>Sebäbi onuñ gurluşy we işleýşi diñe bir içki meseleler bilen kesgitlenmän, gatnadylyşa bolan talaplary ýerine ýtirmek bilen ol halk hojalygynyñ dürli pudaklarynyñ ösüş derejesinede gönigen-göni baglydyr. Häzirki zaman durmuşy adamzadyñ ähli işlerinde ylmyñ we tehnikanyñ güýçli depginleri bilen häsiýetlenýär. Ylmy-tehniki öwrülişik diýlip atlandyrylan bu proses, </a:t>
            </a:r>
            <a:r>
              <a:rPr lang="sq-AL" sz="1600" u="sng" dirty="0"/>
              <a:t>bir tarapdan</a:t>
            </a:r>
            <a:r>
              <a:rPr lang="sq-AL" sz="1600" dirty="0"/>
              <a:t>, ulag ulgamynyñ ösüşiniñ amatly ýollaryny tapmak üçin matematiki usullar we iñ täze serişdeler bilen  üpjün edip ýeñilleşdirýän bolsa, </a:t>
            </a:r>
            <a:r>
              <a:rPr lang="sq-AL" sz="1600" u="sng" dirty="0"/>
              <a:t>ikinji tarapdan</a:t>
            </a:r>
            <a:r>
              <a:rPr lang="sq-AL" sz="1600" dirty="0"/>
              <a:t>, ulag ulgamyny hem öz içine almak bilen halk hojalygynyñ ähli pudaklarynda tehnikanyñ we tehnologiýanyñ çalt täzelenip durmagyny kesgitleýär. Meselem, uçar, dikuçar we paraşýut baradaky Leonardo da Winçiniñ pikirleri takmynan 400-500 ýyldan, fotografiýa – 112 ýyldan, telefon – 56 ýyldan, radio – 35 ýyldan, telewideniýe – 12-14 ýyldan, lazer - 9 ýyldan, tranzistor – 3-5 ýyldan, gün batareýalary – 2 ýyldan durmuşa geçirilýär. Häzirki döwürde bolsa ol has hem çalt bolup geçýär. Netijede, tehnikanyñ, tehnologiýanyñ we önümçiligiñ özüniñ görnüş taýdan könelişmegi bolup geçýär; hünärmenleri täzeden taýýarlamak zerurlygy ýüze çykýar; hünärleriñ sanawy artýar; enjamlaşdyrmak üçin pul, maddy we zähmet çykdajylarynyñ göwrümi artýar. Şular ýaly şertlerde ulag ulgamyny ösdürmegiñ tehniki taýdan syýasatyny diñe düýpli meýilleşdirmegiñ esasynda emele getirip bolar. Onuñ üçin bolsa ylmyñ we tehnikanyñ taryhyny, häzirki zaman ösüş depginini we täze ýeten derejelerini</a:t>
            </a:r>
            <a:r>
              <a:rPr lang="ru-RU" sz="1600" dirty="0"/>
              <a:t> </a:t>
            </a:r>
            <a:r>
              <a:rPr lang="ru-RU" sz="1600" dirty="0" err="1"/>
              <a:t>biziň</a:t>
            </a:r>
            <a:r>
              <a:rPr lang="ru-RU" sz="1600" dirty="0"/>
              <a:t> </a:t>
            </a:r>
            <a:r>
              <a:rPr lang="ru-RU" sz="1600" dirty="0" err="1"/>
              <a:t>bilmegimiz</a:t>
            </a:r>
            <a:r>
              <a:rPr lang="ru-RU" sz="1600" dirty="0"/>
              <a:t> </a:t>
            </a:r>
            <a:r>
              <a:rPr lang="ru-RU" sz="1600" dirty="0" err="1"/>
              <a:t>gerek</a:t>
            </a:r>
            <a:r>
              <a:rPr lang="sq-AL" sz="1600" dirty="0"/>
              <a:t>,</a:t>
            </a:r>
            <a:r>
              <a:rPr lang="ru-RU" sz="1600" dirty="0"/>
              <a:t> </a:t>
            </a:r>
            <a:r>
              <a:rPr lang="ru-RU" sz="1600" dirty="0" err="1"/>
              <a:t>şeýle</a:t>
            </a:r>
            <a:r>
              <a:rPr lang="ru-RU" sz="1600" dirty="0"/>
              <a:t> </a:t>
            </a:r>
            <a:r>
              <a:rPr lang="ru-RU" sz="1600" dirty="0" err="1"/>
              <a:t>hem</a:t>
            </a:r>
            <a:r>
              <a:rPr lang="ru-RU" sz="1600" dirty="0"/>
              <a:t>,</a:t>
            </a:r>
            <a:r>
              <a:rPr lang="sq-AL" sz="1600" dirty="0"/>
              <a:t> ulag ulgamyny tehniki we tehnologik taýdan kämilleşdirmegiñ , guramaklygyñ we dolandyrmagyñ esaslandyrylan ugurlarynyñ işlenip düzülmegini gazanmak zerurdyr. Ylmyñ we ulag ulgamynyñ özara baglanyşygynyñ hem-de garaşlylygynyñ gysgaça syny ulag ulgamy üçin ýokary derejeli hünärmenleri, ylmyñ we ulag ulgamynyñ ösüşini öwrenýän barlagçylary taýýarlamagyñ nähili derejede wajypdygyny görkezýär. Şu maksatlar bilen okuw jaýlarynyñ toryny döretmek, ýolbaşçy işgärleri we hünärmenleri täzeden taýýarlamak </a:t>
            </a:r>
            <a:r>
              <a:rPr lang="ru-RU" sz="1600" dirty="0"/>
              <a:t>h</a:t>
            </a:r>
            <a:r>
              <a:rPr lang="sq-AL" sz="1600" dirty="0"/>
              <a:t>e</a:t>
            </a:r>
            <a:r>
              <a:rPr lang="ru-RU" sz="1600" dirty="0"/>
              <a:t>m-</a:t>
            </a:r>
            <a:r>
              <a:rPr lang="ru-RU" sz="1600" dirty="0" err="1"/>
              <a:t>de</a:t>
            </a:r>
            <a:r>
              <a:rPr lang="sq-AL" sz="1600" dirty="0"/>
              <a:t> derejelerini ýokarlandyrmak boýynça ýurtda uly işler </a:t>
            </a:r>
            <a:r>
              <a:rPr lang="ru-RU" sz="1600" dirty="0" err="1"/>
              <a:t>alnyp</a:t>
            </a:r>
            <a:r>
              <a:rPr lang="ru-RU" sz="1600" dirty="0"/>
              <a:t> </a:t>
            </a:r>
            <a:r>
              <a:rPr lang="ru-RU" sz="1600" dirty="0" err="1"/>
              <a:t>barylmalydyr</a:t>
            </a:r>
            <a:r>
              <a:rPr lang="sq-AL" sz="1600" dirty="0"/>
              <a:t>.</a:t>
            </a:r>
            <a:endParaRPr lang="ru-RU" sz="1600" dirty="0"/>
          </a:p>
          <a:p>
            <a:r>
              <a:rPr lang="sq-AL"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pPr lvl="0"/>
            <a:endParaRPr lang="ru-RU" sz="1600" dirty="0"/>
          </a:p>
        </p:txBody>
      </p:sp>
    </p:spTree>
    <p:extLst>
      <p:ext uri="{BB962C8B-B14F-4D97-AF65-F5344CB8AC3E}">
        <p14:creationId xmlns:p14="http://schemas.microsoft.com/office/powerpoint/2010/main" val="57329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9552" y="188640"/>
            <a:ext cx="8289925" cy="6335985"/>
          </a:xfrm>
        </p:spPr>
        <p:txBody>
          <a:bodyPr>
            <a:normAutofit lnSpcReduction="10000"/>
          </a:bodyPr>
          <a:lstStyle/>
          <a:p>
            <a:pPr lvl="0" algn="just"/>
            <a:r>
              <a:rPr lang="tk-TM" sz="1400" b="1" dirty="0" smtClean="0">
                <a:latin typeface="Times New Roman" pitchFamily="18" charset="0"/>
                <a:cs typeface="Times New Roman" pitchFamily="18" charset="0"/>
              </a:rPr>
              <a:t>3.   </a:t>
            </a:r>
            <a:r>
              <a:rPr lang="sq-AL" sz="1400" dirty="0" smtClean="0"/>
              <a:t>Biziñ </a:t>
            </a:r>
            <a:r>
              <a:rPr lang="sq-AL" sz="1400" dirty="0"/>
              <a:t>ýurdumyzda ýaşlara bilim bermegiñ kuwwatly binýady döredilendir. Gurlup ulanmaga berlen, internet we kompýuter ulgamlary bilen üpjün edilen, ylmyñ we tehnikanyñ iñ soñky gazananlary ornaşdyrylan ýokary okuw mekdepleri, ýagny ylym-bilim ojaklary halk hojalygy üçin geljekki sowatly hünärmenleri we dolandyryjy işgärleri yzygiderli taýýarlamak üçin pugta esasdyr. Ol ýokary okuw mekdepleriniñ öñünde halkymyzyñ geljekde hem gülläp ösmegi we abadançylygy üçin uly wezipeler durýar. </a:t>
            </a:r>
            <a:endParaRPr lang="ru-RU" sz="1400" dirty="0"/>
          </a:p>
          <a:p>
            <a:r>
              <a:rPr lang="tk-TM" sz="1400" dirty="0"/>
              <a:t> </a:t>
            </a:r>
            <a:r>
              <a:rPr lang="tk-TM" sz="1400" dirty="0" smtClean="0"/>
              <a:t>     </a:t>
            </a:r>
            <a:r>
              <a:rPr lang="sq-AL" sz="1400" dirty="0" smtClean="0"/>
              <a:t>Türkmen </a:t>
            </a:r>
            <a:r>
              <a:rPr lang="sq-AL" sz="1400" dirty="0"/>
              <a:t>döwlet ulag we aragatnaşyk instituty (TDU we AI)  ýurdumyzyñ ulag we aragatnaşyk ulgamy üçin ýigrimiden gowrak ugur boýynça ýokary taýýarlykly hünärmenleri taýýarlaýan bu ugurdaky ýeke-täk ylym ojagydyr. Türkmen döwlet ulag we aragatnaşyk instituty 1992 – nji ýylda döredildi. Bu institut Türkmenistanyñ halk hojalygynyñ ulag we aragatnaşyk ulgamlary üçin ähli ugurlar boýynça ýokary bilimli hünärmenleri taýýarlaýar. Häzirki döwürde </a:t>
            </a:r>
            <a:r>
              <a:rPr lang="sq-AL" sz="1400" dirty="0" smtClean="0"/>
              <a:t>“</a:t>
            </a:r>
            <a:r>
              <a:rPr lang="sq-AL" sz="1400" dirty="0"/>
              <a:t>Türkmenawtoýollary” </a:t>
            </a:r>
            <a:r>
              <a:rPr lang="tk-TM" sz="1400" dirty="0" smtClean="0"/>
              <a:t>, </a:t>
            </a:r>
            <a:r>
              <a:rPr lang="sq-AL" sz="1400" dirty="0" smtClean="0"/>
              <a:t>“</a:t>
            </a:r>
            <a:r>
              <a:rPr lang="sq-AL" sz="1400" dirty="0"/>
              <a:t>Türkmenhowaýollary” </a:t>
            </a:r>
            <a:r>
              <a:rPr lang="tk-TM" sz="1400" dirty="0" smtClean="0"/>
              <a:t>, “Türkmendemirýollary”, “</a:t>
            </a:r>
            <a:r>
              <a:rPr lang="sq-AL" sz="1400" dirty="0" smtClean="0"/>
              <a:t>Türkmen</a:t>
            </a:r>
            <a:r>
              <a:rPr lang="tk-TM" sz="1400" dirty="0" smtClean="0"/>
              <a:t> </a:t>
            </a:r>
            <a:r>
              <a:rPr lang="sq-AL" sz="1400" dirty="0" smtClean="0"/>
              <a:t>Deñiz</a:t>
            </a:r>
            <a:r>
              <a:rPr lang="tk-TM" sz="1400" dirty="0" smtClean="0"/>
              <a:t> d</a:t>
            </a:r>
            <a:r>
              <a:rPr lang="sq-AL" sz="1400" dirty="0" smtClean="0"/>
              <a:t>erýa </a:t>
            </a:r>
            <a:r>
              <a:rPr lang="tk-TM" sz="1400" dirty="0" smtClean="0"/>
              <a:t> agentlilerde  we </a:t>
            </a:r>
            <a:r>
              <a:rPr lang="sq-AL" sz="1400" dirty="0" smtClean="0"/>
              <a:t>ulaglary</a:t>
            </a:r>
            <a:r>
              <a:rPr lang="tk-TM" sz="1400" dirty="0" smtClean="0"/>
              <a:t>n</a:t>
            </a:r>
            <a:r>
              <a:rPr lang="sq-AL" sz="1400" dirty="0" smtClean="0"/>
              <a:t> </a:t>
            </a:r>
            <a:r>
              <a:rPr lang="sq-AL" sz="1400" dirty="0"/>
              <a:t>döwlet gullugyna degişli edara kärhanalarda üstünlikli zähmet çekýärler. </a:t>
            </a:r>
            <a:r>
              <a:rPr lang="sq-AL" sz="1400" dirty="0" smtClean="0"/>
              <a:t>20</a:t>
            </a:r>
            <a:r>
              <a:rPr lang="tk-TM" sz="1400" dirty="0" smtClean="0"/>
              <a:t>1</a:t>
            </a:r>
            <a:r>
              <a:rPr lang="sq-AL" sz="1400" dirty="0" smtClean="0"/>
              <a:t>9 </a:t>
            </a:r>
            <a:r>
              <a:rPr lang="sq-AL" sz="1400" dirty="0"/>
              <a:t>– njy ýylyñ </a:t>
            </a:r>
            <a:r>
              <a:rPr lang="sq-AL" sz="1400" dirty="0" smtClean="0"/>
              <a:t>1</a:t>
            </a:r>
            <a:r>
              <a:rPr lang="tk-TM" sz="1400" dirty="0" smtClean="0"/>
              <a:t>2</a:t>
            </a:r>
            <a:r>
              <a:rPr lang="sq-AL" sz="1400" dirty="0" smtClean="0"/>
              <a:t> </a:t>
            </a:r>
            <a:r>
              <a:rPr lang="sq-AL" sz="1400" dirty="0"/>
              <a:t>– nji </a:t>
            </a:r>
            <a:r>
              <a:rPr lang="tk-TM" sz="1400" dirty="0" smtClean="0"/>
              <a:t>iýuninda </a:t>
            </a:r>
            <a:r>
              <a:rPr lang="sq-AL" sz="1400" dirty="0" smtClean="0"/>
              <a:t> </a:t>
            </a:r>
            <a:r>
              <a:rPr lang="sq-AL" sz="1400" dirty="0"/>
              <a:t>TDU we AI</a:t>
            </a:r>
            <a:r>
              <a:rPr lang="ru-RU" sz="1400" dirty="0" smtClean="0"/>
              <a:t>-</a:t>
            </a:r>
            <a:r>
              <a:rPr lang="tk-TM" sz="1400" dirty="0" smtClean="0"/>
              <a:t>di öz işini bes edip, Türkmenistanyň Jemagat hojalygy instututy düzümi üýtgedilip , </a:t>
            </a:r>
            <a:r>
              <a:rPr lang="sq-AL" sz="1400" dirty="0" smtClean="0"/>
              <a:t>täze </a:t>
            </a:r>
            <a:r>
              <a:rPr lang="tk-TM" sz="1400" dirty="0" smtClean="0"/>
              <a:t> TIT we UKI döredildi</a:t>
            </a:r>
            <a:r>
              <a:rPr lang="sq-AL" sz="1400" dirty="0" smtClean="0"/>
              <a:t>,onuñ </a:t>
            </a:r>
            <a:r>
              <a:rPr lang="sq-AL" sz="1400" dirty="0"/>
              <a:t>otaglary we tejribehanalary iñ täze döwrebap enjamlar hem</a:t>
            </a:r>
            <a:r>
              <a:rPr lang="ru-RU" sz="1400" dirty="0"/>
              <a:t>-</a:t>
            </a:r>
            <a:r>
              <a:rPr lang="sq-AL" sz="1400" dirty="0"/>
              <a:t>de abzallar bilen enjamlaşdyrylandyr. Ähli otaglar multimediýa serişdeleri bilen üpjün edilen. Olarda dürli dersler boýunça umumy, amaly we tejribe sapaklary geçirmek üçin köp sanly programmalar we multimediýa materiallary bar. Institutda ylmy-barlag işlere uly üns berilýär. Onda Asperantura bölümi açyldy. Kafedralarda ylmy-barlag işler tassyklanan meýilnama laýyklykda alnyp barylýar. Olary ýerine ýetirmäge professor-mugallymlar, aspirantlar we talyplar işjeñ gatnaşýarlar. Ylmy temalar önümçilikde döreýän wajyp meseleleri öz içine almak bilen, şu aşakdaky </a:t>
            </a:r>
            <a:r>
              <a:rPr lang="tk-TM" sz="1400" dirty="0" smtClean="0"/>
              <a:t>u</a:t>
            </a:r>
            <a:r>
              <a:rPr lang="sq-AL" sz="1400" dirty="0" smtClean="0"/>
              <a:t>gurlara </a:t>
            </a:r>
            <a:r>
              <a:rPr lang="sq-AL" sz="1400" dirty="0"/>
              <a:t>gönükdirilendir</a:t>
            </a:r>
            <a:r>
              <a:rPr lang="sq-AL" sz="1400" dirty="0" smtClean="0"/>
              <a:t>:</a:t>
            </a:r>
            <a:endParaRPr lang="tk-TM" sz="1400" dirty="0" smtClean="0"/>
          </a:p>
          <a:p>
            <a:pPr lvl="0"/>
            <a:r>
              <a:rPr lang="ru-RU" sz="1400" dirty="0"/>
              <a:t> </a:t>
            </a:r>
            <a:r>
              <a:rPr lang="sq-AL" sz="1400" dirty="0"/>
              <a:t>ulag we aragatnaşyk pudagynda ylmy-tehniki ösüşi çaltlandyrmaga;</a:t>
            </a:r>
            <a:endParaRPr lang="ru-RU" sz="1400" dirty="0"/>
          </a:p>
          <a:p>
            <a:pPr lvl="0"/>
            <a:r>
              <a:rPr lang="ru-RU" sz="1400" dirty="0"/>
              <a:t>  </a:t>
            </a:r>
            <a:r>
              <a:rPr lang="sq-AL" sz="1400" dirty="0"/>
              <a:t>önümçilikde ulanylýan dürli enjamlaryñ, desgalaryñ tygşytlylygyny we ygtybarlylygyny ýokarylandyrmaga;</a:t>
            </a:r>
            <a:endParaRPr lang="ru-RU" sz="1400" dirty="0"/>
          </a:p>
          <a:p>
            <a:pPr lvl="0"/>
            <a:r>
              <a:rPr lang="ru-RU" sz="1400" dirty="0"/>
              <a:t>  </a:t>
            </a:r>
            <a:r>
              <a:rPr lang="sq-AL" sz="1400" dirty="0"/>
              <a:t>bazar ykdysadyýeti gatnaşyklary şertlerinde hojalyk bölümleriniñ peýdaly     mehanizmlerini işläp düzmäge;</a:t>
            </a:r>
            <a:endParaRPr lang="ru-RU" sz="1400" dirty="0"/>
          </a:p>
          <a:p>
            <a:pPr lvl="0"/>
            <a:r>
              <a:rPr lang="ru-RU" sz="1400" dirty="0"/>
              <a:t>  </a:t>
            </a:r>
            <a:r>
              <a:rPr lang="sq-AL" sz="1400" dirty="0"/>
              <a:t>daşky gurşawyñ ekologiýa ýagdaýyny gowulandyrmaga;</a:t>
            </a:r>
            <a:endParaRPr lang="ru-RU" sz="1400" dirty="0"/>
          </a:p>
          <a:p>
            <a:pPr lvl="0"/>
            <a:r>
              <a:rPr lang="ru-RU" sz="1400" dirty="0"/>
              <a:t>  </a:t>
            </a:r>
            <a:r>
              <a:rPr lang="sq-AL" sz="1400" dirty="0"/>
              <a:t>awtomobil we demir ýollary çäge basmakdan goramaga;</a:t>
            </a:r>
            <a:endParaRPr lang="ru-RU" sz="1400" dirty="0"/>
          </a:p>
          <a:p>
            <a:pPr lvl="0"/>
            <a:r>
              <a:rPr lang="ru-RU" sz="1400" dirty="0"/>
              <a:t>  </a:t>
            </a:r>
            <a:r>
              <a:rPr lang="sq-AL" sz="1400" dirty="0"/>
              <a:t>gün energiýasyny peýdalanmaga degişli ylmy-barlag işlerini geçirmäge. </a:t>
            </a:r>
            <a:endParaRPr lang="ru-RU" sz="1400" dirty="0"/>
          </a:p>
          <a:p>
            <a:r>
              <a:rPr lang="sq-AL" sz="1400" dirty="0"/>
              <a:t>    Ylmy-barlag işler nazary we amaly häsiýetlere eýe bolup, ol işleri ýerine ýetirmekde matematiki modelirlemek usullary we informasion tehnologiýalary giñden ulanylýar. </a:t>
            </a:r>
            <a:endParaRPr lang="ru-RU" sz="1400" dirty="0"/>
          </a:p>
        </p:txBody>
      </p:sp>
    </p:spTree>
    <p:extLst>
      <p:ext uri="{BB962C8B-B14F-4D97-AF65-F5344CB8AC3E}">
        <p14:creationId xmlns:p14="http://schemas.microsoft.com/office/powerpoint/2010/main" val="2761169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3214686"/>
            <a:ext cx="8183880" cy="2820354"/>
          </a:xfrm>
        </p:spPr>
        <p:txBody>
          <a:bodyPr/>
          <a:lstStyle/>
          <a:p>
            <a:endParaRPr lang="ru-RU" dirty="0"/>
          </a:p>
        </p:txBody>
      </p:sp>
      <p:sp>
        <p:nvSpPr>
          <p:cNvPr id="3" name="Содержимое 2"/>
          <p:cNvSpPr>
            <a:spLocks noGrp="1"/>
          </p:cNvSpPr>
          <p:nvPr>
            <p:ph idx="1"/>
          </p:nvPr>
        </p:nvSpPr>
        <p:spPr>
          <a:xfrm>
            <a:off x="502920" y="530352"/>
            <a:ext cx="8183880" cy="2898648"/>
          </a:xfrm>
        </p:spPr>
        <p:txBody>
          <a:bodyPr>
            <a:normAutofit fontScale="92500" lnSpcReduction="20000"/>
          </a:bodyPr>
          <a:lstStyle/>
          <a:p>
            <a:pPr algn="just">
              <a:lnSpc>
                <a:spcPct val="150000"/>
              </a:lnSpc>
            </a:pPr>
            <a:r>
              <a:rPr lang="ru-RU" sz="2400" i="1" dirty="0" err="1">
                <a:solidFill>
                  <a:srgbClr val="002060"/>
                </a:solidFill>
                <a:effectLst>
                  <a:outerShdw blurRad="38100" dist="38100" dir="2700000" algn="tl">
                    <a:srgbClr val="000000">
                      <a:alpha val="43137"/>
                    </a:srgbClr>
                  </a:outerShdw>
                </a:effectLst>
              </a:rPr>
              <a:t>Beýik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Ýüpek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ýoly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Hytaý</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bilen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Merkezi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we</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Alynky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Aziýany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hatda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Ýewropany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birleşdirip</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ol</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taryhyň</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irki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döwürlerinden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giçki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orta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asyrlara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çenli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gatnawly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bolupdyr</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Beýik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Ýüpek</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ýolunyň</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döremegi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bilen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Hytaýdan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Günbatar</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Ýewropa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ýurtlaryna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çenli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ýoluny</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üzmän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geçýän</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söwda</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kerweni</a:t>
            </a:r>
            <a:r>
              <a:rPr lang="ru-RU" sz="2400" i="1" dirty="0">
                <a:solidFill>
                  <a:srgbClr val="002060"/>
                </a:solidFill>
                <a:effectLst>
                  <a:outerShdw blurRad="38100" dist="38100" dir="2700000" algn="tl">
                    <a:srgbClr val="000000">
                      <a:alpha val="43137"/>
                    </a:srgbClr>
                  </a:outerShdw>
                </a:effectLst>
              </a:rPr>
              <a:t>  </a:t>
            </a:r>
            <a:r>
              <a:rPr lang="ru-RU" sz="2400" i="1" dirty="0" err="1">
                <a:solidFill>
                  <a:srgbClr val="002060"/>
                </a:solidFill>
                <a:effectLst>
                  <a:outerShdw blurRad="38100" dist="38100" dir="2700000" algn="tl">
                    <a:srgbClr val="000000">
                      <a:alpha val="43137"/>
                    </a:srgbClr>
                  </a:outerShdw>
                </a:effectLst>
              </a:rPr>
              <a:t>bolupdyr</a:t>
            </a:r>
            <a:r>
              <a:rPr lang="ru-RU" sz="2400" i="1" dirty="0">
                <a:solidFill>
                  <a:srgbClr val="002060"/>
                </a:solidFill>
                <a:effectLst>
                  <a:outerShdw blurRad="38100" dist="38100" dir="2700000" algn="tl">
                    <a:srgbClr val="000000">
                      <a:alpha val="43137"/>
                    </a:srgbClr>
                  </a:outerShdw>
                </a:effectLst>
              </a:rPr>
              <a:t>.</a:t>
            </a:r>
            <a:r>
              <a:rPr lang="ru-RU" sz="2400" i="1" dirty="0">
                <a:solidFill>
                  <a:srgbClr val="002060"/>
                </a:solidFill>
                <a:effectLst>
                  <a:outerShdw blurRad="38100" dist="38100" dir="2700000" algn="tl">
                    <a:srgbClr val="000000">
                      <a:alpha val="43137"/>
                    </a:srgbClr>
                  </a:outerShdw>
                </a:effectLst>
                <a:cs typeface="Times New Roman" pitchFamily="18" charset="0"/>
              </a:rPr>
              <a:t/>
            </a:r>
            <a:br>
              <a:rPr lang="ru-RU" sz="2400" i="1" dirty="0">
                <a:solidFill>
                  <a:srgbClr val="002060"/>
                </a:solidFill>
                <a:effectLst>
                  <a:outerShdw blurRad="38100" dist="38100" dir="2700000" algn="tl">
                    <a:srgbClr val="000000">
                      <a:alpha val="43137"/>
                    </a:srgbClr>
                  </a:outerShdw>
                </a:effectLst>
                <a:cs typeface="Times New Roman" pitchFamily="18" charset="0"/>
              </a:rPr>
            </a:br>
            <a:endParaRPr lang="ru-RU" sz="2400"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58" y="2857496"/>
            <a:ext cx="8429684" cy="35719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71480"/>
            <a:ext cx="8183880" cy="5572164"/>
          </a:xfrm>
        </p:spPr>
        <p:txBody>
          <a:bodyPr>
            <a:normAutofit/>
          </a:bodyPr>
          <a:lstStyle/>
          <a:p>
            <a:pPr algn="ct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Beýik ýüpek ýolunyň  kartasyndan bir görnüş</a:t>
            </a:r>
            <a:br>
              <a:rPr lang="tk-TM" sz="2000" dirty="0"/>
            </a:br>
            <a:endParaRPr lang="ru-RU" sz="20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428604"/>
            <a:ext cx="8501122" cy="47863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
            <a:ext cx="8643998" cy="3643314"/>
          </a:xfrm>
          <a:ln>
            <a:solidFill>
              <a:schemeClr val="accent1"/>
            </a:solidFill>
          </a:ln>
        </p:spPr>
        <p:txBody>
          <a:bodyPr>
            <a:normAutofit/>
          </a:bodyPr>
          <a:lstStyle/>
          <a:p>
            <a:pPr algn="just">
              <a:lnSpc>
                <a:spcPct val="150000"/>
              </a:lnSpc>
              <a:buClr>
                <a:schemeClr val="tx2">
                  <a:lumMod val="50000"/>
                </a:schemeClr>
              </a:buClr>
              <a:buFont typeface="Wingdings" pitchFamily="2" charset="2"/>
              <a:buChar char="v"/>
            </a:pP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2013-nji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15 –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noýabrynda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Türkmenistanyň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Ministrler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Kabinetiniň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Parižden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hoş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gelip</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gowşandygy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berildi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ýagny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Birleşen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Milletler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Bilim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ylym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we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medeniýet</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boýunça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maslahatynyň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Fransiýa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Respublikasynyň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paýtagtynda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37-nji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Türkmenistan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ilkinji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gezek</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2013 – 2017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ýyllarda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Ýerine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Ýetiriji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geňeşiniň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agzalygyna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saýlandy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p>
          <a:p>
            <a:pPr algn="just"/>
            <a:endParaRPr lang="ru-RU" sz="2800" dirty="0">
              <a:latin typeface="Calibri" pitchFamily="34" charset="0"/>
              <a:cs typeface="Calibri" pitchFamily="34" charset="0"/>
            </a:endParaRPr>
          </a:p>
        </p:txBody>
      </p:sp>
      <p:pic>
        <p:nvPicPr>
          <p:cNvPr id="4098" name="Picture 2" descr="E:\MEKAN\Desktop\documents\doc photos\IMG_20140327_104726.jpg"/>
          <p:cNvPicPr>
            <a:picLocks noChangeAspect="1" noChangeArrowheads="1"/>
          </p:cNvPicPr>
          <p:nvPr/>
        </p:nvPicPr>
        <p:blipFill>
          <a:blip r:embed="rId2" cstate="print"/>
          <a:srcRect/>
          <a:stretch>
            <a:fillRect/>
          </a:stretch>
        </p:blipFill>
        <p:spPr bwMode="auto">
          <a:xfrm>
            <a:off x="142844" y="3428976"/>
            <a:ext cx="4786346" cy="3429024"/>
          </a:xfrm>
          <a:prstGeom prst="rect">
            <a:avLst/>
          </a:prstGeom>
          <a:ln>
            <a:noFill/>
          </a:ln>
          <a:effectLst>
            <a:softEdge rad="112500"/>
          </a:effectLst>
        </p:spPr>
      </p:pic>
      <p:pic>
        <p:nvPicPr>
          <p:cNvPr id="4099" name="Picture 3" descr="E:\MEKAN\Desktop\documents\doc photos\IMG_20140327_105049.jpg"/>
          <p:cNvPicPr>
            <a:picLocks noChangeAspect="1" noChangeArrowheads="1"/>
          </p:cNvPicPr>
          <p:nvPr/>
        </p:nvPicPr>
        <p:blipFill>
          <a:blip r:embed="rId3" cstate="print"/>
          <a:srcRect/>
          <a:stretch>
            <a:fillRect/>
          </a:stretch>
        </p:blipFill>
        <p:spPr bwMode="auto">
          <a:xfrm>
            <a:off x="2000232" y="3857628"/>
            <a:ext cx="1248398" cy="885365"/>
          </a:xfrm>
          <a:prstGeom prst="ellipse">
            <a:avLst/>
          </a:prstGeom>
          <a:ln>
            <a:noFill/>
          </a:ln>
          <a:effectLst>
            <a:softEdge rad="112500"/>
          </a:effectLst>
        </p:spPr>
      </p:pic>
      <p:pic>
        <p:nvPicPr>
          <p:cNvPr id="2050" name="Picture 2"/>
          <p:cNvPicPr>
            <a:picLocks noChangeAspect="1" noChangeArrowheads="1"/>
          </p:cNvPicPr>
          <p:nvPr/>
        </p:nvPicPr>
        <p:blipFill>
          <a:blip r:embed="rId4" cstate="print"/>
          <a:srcRect/>
          <a:stretch>
            <a:fillRect/>
          </a:stretch>
        </p:blipFill>
        <p:spPr bwMode="auto">
          <a:xfrm>
            <a:off x="4929190" y="3000372"/>
            <a:ext cx="4071966" cy="3714776"/>
          </a:xfrm>
          <a:prstGeom prst="rect">
            <a:avLst/>
          </a:prstGeom>
          <a:noFill/>
          <a:ln w="9525">
            <a:noFill/>
            <a:miter lim="800000"/>
            <a:headEnd/>
            <a:tailEnd/>
          </a:ln>
          <a:effectLst/>
        </p:spPr>
      </p:pic>
    </p:spTree>
  </p:cSld>
  <p:clrMapOvr>
    <a:masterClrMapping/>
  </p:clrMapOvr>
  <p:transition spd="med">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552728"/>
          </a:xfrm>
        </p:spPr>
        <p:txBody>
          <a:bodyPr>
            <a:normAutofit fontScale="70000" lnSpcReduction="20000"/>
          </a:bodyPr>
          <a:lstStyle/>
          <a:p>
            <a:pPr algn="just">
              <a:lnSpc>
                <a:spcPct val="120000"/>
              </a:lnSpc>
            </a:pPr>
            <a:endParaRPr lang="ru-RU" sz="2800" dirty="0" smtClean="0"/>
          </a:p>
          <a:p>
            <a:pPr algn="just">
              <a:lnSpc>
                <a:spcPct val="120000"/>
              </a:lnSpc>
            </a:pPr>
            <a:r>
              <a:rPr lang="ru-RU" sz="2800" dirty="0" err="1" smtClean="0"/>
              <a:t>Beýik</a:t>
            </a:r>
            <a:r>
              <a:rPr lang="ru-RU" sz="2800" dirty="0" smtClean="0"/>
              <a:t> </a:t>
            </a:r>
            <a:r>
              <a:rPr lang="ru-RU" sz="2800" dirty="0" err="1"/>
              <a:t>Ýüpek</a:t>
            </a:r>
            <a:r>
              <a:rPr lang="ru-RU" sz="2800" dirty="0"/>
              <a:t> </a:t>
            </a:r>
            <a:r>
              <a:rPr lang="ru-RU" sz="2800" dirty="0" err="1"/>
              <a:t>ýolunyň</a:t>
            </a:r>
            <a:r>
              <a:rPr lang="ru-RU" sz="2800" dirty="0"/>
              <a:t> </a:t>
            </a:r>
            <a:r>
              <a:rPr lang="ru-RU" sz="2800" dirty="0" err="1"/>
              <a:t>täze</a:t>
            </a:r>
            <a:r>
              <a:rPr lang="ru-RU" sz="2800" dirty="0"/>
              <a:t> </a:t>
            </a:r>
            <a:r>
              <a:rPr lang="ru-RU" sz="2800" dirty="0" err="1"/>
              <a:t>şertlerinde</a:t>
            </a:r>
            <a:r>
              <a:rPr lang="ru-RU" sz="2800" dirty="0"/>
              <a:t> </a:t>
            </a:r>
            <a:r>
              <a:rPr lang="ru-RU" sz="2800" dirty="0" err="1"/>
              <a:t>dikeldilýän</a:t>
            </a:r>
            <a:r>
              <a:rPr lang="ru-RU" sz="2800" dirty="0"/>
              <a:t> </a:t>
            </a:r>
            <a:r>
              <a:rPr lang="ru-RU" sz="2800" dirty="0" err="1"/>
              <a:t>häzirki</a:t>
            </a:r>
            <a:r>
              <a:rPr lang="ru-RU" sz="2800" dirty="0"/>
              <a:t> </a:t>
            </a:r>
            <a:r>
              <a:rPr lang="ru-RU" sz="2800" dirty="0" err="1"/>
              <a:t>döwründe</a:t>
            </a:r>
            <a:r>
              <a:rPr lang="ru-RU" sz="2800" dirty="0"/>
              <a:t> </a:t>
            </a:r>
            <a:r>
              <a:rPr lang="ru-RU" sz="2800" dirty="0" err="1"/>
              <a:t>ýürduň</a:t>
            </a:r>
            <a:r>
              <a:rPr lang="ru-RU" sz="2800" dirty="0"/>
              <a:t> </a:t>
            </a:r>
            <a:r>
              <a:rPr lang="ru-RU" sz="2800" dirty="0" err="1"/>
              <a:t>ulag-logistik</a:t>
            </a:r>
            <a:r>
              <a:rPr lang="ru-RU" sz="2800" dirty="0"/>
              <a:t> </a:t>
            </a:r>
            <a:r>
              <a:rPr lang="ru-RU" sz="2800" dirty="0" err="1"/>
              <a:t>mümkinçiliklerinden</a:t>
            </a:r>
            <a:r>
              <a:rPr lang="ru-RU" sz="2800" dirty="0"/>
              <a:t> </a:t>
            </a:r>
            <a:r>
              <a:rPr lang="ru-RU" sz="2800" dirty="0" err="1"/>
              <a:t>netijeli</a:t>
            </a:r>
            <a:r>
              <a:rPr lang="ru-RU" sz="2800" dirty="0"/>
              <a:t> </a:t>
            </a:r>
            <a:r>
              <a:rPr lang="ru-RU" sz="2800" dirty="0" err="1"/>
              <a:t>peýdalanmaga</a:t>
            </a:r>
            <a:r>
              <a:rPr lang="ru-RU" sz="2800" dirty="0"/>
              <a:t> </a:t>
            </a:r>
            <a:r>
              <a:rPr lang="ru-RU" sz="2800" dirty="0" err="1"/>
              <a:t>şert</a:t>
            </a:r>
            <a:r>
              <a:rPr lang="ru-RU" sz="2800" dirty="0"/>
              <a:t> </a:t>
            </a:r>
            <a:r>
              <a:rPr lang="ru-RU" sz="2800" dirty="0" err="1"/>
              <a:t>döretjek</a:t>
            </a:r>
            <a:r>
              <a:rPr lang="ru-RU" sz="2800" dirty="0"/>
              <a:t> “</a:t>
            </a:r>
            <a:r>
              <a:rPr lang="ru-RU" sz="2800" dirty="0" err="1"/>
              <a:t>Türkmenistanyň</a:t>
            </a:r>
            <a:r>
              <a:rPr lang="ru-RU" sz="2800" dirty="0"/>
              <a:t> </a:t>
            </a:r>
            <a:r>
              <a:rPr lang="ru-RU" sz="2800" dirty="0" err="1"/>
              <a:t>ulag</a:t>
            </a:r>
            <a:r>
              <a:rPr lang="ru-RU" sz="2800" dirty="0"/>
              <a:t> </a:t>
            </a:r>
            <a:r>
              <a:rPr lang="ru-RU" sz="2800" dirty="0" err="1"/>
              <a:t>syýasatynyň</a:t>
            </a:r>
            <a:r>
              <a:rPr lang="ru-RU" sz="2800" dirty="0"/>
              <a:t> </a:t>
            </a:r>
            <a:r>
              <a:rPr lang="ru-RU" sz="2800" dirty="0" err="1"/>
              <a:t>esaslary</a:t>
            </a:r>
            <a:r>
              <a:rPr lang="ru-RU" sz="2800" dirty="0"/>
              <a:t> </a:t>
            </a:r>
            <a:r>
              <a:rPr lang="ru-RU" sz="2800" dirty="0" err="1"/>
              <a:t>hakynda</a:t>
            </a:r>
            <a:r>
              <a:rPr lang="ru-RU" sz="2800" dirty="0"/>
              <a:t>” </a:t>
            </a:r>
            <a:r>
              <a:rPr lang="ru-RU" sz="2800" dirty="0" err="1"/>
              <a:t>Türkmenistanyň</a:t>
            </a:r>
            <a:r>
              <a:rPr lang="ru-RU" sz="2800" dirty="0"/>
              <a:t> </a:t>
            </a:r>
            <a:r>
              <a:rPr lang="ru-RU" sz="2800" dirty="0" err="1"/>
              <a:t>Kanuny</a:t>
            </a:r>
            <a:r>
              <a:rPr lang="ru-RU" sz="2800" dirty="0"/>
              <a:t> </a:t>
            </a:r>
            <a:r>
              <a:rPr lang="ru-RU" sz="2800" dirty="0" err="1"/>
              <a:t>kabul</a:t>
            </a:r>
            <a:r>
              <a:rPr lang="ru-RU" sz="2800" dirty="0"/>
              <a:t> </a:t>
            </a:r>
            <a:r>
              <a:rPr lang="ru-RU" sz="2800" dirty="0" err="1"/>
              <a:t>edilip</a:t>
            </a:r>
            <a:r>
              <a:rPr lang="ru-RU" sz="2800" dirty="0"/>
              <a:t>, </a:t>
            </a:r>
            <a:r>
              <a:rPr lang="ru-RU" sz="2800" dirty="0" err="1"/>
              <a:t>onda</a:t>
            </a:r>
            <a:r>
              <a:rPr lang="ru-RU" sz="2800" dirty="0"/>
              <a:t> </a:t>
            </a:r>
            <a:r>
              <a:rPr lang="ru-RU" sz="2800" dirty="0" err="1"/>
              <a:t>ulag</a:t>
            </a:r>
            <a:r>
              <a:rPr lang="ru-RU" sz="2800" dirty="0"/>
              <a:t> </a:t>
            </a:r>
            <a:r>
              <a:rPr lang="ru-RU" sz="2800" dirty="0" err="1"/>
              <a:t>syýasatynyň</a:t>
            </a:r>
            <a:r>
              <a:rPr lang="ru-RU" sz="2800" dirty="0"/>
              <a:t> </a:t>
            </a:r>
            <a:r>
              <a:rPr lang="ru-RU" sz="2800" dirty="0" err="1"/>
              <a:t>esasy</a:t>
            </a:r>
            <a:r>
              <a:rPr lang="ru-RU" sz="2800" dirty="0"/>
              <a:t> </a:t>
            </a:r>
            <a:r>
              <a:rPr lang="ru-RU" sz="2800" dirty="0" err="1"/>
              <a:t>wezipelerini</a:t>
            </a:r>
            <a:r>
              <a:rPr lang="ru-RU" sz="2800" dirty="0"/>
              <a:t>, </a:t>
            </a:r>
            <a:r>
              <a:rPr lang="ru-RU" sz="2800" dirty="0" err="1"/>
              <a:t>ulag</a:t>
            </a:r>
            <a:r>
              <a:rPr lang="ru-RU" sz="2800" dirty="0"/>
              <a:t> </a:t>
            </a:r>
            <a:r>
              <a:rPr lang="ru-RU" sz="2800" dirty="0" err="1"/>
              <a:t>babatda</a:t>
            </a:r>
            <a:r>
              <a:rPr lang="ru-RU" sz="2800" dirty="0"/>
              <a:t> </a:t>
            </a:r>
            <a:r>
              <a:rPr lang="ru-RU" sz="2800" dirty="0" err="1"/>
              <a:t>kabul</a:t>
            </a:r>
            <a:r>
              <a:rPr lang="ru-RU" sz="2800" dirty="0"/>
              <a:t> </a:t>
            </a:r>
            <a:r>
              <a:rPr lang="ru-RU" sz="2800" dirty="0" err="1"/>
              <a:t>edilen</a:t>
            </a:r>
            <a:r>
              <a:rPr lang="ru-RU" sz="2800" dirty="0"/>
              <a:t> </a:t>
            </a:r>
            <a:r>
              <a:rPr lang="ru-RU" sz="2800" dirty="0" err="1"/>
              <a:t>halkara</a:t>
            </a:r>
            <a:r>
              <a:rPr lang="ru-RU" sz="2800" dirty="0"/>
              <a:t>  </a:t>
            </a:r>
            <a:r>
              <a:rPr lang="ru-RU" sz="2800" dirty="0" err="1"/>
              <a:t>hukuk</a:t>
            </a:r>
            <a:r>
              <a:rPr lang="ru-RU" sz="2800" dirty="0"/>
              <a:t> </a:t>
            </a:r>
            <a:r>
              <a:rPr lang="ru-RU" sz="2800" dirty="0" err="1"/>
              <a:t>resminamalaryny</a:t>
            </a:r>
            <a:r>
              <a:rPr lang="ru-RU" sz="2800" dirty="0"/>
              <a:t> </a:t>
            </a:r>
            <a:r>
              <a:rPr lang="ru-RU" sz="2800" dirty="0" err="1"/>
              <a:t>durmuşa</a:t>
            </a:r>
            <a:r>
              <a:rPr lang="ru-RU" sz="2800" dirty="0"/>
              <a:t> </a:t>
            </a:r>
            <a:r>
              <a:rPr lang="ru-RU" sz="2800" dirty="0" err="1"/>
              <a:t>geçirmek</a:t>
            </a:r>
            <a:r>
              <a:rPr lang="ru-RU" sz="2800" dirty="0"/>
              <a:t>, </a:t>
            </a:r>
            <a:r>
              <a:rPr lang="ru-RU" sz="2800" dirty="0" err="1"/>
              <a:t>Türkmenistanyň</a:t>
            </a:r>
            <a:r>
              <a:rPr lang="ru-RU" sz="2800" dirty="0"/>
              <a:t> </a:t>
            </a:r>
            <a:r>
              <a:rPr lang="ru-RU" sz="2800" dirty="0" err="1"/>
              <a:t>üstaşyr</a:t>
            </a:r>
            <a:r>
              <a:rPr lang="ru-RU" sz="2800" dirty="0"/>
              <a:t> </a:t>
            </a:r>
            <a:r>
              <a:rPr lang="ru-RU" sz="2800" dirty="0" err="1"/>
              <a:t>geçelge</a:t>
            </a:r>
            <a:r>
              <a:rPr lang="ru-RU" sz="2800" dirty="0"/>
              <a:t> </a:t>
            </a:r>
            <a:r>
              <a:rPr lang="ru-RU" sz="2800" dirty="0" err="1"/>
              <a:t>mümkinçiliklerini</a:t>
            </a:r>
            <a:r>
              <a:rPr lang="ru-RU" sz="2800" dirty="0"/>
              <a:t> </a:t>
            </a:r>
            <a:r>
              <a:rPr lang="ru-RU" sz="2800" dirty="0" err="1"/>
              <a:t>netijeli</a:t>
            </a:r>
            <a:r>
              <a:rPr lang="ru-RU" sz="2800" dirty="0"/>
              <a:t> </a:t>
            </a:r>
            <a:r>
              <a:rPr lang="ru-RU" sz="2800" dirty="0" err="1"/>
              <a:t>ulanmak</a:t>
            </a:r>
            <a:r>
              <a:rPr lang="ru-RU" sz="2800" dirty="0"/>
              <a:t> </a:t>
            </a:r>
            <a:r>
              <a:rPr lang="ru-RU" sz="2800" dirty="0" err="1"/>
              <a:t>arkaly</a:t>
            </a:r>
            <a:r>
              <a:rPr lang="ru-RU" sz="2800" dirty="0"/>
              <a:t> </a:t>
            </a:r>
            <a:r>
              <a:rPr lang="ru-RU" sz="2800" dirty="0" err="1"/>
              <a:t>birleşen</a:t>
            </a:r>
            <a:r>
              <a:rPr lang="ru-RU" sz="2800" dirty="0"/>
              <a:t> </a:t>
            </a:r>
            <a:r>
              <a:rPr lang="ru-RU" sz="2800" dirty="0" err="1"/>
              <a:t>multimodal</a:t>
            </a:r>
            <a:r>
              <a:rPr lang="ru-RU" sz="2800" dirty="0"/>
              <a:t> </a:t>
            </a:r>
            <a:r>
              <a:rPr lang="ru-RU" sz="2800" dirty="0" err="1"/>
              <a:t>ulag</a:t>
            </a:r>
            <a:r>
              <a:rPr lang="ru-RU" sz="2800" dirty="0"/>
              <a:t> </a:t>
            </a:r>
            <a:r>
              <a:rPr lang="ru-RU" sz="2800" dirty="0" err="1"/>
              <a:t>üştaşyr</a:t>
            </a:r>
            <a:r>
              <a:rPr lang="ru-RU" sz="2800" dirty="0"/>
              <a:t> </a:t>
            </a:r>
            <a:r>
              <a:rPr lang="ru-RU" sz="2800" dirty="0" err="1"/>
              <a:t>ulgamlaryny</a:t>
            </a:r>
            <a:r>
              <a:rPr lang="ru-RU" sz="2800" dirty="0"/>
              <a:t> </a:t>
            </a:r>
            <a:r>
              <a:rPr lang="ru-RU" sz="2800" dirty="0" err="1"/>
              <a:t>döretmek</a:t>
            </a:r>
            <a:r>
              <a:rPr lang="ru-RU" sz="2800" dirty="0"/>
              <a:t>, </a:t>
            </a:r>
            <a:r>
              <a:rPr lang="ru-RU" sz="2800" dirty="0" err="1"/>
              <a:t>ulag</a:t>
            </a:r>
            <a:r>
              <a:rPr lang="ru-RU" sz="2800" dirty="0"/>
              <a:t> </a:t>
            </a:r>
            <a:r>
              <a:rPr lang="ru-RU" sz="2800" dirty="0" err="1"/>
              <a:t>hyzmatlaryny</a:t>
            </a:r>
            <a:r>
              <a:rPr lang="ru-RU" sz="2800" dirty="0"/>
              <a:t> </a:t>
            </a:r>
            <a:r>
              <a:rPr lang="ru-RU" sz="2800" dirty="0" err="1"/>
              <a:t>üpjün</a:t>
            </a:r>
            <a:r>
              <a:rPr lang="ru-RU" sz="2800" dirty="0"/>
              <a:t> </a:t>
            </a:r>
            <a:r>
              <a:rPr lang="ru-RU" sz="2800" dirty="0" err="1"/>
              <a:t>etmek</a:t>
            </a:r>
            <a:r>
              <a:rPr lang="ru-RU" sz="2800" dirty="0"/>
              <a:t> </a:t>
            </a:r>
            <a:r>
              <a:rPr lang="ru-RU" sz="2800" dirty="0" err="1"/>
              <a:t>üçin</a:t>
            </a:r>
            <a:r>
              <a:rPr lang="ru-RU" sz="2800" dirty="0"/>
              <a:t> </a:t>
            </a:r>
            <a:r>
              <a:rPr lang="ru-RU" sz="2800" dirty="0" err="1"/>
              <a:t>daşary</a:t>
            </a:r>
            <a:r>
              <a:rPr lang="ru-RU" sz="2800" dirty="0"/>
              <a:t> </a:t>
            </a:r>
            <a:r>
              <a:rPr lang="ru-RU" sz="2800" dirty="0" err="1"/>
              <a:t>ýurt</a:t>
            </a:r>
            <a:r>
              <a:rPr lang="ru-RU" sz="2800" dirty="0"/>
              <a:t> </a:t>
            </a:r>
            <a:r>
              <a:rPr lang="ru-RU" sz="2800" dirty="0" err="1"/>
              <a:t>döwletleri</a:t>
            </a:r>
            <a:r>
              <a:rPr lang="ru-RU" sz="2800" dirty="0"/>
              <a:t> </a:t>
            </a:r>
            <a:r>
              <a:rPr lang="ru-RU" sz="2800" dirty="0" err="1"/>
              <a:t>we</a:t>
            </a:r>
            <a:r>
              <a:rPr lang="ru-RU" sz="2800" dirty="0"/>
              <a:t> </a:t>
            </a:r>
            <a:r>
              <a:rPr lang="ru-RU" sz="2800" dirty="0" err="1"/>
              <a:t>halkara</a:t>
            </a:r>
            <a:r>
              <a:rPr lang="ru-RU" sz="2800" dirty="0"/>
              <a:t> </a:t>
            </a:r>
            <a:r>
              <a:rPr lang="ru-RU" sz="2800" dirty="0" err="1"/>
              <a:t>guramalary</a:t>
            </a:r>
            <a:r>
              <a:rPr lang="ru-RU" sz="2800" dirty="0"/>
              <a:t> </a:t>
            </a:r>
            <a:r>
              <a:rPr lang="ru-RU" sz="2800" dirty="0" err="1"/>
              <a:t>bilen</a:t>
            </a:r>
            <a:r>
              <a:rPr lang="ru-RU" sz="2800" dirty="0"/>
              <a:t> </a:t>
            </a:r>
            <a:r>
              <a:rPr lang="ru-RU" sz="2800" dirty="0" err="1"/>
              <a:t>hyzmatdaşlygy</a:t>
            </a:r>
            <a:r>
              <a:rPr lang="ru-RU" sz="2800" dirty="0"/>
              <a:t> </a:t>
            </a:r>
            <a:r>
              <a:rPr lang="ru-RU" sz="2800" dirty="0" err="1"/>
              <a:t>ýola</a:t>
            </a:r>
            <a:r>
              <a:rPr lang="ru-RU" sz="2800" dirty="0"/>
              <a:t> </a:t>
            </a:r>
            <a:r>
              <a:rPr lang="ru-RU" sz="2800" dirty="0" err="1"/>
              <a:t>goýmak</a:t>
            </a:r>
            <a:r>
              <a:rPr lang="ru-RU" sz="2800" dirty="0"/>
              <a:t> </a:t>
            </a:r>
            <a:r>
              <a:rPr lang="ru-RU" sz="2800" dirty="0" err="1"/>
              <a:t>hem-de</a:t>
            </a:r>
            <a:r>
              <a:rPr lang="ru-RU" sz="2800" dirty="0"/>
              <a:t> </a:t>
            </a:r>
            <a:r>
              <a:rPr lang="ru-RU" sz="2800" dirty="0" err="1"/>
              <a:t>ösdürmek</a:t>
            </a:r>
            <a:r>
              <a:rPr lang="ru-RU" sz="2800" dirty="0"/>
              <a:t> </a:t>
            </a:r>
            <a:r>
              <a:rPr lang="ru-RU" sz="2800" dirty="0" err="1"/>
              <a:t>Türkmenistanyň</a:t>
            </a:r>
            <a:r>
              <a:rPr lang="ru-RU" sz="2800" dirty="0"/>
              <a:t> </a:t>
            </a:r>
            <a:r>
              <a:rPr lang="ru-RU" sz="2800" dirty="0" err="1"/>
              <a:t>ulag</a:t>
            </a:r>
            <a:r>
              <a:rPr lang="ru-RU" sz="2800" dirty="0"/>
              <a:t> </a:t>
            </a:r>
            <a:r>
              <a:rPr lang="ru-RU" sz="2800" dirty="0" err="1"/>
              <a:t>syýasatynyň</a:t>
            </a:r>
            <a:r>
              <a:rPr lang="ru-RU" sz="2800" dirty="0"/>
              <a:t> </a:t>
            </a:r>
            <a:r>
              <a:rPr lang="ru-RU" sz="2800" dirty="0" err="1"/>
              <a:t>esasy</a:t>
            </a:r>
            <a:r>
              <a:rPr lang="ru-RU" sz="2800" dirty="0"/>
              <a:t> </a:t>
            </a:r>
            <a:r>
              <a:rPr lang="ru-RU" sz="2800" dirty="0" err="1"/>
              <a:t>ugurlary</a:t>
            </a:r>
            <a:r>
              <a:rPr lang="ru-RU" sz="2800" dirty="0"/>
              <a:t> </a:t>
            </a:r>
            <a:r>
              <a:rPr lang="ru-RU" sz="2800" dirty="0" err="1"/>
              <a:t>hökmünde</a:t>
            </a:r>
            <a:r>
              <a:rPr lang="ru-RU" sz="2800" dirty="0"/>
              <a:t> </a:t>
            </a:r>
            <a:r>
              <a:rPr lang="ru-RU" sz="2800" dirty="0" err="1"/>
              <a:t>kesgitlenilýär</a:t>
            </a:r>
            <a:r>
              <a:rPr lang="ru-RU" sz="2800" dirty="0"/>
              <a:t>. </a:t>
            </a:r>
            <a:r>
              <a:rPr lang="ru-RU" sz="2800" dirty="0" err="1"/>
              <a:t>Şeýle</a:t>
            </a:r>
            <a:r>
              <a:rPr lang="ru-RU" sz="2800" dirty="0"/>
              <a:t> </a:t>
            </a:r>
            <a:r>
              <a:rPr lang="ru-RU" sz="2800" dirty="0" err="1"/>
              <a:t>hem</a:t>
            </a:r>
            <a:r>
              <a:rPr lang="ru-RU" sz="2800" dirty="0"/>
              <a:t>, </a:t>
            </a:r>
            <a:r>
              <a:rPr lang="ru-RU" sz="2800" dirty="0" err="1"/>
              <a:t>Kanunda</a:t>
            </a:r>
            <a:r>
              <a:rPr lang="ru-RU" sz="2800" dirty="0"/>
              <a:t>: “ </a:t>
            </a:r>
            <a:r>
              <a:rPr lang="ru-RU" sz="2800" dirty="0" err="1"/>
              <a:t>Durnukly</a:t>
            </a:r>
            <a:r>
              <a:rPr lang="ru-RU" sz="2800" dirty="0"/>
              <a:t> </a:t>
            </a:r>
            <a:r>
              <a:rPr lang="ru-RU" sz="2800" dirty="0" err="1"/>
              <a:t>ösüşiň</a:t>
            </a:r>
            <a:r>
              <a:rPr lang="ru-RU" sz="2800" dirty="0"/>
              <a:t> </a:t>
            </a:r>
            <a:r>
              <a:rPr lang="ru-RU" sz="2800" dirty="0" err="1"/>
              <a:t>hereketlendiriji</a:t>
            </a:r>
            <a:r>
              <a:rPr lang="ru-RU" sz="2800" dirty="0"/>
              <a:t> </a:t>
            </a:r>
            <a:r>
              <a:rPr lang="ru-RU" sz="2800" dirty="0" err="1"/>
              <a:t>güýji</a:t>
            </a:r>
            <a:r>
              <a:rPr lang="ru-RU" sz="2800" dirty="0"/>
              <a:t> </a:t>
            </a:r>
            <a:r>
              <a:rPr lang="ru-RU" sz="2800" dirty="0" err="1"/>
              <a:t>hökmünde</a:t>
            </a:r>
            <a:r>
              <a:rPr lang="ru-RU" sz="2800" dirty="0"/>
              <a:t> </a:t>
            </a:r>
            <a:r>
              <a:rPr lang="ru-RU" sz="2800" dirty="0" err="1"/>
              <a:t>Türkmenistan</a:t>
            </a:r>
            <a:r>
              <a:rPr lang="ru-RU" sz="2800" dirty="0"/>
              <a:t> </a:t>
            </a:r>
            <a:r>
              <a:rPr lang="ru-RU" sz="2800" dirty="0" err="1"/>
              <a:t>halkara</a:t>
            </a:r>
            <a:r>
              <a:rPr lang="ru-RU" sz="2800" dirty="0"/>
              <a:t> </a:t>
            </a:r>
            <a:r>
              <a:rPr lang="ru-RU" sz="2800" dirty="0" err="1"/>
              <a:t>ulag</a:t>
            </a:r>
            <a:r>
              <a:rPr lang="ru-RU" sz="2800" dirty="0"/>
              <a:t> </a:t>
            </a:r>
            <a:r>
              <a:rPr lang="ru-RU" sz="2800" dirty="0" err="1"/>
              <a:t>işiniň</a:t>
            </a:r>
            <a:r>
              <a:rPr lang="ru-RU" sz="2800" dirty="0"/>
              <a:t> </a:t>
            </a:r>
            <a:r>
              <a:rPr lang="ru-RU" sz="2800" dirty="0" err="1"/>
              <a:t>ösüşine</a:t>
            </a:r>
            <a:r>
              <a:rPr lang="ru-RU" sz="2800" dirty="0"/>
              <a:t> </a:t>
            </a:r>
            <a:r>
              <a:rPr lang="ru-RU" sz="2800" dirty="0" err="1"/>
              <a:t>ýardam</a:t>
            </a:r>
            <a:r>
              <a:rPr lang="ru-RU" sz="2800" dirty="0"/>
              <a:t> </a:t>
            </a:r>
            <a:r>
              <a:rPr lang="ru-RU" sz="2800" dirty="0" err="1"/>
              <a:t>berýär</a:t>
            </a:r>
            <a:r>
              <a:rPr lang="ru-RU" sz="2800" dirty="0"/>
              <a:t> </a:t>
            </a:r>
            <a:r>
              <a:rPr lang="ru-RU" sz="2800" dirty="0" err="1"/>
              <a:t>we</a:t>
            </a:r>
            <a:r>
              <a:rPr lang="ru-RU" sz="2800" dirty="0"/>
              <a:t> </a:t>
            </a:r>
            <a:r>
              <a:rPr lang="ru-RU" sz="2800" dirty="0" err="1"/>
              <a:t>onuň</a:t>
            </a:r>
            <a:r>
              <a:rPr lang="ru-RU" sz="2800" dirty="0"/>
              <a:t> </a:t>
            </a:r>
            <a:r>
              <a:rPr lang="ru-RU" sz="2800" dirty="0" err="1"/>
              <a:t>amala</a:t>
            </a:r>
            <a:r>
              <a:rPr lang="ru-RU" sz="2800" dirty="0"/>
              <a:t> </a:t>
            </a:r>
            <a:r>
              <a:rPr lang="ru-RU" sz="2800" dirty="0" err="1"/>
              <a:t>aşyrylmagy</a:t>
            </a:r>
            <a:r>
              <a:rPr lang="ru-RU" sz="2800" dirty="0"/>
              <a:t> </a:t>
            </a:r>
            <a:r>
              <a:rPr lang="ru-RU" sz="2800" dirty="0" err="1"/>
              <a:t>üçin</a:t>
            </a:r>
            <a:r>
              <a:rPr lang="ru-RU" sz="2800" dirty="0"/>
              <a:t> </a:t>
            </a:r>
            <a:r>
              <a:rPr lang="ru-RU" sz="2800" dirty="0" err="1"/>
              <a:t>ykdysady</a:t>
            </a:r>
            <a:r>
              <a:rPr lang="ru-RU" sz="2800" dirty="0"/>
              <a:t>, </a:t>
            </a:r>
            <a:r>
              <a:rPr lang="ru-RU" sz="2800" dirty="0" err="1"/>
              <a:t>guramaçylyk</a:t>
            </a:r>
            <a:r>
              <a:rPr lang="ru-RU" sz="2800" dirty="0"/>
              <a:t> </a:t>
            </a:r>
            <a:r>
              <a:rPr lang="ru-RU" sz="2800" dirty="0" err="1"/>
              <a:t>we</a:t>
            </a:r>
            <a:r>
              <a:rPr lang="ru-RU" sz="2800" dirty="0"/>
              <a:t> </a:t>
            </a:r>
            <a:r>
              <a:rPr lang="ru-RU" sz="2800" dirty="0" err="1"/>
              <a:t>hukuk</a:t>
            </a:r>
            <a:r>
              <a:rPr lang="ru-RU" sz="2800" dirty="0"/>
              <a:t> </a:t>
            </a:r>
            <a:r>
              <a:rPr lang="ru-RU" sz="2800" dirty="0" err="1"/>
              <a:t>şertlerini</a:t>
            </a:r>
            <a:r>
              <a:rPr lang="ru-RU" sz="2800" dirty="0"/>
              <a:t> </a:t>
            </a:r>
            <a:r>
              <a:rPr lang="ru-RU" sz="2800" dirty="0" err="1"/>
              <a:t>döredýär</a:t>
            </a:r>
            <a:r>
              <a:rPr lang="ru-RU" sz="2800" dirty="0"/>
              <a:t>” </a:t>
            </a:r>
            <a:r>
              <a:rPr lang="ru-RU" sz="2800" dirty="0" err="1"/>
              <a:t>diýlip</a:t>
            </a:r>
            <a:r>
              <a:rPr lang="ru-RU" sz="2800" dirty="0"/>
              <a:t> </a:t>
            </a:r>
            <a:r>
              <a:rPr lang="ru-RU" sz="2800" dirty="0" err="1"/>
              <a:t>bellenilýär</a:t>
            </a:r>
            <a:r>
              <a:rPr lang="ru-RU" sz="2800" dirty="0"/>
              <a:t>. </a:t>
            </a:r>
            <a:r>
              <a:rPr lang="ru-RU" sz="2800" dirty="0" err="1"/>
              <a:t>Türkmenistanyň</a:t>
            </a:r>
            <a:r>
              <a:rPr lang="ru-RU" sz="2800" dirty="0"/>
              <a:t> </a:t>
            </a:r>
            <a:r>
              <a:rPr lang="ru-RU" sz="2800" dirty="0" err="1"/>
              <a:t>ulag-aragatnaşyk</a:t>
            </a:r>
            <a:r>
              <a:rPr lang="ru-RU" sz="2800" dirty="0"/>
              <a:t> </a:t>
            </a:r>
            <a:r>
              <a:rPr lang="ru-RU" sz="2800" dirty="0" err="1"/>
              <a:t>toplumyny</a:t>
            </a:r>
            <a:r>
              <a:rPr lang="ru-RU" sz="2800" dirty="0"/>
              <a:t> </a:t>
            </a:r>
            <a:r>
              <a:rPr lang="ru-RU" sz="2800" dirty="0" err="1"/>
              <a:t>ösdürmemegiň</a:t>
            </a:r>
            <a:r>
              <a:rPr lang="ru-RU" sz="2800" dirty="0"/>
              <a:t> </a:t>
            </a:r>
            <a:r>
              <a:rPr lang="ru-RU" sz="2800" dirty="0" err="1"/>
              <a:t>kada</a:t>
            </a:r>
            <a:r>
              <a:rPr lang="ru-RU" sz="2800" dirty="0"/>
              <a:t> </a:t>
            </a:r>
            <a:r>
              <a:rPr lang="ru-RU" sz="2800" dirty="0" err="1"/>
              <a:t>goýujy-hukuk</a:t>
            </a:r>
            <a:r>
              <a:rPr lang="ru-RU" sz="2800" dirty="0"/>
              <a:t> </a:t>
            </a:r>
            <a:r>
              <a:rPr lang="ru-RU" sz="2800" dirty="0" err="1"/>
              <a:t>esasy</a:t>
            </a:r>
            <a:r>
              <a:rPr lang="ru-RU" sz="2800" dirty="0"/>
              <a:t> </a:t>
            </a:r>
            <a:r>
              <a:rPr lang="ru-RU" sz="2800" dirty="0" err="1"/>
              <a:t>hem</a:t>
            </a:r>
            <a:r>
              <a:rPr lang="ru-RU" sz="2800" dirty="0"/>
              <a:t> </a:t>
            </a:r>
            <a:r>
              <a:rPr lang="ru-RU" sz="2800" dirty="0" err="1"/>
              <a:t>kämilleşýär</a:t>
            </a:r>
            <a:r>
              <a:rPr lang="ru-RU" sz="2800" dirty="0"/>
              <a:t>. 2018-nji </a:t>
            </a:r>
            <a:r>
              <a:rPr lang="ru-RU" sz="2800" dirty="0" err="1"/>
              <a:t>ýylyň</a:t>
            </a:r>
            <a:r>
              <a:rPr lang="ru-RU" sz="2800" dirty="0"/>
              <a:t> 5-nji </a:t>
            </a:r>
            <a:r>
              <a:rPr lang="ru-RU" sz="2800" dirty="0" err="1"/>
              <a:t>ýanwarynda</a:t>
            </a:r>
            <a:r>
              <a:rPr lang="ru-RU" sz="2800" dirty="0"/>
              <a:t> </a:t>
            </a:r>
            <a:r>
              <a:rPr lang="ru-RU" sz="2800" dirty="0" err="1"/>
              <a:t>Türkmenistanyň</a:t>
            </a:r>
            <a:r>
              <a:rPr lang="ru-RU" sz="2800" dirty="0"/>
              <a:t> </a:t>
            </a:r>
            <a:r>
              <a:rPr lang="ru-RU" sz="2800" dirty="0" err="1"/>
              <a:t>Mejlisi</a:t>
            </a:r>
            <a:r>
              <a:rPr lang="ru-RU" sz="2800" dirty="0"/>
              <a:t> </a:t>
            </a:r>
            <a:r>
              <a:rPr lang="ru-RU" sz="2800" dirty="0" err="1"/>
              <a:t>tarapyndan</a:t>
            </a:r>
            <a:r>
              <a:rPr lang="ru-RU" sz="2800" dirty="0"/>
              <a:t> “</a:t>
            </a:r>
            <a:r>
              <a:rPr lang="ru-RU" sz="2800" dirty="0" err="1"/>
              <a:t>Ulag</a:t>
            </a:r>
            <a:r>
              <a:rPr lang="ru-RU" sz="2800" dirty="0"/>
              <a:t> </a:t>
            </a:r>
            <a:r>
              <a:rPr lang="ru-RU" sz="2800" dirty="0" err="1"/>
              <a:t>howpsuzlygy</a:t>
            </a:r>
            <a:r>
              <a:rPr lang="ru-RU" sz="2800" dirty="0"/>
              <a:t> </a:t>
            </a:r>
            <a:r>
              <a:rPr lang="ru-RU" sz="2800" dirty="0" err="1"/>
              <a:t>hakynda</a:t>
            </a:r>
            <a:r>
              <a:rPr lang="ru-RU" sz="2800" dirty="0"/>
              <a:t>” </a:t>
            </a:r>
            <a:r>
              <a:rPr lang="ru-RU" sz="2800" dirty="0" err="1"/>
              <a:t>Türkmenistanyň</a:t>
            </a:r>
            <a:r>
              <a:rPr lang="ru-RU" sz="2800" dirty="0"/>
              <a:t> </a:t>
            </a:r>
            <a:r>
              <a:rPr lang="ru-RU" sz="2800" dirty="0" err="1"/>
              <a:t>kanunynyň</a:t>
            </a:r>
            <a:r>
              <a:rPr lang="ru-RU" sz="2800" dirty="0"/>
              <a:t> </a:t>
            </a:r>
            <a:r>
              <a:rPr lang="ru-RU" sz="2800" dirty="0" err="1"/>
              <a:t>kabul</a:t>
            </a:r>
            <a:r>
              <a:rPr lang="ru-RU" sz="2800" dirty="0"/>
              <a:t> </a:t>
            </a:r>
            <a:r>
              <a:rPr lang="ru-RU" sz="2800" dirty="0" err="1"/>
              <a:t>edilmegi</a:t>
            </a:r>
            <a:r>
              <a:rPr lang="ru-RU" sz="2800" dirty="0"/>
              <a:t> </a:t>
            </a:r>
            <a:r>
              <a:rPr lang="ru-RU" sz="2800" dirty="0" err="1"/>
              <a:t>hem</a:t>
            </a:r>
            <a:r>
              <a:rPr lang="ru-RU" sz="2800" dirty="0"/>
              <a:t> </a:t>
            </a:r>
            <a:r>
              <a:rPr lang="ru-RU" sz="2800" dirty="0" err="1"/>
              <a:t>muňa</a:t>
            </a:r>
            <a:r>
              <a:rPr lang="ru-RU" sz="2800" dirty="0"/>
              <a:t> </a:t>
            </a:r>
            <a:r>
              <a:rPr lang="ru-RU" sz="2800" dirty="0" err="1"/>
              <a:t>aýdyň</a:t>
            </a:r>
            <a:r>
              <a:rPr lang="ru-RU" sz="2800" dirty="0"/>
              <a:t> </a:t>
            </a:r>
            <a:r>
              <a:rPr lang="ru-RU" sz="2800" dirty="0" err="1"/>
              <a:t>şaýatlyk</a:t>
            </a:r>
            <a:r>
              <a:rPr lang="ru-RU" sz="2800" dirty="0"/>
              <a:t> </a:t>
            </a:r>
            <a:r>
              <a:rPr lang="ru-RU" sz="2800" dirty="0" err="1"/>
              <a:t>edýär</a:t>
            </a:r>
            <a:r>
              <a:rPr lang="ru-RU" sz="2800" dirty="0"/>
              <a:t>. </a:t>
            </a:r>
            <a:endParaRPr lang="ru-RU" dirty="0"/>
          </a:p>
        </p:txBody>
      </p:sp>
    </p:spTree>
    <p:extLst>
      <p:ext uri="{BB962C8B-B14F-4D97-AF65-F5344CB8AC3E}">
        <p14:creationId xmlns:p14="http://schemas.microsoft.com/office/powerpoint/2010/main" val="2917162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idx="1"/>
          </p:nvPr>
        </p:nvSpPr>
        <p:spPr>
          <a:xfrm>
            <a:off x="457200" y="333375"/>
            <a:ext cx="8229600" cy="5991225"/>
          </a:xfrm>
        </p:spPr>
        <p:txBody>
          <a:bodyPr>
            <a:normAutofit fontScale="92500" lnSpcReduction="10000"/>
          </a:bodyPr>
          <a:lstStyle/>
          <a:p>
            <a:r>
              <a:rPr lang="ru-RU" sz="2800" dirty="0"/>
              <a:t> </a:t>
            </a:r>
            <a:r>
              <a:rPr lang="ru-RU" sz="2300" dirty="0" err="1"/>
              <a:t>Hormatly</a:t>
            </a:r>
            <a:r>
              <a:rPr lang="ru-RU" sz="2300" dirty="0"/>
              <a:t> </a:t>
            </a:r>
            <a:r>
              <a:rPr lang="ru-RU" sz="2300" dirty="0" err="1"/>
              <a:t>Prezidentimiziň</a:t>
            </a:r>
            <a:r>
              <a:rPr lang="ru-RU" sz="2300" dirty="0"/>
              <a:t> </a:t>
            </a:r>
            <a:r>
              <a:rPr lang="ru-RU" sz="2300" dirty="0" err="1"/>
              <a:t>ýolbaşçylygynda</a:t>
            </a:r>
            <a:r>
              <a:rPr lang="ru-RU" sz="2300" dirty="0"/>
              <a:t> </a:t>
            </a:r>
            <a:r>
              <a:rPr lang="ru-RU" sz="2300" dirty="0" err="1"/>
              <a:t>ulag</a:t>
            </a:r>
            <a:r>
              <a:rPr lang="ru-RU" sz="2300" dirty="0"/>
              <a:t> </a:t>
            </a:r>
            <a:r>
              <a:rPr lang="ru-RU" sz="2300" dirty="0" err="1"/>
              <a:t>pudagynyň</a:t>
            </a:r>
            <a:r>
              <a:rPr lang="ru-RU" sz="2300" dirty="0"/>
              <a:t> </a:t>
            </a:r>
            <a:r>
              <a:rPr lang="ru-RU" sz="2300" dirty="0" err="1"/>
              <a:t>maddy-enjamlaýyn</a:t>
            </a:r>
            <a:r>
              <a:rPr lang="ru-RU" sz="2300" dirty="0"/>
              <a:t> </a:t>
            </a:r>
            <a:r>
              <a:rPr lang="ru-RU" sz="2300" dirty="0" err="1"/>
              <a:t>binýady</a:t>
            </a:r>
            <a:r>
              <a:rPr lang="ru-RU" sz="2300" dirty="0"/>
              <a:t> </a:t>
            </a:r>
            <a:r>
              <a:rPr lang="ru-RU" sz="2300" dirty="0" err="1"/>
              <a:t>toplumlaýyn</a:t>
            </a:r>
            <a:r>
              <a:rPr lang="ru-RU" sz="2300" dirty="0"/>
              <a:t> </a:t>
            </a:r>
            <a:r>
              <a:rPr lang="ru-RU" sz="2300" dirty="0" err="1"/>
              <a:t>döwrebaplaşdyrylýar</a:t>
            </a:r>
            <a:r>
              <a:rPr lang="ru-RU" sz="2300" dirty="0"/>
              <a:t>. </a:t>
            </a:r>
            <a:r>
              <a:rPr lang="ru-RU" sz="2300" dirty="0" err="1"/>
              <a:t>Bu</a:t>
            </a:r>
            <a:r>
              <a:rPr lang="ru-RU" sz="2300" dirty="0"/>
              <a:t> </a:t>
            </a:r>
            <a:r>
              <a:rPr lang="ru-RU" sz="2300" dirty="0" err="1"/>
              <a:t>ugur</a:t>
            </a:r>
            <a:r>
              <a:rPr lang="ru-RU" sz="2300" dirty="0"/>
              <a:t> </a:t>
            </a:r>
            <a:r>
              <a:rPr lang="ru-RU" sz="2300" dirty="0" err="1"/>
              <a:t>boýunça</a:t>
            </a:r>
            <a:r>
              <a:rPr lang="ru-RU" sz="2300" dirty="0"/>
              <a:t> </a:t>
            </a:r>
            <a:r>
              <a:rPr lang="ru-RU" sz="2300" dirty="0" err="1"/>
              <a:t>bar</a:t>
            </a:r>
            <a:r>
              <a:rPr lang="ru-RU" sz="2300" dirty="0"/>
              <a:t> </a:t>
            </a:r>
            <a:r>
              <a:rPr lang="ru-RU" sz="2300" dirty="0" err="1"/>
              <a:t>bolan</a:t>
            </a:r>
            <a:r>
              <a:rPr lang="ru-RU" sz="2300" dirty="0"/>
              <a:t> </a:t>
            </a:r>
            <a:r>
              <a:rPr lang="ru-RU" sz="2300" dirty="0" err="1"/>
              <a:t>ulag-kommunikasiýa</a:t>
            </a:r>
            <a:r>
              <a:rPr lang="ru-RU" sz="2300" dirty="0"/>
              <a:t> </a:t>
            </a:r>
            <a:r>
              <a:rPr lang="ru-RU" sz="2300" dirty="0" err="1"/>
              <a:t>ulgamlaryny</a:t>
            </a:r>
            <a:r>
              <a:rPr lang="ru-RU" sz="2300" dirty="0"/>
              <a:t> </a:t>
            </a:r>
            <a:r>
              <a:rPr lang="ru-RU" sz="2300" dirty="0" err="1"/>
              <a:t>giňeltmäge</a:t>
            </a:r>
            <a:r>
              <a:rPr lang="ru-RU" sz="2300" dirty="0"/>
              <a:t> </a:t>
            </a:r>
            <a:r>
              <a:rPr lang="ru-RU" sz="2300" dirty="0" err="1"/>
              <a:t>hem-de</a:t>
            </a:r>
            <a:r>
              <a:rPr lang="ru-RU" sz="2300" dirty="0"/>
              <a:t> </a:t>
            </a:r>
            <a:r>
              <a:rPr lang="ru-RU" sz="2300" dirty="0" err="1"/>
              <a:t>täzelerini</a:t>
            </a:r>
            <a:r>
              <a:rPr lang="ru-RU" sz="2300" dirty="0"/>
              <a:t> </a:t>
            </a:r>
            <a:r>
              <a:rPr lang="ru-RU" sz="2300" dirty="0" err="1"/>
              <a:t>gurmaga</a:t>
            </a:r>
            <a:r>
              <a:rPr lang="ru-RU" sz="2300" dirty="0"/>
              <a:t> </a:t>
            </a:r>
            <a:r>
              <a:rPr lang="ru-RU" sz="2300" dirty="0" err="1"/>
              <a:t>gönükdirilen</a:t>
            </a:r>
            <a:r>
              <a:rPr lang="ru-RU" sz="2300" dirty="0"/>
              <a:t> </a:t>
            </a:r>
            <a:r>
              <a:rPr lang="ru-RU" sz="2300" dirty="0" err="1"/>
              <a:t>milli</a:t>
            </a:r>
            <a:r>
              <a:rPr lang="ru-RU" sz="2300" dirty="0"/>
              <a:t> </a:t>
            </a:r>
            <a:r>
              <a:rPr lang="ru-RU" sz="2300" dirty="0" err="1"/>
              <a:t>maksatnamalar</a:t>
            </a:r>
            <a:r>
              <a:rPr lang="ru-RU" sz="2300" dirty="0"/>
              <a:t>  </a:t>
            </a:r>
            <a:r>
              <a:rPr lang="ru-RU" sz="2300" dirty="0" err="1"/>
              <a:t>işlenip</a:t>
            </a:r>
            <a:r>
              <a:rPr lang="ru-RU" sz="2300" dirty="0"/>
              <a:t> </a:t>
            </a:r>
            <a:r>
              <a:rPr lang="ru-RU" sz="2300" dirty="0" err="1"/>
              <a:t>taýýarlanyldy</a:t>
            </a:r>
            <a:r>
              <a:rPr lang="ru-RU" sz="2300" dirty="0"/>
              <a:t> </a:t>
            </a:r>
            <a:r>
              <a:rPr lang="ru-RU" sz="2300" dirty="0" err="1"/>
              <a:t>we</a:t>
            </a:r>
            <a:r>
              <a:rPr lang="ru-RU" sz="2300" dirty="0"/>
              <a:t> </a:t>
            </a:r>
            <a:r>
              <a:rPr lang="ru-RU" sz="2300" dirty="0" err="1"/>
              <a:t>olar</a:t>
            </a:r>
            <a:r>
              <a:rPr lang="ru-RU" sz="2300" dirty="0"/>
              <a:t> </a:t>
            </a:r>
            <a:r>
              <a:rPr lang="ru-RU" sz="2300" dirty="0" err="1"/>
              <a:t>üstünlikli</a:t>
            </a:r>
            <a:r>
              <a:rPr lang="ru-RU" sz="2300" dirty="0"/>
              <a:t> </a:t>
            </a:r>
            <a:r>
              <a:rPr lang="ru-RU" sz="2300" dirty="0" err="1"/>
              <a:t>durmuşa</a:t>
            </a:r>
            <a:r>
              <a:rPr lang="ru-RU" sz="2300" dirty="0"/>
              <a:t> </a:t>
            </a:r>
            <a:r>
              <a:rPr lang="ru-RU" sz="2300" dirty="0" err="1"/>
              <a:t>geçirilýär</a:t>
            </a:r>
            <a:r>
              <a:rPr lang="ru-RU" sz="2300" dirty="0"/>
              <a:t>. </a:t>
            </a:r>
            <a:r>
              <a:rPr lang="ru-RU" sz="2300" dirty="0" err="1"/>
              <a:t>Ýurdumyz</a:t>
            </a:r>
            <a:r>
              <a:rPr lang="ru-RU" sz="2300" dirty="0"/>
              <a:t> </a:t>
            </a:r>
            <a:r>
              <a:rPr lang="ru-RU" sz="2300" dirty="0" err="1"/>
              <a:t>bilen</a:t>
            </a:r>
            <a:r>
              <a:rPr lang="ru-RU" sz="2300" dirty="0"/>
              <a:t> </a:t>
            </a:r>
            <a:r>
              <a:rPr lang="ru-RU" sz="2300" dirty="0" err="1"/>
              <a:t>Merkezi</a:t>
            </a:r>
            <a:r>
              <a:rPr lang="ru-RU" sz="2300" dirty="0"/>
              <a:t> </a:t>
            </a:r>
            <a:r>
              <a:rPr lang="ru-RU" sz="2300" dirty="0" err="1"/>
              <a:t>Aziýa</a:t>
            </a:r>
            <a:r>
              <a:rPr lang="ru-RU" sz="2300" dirty="0"/>
              <a:t> </a:t>
            </a:r>
            <a:r>
              <a:rPr lang="ru-RU" sz="2300" dirty="0" err="1"/>
              <a:t>döwletiniň</a:t>
            </a:r>
            <a:r>
              <a:rPr lang="ru-RU" sz="2300" dirty="0"/>
              <a:t> </a:t>
            </a:r>
            <a:r>
              <a:rPr lang="ru-RU" sz="2300" dirty="0" err="1"/>
              <a:t>arasyndaky</a:t>
            </a:r>
            <a:r>
              <a:rPr lang="ru-RU" sz="2300" dirty="0"/>
              <a:t> </a:t>
            </a:r>
            <a:r>
              <a:rPr lang="ru-RU" sz="2300" dirty="0" err="1"/>
              <a:t>netijeli</a:t>
            </a:r>
            <a:r>
              <a:rPr lang="ru-RU" sz="2300" dirty="0"/>
              <a:t> </a:t>
            </a:r>
            <a:r>
              <a:rPr lang="ru-RU" sz="2300" dirty="0" err="1"/>
              <a:t>gatnaşyklary</a:t>
            </a:r>
            <a:r>
              <a:rPr lang="ru-RU" sz="2300" dirty="0"/>
              <a:t> </a:t>
            </a:r>
            <a:r>
              <a:rPr lang="ru-RU" sz="2300" dirty="0" err="1"/>
              <a:t>pugtalandyrmakda</a:t>
            </a:r>
            <a:r>
              <a:rPr lang="ru-RU" sz="2300" dirty="0"/>
              <a:t> </a:t>
            </a:r>
            <a:r>
              <a:rPr lang="ru-RU" sz="2300" dirty="0" err="1"/>
              <a:t>Gazagystan-Türkmensitan-Eýran</a:t>
            </a:r>
            <a:r>
              <a:rPr lang="ru-RU" sz="2300" dirty="0"/>
              <a:t> </a:t>
            </a:r>
            <a:r>
              <a:rPr lang="ru-RU" sz="2300" dirty="0" err="1"/>
              <a:t>demir</a:t>
            </a:r>
            <a:r>
              <a:rPr lang="ru-RU" sz="2300" dirty="0"/>
              <a:t> </a:t>
            </a:r>
            <a:r>
              <a:rPr lang="ru-RU" sz="2300" dirty="0" err="1"/>
              <a:t>ýolunuň</a:t>
            </a:r>
            <a:r>
              <a:rPr lang="ru-RU" sz="2300" dirty="0"/>
              <a:t>, </a:t>
            </a:r>
            <a:r>
              <a:rPr lang="ru-RU" sz="2300" dirty="0" err="1"/>
              <a:t>Türkmenbaşynyň</a:t>
            </a:r>
            <a:r>
              <a:rPr lang="ru-RU" sz="2300" dirty="0"/>
              <a:t> </a:t>
            </a:r>
            <a:r>
              <a:rPr lang="ru-RU" sz="2300" dirty="0" err="1"/>
              <a:t>Halkara</a:t>
            </a:r>
            <a:r>
              <a:rPr lang="ru-RU" sz="2300" dirty="0"/>
              <a:t> </a:t>
            </a:r>
            <a:r>
              <a:rPr lang="ru-RU" sz="2300" dirty="0" err="1"/>
              <a:t>deňiz</a:t>
            </a:r>
            <a:r>
              <a:rPr lang="ru-RU" sz="2300" dirty="0"/>
              <a:t> </a:t>
            </a:r>
            <a:r>
              <a:rPr lang="ru-RU" sz="2300" dirty="0" err="1"/>
              <a:t>portunyň</a:t>
            </a:r>
            <a:r>
              <a:rPr lang="ru-RU" sz="2300" dirty="0"/>
              <a:t> , </a:t>
            </a:r>
            <a:r>
              <a:rPr lang="ru-RU" sz="2300" dirty="0" err="1"/>
              <a:t>ýokary</a:t>
            </a:r>
            <a:r>
              <a:rPr lang="ru-RU" sz="2300" dirty="0"/>
              <a:t> </a:t>
            </a:r>
            <a:r>
              <a:rPr lang="ru-RU" sz="2300" dirty="0" err="1"/>
              <a:t>tizlikli</a:t>
            </a:r>
            <a:r>
              <a:rPr lang="ru-RU" sz="2300" dirty="0"/>
              <a:t> </a:t>
            </a:r>
            <a:r>
              <a:rPr lang="ru-RU" sz="2300" dirty="0" err="1"/>
              <a:t>ulag</a:t>
            </a:r>
            <a:r>
              <a:rPr lang="ru-RU" sz="2300" dirty="0"/>
              <a:t> </a:t>
            </a:r>
            <a:r>
              <a:rPr lang="ru-RU" sz="2300" dirty="0" err="1"/>
              <a:t>ýollarynyň</a:t>
            </a:r>
            <a:r>
              <a:rPr lang="ru-RU" sz="2300" dirty="0"/>
              <a:t> , </a:t>
            </a:r>
            <a:r>
              <a:rPr lang="ru-RU" sz="2300" dirty="0" err="1"/>
              <a:t>döwrebap</a:t>
            </a:r>
            <a:r>
              <a:rPr lang="ru-RU" sz="2300" dirty="0"/>
              <a:t> </a:t>
            </a:r>
            <a:r>
              <a:rPr lang="ru-RU" sz="2300" dirty="0" err="1"/>
              <a:t>howa</a:t>
            </a:r>
            <a:r>
              <a:rPr lang="ru-RU" sz="2300" dirty="0"/>
              <a:t> </a:t>
            </a:r>
            <a:r>
              <a:rPr lang="ru-RU" sz="2300" dirty="0" err="1"/>
              <a:t>menziliniň</a:t>
            </a:r>
            <a:r>
              <a:rPr lang="ru-RU" sz="2300" dirty="0"/>
              <a:t> </a:t>
            </a:r>
            <a:r>
              <a:rPr lang="ru-RU" sz="2300" dirty="0" err="1"/>
              <a:t>we</a:t>
            </a:r>
            <a:r>
              <a:rPr lang="ru-RU" sz="2300" dirty="0"/>
              <a:t> </a:t>
            </a:r>
            <a:r>
              <a:rPr lang="ru-RU" sz="2300" dirty="0" err="1"/>
              <a:t>beýleki</a:t>
            </a:r>
            <a:r>
              <a:rPr lang="ru-RU" sz="2300" dirty="0"/>
              <a:t> </a:t>
            </a:r>
            <a:r>
              <a:rPr lang="ru-RU" sz="2300" dirty="0" err="1"/>
              <a:t>düzümleýin</a:t>
            </a:r>
            <a:r>
              <a:rPr lang="ru-RU" sz="2300" dirty="0"/>
              <a:t> </a:t>
            </a:r>
            <a:r>
              <a:rPr lang="ru-RU" sz="2300" dirty="0" err="1"/>
              <a:t>desgalaryň</a:t>
            </a:r>
            <a:r>
              <a:rPr lang="ru-RU" sz="2300" dirty="0"/>
              <a:t> </a:t>
            </a:r>
            <a:r>
              <a:rPr lang="ru-RU" sz="2300" dirty="0" err="1"/>
              <a:t>örän</a:t>
            </a:r>
            <a:r>
              <a:rPr lang="ru-RU" sz="2300" dirty="0"/>
              <a:t> </a:t>
            </a:r>
            <a:r>
              <a:rPr lang="ru-RU" sz="2300" dirty="0" err="1"/>
              <a:t>uly</a:t>
            </a:r>
            <a:r>
              <a:rPr lang="ru-RU" sz="2300" dirty="0"/>
              <a:t> </a:t>
            </a:r>
            <a:r>
              <a:rPr lang="ru-RU" sz="2300" dirty="0" err="1"/>
              <a:t>ähmiýeti</a:t>
            </a:r>
            <a:r>
              <a:rPr lang="ru-RU" sz="2300" dirty="0"/>
              <a:t> </a:t>
            </a:r>
            <a:r>
              <a:rPr lang="ru-RU" sz="2300" dirty="0" err="1"/>
              <a:t>bardyr</a:t>
            </a:r>
            <a:r>
              <a:rPr lang="ru-RU" sz="2300" dirty="0"/>
              <a:t>.  </a:t>
            </a:r>
          </a:p>
          <a:p>
            <a:r>
              <a:rPr lang="ru-RU" sz="2300" dirty="0" err="1" smtClean="0"/>
              <a:t>Türkmenistanyň</a:t>
            </a:r>
            <a:r>
              <a:rPr lang="ru-RU" sz="2300" dirty="0" smtClean="0"/>
              <a:t> </a:t>
            </a:r>
            <a:r>
              <a:rPr lang="ru-RU" sz="2300" dirty="0" err="1"/>
              <a:t>başlangyjy</a:t>
            </a:r>
            <a:r>
              <a:rPr lang="ru-RU" sz="2300" dirty="0"/>
              <a:t> </a:t>
            </a:r>
            <a:r>
              <a:rPr lang="ru-RU" sz="2300" dirty="0" err="1"/>
              <a:t>bilen</a:t>
            </a:r>
            <a:r>
              <a:rPr lang="ru-RU" sz="2300" dirty="0"/>
              <a:t> BMG-</a:t>
            </a:r>
            <a:r>
              <a:rPr lang="ru-RU" sz="2300" dirty="0" err="1"/>
              <a:t>niň</a:t>
            </a:r>
            <a:r>
              <a:rPr lang="ru-RU" sz="2300" dirty="0"/>
              <a:t> </a:t>
            </a:r>
            <a:r>
              <a:rPr lang="ru-RU" sz="2300" dirty="0" err="1"/>
              <a:t>kabul</a:t>
            </a:r>
            <a:r>
              <a:rPr lang="ru-RU" sz="2300" dirty="0"/>
              <a:t> </a:t>
            </a:r>
            <a:r>
              <a:rPr lang="ru-RU" sz="2300" dirty="0" err="1"/>
              <a:t>eden</a:t>
            </a:r>
            <a:r>
              <a:rPr lang="ru-RU" sz="2300" dirty="0"/>
              <a:t> </a:t>
            </a:r>
            <a:r>
              <a:rPr lang="ru-RU" sz="2300" dirty="0" err="1"/>
              <a:t>Rezolýusiýalary</a:t>
            </a:r>
            <a:r>
              <a:rPr lang="ru-RU" sz="2300" dirty="0"/>
              <a:t> </a:t>
            </a:r>
            <a:r>
              <a:rPr lang="ru-RU" sz="2300" dirty="0" err="1"/>
              <a:t>diňe</a:t>
            </a:r>
            <a:r>
              <a:rPr lang="ru-RU" sz="2300" dirty="0"/>
              <a:t> bir </a:t>
            </a:r>
            <a:r>
              <a:rPr lang="ru-RU" sz="2300" dirty="0" err="1"/>
              <a:t>ulaglar</a:t>
            </a:r>
            <a:r>
              <a:rPr lang="ru-RU" sz="2300" dirty="0"/>
              <a:t> </a:t>
            </a:r>
            <a:r>
              <a:rPr lang="ru-RU" sz="2300" dirty="0" err="1"/>
              <a:t>ulgamyny</a:t>
            </a:r>
            <a:r>
              <a:rPr lang="ru-RU" sz="2300" dirty="0"/>
              <a:t> </a:t>
            </a:r>
            <a:r>
              <a:rPr lang="ru-RU" sz="2300" dirty="0" err="1"/>
              <a:t>däl</a:t>
            </a:r>
            <a:r>
              <a:rPr lang="ru-RU" sz="2300" dirty="0"/>
              <a:t> </a:t>
            </a:r>
            <a:r>
              <a:rPr lang="ru-RU" sz="2300" dirty="0" err="1"/>
              <a:t>eýsem</a:t>
            </a:r>
            <a:r>
              <a:rPr lang="ru-RU" sz="2300" dirty="0"/>
              <a:t> </a:t>
            </a:r>
            <a:r>
              <a:rPr lang="ru-RU" sz="2300" dirty="0" err="1"/>
              <a:t>döwrebap</a:t>
            </a:r>
            <a:r>
              <a:rPr lang="ru-RU" sz="2300" dirty="0"/>
              <a:t> </a:t>
            </a:r>
            <a:r>
              <a:rPr lang="ru-RU" sz="2300" dirty="0" err="1"/>
              <a:t>logistiki</a:t>
            </a:r>
            <a:r>
              <a:rPr lang="ru-RU" sz="2300" dirty="0"/>
              <a:t> </a:t>
            </a:r>
            <a:r>
              <a:rPr lang="ru-RU" sz="2300" dirty="0" err="1"/>
              <a:t>ulgamlarynyň</a:t>
            </a:r>
            <a:r>
              <a:rPr lang="ru-RU" sz="2300" dirty="0"/>
              <a:t> </a:t>
            </a:r>
            <a:r>
              <a:rPr lang="ru-RU" sz="2300" dirty="0" err="1"/>
              <a:t>hataryna</a:t>
            </a:r>
            <a:r>
              <a:rPr lang="ru-RU" sz="2300" dirty="0"/>
              <a:t> </a:t>
            </a:r>
            <a:r>
              <a:rPr lang="ru-RU" sz="2300" dirty="0" err="1"/>
              <a:t>girýän</a:t>
            </a:r>
            <a:r>
              <a:rPr lang="ru-RU" sz="2300" dirty="0"/>
              <a:t> </a:t>
            </a:r>
            <a:r>
              <a:rPr lang="ru-RU" sz="2300" dirty="0" err="1"/>
              <a:t>magistral</a:t>
            </a:r>
            <a:r>
              <a:rPr lang="ru-RU" sz="2300" dirty="0"/>
              <a:t> </a:t>
            </a:r>
            <a:r>
              <a:rPr lang="ru-RU" sz="2300" dirty="0" err="1"/>
              <a:t>turba</a:t>
            </a:r>
            <a:r>
              <a:rPr lang="ru-RU" sz="2300" dirty="0"/>
              <a:t> </a:t>
            </a:r>
            <a:r>
              <a:rPr lang="ru-RU" sz="2300" dirty="0" err="1"/>
              <a:t>geçirijilerini</a:t>
            </a:r>
            <a:r>
              <a:rPr lang="ru-RU" sz="2300" dirty="0"/>
              <a:t> </a:t>
            </a:r>
            <a:r>
              <a:rPr lang="ru-RU" sz="2300" dirty="0" err="1"/>
              <a:t>hem</a:t>
            </a:r>
            <a:r>
              <a:rPr lang="ru-RU" sz="2300" dirty="0"/>
              <a:t> </a:t>
            </a:r>
            <a:r>
              <a:rPr lang="ru-RU" sz="2300" dirty="0" err="1"/>
              <a:t>öz</a:t>
            </a:r>
            <a:r>
              <a:rPr lang="ru-RU" sz="2300" dirty="0"/>
              <a:t> </a:t>
            </a:r>
            <a:r>
              <a:rPr lang="ru-RU" sz="2300" dirty="0" err="1"/>
              <a:t>içine</a:t>
            </a:r>
            <a:r>
              <a:rPr lang="ru-RU" sz="2300" dirty="0"/>
              <a:t> </a:t>
            </a:r>
            <a:r>
              <a:rPr lang="ru-RU" sz="2300" dirty="0" err="1"/>
              <a:t>alýar</a:t>
            </a:r>
            <a:r>
              <a:rPr lang="ru-RU" sz="2300" dirty="0"/>
              <a:t>. </a:t>
            </a:r>
            <a:r>
              <a:rPr lang="ru-RU" sz="2300" dirty="0" err="1"/>
              <a:t>Durnukly</a:t>
            </a:r>
            <a:r>
              <a:rPr lang="ru-RU" sz="2300" dirty="0"/>
              <a:t> </a:t>
            </a:r>
            <a:r>
              <a:rPr lang="ru-RU" sz="2300" dirty="0" err="1"/>
              <a:t>ulag</a:t>
            </a:r>
            <a:r>
              <a:rPr lang="ru-RU" sz="2300" dirty="0"/>
              <a:t> </a:t>
            </a:r>
            <a:r>
              <a:rPr lang="ru-RU" sz="2300" dirty="0" err="1"/>
              <a:t>ulgamy</a:t>
            </a:r>
            <a:r>
              <a:rPr lang="ru-RU" sz="2300" dirty="0"/>
              <a:t> </a:t>
            </a:r>
            <a:r>
              <a:rPr lang="ru-RU" sz="2300" dirty="0" err="1"/>
              <a:t>boýunça</a:t>
            </a:r>
            <a:r>
              <a:rPr lang="ru-RU" sz="2300" dirty="0"/>
              <a:t> </a:t>
            </a:r>
            <a:r>
              <a:rPr lang="ru-RU" sz="2300" dirty="0" err="1"/>
              <a:t>birinji</a:t>
            </a:r>
            <a:r>
              <a:rPr lang="ru-RU" sz="2300" dirty="0"/>
              <a:t> </a:t>
            </a:r>
            <a:r>
              <a:rPr lang="ru-RU" sz="2300" dirty="0" err="1"/>
              <a:t>ählumumy</a:t>
            </a:r>
            <a:r>
              <a:rPr lang="ru-RU" sz="2300" dirty="0"/>
              <a:t> </a:t>
            </a:r>
            <a:r>
              <a:rPr lang="ru-RU" sz="2300" dirty="0" err="1"/>
              <a:t>maslahatyň</a:t>
            </a:r>
            <a:r>
              <a:rPr lang="ru-RU" sz="2300" dirty="0"/>
              <a:t> </a:t>
            </a:r>
            <a:r>
              <a:rPr lang="ru-RU" sz="2300" dirty="0" err="1"/>
              <a:t>Aşgabatda</a:t>
            </a:r>
            <a:r>
              <a:rPr lang="ru-RU" sz="2300" dirty="0"/>
              <a:t> </a:t>
            </a:r>
            <a:r>
              <a:rPr lang="ru-RU" sz="2300" dirty="0" err="1"/>
              <a:t>geçirilmegi</a:t>
            </a:r>
            <a:r>
              <a:rPr lang="ru-RU" sz="2300" dirty="0"/>
              <a:t> </a:t>
            </a:r>
            <a:r>
              <a:rPr lang="ru-RU" sz="2300" dirty="0" err="1"/>
              <a:t>Lazurit</a:t>
            </a:r>
            <a:r>
              <a:rPr lang="ru-RU" sz="2300" dirty="0"/>
              <a:t> </a:t>
            </a:r>
            <a:r>
              <a:rPr lang="ru-RU" sz="2300" dirty="0" err="1"/>
              <a:t>üstaşyr</a:t>
            </a:r>
            <a:r>
              <a:rPr lang="ru-RU" sz="2300" dirty="0"/>
              <a:t> </a:t>
            </a:r>
            <a:r>
              <a:rPr lang="ru-RU" sz="2300" dirty="0" err="1"/>
              <a:t>söwda</a:t>
            </a:r>
            <a:r>
              <a:rPr lang="ru-RU" sz="2300" dirty="0"/>
              <a:t> </a:t>
            </a:r>
            <a:r>
              <a:rPr lang="ru-RU" sz="2300" dirty="0" err="1"/>
              <a:t>we</a:t>
            </a:r>
            <a:r>
              <a:rPr lang="ru-RU" sz="2300" dirty="0"/>
              <a:t> </a:t>
            </a:r>
            <a:r>
              <a:rPr lang="ru-RU" sz="2300" dirty="0" err="1"/>
              <a:t>ulag</a:t>
            </a:r>
            <a:r>
              <a:rPr lang="ru-RU" sz="2300" dirty="0"/>
              <a:t> </a:t>
            </a:r>
            <a:r>
              <a:rPr lang="ru-RU" sz="2300" dirty="0" err="1"/>
              <a:t>geçelgesini</a:t>
            </a:r>
            <a:r>
              <a:rPr lang="ru-RU" sz="2300" dirty="0"/>
              <a:t> </a:t>
            </a:r>
            <a:r>
              <a:rPr lang="ru-RU" sz="2300" dirty="0" err="1"/>
              <a:t>döretmek</a:t>
            </a:r>
            <a:r>
              <a:rPr lang="ru-RU" sz="2300" dirty="0"/>
              <a:t> </a:t>
            </a:r>
            <a:r>
              <a:rPr lang="ru-RU" sz="2300" dirty="0" err="1"/>
              <a:t>hakynda</a:t>
            </a:r>
            <a:r>
              <a:rPr lang="ru-RU" sz="2300" dirty="0"/>
              <a:t> </a:t>
            </a:r>
            <a:r>
              <a:rPr lang="ru-RU" sz="2300" dirty="0" err="1"/>
              <a:t>ylalaşyk</a:t>
            </a:r>
            <a:r>
              <a:rPr lang="ru-RU" sz="2300" dirty="0"/>
              <a:t> </a:t>
            </a:r>
            <a:r>
              <a:rPr lang="ru-RU" sz="2300" dirty="0" err="1"/>
              <a:t>ulag</a:t>
            </a:r>
            <a:r>
              <a:rPr lang="ru-RU" sz="2300" dirty="0"/>
              <a:t> </a:t>
            </a:r>
            <a:r>
              <a:rPr lang="ru-RU" sz="2300" dirty="0" err="1"/>
              <a:t>diplomatiýasynyň</a:t>
            </a:r>
            <a:r>
              <a:rPr lang="ru-RU" sz="2300" dirty="0"/>
              <a:t> </a:t>
            </a:r>
            <a:r>
              <a:rPr lang="ru-RU" sz="2300" dirty="0" err="1"/>
              <a:t>üstünlikleriniň</a:t>
            </a:r>
            <a:r>
              <a:rPr lang="ru-RU" sz="2300" dirty="0"/>
              <a:t> </a:t>
            </a:r>
            <a:r>
              <a:rPr lang="ru-RU" sz="2300" dirty="0" err="1"/>
              <a:t>aýdyň</a:t>
            </a:r>
            <a:r>
              <a:rPr lang="ru-RU" sz="2300" dirty="0"/>
              <a:t> </a:t>
            </a:r>
            <a:r>
              <a:rPr lang="ru-RU" sz="2300" dirty="0" err="1"/>
              <a:t>mysallarydyr</a:t>
            </a:r>
            <a:r>
              <a:rPr lang="ru-RU" sz="2300" dirty="0"/>
              <a:t>. </a:t>
            </a:r>
            <a:endParaRPr lang="en-US" sz="2300" i="1" dirty="0"/>
          </a:p>
          <a:p>
            <a:pPr>
              <a:lnSpc>
                <a:spcPct val="150000"/>
              </a:lnSpc>
            </a:pPr>
            <a:r>
              <a:rPr lang="ru-RU" sz="1400" dirty="0"/>
              <a:t>TDH. \\ </a:t>
            </a:r>
            <a:r>
              <a:rPr lang="en-US" sz="1400" dirty="0"/>
              <a:t> T</a:t>
            </a:r>
            <a:r>
              <a:rPr lang="tk-TM" sz="1400" dirty="0"/>
              <a:t>ürkmeniň ýüpek ýoly </a:t>
            </a:r>
            <a:r>
              <a:rPr lang="ru-RU" sz="1400" dirty="0"/>
              <a:t>. 20</a:t>
            </a:r>
            <a:r>
              <a:rPr lang="en-US" sz="1400" dirty="0"/>
              <a:t>20</a:t>
            </a:r>
            <a:r>
              <a:rPr lang="ru-RU" sz="1400" dirty="0"/>
              <a:t> – </a:t>
            </a:r>
            <a:r>
              <a:rPr lang="ru-RU" sz="1400" dirty="0" err="1"/>
              <a:t>nji</a:t>
            </a:r>
            <a:r>
              <a:rPr lang="ru-RU" sz="1400" dirty="0"/>
              <a:t> </a:t>
            </a:r>
            <a:r>
              <a:rPr lang="ru-RU" sz="1400" dirty="0" err="1"/>
              <a:t>ýylyň</a:t>
            </a:r>
            <a:r>
              <a:rPr lang="ru-RU" sz="1400" dirty="0"/>
              <a:t> </a:t>
            </a:r>
            <a:r>
              <a:rPr lang="ru-RU" sz="1400" dirty="0" err="1"/>
              <a:t>sentýabr</a:t>
            </a:r>
            <a:endParaRPr lang="ru-RU" sz="1400" dirty="0"/>
          </a:p>
          <a:p>
            <a:endParaRPr lang="ru-RU" dirty="0"/>
          </a:p>
        </p:txBody>
      </p:sp>
    </p:spTree>
    <p:extLst>
      <p:ext uri="{BB962C8B-B14F-4D97-AF65-F5344CB8AC3E}">
        <p14:creationId xmlns:p14="http://schemas.microsoft.com/office/powerpoint/2010/main" val="3331129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üçin</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1064</TotalTime>
  <Words>2391</Words>
  <Application>Microsoft Office PowerPoint</Application>
  <PresentationFormat>Экран (4:3)</PresentationFormat>
  <Paragraphs>54</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Поток</vt:lpstr>
      <vt:lpstr>TÜRKMENISTANYŇ INŽENER-TEHNIKI WE ULAG KOMMUNIKASIÝALARY INSTITUTY Ulaglar fakultetiniň “AUU” kafedrasynyň uly mugallymy Oguljan Aýnazarowa Seýliýewna “Ulagyň umumy kursy” </vt:lpstr>
      <vt:lpstr>             Tema 4:  Ulagyň döwlet ähmiýeti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Beýik ýüpek ýolunyň  kartasyndan bir görnüş </vt:lpstr>
      <vt:lpstr>Презентация PowerPoint</vt:lpstr>
      <vt:lpstr>Презентация PowerPoint</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maks</cp:lastModifiedBy>
  <cp:revision>128</cp:revision>
  <dcterms:created xsi:type="dcterms:W3CDTF">2014-03-28T12:12:05Z</dcterms:created>
  <dcterms:modified xsi:type="dcterms:W3CDTF">2020-10-06T12:11:31Z</dcterms:modified>
</cp:coreProperties>
</file>