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2" r:id="rId2"/>
    <p:sldId id="256" r:id="rId3"/>
    <p:sldId id="259" r:id="rId4"/>
    <p:sldId id="263" r:id="rId5"/>
    <p:sldId id="266" r:id="rId6"/>
    <p:sldId id="264" r:id="rId7"/>
    <p:sldId id="267" r:id="rId8"/>
    <p:sldId id="265" r:id="rId9"/>
    <p:sldId id="269" r:id="rId10"/>
    <p:sldId id="268" r:id="rId11"/>
    <p:sldId id="270" r:id="rId12"/>
    <p:sldId id="261" r:id="rId13"/>
    <p:sldId id="257" r:id="rId14"/>
    <p:sldId id="262" r:id="rId15"/>
    <p:sldId id="260" r:id="rId16"/>
    <p:sldId id="271"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278" autoAdjust="0"/>
  </p:normalViewPr>
  <p:slideViewPr>
    <p:cSldViewPr snapToGrid="0">
      <p:cViewPr varScale="1">
        <p:scale>
          <a:sx n="60" d="100"/>
          <a:sy n="60" d="100"/>
        </p:scale>
        <p:origin x="103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761A7050-F6E2-41F5-B157-EA4A3CACDEC6}" type="datetimeFigureOut">
              <a:rPr lang="ru-RU" smtClean="0"/>
              <a:t>13.01.2022</a:t>
            </a:fld>
            <a:endParaRPr lang="ru-RU"/>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ru-RU"/>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557249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61A7050-F6E2-41F5-B157-EA4A3CACDEC6}"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1583638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1A7050-F6E2-41F5-B157-EA4A3CACDEC6}"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3320989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61A7050-F6E2-41F5-B157-EA4A3CACDEC6}"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881722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61A7050-F6E2-41F5-B157-EA4A3CACDEC6}" type="datetimeFigureOut">
              <a:rPr lang="ru-RU" smtClean="0"/>
              <a:t>13.01.2022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480912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61A7050-F6E2-41F5-B157-EA4A3CACDEC6}" type="datetimeFigureOut">
              <a:rPr lang="ru-RU" smtClean="0"/>
              <a:t>13.01.2022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123139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1A7050-F6E2-41F5-B157-EA4A3CACDEC6}" type="datetimeFigureOut">
              <a:rPr lang="ru-RU" smtClean="0"/>
              <a:t>13.01.2022</a:t>
            </a:fld>
            <a:endParaRPr lang="ru-RU"/>
          </a:p>
        </p:txBody>
      </p:sp>
      <p:sp>
        <p:nvSpPr>
          <p:cNvPr id="3" name="Footer Placeholder 2"/>
          <p:cNvSpPr>
            <a:spLocks noGrp="1"/>
          </p:cNvSpPr>
          <p:nvPr>
            <p:ph type="ftr" sz="quarter" idx="11"/>
          </p:nvPr>
        </p:nvSpPr>
        <p:spPr/>
        <p:txBody>
          <a:bodyPr/>
          <a:lstStyle/>
          <a:p>
            <a:endParaRPr lang="ru-RU"/>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1621911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1A7050-F6E2-41F5-B157-EA4A3CACDEC6}"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3209324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ru-RU" smtClean="0"/>
              <a:t>Вставка рисунка</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1A7050-F6E2-41F5-B157-EA4A3CACDEC6}"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4179612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61A7050-F6E2-41F5-B157-EA4A3CACDEC6}"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2356618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761A7050-F6E2-41F5-B157-EA4A3CACDEC6}"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3862772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ru-RU" smtClean="0"/>
              <a:t>Образец заголовка</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761A7050-F6E2-41F5-B157-EA4A3CACDEC6}"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978364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61A7050-F6E2-41F5-B157-EA4A3CACDEC6}"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1882902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61A7050-F6E2-41F5-B157-EA4A3CACDEC6}" type="datetimeFigureOut">
              <a:rPr lang="ru-RU" smtClean="0"/>
              <a:t>13.01.2022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3497833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61A7050-F6E2-41F5-B157-EA4A3CACDEC6}" type="datetimeFigureOut">
              <a:rPr lang="ru-RU" smtClean="0"/>
              <a:t>13.01.2022</a:t>
            </a:fld>
            <a:endParaRPr lang="ru-RU"/>
          </a:p>
        </p:txBody>
      </p:sp>
      <p:sp>
        <p:nvSpPr>
          <p:cNvPr id="8" name="Footer Placeholder 7"/>
          <p:cNvSpPr>
            <a:spLocks noGrp="1"/>
          </p:cNvSpPr>
          <p:nvPr>
            <p:ph type="ftr" sz="quarter" idx="11"/>
          </p:nvPr>
        </p:nvSpPr>
        <p:spPr>
          <a:xfrm>
            <a:off x="561111" y="6391838"/>
            <a:ext cx="3644282" cy="304801"/>
          </a:xfrm>
        </p:spPr>
        <p:txBody>
          <a:bodyPr/>
          <a:lstStyle/>
          <a:p>
            <a:endParaRPr lang="ru-RU"/>
          </a:p>
        </p:txBody>
      </p:sp>
      <p:sp>
        <p:nvSpPr>
          <p:cNvPr id="9" name="Slide Number Placeholder 8"/>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2609752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761A7050-F6E2-41F5-B157-EA4A3CACDEC6}"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1432021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761A7050-F6E2-41F5-B157-EA4A3CACDEC6}"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4E408A-8E6A-4DAC-819C-3237420E269E}" type="slidenum">
              <a:rPr lang="ru-RU" smtClean="0"/>
              <a:t>‹#›</a:t>
            </a:fld>
            <a:endParaRPr lang="ru-RU"/>
          </a:p>
        </p:txBody>
      </p:sp>
    </p:spTree>
    <p:extLst>
      <p:ext uri="{BB962C8B-B14F-4D97-AF65-F5344CB8AC3E}">
        <p14:creationId xmlns:p14="http://schemas.microsoft.com/office/powerpoint/2010/main" val="1117442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761A7050-F6E2-41F5-B157-EA4A3CACDEC6}" type="datetimeFigureOut">
              <a:rPr lang="ru-RU" smtClean="0"/>
              <a:t>13.01.2022</a:t>
            </a:fld>
            <a:endParaRPr lang="ru-RU"/>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ru-RU"/>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864E408A-8E6A-4DAC-819C-3237420E269E}" type="slidenum">
              <a:rPr lang="ru-RU" smtClean="0"/>
              <a:t>‹#›</a:t>
            </a:fld>
            <a:endParaRPr lang="ru-RU"/>
          </a:p>
        </p:txBody>
      </p:sp>
    </p:spTree>
    <p:extLst>
      <p:ext uri="{BB962C8B-B14F-4D97-AF65-F5344CB8AC3E}">
        <p14:creationId xmlns:p14="http://schemas.microsoft.com/office/powerpoint/2010/main" val="2554602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ashgabat.in/wp-content/uploads/2020/11/tituki00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8337" y="2271714"/>
            <a:ext cx="11935326" cy="4947234"/>
          </a:xfrm>
          <a:prstGeom prst="rect">
            <a:avLst/>
          </a:prstGeom>
          <a:noFill/>
          <a:extLst>
            <a:ext uri="{909E8E84-426E-40DD-AFC4-6F175D3DCCD1}">
              <a14:hiddenFill xmlns:a14="http://schemas.microsoft.com/office/drawing/2010/main">
                <a:solidFill>
                  <a:srgbClr val="FFFFFF"/>
                </a:solidFill>
              </a14:hiddenFill>
            </a:ext>
          </a:extLst>
        </p:spPr>
      </p:pic>
      <p:sp>
        <p:nvSpPr>
          <p:cNvPr id="5" name="Подзаголовок 2"/>
          <p:cNvSpPr txBox="1">
            <a:spLocks/>
          </p:cNvSpPr>
          <p:nvPr/>
        </p:nvSpPr>
        <p:spPr>
          <a:xfrm>
            <a:off x="481263" y="590391"/>
            <a:ext cx="10154653" cy="141487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None/>
            </a:pPr>
            <a:r>
              <a:rPr lang="tk-TM" sz="4000" b="1" dirty="0" smtClean="0">
                <a:solidFill>
                  <a:srgbClr val="FFFF00"/>
                </a:solidFill>
              </a:rPr>
              <a:t>Türkmenistanyň Inžener-tehniki we ulag kommunikasiýalary  instituty</a:t>
            </a:r>
            <a:endParaRPr lang="tk-TM" sz="4000" b="1" dirty="0">
              <a:solidFill>
                <a:srgbClr val="FFFF00"/>
              </a:solidFill>
            </a:endParaRPr>
          </a:p>
        </p:txBody>
      </p:sp>
    </p:spTree>
    <p:extLst>
      <p:ext uri="{BB962C8B-B14F-4D97-AF65-F5344CB8AC3E}">
        <p14:creationId xmlns:p14="http://schemas.microsoft.com/office/powerpoint/2010/main" val="3815448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10576" y="1074821"/>
            <a:ext cx="8825658" cy="3465094"/>
          </a:xfrm>
        </p:spPr>
        <p:txBody>
          <a:bodyPr/>
          <a:lstStyle/>
          <a:p>
            <a:pPr algn="ctr"/>
            <a:r>
              <a:rPr lang="tk-TM" dirty="0" smtClean="0"/>
              <a:t/>
            </a:r>
            <a:br>
              <a:rPr lang="tk-TM" dirty="0" smtClean="0"/>
            </a:br>
            <a:r>
              <a:rPr lang="tk-TM" dirty="0"/>
              <a:t/>
            </a:r>
            <a:br>
              <a:rPr lang="tk-TM" dirty="0"/>
            </a:br>
            <a:r>
              <a:rPr lang="tk-TM" dirty="0" smtClean="0"/>
              <a:t/>
            </a:r>
            <a:br>
              <a:rPr lang="tk-TM" dirty="0" smtClean="0"/>
            </a:br>
            <a:r>
              <a:rPr lang="tk-TM" dirty="0"/>
              <a:t/>
            </a:r>
            <a:br>
              <a:rPr lang="tk-TM" dirty="0"/>
            </a:br>
            <a:r>
              <a:rPr lang="tk-TM" dirty="0" smtClean="0"/>
              <a:t/>
            </a:r>
            <a:br>
              <a:rPr lang="tk-TM" dirty="0" smtClean="0"/>
            </a:br>
            <a:r>
              <a:rPr lang="tk-TM" dirty="0"/>
              <a:t/>
            </a:r>
            <a:br>
              <a:rPr lang="tk-TM" dirty="0"/>
            </a:br>
            <a:r>
              <a:rPr lang="tk-TM" dirty="0" smtClean="0"/>
              <a:t/>
            </a:r>
            <a:br>
              <a:rPr lang="tk-TM" dirty="0" smtClean="0"/>
            </a:br>
            <a:r>
              <a:rPr lang="tk-TM" dirty="0" smtClean="0"/>
              <a:t/>
            </a:r>
            <a:br>
              <a:rPr lang="tk-TM" dirty="0" smtClean="0"/>
            </a:br>
            <a:r>
              <a:rPr lang="tk-TM" dirty="0"/>
              <a:t/>
            </a:r>
            <a:br>
              <a:rPr lang="tk-TM" dirty="0"/>
            </a:br>
            <a:r>
              <a:rPr lang="tk-TM" dirty="0" smtClean="0"/>
              <a:t/>
            </a:r>
            <a:br>
              <a:rPr lang="tk-TM" dirty="0" smtClean="0"/>
            </a:br>
            <a:r>
              <a:rPr lang="tk-TM" dirty="0"/>
              <a:t/>
            </a:r>
            <a:br>
              <a:rPr lang="tk-TM" dirty="0"/>
            </a:br>
            <a:r>
              <a:rPr lang="tk-TM" dirty="0" smtClean="0"/>
              <a:t/>
            </a:r>
            <a:br>
              <a:rPr lang="tk-TM" dirty="0" smtClean="0"/>
            </a:br>
            <a:r>
              <a:rPr lang="tk-TM" dirty="0"/>
              <a:t/>
            </a:r>
            <a:br>
              <a:rPr lang="tk-TM" dirty="0"/>
            </a:br>
            <a:r>
              <a:rPr lang="tk-TM" dirty="0" smtClean="0"/>
              <a:t/>
            </a:r>
            <a:br>
              <a:rPr lang="tk-TM" dirty="0" smtClean="0"/>
            </a:br>
            <a:r>
              <a:rPr lang="tk-TM" dirty="0"/>
              <a:t/>
            </a:r>
            <a:br>
              <a:rPr lang="tk-TM" dirty="0"/>
            </a:br>
            <a:r>
              <a:rPr lang="tk-TM" dirty="0" smtClean="0"/>
              <a:t/>
            </a:r>
            <a:br>
              <a:rPr lang="tk-TM" dirty="0" smtClean="0"/>
            </a:br>
            <a:r>
              <a:rPr lang="tk-TM" dirty="0"/>
              <a:t/>
            </a:r>
            <a:br>
              <a:rPr lang="tk-TM" dirty="0"/>
            </a:br>
            <a:r>
              <a:rPr lang="tk-TM" dirty="0" smtClean="0"/>
              <a:t/>
            </a:r>
            <a:br>
              <a:rPr lang="tk-TM" dirty="0" smtClean="0"/>
            </a:br>
            <a:r>
              <a:rPr lang="tk-TM" dirty="0"/>
              <a:t/>
            </a:r>
            <a:br>
              <a:rPr lang="tk-TM" dirty="0"/>
            </a:br>
            <a:r>
              <a:rPr lang="tk-TM" dirty="0" smtClean="0"/>
              <a:t/>
            </a:r>
            <a:br>
              <a:rPr lang="tk-TM" dirty="0" smtClean="0"/>
            </a:br>
            <a:r>
              <a:rPr lang="tk-TM" dirty="0"/>
              <a:t/>
            </a:r>
            <a:br>
              <a:rPr lang="tk-TM" dirty="0"/>
            </a:br>
            <a:r>
              <a:rPr lang="tk-TM" dirty="0" smtClean="0"/>
              <a:t/>
            </a:r>
            <a:br>
              <a:rPr lang="tk-TM" dirty="0" smtClean="0"/>
            </a:br>
            <a:r>
              <a:rPr lang="tk-TM" b="1" dirty="0" smtClean="0"/>
              <a:t>Ulagyň umumy kursy</a:t>
            </a:r>
            <a:br>
              <a:rPr lang="tk-TM" b="1" dirty="0" smtClean="0"/>
            </a:br>
            <a:r>
              <a:rPr lang="tk-TM" b="1" dirty="0" smtClean="0"/>
              <a:t>dersinden</a:t>
            </a:r>
            <a:r>
              <a:rPr lang="tk-TM" b="1" dirty="0" smtClean="0"/>
              <a:t/>
            </a:r>
            <a:br>
              <a:rPr lang="tk-TM" b="1" dirty="0" smtClean="0"/>
            </a:br>
            <a:r>
              <a:rPr lang="tk-TM" b="1" dirty="0" smtClean="0"/>
              <a:t/>
            </a:r>
            <a:br>
              <a:rPr lang="tk-TM" b="1" dirty="0" smtClean="0"/>
            </a:br>
            <a:r>
              <a:rPr lang="tk-TM" dirty="0" smtClean="0"/>
              <a:t> </a:t>
            </a:r>
            <a:r>
              <a:rPr lang="tk-TM" b="1" dirty="0" smtClean="0"/>
              <a:t>Howa </a:t>
            </a:r>
            <a:r>
              <a:rPr lang="tk-TM" b="1" dirty="0" smtClean="0"/>
              <a:t>ulagy</a:t>
            </a:r>
            <a:endParaRPr lang="tk-TM" b="1" dirty="0"/>
          </a:p>
        </p:txBody>
      </p:sp>
      <p:sp>
        <p:nvSpPr>
          <p:cNvPr id="3" name="Подзаголовок 2"/>
          <p:cNvSpPr>
            <a:spLocks noGrp="1"/>
          </p:cNvSpPr>
          <p:nvPr>
            <p:ph type="subTitle" idx="1"/>
          </p:nvPr>
        </p:nvSpPr>
        <p:spPr/>
        <p:txBody>
          <a:bodyPr/>
          <a:lstStyle/>
          <a:p>
            <a:r>
              <a:rPr lang="tk-TM" sz="2400" b="1" dirty="0" smtClean="0"/>
              <a:t>Taýýarlan:</a:t>
            </a:r>
            <a:r>
              <a:rPr lang="tk-TM" sz="2400" b="1" dirty="0" smtClean="0"/>
              <a:t> Ataýew baýrammyrat 1-mut “b”</a:t>
            </a:r>
            <a:endParaRPr lang="tk-TM" b="1" dirty="0"/>
          </a:p>
        </p:txBody>
      </p:sp>
    </p:spTree>
    <p:extLst>
      <p:ext uri="{BB962C8B-B14F-4D97-AF65-F5344CB8AC3E}">
        <p14:creationId xmlns:p14="http://schemas.microsoft.com/office/powerpoint/2010/main" val="1815103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2554" y="2289718"/>
            <a:ext cx="4351025" cy="2283824"/>
          </a:xfrm>
        </p:spPr>
        <p:txBody>
          <a:bodyPr/>
          <a:lstStyle/>
          <a:p>
            <a:r>
              <a:rPr lang="tk-TM" dirty="0" smtClean="0">
                <a:solidFill>
                  <a:srgbClr val="FFC000"/>
                </a:solidFill>
              </a:rPr>
              <a:t>Uçarlaryň görnüşleri ýolagçy daşaýan, poçta daşaýan meýdanlary gaýtadan işleýän we harby uçarlar bar.</a:t>
            </a:r>
            <a:endParaRPr lang="ru-RU" dirty="0">
              <a:solidFill>
                <a:srgbClr val="FFC000"/>
              </a:solidFill>
            </a:endParaRPr>
          </a:p>
        </p:txBody>
      </p:sp>
      <p:sp>
        <p:nvSpPr>
          <p:cNvPr id="3" name="Текст 2"/>
          <p:cNvSpPr>
            <a:spLocks noGrp="1"/>
          </p:cNvSpPr>
          <p:nvPr>
            <p:ph type="body" idx="1"/>
          </p:nvPr>
        </p:nvSpPr>
        <p:spPr/>
        <p:txBody>
          <a:bodyPr/>
          <a:lstStyle/>
          <a:p>
            <a:endParaRPr lang="tk-TM" dirty="0" smtClean="0">
              <a:solidFill>
                <a:schemeClr val="tx1"/>
              </a:solidFill>
            </a:endParaRPr>
          </a:p>
          <a:p>
            <a:endParaRPr lang="tk-TM" dirty="0"/>
          </a:p>
          <a:p>
            <a:endParaRPr lang="tk-TM" dirty="0" smtClean="0"/>
          </a:p>
          <a:p>
            <a:endParaRPr lang="tk-TM" dirty="0"/>
          </a:p>
          <a:p>
            <a:endParaRPr lang="tk-TM" dirty="0" smtClean="0"/>
          </a:p>
          <a:p>
            <a:endParaRPr lang="tk-TM" dirty="0"/>
          </a:p>
          <a:p>
            <a:endParaRPr lang="tk-TM" dirty="0" smtClean="0"/>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0073" y="1928220"/>
            <a:ext cx="5721927" cy="3033248"/>
          </a:xfrm>
          <a:prstGeom prst="rect">
            <a:avLst/>
          </a:prstGeom>
        </p:spPr>
      </p:pic>
    </p:spTree>
    <p:extLst>
      <p:ext uri="{BB962C8B-B14F-4D97-AF65-F5344CB8AC3E}">
        <p14:creationId xmlns:p14="http://schemas.microsoft.com/office/powerpoint/2010/main" val="789029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tk-TM" sz="2400" dirty="0" smtClean="0">
                <a:solidFill>
                  <a:srgbClr val="FFC000"/>
                </a:solidFill>
              </a:rPr>
              <a:t>Howa gatnawy iň çalt transport usulydyr. Howa transportyny ulanmagyň esasy ugry, müň kilometrden gowrak aralykda ýolagçy gatnawydyr. Transportationük daşamak hem amala aşyrylýar, ýöne olaryň paýy gaty pes. Esasan, çalt zaýalanýan iýmitler we esasanam gymmatly ýükler, şeýle hem poçta bilen howa arkaly daşalýar. Şeýle ýagdaýlarda, gonuş meýdançasynda howa meýdançasy ýok bolanda (mysal üçin, ylmy toparlary kyn ýerlere eltmek) uçar däl-de, gonuş zolagyna mätäç bolmadyk dikuçarlar ulanýarlar.</a:t>
            </a:r>
            <a:endParaRPr lang="tk-TM" sz="2400" dirty="0">
              <a:solidFill>
                <a:srgbClr val="FFC000"/>
              </a:solidFill>
            </a:endParaRPr>
          </a:p>
        </p:txBody>
      </p:sp>
    </p:spTree>
    <p:extLst>
      <p:ext uri="{BB962C8B-B14F-4D97-AF65-F5344CB8AC3E}">
        <p14:creationId xmlns:p14="http://schemas.microsoft.com/office/powerpoint/2010/main" val="1177702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72687"/>
          </a:xfrm>
          <a:prstGeom prst="rect">
            <a:avLst/>
          </a:prstGeom>
        </p:spPr>
      </p:pic>
    </p:spTree>
    <p:extLst>
      <p:ext uri="{BB962C8B-B14F-4D97-AF65-F5344CB8AC3E}">
        <p14:creationId xmlns:p14="http://schemas.microsoft.com/office/powerpoint/2010/main" val="317920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6081" y="471056"/>
            <a:ext cx="11244864" cy="775854"/>
          </a:xfrm>
        </p:spPr>
        <p:txBody>
          <a:bodyPr/>
          <a:lstStyle/>
          <a:p>
            <a:pPr algn="ctr"/>
            <a:r>
              <a:rPr lang="tk-TM" dirty="0" smtClean="0"/>
              <a:t>Taryhy </a:t>
            </a:r>
            <a:endParaRPr lang="ru-RU" dirty="0"/>
          </a:p>
        </p:txBody>
      </p:sp>
      <p:sp>
        <p:nvSpPr>
          <p:cNvPr id="3" name="Подзаголовок 2"/>
          <p:cNvSpPr>
            <a:spLocks noGrp="1"/>
          </p:cNvSpPr>
          <p:nvPr>
            <p:ph type="subTitle" idx="1"/>
          </p:nvPr>
        </p:nvSpPr>
        <p:spPr>
          <a:xfrm>
            <a:off x="476081" y="1258325"/>
            <a:ext cx="11244864" cy="5128619"/>
          </a:xfrm>
        </p:spPr>
        <p:txBody>
          <a:bodyPr>
            <a:normAutofit/>
          </a:bodyPr>
          <a:lstStyle/>
          <a:p>
            <a:r>
              <a:rPr lang="tk-TM" sz="2000" dirty="0" smtClean="0">
                <a:solidFill>
                  <a:srgbClr val="FFC000"/>
                </a:solidFill>
              </a:rPr>
              <a:t>Ilkinji gyzgyn howa şary 1709-njy ýylda uçuryldy. Şeýle-de bolsa, şarlar gözegçiliksizdi. XIX asyryň ahyrynda ullakan howa gämileri howada agdyklyk edip başlady - howa gämileri uçarlardan has haýal. 30-njy ýyllarda kontinentara gatnawlary goşmak bilen yzygiderli ýolagçy gatnawlary bardy. Muňa garamazdan, olaryň ulanylyşynyň gerimi henizem: mahabat we güýmenje uçuşlary, ýol gözegçiligi (haryt daşamak üçin ulanylmalydygyna garamazdan) peýdalanylýar.</a:t>
            </a:r>
          </a:p>
          <a:p>
            <a:r>
              <a:rPr lang="tk-TM" sz="2000" dirty="0" smtClean="0">
                <a:solidFill>
                  <a:srgbClr val="FFC000"/>
                </a:solidFill>
              </a:rPr>
              <a:t>Ulaglar: uçarlar we dikuçarlar</a:t>
            </a:r>
          </a:p>
          <a:p>
            <a:r>
              <a:rPr lang="tk-TM" sz="2000" dirty="0" smtClean="0">
                <a:solidFill>
                  <a:srgbClr val="FFC000"/>
                </a:solidFill>
              </a:rPr>
              <a:t>Aragatnaşyk ugurlary: howa koridorlary</a:t>
            </a:r>
          </a:p>
          <a:p>
            <a:r>
              <a:rPr lang="tk-TM" sz="2000" dirty="0" smtClean="0">
                <a:solidFill>
                  <a:srgbClr val="FFC000"/>
                </a:solidFill>
              </a:rPr>
              <a:t>Duýduryş we gözegçilik: howa maýaklary, iberiş hyzmaty</a:t>
            </a:r>
          </a:p>
          <a:p>
            <a:r>
              <a:rPr lang="tk-TM" sz="2000" dirty="0" smtClean="0">
                <a:solidFill>
                  <a:srgbClr val="FFC000"/>
                </a:solidFill>
              </a:rPr>
              <a:t>Ulag merkezleri: howa menzilleri</a:t>
            </a:r>
            <a:endParaRPr lang="tk-TM" sz="2000" dirty="0">
              <a:solidFill>
                <a:srgbClr val="FFC000"/>
              </a:solidFill>
            </a:endParaRPr>
          </a:p>
        </p:txBody>
      </p:sp>
    </p:spTree>
    <p:extLst>
      <p:ext uri="{BB962C8B-B14F-4D97-AF65-F5344CB8AC3E}">
        <p14:creationId xmlns:p14="http://schemas.microsoft.com/office/powerpoint/2010/main" val="10646515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600861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6083" y="457200"/>
            <a:ext cx="11231008" cy="1246909"/>
          </a:xfrm>
        </p:spPr>
        <p:txBody>
          <a:bodyPr/>
          <a:lstStyle/>
          <a:p>
            <a:r>
              <a:rPr lang="tk-TM" sz="4000" dirty="0" smtClean="0">
                <a:solidFill>
                  <a:srgbClr val="FFC000"/>
                </a:solidFill>
              </a:rPr>
              <a:t>Howa gatnawynyň artykmaçlyklary we kemçilikleri</a:t>
            </a:r>
            <a:endParaRPr lang="tk-TM" sz="4000" dirty="0">
              <a:solidFill>
                <a:srgbClr val="FFC000"/>
              </a:solidFill>
            </a:endParaRPr>
          </a:p>
        </p:txBody>
      </p:sp>
      <p:sp>
        <p:nvSpPr>
          <p:cNvPr id="3" name="Подзаголовок 2"/>
          <p:cNvSpPr>
            <a:spLocks noGrp="1"/>
          </p:cNvSpPr>
          <p:nvPr>
            <p:ph type="subTitle" idx="1"/>
          </p:nvPr>
        </p:nvSpPr>
        <p:spPr>
          <a:xfrm>
            <a:off x="476083" y="1704108"/>
            <a:ext cx="11231008" cy="4655127"/>
          </a:xfrm>
        </p:spPr>
        <p:txBody>
          <a:bodyPr>
            <a:normAutofit/>
          </a:bodyPr>
          <a:lstStyle/>
          <a:p>
            <a:r>
              <a:rPr lang="tk-TM" dirty="0" smtClean="0"/>
              <a:t>Aýratyn hereket ediş usuly sebäpli howa gatnawy, ýük daşamak hökmünde ulanylmagyny çäklendirýän birnäçe artykmaçlyga we möhüm kemçiliklere eýe.</a:t>
            </a:r>
          </a:p>
          <a:p>
            <a:r>
              <a:rPr lang="tk-TM" dirty="0" smtClean="0"/>
              <a:t>Üstünlikleri:</a:t>
            </a:r>
          </a:p>
          <a:p>
            <a:r>
              <a:rPr lang="tk-TM" dirty="0" smtClean="0"/>
              <a:t>Ýokary tizlik</a:t>
            </a:r>
          </a:p>
          <a:p>
            <a:r>
              <a:rPr lang="tk-TM" dirty="0" smtClean="0"/>
              <a:t>Harytlary izolirlenen ýerlere eltmek ukyby (esasan dikuçar bilen)</a:t>
            </a:r>
          </a:p>
          <a:p>
            <a:r>
              <a:rPr lang="tk-TM" dirty="0" smtClean="0"/>
              <a:t>Kemçilikler:</a:t>
            </a:r>
          </a:p>
          <a:p>
            <a:r>
              <a:rPr lang="tk-TM" dirty="0" smtClean="0"/>
              <a:t>Daşamak üçin ýokary çykdajy</a:t>
            </a:r>
          </a:p>
          <a:p>
            <a:r>
              <a:rPr lang="en-US" dirty="0" smtClean="0"/>
              <a:t>Howa </a:t>
            </a:r>
            <a:r>
              <a:rPr lang="tk-TM" dirty="0" smtClean="0"/>
              <a:t>bagly</a:t>
            </a:r>
          </a:p>
          <a:p>
            <a:r>
              <a:rPr lang="tk-TM" dirty="0" smtClean="0"/>
              <a:t>Aeroportlary talap edýär (dikuçardan başga)</a:t>
            </a:r>
          </a:p>
          <a:p>
            <a:r>
              <a:rPr lang="en-US" dirty="0" smtClean="0"/>
              <a:t>Pes </a:t>
            </a:r>
            <a:r>
              <a:rPr lang="tk-TM" dirty="0" smtClean="0"/>
              <a:t>ýük göterijiligi</a:t>
            </a:r>
            <a:endParaRPr lang="ru-RU" dirty="0"/>
          </a:p>
        </p:txBody>
      </p:sp>
    </p:spTree>
    <p:extLst>
      <p:ext uri="{BB962C8B-B14F-4D97-AF65-F5344CB8AC3E}">
        <p14:creationId xmlns:p14="http://schemas.microsoft.com/office/powerpoint/2010/main" val="42398413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485485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tk-TM" dirty="0" smtClean="0"/>
              <a:t>Düşündiriş</a:t>
            </a:r>
            <a:endParaRPr lang="tk-TM" dirty="0"/>
          </a:p>
        </p:txBody>
      </p:sp>
      <p:sp>
        <p:nvSpPr>
          <p:cNvPr id="3" name="Текст 2"/>
          <p:cNvSpPr>
            <a:spLocks noGrp="1"/>
          </p:cNvSpPr>
          <p:nvPr>
            <p:ph type="body" sz="half" idx="2"/>
          </p:nvPr>
        </p:nvSpPr>
        <p:spPr/>
        <p:txBody>
          <a:bodyPr>
            <a:normAutofit lnSpcReduction="10000"/>
          </a:bodyPr>
          <a:lstStyle/>
          <a:p>
            <a:r>
              <a:rPr lang="tk-TM" dirty="0" smtClean="0"/>
              <a:t>Koridorlar ýörite uçuş re regimeiminiň girizilen ýerlerinde gurulýar, mysal üçin serhetden geçmek, howa meýdançalary, uçuş intensiwligi ýokary howa merkezleri we ş.m. uçuşlaryň howpsuzlygyny üpjün etmek üçin. Şeýle hem, howa koridorlary bir taraplaýyn ýa-da iki taraplaýyn bolup biler; girelge, çykyş we aýlaw koridorlary bar. Koridorlarda radio enjamlary we her dürli nawigasiýa, howa hereketini dolandyrmak we dolandyrmak serişdeleri hem bar. Koridorlaryň giňligi belli bir ýerdäki şertlere, uçuş beýikligine we uçaryň görnüşine baglydyr; koridorlar adatça koridor okunyň iki gapdalynda 5-20 km giňlikde bolýar.</a:t>
            </a:r>
            <a:endParaRPr lang="tk-TM" dirty="0"/>
          </a:p>
        </p:txBody>
      </p:sp>
    </p:spTree>
    <p:extLst>
      <p:ext uri="{BB962C8B-B14F-4D97-AF65-F5344CB8AC3E}">
        <p14:creationId xmlns:p14="http://schemas.microsoft.com/office/powerpoint/2010/main" val="25696503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09797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42254" y="519546"/>
            <a:ext cx="2793158" cy="1600200"/>
          </a:xfrm>
        </p:spPr>
        <p:txBody>
          <a:bodyPr/>
          <a:lstStyle/>
          <a:p>
            <a:r>
              <a:rPr lang="tk-TM" dirty="0">
                <a:solidFill>
                  <a:srgbClr val="FFC000"/>
                </a:solidFill>
              </a:rPr>
              <a:t>Dikuçar</a:t>
            </a:r>
            <a:endParaRPr lang="ru-RU" dirty="0">
              <a:solidFill>
                <a:srgbClr val="FFC000"/>
              </a:solidFill>
            </a:endParaRPr>
          </a:p>
        </p:txBody>
      </p:sp>
      <p:sp>
        <p:nvSpPr>
          <p:cNvPr id="7" name="Текст 6"/>
          <p:cNvSpPr>
            <a:spLocks noGrp="1"/>
          </p:cNvSpPr>
          <p:nvPr>
            <p:ph type="body" sz="half" idx="2"/>
          </p:nvPr>
        </p:nvSpPr>
        <p:spPr>
          <a:xfrm>
            <a:off x="471055" y="2341686"/>
            <a:ext cx="4211781" cy="2895599"/>
          </a:xfrm>
        </p:spPr>
        <p:txBody>
          <a:bodyPr>
            <a:noAutofit/>
          </a:bodyPr>
          <a:lstStyle/>
          <a:p>
            <a:r>
              <a:rPr lang="tk-TM" dirty="0" smtClean="0">
                <a:solidFill>
                  <a:srgbClr val="FFC000"/>
                </a:solidFill>
              </a:rPr>
              <a:t>Bu "zat", dem alýan zatlarymyzdan has agramly. Gorizontal aýlanýan perwentiň kömegi bilen uçýar. Dikuçar 1907-nji ýylda ilkinji gezek asmana göterildi. Bu waka Fransiýada bolup geçdi. Dikuçaryň dürli zerurlyklary bar:</a:t>
            </a:r>
          </a:p>
          <a:p>
            <a:r>
              <a:rPr lang="tk-TM" dirty="0" smtClean="0">
                <a:solidFill>
                  <a:srgbClr val="FFC000"/>
                </a:solidFill>
              </a:rPr>
              <a:t>şahsy maksatlar, çalt syýahat üçin ulanylýar;</a:t>
            </a:r>
          </a:p>
          <a:p>
            <a:r>
              <a:rPr lang="tk-TM" dirty="0" smtClean="0">
                <a:solidFill>
                  <a:srgbClr val="FFC000"/>
                </a:solidFill>
              </a:rPr>
              <a:t>ýangynlar onuň bilen söndürilýär;</a:t>
            </a:r>
          </a:p>
          <a:p>
            <a:r>
              <a:rPr lang="tk-TM" dirty="0" smtClean="0">
                <a:solidFill>
                  <a:srgbClr val="FFC000"/>
                </a:solidFill>
              </a:rPr>
              <a:t>harby maksatlar üçin ulanylýar;</a:t>
            </a:r>
          </a:p>
          <a:p>
            <a:r>
              <a:rPr lang="tk-TM" dirty="0" smtClean="0">
                <a:solidFill>
                  <a:srgbClr val="FFC000"/>
                </a:solidFill>
              </a:rPr>
              <a:t>polisiýa we lukmanlar tarapyndan ulanylýar.</a:t>
            </a:r>
          </a:p>
          <a:p>
            <a:r>
              <a:rPr lang="tk-TM" dirty="0" smtClean="0">
                <a:solidFill>
                  <a:srgbClr val="FFC000"/>
                </a:solidFill>
              </a:rPr>
              <a:t>Uçardan tapawutlylykda, dikuçara gonmak we uçuş zolagy gerek däl. Birneme kiçi, tekiz ýere gonup biler.</a:t>
            </a:r>
            <a:endParaRPr lang="tk-TM" dirty="0">
              <a:solidFill>
                <a:srgbClr val="FFC000"/>
              </a:solidFill>
            </a:endParaRPr>
          </a:p>
        </p:txBody>
      </p:sp>
      <p:pic>
        <p:nvPicPr>
          <p:cNvPr id="8" name="Объект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81675" y="2341686"/>
            <a:ext cx="5189538" cy="2784228"/>
          </a:xfrm>
          <a:prstGeom prst="rect">
            <a:avLst/>
          </a:prstGeom>
        </p:spPr>
      </p:pic>
    </p:spTree>
    <p:extLst>
      <p:ext uri="{BB962C8B-B14F-4D97-AF65-F5344CB8AC3E}">
        <p14:creationId xmlns:p14="http://schemas.microsoft.com/office/powerpoint/2010/main" val="7746022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k-TM" sz="1800" dirty="0" smtClean="0">
                <a:solidFill>
                  <a:srgbClr val="FFC000"/>
                </a:solidFill>
              </a:rPr>
              <a:t>Bu ulagyň ganatlary bar we agramy howadan has köp. Uçarlarda beýleki uçarlardan tapawutlandyrýan hereketlendirijiler bar. 1903-nji ýylda ilkinji uçar ABŞ-dan uçdy. Uçarlar maksadyna, agramyna, transport görnüşine we hereketlendirijisine baglylykda dürli görnüşlere bölünýär. Şeýle uçarlar bar:</a:t>
            </a:r>
            <a:endParaRPr lang="tk-TM" sz="1800" dirty="0">
              <a:solidFill>
                <a:srgbClr val="FFC000"/>
              </a:solidFill>
            </a:endParaRPr>
          </a:p>
        </p:txBody>
      </p:sp>
      <p:sp>
        <p:nvSpPr>
          <p:cNvPr id="3" name="Объект 2"/>
          <p:cNvSpPr>
            <a:spLocks noGrp="1"/>
          </p:cNvSpPr>
          <p:nvPr>
            <p:ph idx="1"/>
          </p:nvPr>
        </p:nvSpPr>
        <p:spPr/>
        <p:txBody>
          <a:bodyPr>
            <a:normAutofit fontScale="85000" lnSpcReduction="20000"/>
          </a:bodyPr>
          <a:lstStyle/>
          <a:p>
            <a:r>
              <a:rPr lang="tk-TM" dirty="0" smtClean="0"/>
              <a:t>Istrebiteller;</a:t>
            </a:r>
          </a:p>
          <a:p>
            <a:r>
              <a:rPr lang="tk-TM" dirty="0" smtClean="0"/>
              <a:t>Razwetçik;</a:t>
            </a:r>
          </a:p>
          <a:p>
            <a:r>
              <a:rPr lang="tk-TM" dirty="0" smtClean="0"/>
              <a:t>Bombardirowşik,</a:t>
            </a:r>
          </a:p>
          <a:p>
            <a:r>
              <a:rPr lang="tk-TM" dirty="0" smtClean="0"/>
              <a:t>uçarlara hüjüm etmek;</a:t>
            </a:r>
          </a:p>
          <a:p>
            <a:r>
              <a:rPr lang="tk-TM" dirty="0" smtClean="0"/>
              <a:t>Raketa göteriji</a:t>
            </a:r>
          </a:p>
          <a:p>
            <a:r>
              <a:rPr lang="tk-TM" dirty="0" smtClean="0"/>
              <a:t>Motoryň görnüşi boýunça bölünişik:</a:t>
            </a:r>
          </a:p>
          <a:p>
            <a:endParaRPr lang="tk-TM" dirty="0" smtClean="0"/>
          </a:p>
          <a:p>
            <a:r>
              <a:rPr lang="tk-TM" dirty="0" smtClean="0"/>
              <a:t>reaktiw;</a:t>
            </a:r>
          </a:p>
          <a:p>
            <a:r>
              <a:rPr lang="tk-TM" dirty="0" smtClean="0"/>
              <a:t>elektrik;</a:t>
            </a:r>
          </a:p>
          <a:p>
            <a:r>
              <a:rPr lang="tk-TM" dirty="0" smtClean="0"/>
              <a:t>porşen;</a:t>
            </a:r>
          </a:p>
          <a:p>
            <a:r>
              <a:rPr lang="tk-TM" dirty="0" smtClean="0"/>
              <a:t>turbowintli</a:t>
            </a:r>
            <a:r>
              <a:rPr lang="en-US" dirty="0" smtClean="0"/>
              <a:t>.</a:t>
            </a:r>
            <a:endParaRPr lang="ru-RU" dirty="0"/>
          </a:p>
        </p:txBody>
      </p:sp>
    </p:spTree>
    <p:extLst>
      <p:ext uri="{BB962C8B-B14F-4D97-AF65-F5344CB8AC3E}">
        <p14:creationId xmlns:p14="http://schemas.microsoft.com/office/powerpoint/2010/main" val="6745503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1" cy="6858001"/>
          </a:xfrm>
          <a:prstGeom prst="rect">
            <a:avLst/>
          </a:prstGeom>
        </p:spPr>
      </p:pic>
    </p:spTree>
    <p:extLst>
      <p:ext uri="{BB962C8B-B14F-4D97-AF65-F5344CB8AC3E}">
        <p14:creationId xmlns:p14="http://schemas.microsoft.com/office/powerpoint/2010/main" val="31497435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1878" y="982134"/>
            <a:ext cx="7894631" cy="985211"/>
          </a:xfrm>
        </p:spPr>
        <p:txBody>
          <a:bodyPr/>
          <a:lstStyle/>
          <a:p>
            <a:pPr algn="ctr"/>
            <a:r>
              <a:rPr lang="tk-TM" dirty="0" smtClean="0"/>
              <a:t>Jetman</a:t>
            </a:r>
            <a:endParaRPr lang="tk-TM" dirty="0"/>
          </a:p>
        </p:txBody>
      </p:sp>
      <p:sp>
        <p:nvSpPr>
          <p:cNvPr id="4" name="Текст 3"/>
          <p:cNvSpPr>
            <a:spLocks noGrp="1"/>
          </p:cNvSpPr>
          <p:nvPr>
            <p:ph type="body" sz="half" idx="13"/>
          </p:nvPr>
        </p:nvSpPr>
        <p:spPr>
          <a:xfrm>
            <a:off x="1911792" y="1870363"/>
            <a:ext cx="7731219" cy="1537855"/>
          </a:xfrm>
        </p:spPr>
        <p:txBody>
          <a:bodyPr>
            <a:noAutofit/>
          </a:bodyPr>
          <a:lstStyle/>
          <a:p>
            <a:r>
              <a:rPr lang="tk-TM" sz="1800" dirty="0" smtClean="0">
                <a:solidFill>
                  <a:srgbClr val="FFC000"/>
                </a:solidFill>
              </a:rPr>
              <a:t>Ýokardakylaryň hemmesinden iň gyzyklysy bolsa gerek. Başgaça aýdylanda, uçarman uçýan adamdyr. Bulutlary "sürmegiň" bu usuly düýbünden täze we meşhur. Uçarmanlaryň internetde nädip uçýandyklaryny köplenç görýärdik. Ilkinji üstünlikli uçuş birnäçe ýyl ozal bolupdy. Bu gün uçarmanlaryň daglaryň, agaçlaryň we beýiklikleriň arasynda nähili hereket edýändiklerini görýäris. Umuman aýdanyňda, uçarman, arkasyna berkidilen ganatlary we turbinaly adamdyr. Iki ýüz kilometre çenli tizligi ösdürip bilersiňiz. Ýeke-täk negatiw zat, özbaşdak alyp bilmersiňiz. Munuň üçin uçaryň kömegi gerek.</a:t>
            </a:r>
            <a:endParaRPr lang="tk-TM" sz="1800" dirty="0">
              <a:solidFill>
                <a:srgbClr val="FFC000"/>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8760" y="4779818"/>
            <a:ext cx="4593592" cy="2078182"/>
          </a:xfrm>
          <a:prstGeom prst="rect">
            <a:avLst/>
          </a:prstGeom>
        </p:spPr>
      </p:pic>
    </p:spTree>
    <p:extLst>
      <p:ext uri="{BB962C8B-B14F-4D97-AF65-F5344CB8AC3E}">
        <p14:creationId xmlns:p14="http://schemas.microsoft.com/office/powerpoint/2010/main" val="42062002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tk-TM" dirty="0" smtClean="0"/>
              <a:t>Üns bereniňiz üçin sag boluň!!!</a:t>
            </a:r>
            <a:endParaRPr lang="ru-RU" dirty="0"/>
          </a:p>
        </p:txBody>
      </p:sp>
    </p:spTree>
    <p:extLst>
      <p:ext uri="{BB962C8B-B14F-4D97-AF65-F5344CB8AC3E}">
        <p14:creationId xmlns:p14="http://schemas.microsoft.com/office/powerpoint/2010/main" val="7443729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вет директоров">
  <a:themeElements>
    <a:clrScheme name="Зеленый и желтый">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Совет директоров">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вет директоров">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101</TotalTime>
  <Words>593</Words>
  <Application>Microsoft Office PowerPoint</Application>
  <PresentationFormat>Широкоэкранный</PresentationFormat>
  <Paragraphs>51</Paragraphs>
  <Slides>16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16</vt:i4>
      </vt:variant>
    </vt:vector>
  </HeadingPairs>
  <TitlesOfParts>
    <vt:vector size="20" baseType="lpstr">
      <vt:lpstr>Arial</vt:lpstr>
      <vt:lpstr>Century Gothic</vt:lpstr>
      <vt:lpstr>Wingdings 3</vt:lpstr>
      <vt:lpstr>Совет директоров</vt:lpstr>
      <vt:lpstr>Презентация PowerPoint</vt:lpstr>
      <vt:lpstr>                      Ulagyň umumy kursy dersinden   Howa ulagy</vt:lpstr>
      <vt:lpstr>Uçarlaryň görnüşleri ýolagçy daşaýan, poçta daşaýan meýdanlary gaýtadan işleýän we harby uçarlar bar.</vt:lpstr>
      <vt:lpstr>Howa gatnawy iň çalt transport usulydyr. Howa transportyny ulanmagyň esasy ugry, müň kilometrden gowrak aralykda ýolagçy gatnawydyr. Transportationük daşamak hem amala aşyrylýar, ýöne olaryň paýy gaty pes. Esasan, çalt zaýalanýan iýmitler we esasanam gymmatly ýükler, şeýle hem poçta bilen howa arkaly daşalýar. Şeýle ýagdaýlarda, gonuş meýdançasynda howa meýdançasy ýok bolanda (mysal üçin, ylmy toparlary kyn ýerlere eltmek) uçar däl-de, gonuş zolagyna mätäç bolmadyk dikuçarlar ulanýarlar.</vt:lpstr>
      <vt:lpstr>Презентация PowerPoint</vt:lpstr>
      <vt:lpstr>Taryhy </vt:lpstr>
      <vt:lpstr>Презентация PowerPoint</vt:lpstr>
      <vt:lpstr>Howa gatnawynyň artykmaçlyklary we kemçilikleri</vt:lpstr>
      <vt:lpstr>Презентация PowerPoint</vt:lpstr>
      <vt:lpstr>Düşündiriş</vt:lpstr>
      <vt:lpstr>Презентация PowerPoint</vt:lpstr>
      <vt:lpstr>Dikuçar</vt:lpstr>
      <vt:lpstr>Bu ulagyň ganatlary bar we agramy howadan has köp. Uçarlarda beýleki uçarlardan tapawutlandyrýan hereketlendirijiler bar. 1903-nji ýylda ilkinji uçar ABŞ-dan uçdy. Uçarlar maksadyna, agramyna, transport görnüşine we hereketlendirijisine baglylykda dürli görnüşlere bölünýär. Şeýle uçarlar bar:</vt:lpstr>
      <vt:lpstr>Презентация PowerPoint</vt:lpstr>
      <vt:lpstr>Jetman</vt:lpstr>
      <vt:lpstr>Üns bereniňiz üçin sag boluň!!!</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Howa ulagy</dc:title>
  <dc:creator>Пользователь</dc:creator>
  <cp:lastModifiedBy>USER</cp:lastModifiedBy>
  <cp:revision>11</cp:revision>
  <dcterms:created xsi:type="dcterms:W3CDTF">2022-01-09T06:13:58Z</dcterms:created>
  <dcterms:modified xsi:type="dcterms:W3CDTF">2022-01-13T14:56:25Z</dcterms:modified>
</cp:coreProperties>
</file>