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6BAF901-6BFF-42FA-8C7A-488D90CC95D8}" type="datetimeFigureOut">
              <a:rPr lang="ru-RU" smtClean="0"/>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079B83-5895-4575-8F58-BE3D3A2800DC}" type="slidenum">
              <a:rPr lang="ru-RU" smtClean="0"/>
              <a:t>‹#›</a:t>
            </a:fld>
            <a:endParaRPr lang="ru-RU"/>
          </a:p>
        </p:txBody>
      </p:sp>
    </p:spTree>
    <p:extLst>
      <p:ext uri="{BB962C8B-B14F-4D97-AF65-F5344CB8AC3E}">
        <p14:creationId xmlns:p14="http://schemas.microsoft.com/office/powerpoint/2010/main" val="362524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BAF901-6BFF-42FA-8C7A-488D90CC95D8}" type="datetimeFigureOut">
              <a:rPr lang="ru-RU" smtClean="0"/>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079B83-5895-4575-8F58-BE3D3A2800DC}" type="slidenum">
              <a:rPr lang="ru-RU" smtClean="0"/>
              <a:t>‹#›</a:t>
            </a:fld>
            <a:endParaRPr lang="ru-RU"/>
          </a:p>
        </p:txBody>
      </p:sp>
    </p:spTree>
    <p:extLst>
      <p:ext uri="{BB962C8B-B14F-4D97-AF65-F5344CB8AC3E}">
        <p14:creationId xmlns:p14="http://schemas.microsoft.com/office/powerpoint/2010/main" val="214804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BAF901-6BFF-42FA-8C7A-488D90CC95D8}" type="datetimeFigureOut">
              <a:rPr lang="ru-RU" smtClean="0"/>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079B83-5895-4575-8F58-BE3D3A2800DC}" type="slidenum">
              <a:rPr lang="ru-RU" smtClean="0"/>
              <a:t>‹#›</a:t>
            </a:fld>
            <a:endParaRPr lang="ru-RU"/>
          </a:p>
        </p:txBody>
      </p:sp>
    </p:spTree>
    <p:extLst>
      <p:ext uri="{BB962C8B-B14F-4D97-AF65-F5344CB8AC3E}">
        <p14:creationId xmlns:p14="http://schemas.microsoft.com/office/powerpoint/2010/main" val="142108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BAF901-6BFF-42FA-8C7A-488D90CC95D8}" type="datetimeFigureOut">
              <a:rPr lang="ru-RU" smtClean="0"/>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079B83-5895-4575-8F58-BE3D3A2800DC}" type="slidenum">
              <a:rPr lang="ru-RU" smtClean="0"/>
              <a:t>‹#›</a:t>
            </a:fld>
            <a:endParaRPr lang="ru-RU"/>
          </a:p>
        </p:txBody>
      </p:sp>
    </p:spTree>
    <p:extLst>
      <p:ext uri="{BB962C8B-B14F-4D97-AF65-F5344CB8AC3E}">
        <p14:creationId xmlns:p14="http://schemas.microsoft.com/office/powerpoint/2010/main" val="183381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6BAF901-6BFF-42FA-8C7A-488D90CC95D8}" type="datetimeFigureOut">
              <a:rPr lang="ru-RU" smtClean="0"/>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079B83-5895-4575-8F58-BE3D3A2800DC}" type="slidenum">
              <a:rPr lang="ru-RU" smtClean="0"/>
              <a:t>‹#›</a:t>
            </a:fld>
            <a:endParaRPr lang="ru-RU"/>
          </a:p>
        </p:txBody>
      </p:sp>
    </p:spTree>
    <p:extLst>
      <p:ext uri="{BB962C8B-B14F-4D97-AF65-F5344CB8AC3E}">
        <p14:creationId xmlns:p14="http://schemas.microsoft.com/office/powerpoint/2010/main" val="197169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6BAF901-6BFF-42FA-8C7A-488D90CC95D8}" type="datetimeFigureOut">
              <a:rPr lang="ru-RU" smtClean="0"/>
              <a:t>08.04.2020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079B83-5895-4575-8F58-BE3D3A2800DC}" type="slidenum">
              <a:rPr lang="ru-RU" smtClean="0"/>
              <a:t>‹#›</a:t>
            </a:fld>
            <a:endParaRPr lang="ru-RU"/>
          </a:p>
        </p:txBody>
      </p:sp>
    </p:spTree>
    <p:extLst>
      <p:ext uri="{BB962C8B-B14F-4D97-AF65-F5344CB8AC3E}">
        <p14:creationId xmlns:p14="http://schemas.microsoft.com/office/powerpoint/2010/main" val="140160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6BAF901-6BFF-42FA-8C7A-488D90CC95D8}" type="datetimeFigureOut">
              <a:rPr lang="ru-RU" smtClean="0"/>
              <a:t>08.04.2020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079B83-5895-4575-8F58-BE3D3A2800DC}" type="slidenum">
              <a:rPr lang="ru-RU" smtClean="0"/>
              <a:t>‹#›</a:t>
            </a:fld>
            <a:endParaRPr lang="ru-RU"/>
          </a:p>
        </p:txBody>
      </p:sp>
    </p:spTree>
    <p:extLst>
      <p:ext uri="{BB962C8B-B14F-4D97-AF65-F5344CB8AC3E}">
        <p14:creationId xmlns:p14="http://schemas.microsoft.com/office/powerpoint/2010/main" val="397942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6BAF901-6BFF-42FA-8C7A-488D90CC95D8}" type="datetimeFigureOut">
              <a:rPr lang="ru-RU" smtClean="0"/>
              <a:t>08.04.2020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079B83-5895-4575-8F58-BE3D3A2800DC}" type="slidenum">
              <a:rPr lang="ru-RU" smtClean="0"/>
              <a:t>‹#›</a:t>
            </a:fld>
            <a:endParaRPr lang="ru-RU"/>
          </a:p>
        </p:txBody>
      </p:sp>
    </p:spTree>
    <p:extLst>
      <p:ext uri="{BB962C8B-B14F-4D97-AF65-F5344CB8AC3E}">
        <p14:creationId xmlns:p14="http://schemas.microsoft.com/office/powerpoint/2010/main" val="241163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BAF901-6BFF-42FA-8C7A-488D90CC95D8}" type="datetimeFigureOut">
              <a:rPr lang="ru-RU" smtClean="0"/>
              <a:t>08.04.2020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079B83-5895-4575-8F58-BE3D3A2800DC}" type="slidenum">
              <a:rPr lang="ru-RU" smtClean="0"/>
              <a:t>‹#›</a:t>
            </a:fld>
            <a:endParaRPr lang="ru-RU"/>
          </a:p>
        </p:txBody>
      </p:sp>
    </p:spTree>
    <p:extLst>
      <p:ext uri="{BB962C8B-B14F-4D97-AF65-F5344CB8AC3E}">
        <p14:creationId xmlns:p14="http://schemas.microsoft.com/office/powerpoint/2010/main" val="305153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6BAF901-6BFF-42FA-8C7A-488D90CC95D8}" type="datetimeFigureOut">
              <a:rPr lang="ru-RU" smtClean="0"/>
              <a:t>08.04.2020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079B83-5895-4575-8F58-BE3D3A2800DC}" type="slidenum">
              <a:rPr lang="ru-RU" smtClean="0"/>
              <a:t>‹#›</a:t>
            </a:fld>
            <a:endParaRPr lang="ru-RU"/>
          </a:p>
        </p:txBody>
      </p:sp>
    </p:spTree>
    <p:extLst>
      <p:ext uri="{BB962C8B-B14F-4D97-AF65-F5344CB8AC3E}">
        <p14:creationId xmlns:p14="http://schemas.microsoft.com/office/powerpoint/2010/main" val="175023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6BAF901-6BFF-42FA-8C7A-488D90CC95D8}" type="datetimeFigureOut">
              <a:rPr lang="ru-RU" smtClean="0"/>
              <a:t>08.04.2020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079B83-5895-4575-8F58-BE3D3A2800DC}" type="slidenum">
              <a:rPr lang="ru-RU" smtClean="0"/>
              <a:t>‹#›</a:t>
            </a:fld>
            <a:endParaRPr lang="ru-RU"/>
          </a:p>
        </p:txBody>
      </p:sp>
    </p:spTree>
    <p:extLst>
      <p:ext uri="{BB962C8B-B14F-4D97-AF65-F5344CB8AC3E}">
        <p14:creationId xmlns:p14="http://schemas.microsoft.com/office/powerpoint/2010/main" val="4135926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AF901-6BFF-42FA-8C7A-488D90CC95D8}" type="datetimeFigureOut">
              <a:rPr lang="ru-RU" smtClean="0"/>
              <a:t>08.04.2020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79B83-5895-4575-8F58-BE3D3A2800DC}" type="slidenum">
              <a:rPr lang="ru-RU" smtClean="0"/>
              <a:t>‹#›</a:t>
            </a:fld>
            <a:endParaRPr lang="ru-RU"/>
          </a:p>
        </p:txBody>
      </p:sp>
    </p:spTree>
    <p:extLst>
      <p:ext uri="{BB962C8B-B14F-4D97-AF65-F5344CB8AC3E}">
        <p14:creationId xmlns:p14="http://schemas.microsoft.com/office/powerpoint/2010/main" val="2958101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5221" y="0"/>
            <a:ext cx="11261557" cy="1335314"/>
          </a:xfrm>
        </p:spPr>
        <p:txBody>
          <a:bodyPr>
            <a:normAutofit fontScale="90000"/>
          </a:bodyPr>
          <a:lstStyle/>
          <a:p>
            <a:r>
              <a:rPr lang="hr-HR" sz="4800" b="1" dirty="0">
                <a:solidFill>
                  <a:srgbClr val="7030A0"/>
                </a:solidFill>
                <a:latin typeface="Arial Black" panose="020B0A04020102020204" pitchFamily="34" charset="0"/>
              </a:rPr>
              <a:t>TRANSFORMATORLAR WE ELEKTRIK </a:t>
            </a:r>
            <a:r>
              <a:rPr lang="hr-HR" sz="4800" b="1" dirty="0" smtClean="0">
                <a:solidFill>
                  <a:srgbClr val="7030A0"/>
                </a:solidFill>
                <a:latin typeface="Arial Black" panose="020B0A04020102020204" pitchFamily="34" charset="0"/>
              </a:rPr>
              <a:t>MAŞYNLAR</a:t>
            </a:r>
            <a:r>
              <a:rPr lang="en-US" sz="4800" b="1" dirty="0" smtClean="0">
                <a:solidFill>
                  <a:srgbClr val="7030A0"/>
                </a:solidFill>
                <a:latin typeface="Arial Black" panose="020B0A04020102020204" pitchFamily="34" charset="0"/>
              </a:rPr>
              <a:t>.</a:t>
            </a:r>
            <a:endParaRPr lang="ru-RU" sz="4800" dirty="0">
              <a:solidFill>
                <a:srgbClr val="7030A0"/>
              </a:solidFill>
              <a:latin typeface="Arial Black" panose="020B0A04020102020204" pitchFamily="34" charset="0"/>
            </a:endParaRPr>
          </a:p>
        </p:txBody>
      </p:sp>
      <p:sp>
        <p:nvSpPr>
          <p:cNvPr id="3" name="Подзаголовок 2"/>
          <p:cNvSpPr>
            <a:spLocks noGrp="1"/>
          </p:cNvSpPr>
          <p:nvPr>
            <p:ph type="subTitle" idx="1"/>
          </p:nvPr>
        </p:nvSpPr>
        <p:spPr>
          <a:xfrm>
            <a:off x="465221" y="1192305"/>
            <a:ext cx="11261557" cy="1568946"/>
          </a:xfrm>
        </p:spPr>
        <p:txBody>
          <a:bodyPr>
            <a:noAutofit/>
          </a:bodyPr>
          <a:lstStyle/>
          <a:p>
            <a:r>
              <a:rPr lang="tk-TM" sz="3200" b="1" dirty="0" smtClean="0"/>
              <a:t>Meýilnama</a:t>
            </a:r>
          </a:p>
          <a:p>
            <a:pPr marL="514350" indent="-514350">
              <a:buAutoNum type="arabicPeriod"/>
            </a:pPr>
            <a:r>
              <a:rPr lang="hr-HR" sz="3200" b="1" dirty="0" smtClean="0"/>
              <a:t>Transformatoryň </a:t>
            </a:r>
            <a:r>
              <a:rPr lang="hr-HR" sz="3200" b="1" dirty="0"/>
              <a:t>wezipesi we onuň işleýiş </a:t>
            </a:r>
            <a:r>
              <a:rPr lang="hr-HR" sz="3200" b="1" dirty="0" smtClean="0"/>
              <a:t>düzgüni</a:t>
            </a:r>
            <a:r>
              <a:rPr lang="tk-TM" sz="3200" b="1" dirty="0" smtClean="0"/>
              <a:t>.</a:t>
            </a:r>
          </a:p>
          <a:p>
            <a:pPr marL="514350" indent="-514350">
              <a:buAutoNum type="arabicPeriod"/>
            </a:pPr>
            <a:r>
              <a:rPr lang="tk-TM" sz="3200" b="1" dirty="0" smtClean="0"/>
              <a:t>Ü</a:t>
            </a:r>
            <a:r>
              <a:rPr lang="hr-HR" sz="3200" b="1" dirty="0" smtClean="0"/>
              <a:t>ç fazaly transformatorlaryň elektromagnit shemalary</a:t>
            </a:r>
            <a:r>
              <a:rPr lang="hr-HR" dirty="0" smtClean="0"/>
              <a:t>.</a:t>
            </a:r>
            <a:endParaRPr lang="ru-RU" sz="3200" dirty="0"/>
          </a:p>
        </p:txBody>
      </p:sp>
      <p:pic>
        <p:nvPicPr>
          <p:cNvPr id="4" name="Рисунок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7334" y="2746737"/>
            <a:ext cx="3671351" cy="394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0654" y="2861784"/>
            <a:ext cx="3842204" cy="393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093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053868" y="290981"/>
            <a:ext cx="5524075" cy="6292382"/>
          </a:xfrm>
          <a:prstGeom prst="rect">
            <a:avLst/>
          </a:prstGeom>
        </p:spPr>
      </p:pic>
    </p:spTree>
    <p:extLst>
      <p:ext uri="{BB962C8B-B14F-4D97-AF65-F5344CB8AC3E}">
        <p14:creationId xmlns:p14="http://schemas.microsoft.com/office/powerpoint/2010/main" val="355536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Autofit/>
          </a:bodyPr>
          <a:lstStyle/>
          <a:p>
            <a:r>
              <a:rPr lang="tk-TM" sz="3600" dirty="0" smtClean="0">
                <a:solidFill>
                  <a:srgbClr val="7030A0"/>
                </a:solidFill>
              </a:rPr>
              <a:t>Elektrik energiýany öndürýän, ýylylyk we suw elektrik stansiýalar tebigy baýlyklaryň </a:t>
            </a:r>
            <a:r>
              <a:rPr lang="tk-TM" sz="3600" dirty="0" smtClean="0"/>
              <a:t>(gazyň, kömüriň, suwyň we ş.m.</a:t>
            </a:r>
            <a:r>
              <a:rPr lang="tk-TM" sz="3600" dirty="0" smtClean="0">
                <a:solidFill>
                  <a:srgbClr val="7030A0"/>
                </a:solidFill>
              </a:rPr>
              <a:t>) bol ýerinde gurulýarlar. Emma, köplenç ýagdaýlarda  elektrik energiýany sarp edýän senagat merkezleri bu stansiýalardan ýüzlerçe kilometr daşlykda ýerleşýärler. Elektrik energiýany şeýle uzak aralyklara geçirmek üçin ulanylýan geçiriji liniýalaryň esasy bölegi bolup transformatorlar hyzmat edýärler.</a:t>
            </a:r>
          </a:p>
          <a:p>
            <a:r>
              <a:rPr lang="tk-TM" sz="3600" dirty="0" smtClean="0">
                <a:solidFill>
                  <a:srgbClr val="7030A0"/>
                </a:solidFill>
              </a:rPr>
              <a:t>	</a:t>
            </a:r>
            <a:r>
              <a:rPr lang="tk-TM" sz="3600" b="1" dirty="0" smtClean="0">
                <a:solidFill>
                  <a:srgbClr val="C00000"/>
                </a:solidFill>
              </a:rPr>
              <a:t>Transformator diýip, magnit meýdanynyň kömegi arkaly üýtgeýän toguň naprýaženiýesini onuň ýygylygyny üýtgetmezden bir ululykdan ikinji ululyga geçirmek üçin ulanylýan elektrotehniki enjama aýdylýar.</a:t>
            </a:r>
            <a:r>
              <a:rPr lang="tk-TM" sz="3600" dirty="0" smtClean="0">
                <a:solidFill>
                  <a:srgbClr val="7030A0"/>
                </a:solidFill>
              </a:rPr>
              <a:t> Onuň şertli grafiki şekillendirilişi we elektromagnit shemasy 2.1-nji suratda görkezilendir.</a:t>
            </a:r>
          </a:p>
          <a:p>
            <a:endParaRPr lang="tk-TM" sz="3600" dirty="0">
              <a:solidFill>
                <a:srgbClr val="7030A0"/>
              </a:solidFill>
            </a:endParaRPr>
          </a:p>
        </p:txBody>
      </p:sp>
    </p:spTree>
    <p:extLst>
      <p:ext uri="{BB962C8B-B14F-4D97-AF65-F5344CB8AC3E}">
        <p14:creationId xmlns:p14="http://schemas.microsoft.com/office/powerpoint/2010/main" val="2061668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Autofit/>
          </a:bodyPr>
          <a:lstStyle/>
          <a:p>
            <a:endParaRPr lang="tk-TM" sz="3600" dirty="0" smtClean="0">
              <a:solidFill>
                <a:srgbClr val="C00000"/>
              </a:solidFill>
            </a:endParaRPr>
          </a:p>
          <a:p>
            <a:endParaRPr lang="tk-TM" sz="3600" dirty="0">
              <a:solidFill>
                <a:srgbClr val="C00000"/>
              </a:solidFill>
            </a:endParaRPr>
          </a:p>
          <a:p>
            <a:endParaRPr lang="tk-TM" sz="3600" dirty="0" smtClean="0">
              <a:solidFill>
                <a:srgbClr val="C00000"/>
              </a:solidFill>
            </a:endParaRPr>
          </a:p>
          <a:p>
            <a:endParaRPr lang="tk-TM" sz="3600" dirty="0">
              <a:solidFill>
                <a:srgbClr val="C00000"/>
              </a:solidFill>
            </a:endParaRPr>
          </a:p>
          <a:p>
            <a:endParaRPr lang="tk-TM" sz="3600" dirty="0" smtClean="0">
              <a:solidFill>
                <a:srgbClr val="C00000"/>
              </a:solidFill>
            </a:endParaRPr>
          </a:p>
          <a:p>
            <a:pPr marL="0" indent="0">
              <a:buNone/>
            </a:pPr>
            <a:endParaRPr lang="tk-TM" sz="3600" dirty="0" smtClean="0">
              <a:solidFill>
                <a:srgbClr val="C00000"/>
              </a:solidFill>
            </a:endParaRPr>
          </a:p>
          <a:p>
            <a:r>
              <a:rPr lang="en-US" sz="3600" dirty="0" smtClean="0"/>
              <a:t>2.1-nji </a:t>
            </a:r>
            <a:r>
              <a:rPr lang="tk-TM" sz="3600" dirty="0" smtClean="0"/>
              <a:t>surat</a:t>
            </a:r>
            <a:r>
              <a:rPr lang="en-US" sz="3600" dirty="0" smtClean="0"/>
              <a:t>. </a:t>
            </a:r>
            <a:r>
              <a:rPr lang="tk-TM" sz="3600" dirty="0" smtClean="0"/>
              <a:t>Transformatoryň şertli belgilenişi (a), (b) we elektromagnit shemasy (ç).</a:t>
            </a:r>
          </a:p>
          <a:p>
            <a:r>
              <a:rPr lang="tk-TM" sz="3600" dirty="0" smtClean="0">
                <a:solidFill>
                  <a:srgbClr val="7030A0"/>
                </a:solidFill>
              </a:rPr>
              <a:t>Suw, ýylylyk we atom elektrik stansiýalarda öndürilýän energiýalaryň nominal naprýaženiýeleri biri-birinden tapawutlanýanýarlar hem-de öz ululyklary boýunça </a:t>
            </a:r>
            <a:r>
              <a:rPr lang="tk-TM" sz="3600" b="1" dirty="0" smtClean="0"/>
              <a:t>6,3; 10,5; 15,75 kV-dan </a:t>
            </a:r>
            <a:r>
              <a:rPr lang="tk-TM" sz="3600" dirty="0" smtClean="0">
                <a:solidFill>
                  <a:srgbClr val="7030A0"/>
                </a:solidFill>
              </a:rPr>
              <a:t>ýokary geçmeýärler. </a:t>
            </a:r>
            <a:endParaRPr lang="tk-TM" sz="3600" dirty="0">
              <a:solidFill>
                <a:srgbClr val="7030A0"/>
              </a:solidFill>
            </a:endParaRPr>
          </a:p>
        </p:txBody>
      </p:sp>
      <p:grpSp>
        <p:nvGrpSpPr>
          <p:cNvPr id="4" name="Group 2"/>
          <p:cNvGrpSpPr>
            <a:grpSpLocks/>
          </p:cNvGrpSpPr>
          <p:nvPr/>
        </p:nvGrpSpPr>
        <p:grpSpPr bwMode="auto">
          <a:xfrm>
            <a:off x="361184" y="522515"/>
            <a:ext cx="11542531" cy="2529114"/>
            <a:chOff x="1875" y="5438"/>
            <a:chExt cx="9086" cy="1114"/>
          </a:xfrm>
          <a:solidFill>
            <a:schemeClr val="tx2">
              <a:lumMod val="20000"/>
              <a:lumOff val="80000"/>
            </a:schemeClr>
          </a:solidFill>
        </p:grpSpPr>
        <p:grpSp>
          <p:nvGrpSpPr>
            <p:cNvPr id="5" name="Group 3"/>
            <p:cNvGrpSpPr>
              <a:grpSpLocks noChangeAspect="1"/>
            </p:cNvGrpSpPr>
            <p:nvPr/>
          </p:nvGrpSpPr>
          <p:grpSpPr bwMode="auto">
            <a:xfrm>
              <a:off x="5180" y="5438"/>
              <a:ext cx="1142" cy="1114"/>
              <a:chOff x="7536" y="4319"/>
              <a:chExt cx="1524" cy="1487"/>
            </a:xfrm>
            <a:grpFill/>
          </p:grpSpPr>
          <p:grpSp>
            <p:nvGrpSpPr>
              <p:cNvPr id="51" name="Group 4"/>
              <p:cNvGrpSpPr>
                <a:grpSpLocks noChangeAspect="1"/>
              </p:cNvGrpSpPr>
              <p:nvPr/>
            </p:nvGrpSpPr>
            <p:grpSpPr bwMode="auto">
              <a:xfrm rot="10800000">
                <a:off x="8116" y="4718"/>
                <a:ext cx="116" cy="701"/>
                <a:chOff x="3635" y="4016"/>
                <a:chExt cx="115" cy="701"/>
              </a:xfrm>
              <a:grpFill/>
            </p:grpSpPr>
            <p:sp>
              <p:nvSpPr>
                <p:cNvPr id="1093" name="Arc 5"/>
                <p:cNvSpPr>
                  <a:spLocks noChangeAspect="1"/>
                </p:cNvSpPr>
                <p:nvPr/>
              </p:nvSpPr>
              <p:spPr bwMode="auto">
                <a:xfrm rot="10800000">
                  <a:off x="3639" y="4016"/>
                  <a:ext cx="108" cy="227"/>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1097" name="Arc 6"/>
                <p:cNvSpPr>
                  <a:spLocks noChangeAspect="1"/>
                </p:cNvSpPr>
                <p:nvPr/>
              </p:nvSpPr>
              <p:spPr bwMode="auto">
                <a:xfrm rot="10800000">
                  <a:off x="3635" y="4257"/>
                  <a:ext cx="108" cy="229"/>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1098" name="Arc 7"/>
                <p:cNvSpPr>
                  <a:spLocks noChangeAspect="1"/>
                </p:cNvSpPr>
                <p:nvPr/>
              </p:nvSpPr>
              <p:spPr bwMode="auto">
                <a:xfrm rot="10800000">
                  <a:off x="3642" y="4488"/>
                  <a:ext cx="108" cy="229"/>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grpSp>
          <p:grpSp>
            <p:nvGrpSpPr>
              <p:cNvPr id="52" name="Group 8"/>
              <p:cNvGrpSpPr>
                <a:grpSpLocks noChangeAspect="1"/>
              </p:cNvGrpSpPr>
              <p:nvPr/>
            </p:nvGrpSpPr>
            <p:grpSpPr bwMode="auto">
              <a:xfrm>
                <a:off x="8362" y="4718"/>
                <a:ext cx="115" cy="701"/>
                <a:chOff x="3635" y="4016"/>
                <a:chExt cx="115" cy="701"/>
              </a:xfrm>
              <a:grpFill/>
            </p:grpSpPr>
            <p:sp>
              <p:nvSpPr>
                <p:cNvPr id="1090" name="Arc 9"/>
                <p:cNvSpPr>
                  <a:spLocks noChangeAspect="1"/>
                </p:cNvSpPr>
                <p:nvPr/>
              </p:nvSpPr>
              <p:spPr bwMode="auto">
                <a:xfrm rot="10800000">
                  <a:off x="3639" y="4016"/>
                  <a:ext cx="108" cy="227"/>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1091" name="Arc 10"/>
                <p:cNvSpPr>
                  <a:spLocks noChangeAspect="1"/>
                </p:cNvSpPr>
                <p:nvPr/>
              </p:nvSpPr>
              <p:spPr bwMode="auto">
                <a:xfrm rot="10800000">
                  <a:off x="3635" y="4257"/>
                  <a:ext cx="108" cy="229"/>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1092" name="Arc 11"/>
                <p:cNvSpPr>
                  <a:spLocks noChangeAspect="1"/>
                </p:cNvSpPr>
                <p:nvPr/>
              </p:nvSpPr>
              <p:spPr bwMode="auto">
                <a:xfrm rot="10800000">
                  <a:off x="3642" y="4488"/>
                  <a:ext cx="108" cy="229"/>
                </a:xfrm>
                <a:custGeom>
                  <a:avLst/>
                  <a:gdLst>
                    <a:gd name="G0" fmla="+- 0 0 0"/>
                    <a:gd name="G1" fmla="+- 21468 0 0"/>
                    <a:gd name="G2" fmla="+- 21600 0 0"/>
                    <a:gd name="T0" fmla="*/ 2380 w 21600"/>
                    <a:gd name="T1" fmla="*/ 0 h 43039"/>
                    <a:gd name="T2" fmla="*/ 1124 w 21600"/>
                    <a:gd name="T3" fmla="*/ 43039 h 43039"/>
                    <a:gd name="T4" fmla="*/ 0 w 21600"/>
                    <a:gd name="T5" fmla="*/ 21468 h 43039"/>
                  </a:gdLst>
                  <a:ahLst/>
                  <a:cxnLst>
                    <a:cxn ang="0">
                      <a:pos x="T0" y="T1"/>
                    </a:cxn>
                    <a:cxn ang="0">
                      <a:pos x="T2" y="T3"/>
                    </a:cxn>
                    <a:cxn ang="0">
                      <a:pos x="T4" y="T5"/>
                    </a:cxn>
                  </a:cxnLst>
                  <a:rect l="0" t="0" r="r" b="b"/>
                  <a:pathLst>
                    <a:path w="21600" h="43039" fill="none" extrusionOk="0">
                      <a:moveTo>
                        <a:pt x="2380" y="-1"/>
                      </a:moveTo>
                      <a:cubicBezTo>
                        <a:pt x="13321" y="1212"/>
                        <a:pt x="21600" y="10459"/>
                        <a:pt x="21600" y="21468"/>
                      </a:cubicBezTo>
                      <a:cubicBezTo>
                        <a:pt x="21600" y="32960"/>
                        <a:pt x="12600" y="42440"/>
                        <a:pt x="1123" y="43038"/>
                      </a:cubicBezTo>
                    </a:path>
                    <a:path w="21600" h="43039" stroke="0" extrusionOk="0">
                      <a:moveTo>
                        <a:pt x="2380" y="-1"/>
                      </a:moveTo>
                      <a:cubicBezTo>
                        <a:pt x="13321" y="1212"/>
                        <a:pt x="21600" y="10459"/>
                        <a:pt x="21600" y="21468"/>
                      </a:cubicBezTo>
                      <a:cubicBezTo>
                        <a:pt x="21600" y="32960"/>
                        <a:pt x="12600" y="42440"/>
                        <a:pt x="1123" y="43038"/>
                      </a:cubicBezTo>
                      <a:lnTo>
                        <a:pt x="0" y="21468"/>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grpSp>
          <p:sp>
            <p:nvSpPr>
              <p:cNvPr id="53" name="Line 12"/>
              <p:cNvSpPr>
                <a:spLocks noChangeAspect="1" noChangeShapeType="1"/>
              </p:cNvSpPr>
              <p:nvPr/>
            </p:nvSpPr>
            <p:spPr bwMode="auto">
              <a:xfrm>
                <a:off x="8297" y="4718"/>
                <a:ext cx="0" cy="721"/>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54" name="Line 13"/>
              <p:cNvSpPr>
                <a:spLocks noChangeAspect="1" noChangeShapeType="1"/>
              </p:cNvSpPr>
              <p:nvPr/>
            </p:nvSpPr>
            <p:spPr bwMode="auto">
              <a:xfrm>
                <a:off x="8127" y="4355"/>
                <a:ext cx="1" cy="36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55" name="Line 14"/>
              <p:cNvSpPr>
                <a:spLocks noChangeAspect="1" noChangeShapeType="1"/>
              </p:cNvSpPr>
              <p:nvPr/>
            </p:nvSpPr>
            <p:spPr bwMode="auto">
              <a:xfrm>
                <a:off x="8472" y="4356"/>
                <a:ext cx="1" cy="36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56" name="Line 15"/>
              <p:cNvSpPr>
                <a:spLocks noChangeAspect="1" noChangeShapeType="1"/>
              </p:cNvSpPr>
              <p:nvPr/>
            </p:nvSpPr>
            <p:spPr bwMode="auto">
              <a:xfrm>
                <a:off x="8472" y="5413"/>
                <a:ext cx="1" cy="36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57" name="Line 16"/>
              <p:cNvSpPr>
                <a:spLocks noChangeAspect="1" noChangeShapeType="1"/>
              </p:cNvSpPr>
              <p:nvPr/>
            </p:nvSpPr>
            <p:spPr bwMode="auto">
              <a:xfrm>
                <a:off x="8112" y="5413"/>
                <a:ext cx="1" cy="36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58" name="Line 17"/>
              <p:cNvSpPr>
                <a:spLocks noChangeAspect="1" noChangeShapeType="1"/>
              </p:cNvSpPr>
              <p:nvPr/>
            </p:nvSpPr>
            <p:spPr bwMode="auto">
              <a:xfrm>
                <a:off x="8473" y="4356"/>
                <a:ext cx="540" cy="1"/>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59" name="Line 18"/>
              <p:cNvSpPr>
                <a:spLocks noChangeAspect="1" noChangeShapeType="1"/>
              </p:cNvSpPr>
              <p:nvPr/>
            </p:nvSpPr>
            <p:spPr bwMode="auto">
              <a:xfrm>
                <a:off x="8472" y="5768"/>
                <a:ext cx="540" cy="1"/>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60" name="Line 19"/>
              <p:cNvSpPr>
                <a:spLocks noChangeAspect="1" noChangeShapeType="1"/>
              </p:cNvSpPr>
              <p:nvPr/>
            </p:nvSpPr>
            <p:spPr bwMode="auto">
              <a:xfrm>
                <a:off x="7572" y="5769"/>
                <a:ext cx="540" cy="1"/>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61" name="Line 20"/>
              <p:cNvSpPr>
                <a:spLocks noChangeAspect="1" noChangeShapeType="1"/>
              </p:cNvSpPr>
              <p:nvPr/>
            </p:nvSpPr>
            <p:spPr bwMode="auto">
              <a:xfrm>
                <a:off x="7587" y="4355"/>
                <a:ext cx="540" cy="1"/>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62" name="Oval 21"/>
              <p:cNvSpPr>
                <a:spLocks noChangeAspect="1" noChangeArrowheads="1"/>
              </p:cNvSpPr>
              <p:nvPr/>
            </p:nvSpPr>
            <p:spPr bwMode="auto">
              <a:xfrm>
                <a:off x="8952" y="5738"/>
                <a:ext cx="68" cy="68"/>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Oval 22"/>
              <p:cNvSpPr>
                <a:spLocks noChangeAspect="1" noChangeArrowheads="1"/>
              </p:cNvSpPr>
              <p:nvPr/>
            </p:nvSpPr>
            <p:spPr bwMode="auto">
              <a:xfrm>
                <a:off x="8992" y="4335"/>
                <a:ext cx="68" cy="68"/>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8" name="Oval 23"/>
              <p:cNvSpPr>
                <a:spLocks noChangeAspect="1" noChangeArrowheads="1"/>
              </p:cNvSpPr>
              <p:nvPr/>
            </p:nvSpPr>
            <p:spPr bwMode="auto">
              <a:xfrm>
                <a:off x="7536" y="4319"/>
                <a:ext cx="68" cy="68"/>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9" name="Oval 24"/>
              <p:cNvSpPr>
                <a:spLocks noChangeAspect="1" noChangeArrowheads="1"/>
              </p:cNvSpPr>
              <p:nvPr/>
            </p:nvSpPr>
            <p:spPr bwMode="auto">
              <a:xfrm>
                <a:off x="7566" y="5733"/>
                <a:ext cx="68" cy="68"/>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 name="Group 25"/>
            <p:cNvGrpSpPr>
              <a:grpSpLocks/>
            </p:cNvGrpSpPr>
            <p:nvPr/>
          </p:nvGrpSpPr>
          <p:grpSpPr bwMode="auto">
            <a:xfrm>
              <a:off x="1875" y="5908"/>
              <a:ext cx="2563" cy="404"/>
              <a:chOff x="3343" y="5636"/>
              <a:chExt cx="2563" cy="404"/>
            </a:xfrm>
            <a:grpFill/>
          </p:grpSpPr>
          <p:grpSp>
            <p:nvGrpSpPr>
              <p:cNvPr id="42" name="Group 26"/>
              <p:cNvGrpSpPr>
                <a:grpSpLocks noChangeAspect="1"/>
              </p:cNvGrpSpPr>
              <p:nvPr/>
            </p:nvGrpSpPr>
            <p:grpSpPr bwMode="auto">
              <a:xfrm>
                <a:off x="3343" y="5636"/>
                <a:ext cx="2563" cy="404"/>
                <a:chOff x="3051" y="6908"/>
                <a:chExt cx="3420" cy="540"/>
              </a:xfrm>
              <a:grpFill/>
            </p:grpSpPr>
            <p:sp>
              <p:nvSpPr>
                <p:cNvPr id="44" name="Oval 27"/>
                <p:cNvSpPr>
                  <a:spLocks noChangeAspect="1" noChangeArrowheads="1"/>
                </p:cNvSpPr>
                <p:nvPr/>
              </p:nvSpPr>
              <p:spPr bwMode="auto">
                <a:xfrm>
                  <a:off x="3051" y="6908"/>
                  <a:ext cx="540" cy="540"/>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45" name="Oval 28"/>
                <p:cNvSpPr>
                  <a:spLocks noChangeAspect="1" noChangeArrowheads="1"/>
                </p:cNvSpPr>
                <p:nvPr/>
              </p:nvSpPr>
              <p:spPr bwMode="auto">
                <a:xfrm>
                  <a:off x="4671" y="6908"/>
                  <a:ext cx="540" cy="540"/>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46" name="Oval 29"/>
                <p:cNvSpPr>
                  <a:spLocks noChangeAspect="1" noChangeArrowheads="1"/>
                </p:cNvSpPr>
                <p:nvPr/>
              </p:nvSpPr>
              <p:spPr bwMode="auto">
                <a:xfrm>
                  <a:off x="5031" y="6908"/>
                  <a:ext cx="540" cy="540"/>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47" name="Line 30"/>
                <p:cNvSpPr>
                  <a:spLocks noChangeAspect="1" noChangeShapeType="1"/>
                </p:cNvSpPr>
                <p:nvPr/>
              </p:nvSpPr>
              <p:spPr bwMode="auto">
                <a:xfrm>
                  <a:off x="3591" y="7178"/>
                  <a:ext cx="1080" cy="1"/>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48" name="Line 31"/>
                <p:cNvSpPr>
                  <a:spLocks noChangeAspect="1" noChangeShapeType="1"/>
                </p:cNvSpPr>
                <p:nvPr/>
              </p:nvSpPr>
              <p:spPr bwMode="auto">
                <a:xfrm>
                  <a:off x="5571" y="7178"/>
                  <a:ext cx="900" cy="1"/>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a:p>
              </p:txBody>
            </p:sp>
            <p:sp>
              <p:nvSpPr>
                <p:cNvPr id="49" name="Line 32"/>
                <p:cNvSpPr>
                  <a:spLocks noChangeAspect="1" noChangeShapeType="1"/>
                </p:cNvSpPr>
                <p:nvPr/>
              </p:nvSpPr>
              <p:spPr bwMode="auto">
                <a:xfrm>
                  <a:off x="3771" y="7088"/>
                  <a:ext cx="0" cy="18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50" name="Line 33"/>
                <p:cNvSpPr>
                  <a:spLocks noChangeAspect="1" noChangeShapeType="1"/>
                </p:cNvSpPr>
                <p:nvPr/>
              </p:nvSpPr>
              <p:spPr bwMode="auto">
                <a:xfrm>
                  <a:off x="6111" y="7088"/>
                  <a:ext cx="1" cy="18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grpSp>
          <p:sp>
            <p:nvSpPr>
              <p:cNvPr id="43" name="Freeform 34"/>
              <p:cNvSpPr>
                <a:spLocks noChangeAspect="1"/>
              </p:cNvSpPr>
              <p:nvPr/>
            </p:nvSpPr>
            <p:spPr bwMode="auto">
              <a:xfrm rot="503671">
                <a:off x="3415" y="5803"/>
                <a:ext cx="255" cy="51"/>
              </a:xfrm>
              <a:custGeom>
                <a:avLst/>
                <a:gdLst>
                  <a:gd name="T0" fmla="*/ 0 w 900"/>
                  <a:gd name="T1" fmla="*/ 180 h 180"/>
                  <a:gd name="T2" fmla="*/ 180 w 900"/>
                  <a:gd name="T3" fmla="*/ 0 h 180"/>
                  <a:gd name="T4" fmla="*/ 720 w 900"/>
                  <a:gd name="T5" fmla="*/ 180 h 180"/>
                  <a:gd name="T6" fmla="*/ 900 w 900"/>
                  <a:gd name="T7" fmla="*/ 0 h 180"/>
                </a:gdLst>
                <a:ahLst/>
                <a:cxnLst>
                  <a:cxn ang="0">
                    <a:pos x="T0" y="T1"/>
                  </a:cxn>
                  <a:cxn ang="0">
                    <a:pos x="T2" y="T3"/>
                  </a:cxn>
                  <a:cxn ang="0">
                    <a:pos x="T4" y="T5"/>
                  </a:cxn>
                  <a:cxn ang="0">
                    <a:pos x="T6" y="T7"/>
                  </a:cxn>
                </a:cxnLst>
                <a:rect l="0" t="0" r="r" b="b"/>
                <a:pathLst>
                  <a:path w="900" h="180">
                    <a:moveTo>
                      <a:pt x="0" y="180"/>
                    </a:moveTo>
                    <a:cubicBezTo>
                      <a:pt x="30" y="90"/>
                      <a:pt x="60" y="0"/>
                      <a:pt x="180" y="0"/>
                    </a:cubicBezTo>
                    <a:cubicBezTo>
                      <a:pt x="300" y="0"/>
                      <a:pt x="600" y="180"/>
                      <a:pt x="720" y="180"/>
                    </a:cubicBezTo>
                    <a:cubicBezTo>
                      <a:pt x="840" y="180"/>
                      <a:pt x="870" y="30"/>
                      <a:pt x="900" y="0"/>
                    </a:cubicBezTo>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grpSp>
        <p:grpSp>
          <p:nvGrpSpPr>
            <p:cNvPr id="7" name="Group 35"/>
            <p:cNvGrpSpPr>
              <a:grpSpLocks/>
            </p:cNvGrpSpPr>
            <p:nvPr/>
          </p:nvGrpSpPr>
          <p:grpSpPr bwMode="auto">
            <a:xfrm>
              <a:off x="7009" y="5583"/>
              <a:ext cx="3952" cy="967"/>
              <a:chOff x="2661" y="6655"/>
              <a:chExt cx="3952" cy="967"/>
            </a:xfrm>
            <a:grpFill/>
          </p:grpSpPr>
          <p:grpSp>
            <p:nvGrpSpPr>
              <p:cNvPr id="8" name="Group 36"/>
              <p:cNvGrpSpPr>
                <a:grpSpLocks noChangeAspect="1"/>
              </p:cNvGrpSpPr>
              <p:nvPr/>
            </p:nvGrpSpPr>
            <p:grpSpPr bwMode="auto">
              <a:xfrm>
                <a:off x="3053" y="6655"/>
                <a:ext cx="3305" cy="967"/>
                <a:chOff x="2220" y="7875"/>
                <a:chExt cx="4410" cy="1291"/>
              </a:xfrm>
              <a:grpFill/>
            </p:grpSpPr>
            <p:sp>
              <p:nvSpPr>
                <p:cNvPr id="11" name="Rectangle 37"/>
                <p:cNvSpPr>
                  <a:spLocks noChangeAspect="1" noChangeArrowheads="1"/>
                </p:cNvSpPr>
                <p:nvPr/>
              </p:nvSpPr>
              <p:spPr bwMode="auto">
                <a:xfrm>
                  <a:off x="3855" y="8055"/>
                  <a:ext cx="1260" cy="900"/>
                </a:xfrm>
                <a:prstGeom prst="rect">
                  <a:avLst/>
                </a:prstGeom>
                <a:grp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ru-RU"/>
                </a:p>
              </p:txBody>
            </p:sp>
            <p:sp>
              <p:nvSpPr>
                <p:cNvPr id="12" name="Rectangle 38"/>
                <p:cNvSpPr>
                  <a:spLocks noChangeAspect="1" noChangeArrowheads="1"/>
                </p:cNvSpPr>
                <p:nvPr/>
              </p:nvSpPr>
              <p:spPr bwMode="auto">
                <a:xfrm>
                  <a:off x="3675" y="7875"/>
                  <a:ext cx="1620" cy="1260"/>
                </a:xfrm>
                <a:prstGeom prst="rect">
                  <a:avLst/>
                </a:prstGeom>
                <a:grp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ru-RU"/>
                </a:p>
              </p:txBody>
            </p:sp>
            <p:sp>
              <p:nvSpPr>
                <p:cNvPr id="13" name="Line 39"/>
                <p:cNvSpPr>
                  <a:spLocks noChangeAspect="1" noChangeShapeType="1"/>
                </p:cNvSpPr>
                <p:nvPr/>
              </p:nvSpPr>
              <p:spPr bwMode="auto">
                <a:xfrm>
                  <a:off x="2490" y="7905"/>
                  <a:ext cx="540"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14" name="Oval 40"/>
                <p:cNvSpPr>
                  <a:spLocks noChangeAspect="1" noChangeArrowheads="1"/>
                </p:cNvSpPr>
                <p:nvPr/>
              </p:nvSpPr>
              <p:spPr bwMode="auto">
                <a:xfrm>
                  <a:off x="2220" y="8280"/>
                  <a:ext cx="540" cy="540"/>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15" name="Line 41"/>
                <p:cNvSpPr>
                  <a:spLocks noChangeAspect="1" noChangeShapeType="1"/>
                </p:cNvSpPr>
                <p:nvPr/>
              </p:nvSpPr>
              <p:spPr bwMode="auto">
                <a:xfrm>
                  <a:off x="2490" y="7905"/>
                  <a:ext cx="0" cy="36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16" name="Line 42"/>
                <p:cNvSpPr>
                  <a:spLocks noChangeAspect="1" noChangeShapeType="1"/>
                </p:cNvSpPr>
                <p:nvPr/>
              </p:nvSpPr>
              <p:spPr bwMode="auto">
                <a:xfrm>
                  <a:off x="2490" y="8805"/>
                  <a:ext cx="1" cy="36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17" name="Line 43"/>
                <p:cNvSpPr>
                  <a:spLocks noChangeAspect="1" noChangeShapeType="1"/>
                </p:cNvSpPr>
                <p:nvPr/>
              </p:nvSpPr>
              <p:spPr bwMode="auto">
                <a:xfrm>
                  <a:off x="2490" y="9165"/>
                  <a:ext cx="540" cy="1"/>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18" name="Freeform 44"/>
                <p:cNvSpPr>
                  <a:spLocks noChangeAspect="1"/>
                </p:cNvSpPr>
                <p:nvPr/>
              </p:nvSpPr>
              <p:spPr bwMode="auto">
                <a:xfrm>
                  <a:off x="3024" y="8872"/>
                  <a:ext cx="7" cy="293"/>
                </a:xfrm>
                <a:custGeom>
                  <a:avLst/>
                  <a:gdLst>
                    <a:gd name="T0" fmla="*/ 0 w 7"/>
                    <a:gd name="T1" fmla="*/ 0 h 293"/>
                    <a:gd name="T2" fmla="*/ 7 w 7"/>
                    <a:gd name="T3" fmla="*/ 293 h 293"/>
                  </a:gdLst>
                  <a:ahLst/>
                  <a:cxnLst>
                    <a:cxn ang="0">
                      <a:pos x="T0" y="T1"/>
                    </a:cxn>
                    <a:cxn ang="0">
                      <a:pos x="T2" y="T3"/>
                    </a:cxn>
                  </a:cxnLst>
                  <a:rect l="0" t="0" r="r" b="b"/>
                  <a:pathLst>
                    <a:path w="7" h="293">
                      <a:moveTo>
                        <a:pt x="0" y="0"/>
                      </a:moveTo>
                      <a:lnTo>
                        <a:pt x="7" y="293"/>
                      </a:lnTo>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19" name="Line 45"/>
                <p:cNvSpPr>
                  <a:spLocks noChangeAspect="1" noChangeShapeType="1"/>
                </p:cNvSpPr>
                <p:nvPr/>
              </p:nvSpPr>
              <p:spPr bwMode="auto">
                <a:xfrm rot="10800000">
                  <a:off x="6015" y="9137"/>
                  <a:ext cx="540"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20" name="Line 46"/>
                <p:cNvSpPr>
                  <a:spLocks noChangeAspect="1" noChangeShapeType="1"/>
                </p:cNvSpPr>
                <p:nvPr/>
              </p:nvSpPr>
              <p:spPr bwMode="auto">
                <a:xfrm rot="10800000">
                  <a:off x="6014" y="8899"/>
                  <a:ext cx="0" cy="238"/>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21" name="Line 47"/>
                <p:cNvSpPr>
                  <a:spLocks noChangeAspect="1" noChangeShapeType="1"/>
                </p:cNvSpPr>
                <p:nvPr/>
              </p:nvSpPr>
              <p:spPr bwMode="auto">
                <a:xfrm rot="10800000">
                  <a:off x="6555" y="8777"/>
                  <a:ext cx="0" cy="36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22" name="Line 48"/>
                <p:cNvSpPr>
                  <a:spLocks noChangeAspect="1" noChangeShapeType="1"/>
                </p:cNvSpPr>
                <p:nvPr/>
              </p:nvSpPr>
              <p:spPr bwMode="auto">
                <a:xfrm rot="10800000">
                  <a:off x="6553" y="7877"/>
                  <a:ext cx="1" cy="36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23" name="Line 49"/>
                <p:cNvSpPr>
                  <a:spLocks noChangeAspect="1" noChangeShapeType="1"/>
                </p:cNvSpPr>
                <p:nvPr/>
              </p:nvSpPr>
              <p:spPr bwMode="auto">
                <a:xfrm rot="10800000">
                  <a:off x="6015" y="7875"/>
                  <a:ext cx="540" cy="1"/>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24" name="Freeform 50"/>
                <p:cNvSpPr>
                  <a:spLocks noChangeAspect="1"/>
                </p:cNvSpPr>
                <p:nvPr/>
              </p:nvSpPr>
              <p:spPr bwMode="auto">
                <a:xfrm>
                  <a:off x="6009" y="7877"/>
                  <a:ext cx="4" cy="275"/>
                </a:xfrm>
                <a:custGeom>
                  <a:avLst/>
                  <a:gdLst>
                    <a:gd name="T0" fmla="*/ 0 w 4"/>
                    <a:gd name="T1" fmla="*/ 275 h 275"/>
                    <a:gd name="T2" fmla="*/ 4 w 4"/>
                    <a:gd name="T3" fmla="*/ 0 h 275"/>
                  </a:gdLst>
                  <a:ahLst/>
                  <a:cxnLst>
                    <a:cxn ang="0">
                      <a:pos x="T0" y="T1"/>
                    </a:cxn>
                    <a:cxn ang="0">
                      <a:pos x="T2" y="T3"/>
                    </a:cxn>
                  </a:cxnLst>
                  <a:rect l="0" t="0" r="r" b="b"/>
                  <a:pathLst>
                    <a:path w="4" h="275">
                      <a:moveTo>
                        <a:pt x="0" y="275"/>
                      </a:moveTo>
                      <a:lnTo>
                        <a:pt x="4" y="0"/>
                      </a:lnTo>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25" name="Rectangle 51"/>
                <p:cNvSpPr>
                  <a:spLocks noChangeAspect="1" noChangeArrowheads="1"/>
                </p:cNvSpPr>
                <p:nvPr/>
              </p:nvSpPr>
              <p:spPr bwMode="auto">
                <a:xfrm>
                  <a:off x="6450" y="8235"/>
                  <a:ext cx="180" cy="540"/>
                </a:xfrm>
                <a:prstGeom prst="rect">
                  <a:avLst/>
                </a:prstGeom>
                <a:grp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ru-RU"/>
                </a:p>
              </p:txBody>
            </p:sp>
            <p:sp>
              <p:nvSpPr>
                <p:cNvPr id="26" name="Oval 52"/>
                <p:cNvSpPr>
                  <a:spLocks noChangeAspect="1" noChangeArrowheads="1"/>
                </p:cNvSpPr>
                <p:nvPr/>
              </p:nvSpPr>
              <p:spPr bwMode="auto">
                <a:xfrm>
                  <a:off x="5964" y="8147"/>
                  <a:ext cx="68" cy="68"/>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Oval 53"/>
                <p:cNvSpPr>
                  <a:spLocks noChangeAspect="1" noChangeArrowheads="1"/>
                </p:cNvSpPr>
                <p:nvPr/>
              </p:nvSpPr>
              <p:spPr bwMode="auto">
                <a:xfrm>
                  <a:off x="5964" y="8852"/>
                  <a:ext cx="68" cy="68"/>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28" name="Group 54"/>
                <p:cNvGrpSpPr>
                  <a:grpSpLocks noChangeAspect="1"/>
                </p:cNvGrpSpPr>
                <p:nvPr/>
              </p:nvGrpSpPr>
              <p:grpSpPr bwMode="auto">
                <a:xfrm rot="-21600000">
                  <a:off x="4914" y="8178"/>
                  <a:ext cx="559" cy="508"/>
                  <a:chOff x="4914" y="8178"/>
                  <a:chExt cx="559" cy="508"/>
                </a:xfrm>
                <a:grpFill/>
              </p:grpSpPr>
              <p:sp>
                <p:nvSpPr>
                  <p:cNvPr id="40" name="Freeform 55"/>
                  <p:cNvSpPr>
                    <a:spLocks noChangeAspect="1"/>
                  </p:cNvSpPr>
                  <p:nvPr/>
                </p:nvSpPr>
                <p:spPr bwMode="auto">
                  <a:xfrm>
                    <a:off x="4929" y="8178"/>
                    <a:ext cx="544" cy="283"/>
                  </a:xfrm>
                  <a:custGeom>
                    <a:avLst/>
                    <a:gdLst>
                      <a:gd name="T0" fmla="*/ 240 w 660"/>
                      <a:gd name="T1" fmla="*/ 30 h 240"/>
                      <a:gd name="T2" fmla="*/ 60 w 660"/>
                      <a:gd name="T3" fmla="*/ 30 h 240"/>
                      <a:gd name="T4" fmla="*/ 600 w 660"/>
                      <a:gd name="T5" fmla="*/ 210 h 240"/>
                      <a:gd name="T6" fmla="*/ 420 w 660"/>
                      <a:gd name="T7" fmla="*/ 210 h 240"/>
                    </a:gdLst>
                    <a:ahLst/>
                    <a:cxnLst>
                      <a:cxn ang="0">
                        <a:pos x="T0" y="T1"/>
                      </a:cxn>
                      <a:cxn ang="0">
                        <a:pos x="T2" y="T3"/>
                      </a:cxn>
                      <a:cxn ang="0">
                        <a:pos x="T4" y="T5"/>
                      </a:cxn>
                      <a:cxn ang="0">
                        <a:pos x="T6" y="T7"/>
                      </a:cxn>
                    </a:cxnLst>
                    <a:rect l="0" t="0" r="r" b="b"/>
                    <a:pathLst>
                      <a:path w="660" h="240">
                        <a:moveTo>
                          <a:pt x="240" y="30"/>
                        </a:moveTo>
                        <a:cubicBezTo>
                          <a:pt x="120" y="15"/>
                          <a:pt x="0" y="0"/>
                          <a:pt x="60" y="30"/>
                        </a:cubicBezTo>
                        <a:cubicBezTo>
                          <a:pt x="120" y="60"/>
                          <a:pt x="540" y="180"/>
                          <a:pt x="600" y="210"/>
                        </a:cubicBezTo>
                        <a:cubicBezTo>
                          <a:pt x="660" y="240"/>
                          <a:pt x="450" y="210"/>
                          <a:pt x="420" y="210"/>
                        </a:cubicBezTo>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41" name="Freeform 56"/>
                  <p:cNvSpPr>
                    <a:spLocks noChangeAspect="1"/>
                  </p:cNvSpPr>
                  <p:nvPr/>
                </p:nvSpPr>
                <p:spPr bwMode="auto">
                  <a:xfrm>
                    <a:off x="4914" y="8403"/>
                    <a:ext cx="544" cy="283"/>
                  </a:xfrm>
                  <a:custGeom>
                    <a:avLst/>
                    <a:gdLst>
                      <a:gd name="T0" fmla="*/ 240 w 660"/>
                      <a:gd name="T1" fmla="*/ 30 h 240"/>
                      <a:gd name="T2" fmla="*/ 60 w 660"/>
                      <a:gd name="T3" fmla="*/ 30 h 240"/>
                      <a:gd name="T4" fmla="*/ 600 w 660"/>
                      <a:gd name="T5" fmla="*/ 210 h 240"/>
                      <a:gd name="T6" fmla="*/ 420 w 660"/>
                      <a:gd name="T7" fmla="*/ 210 h 240"/>
                    </a:gdLst>
                    <a:ahLst/>
                    <a:cxnLst>
                      <a:cxn ang="0">
                        <a:pos x="T0" y="T1"/>
                      </a:cxn>
                      <a:cxn ang="0">
                        <a:pos x="T2" y="T3"/>
                      </a:cxn>
                      <a:cxn ang="0">
                        <a:pos x="T4" y="T5"/>
                      </a:cxn>
                      <a:cxn ang="0">
                        <a:pos x="T6" y="T7"/>
                      </a:cxn>
                    </a:cxnLst>
                    <a:rect l="0" t="0" r="r" b="b"/>
                    <a:pathLst>
                      <a:path w="660" h="240">
                        <a:moveTo>
                          <a:pt x="240" y="30"/>
                        </a:moveTo>
                        <a:cubicBezTo>
                          <a:pt x="120" y="15"/>
                          <a:pt x="0" y="0"/>
                          <a:pt x="60" y="30"/>
                        </a:cubicBezTo>
                        <a:cubicBezTo>
                          <a:pt x="120" y="60"/>
                          <a:pt x="540" y="180"/>
                          <a:pt x="600" y="210"/>
                        </a:cubicBezTo>
                        <a:cubicBezTo>
                          <a:pt x="660" y="240"/>
                          <a:pt x="450" y="210"/>
                          <a:pt x="420" y="210"/>
                        </a:cubicBezTo>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grpSp>
            <p:sp>
              <p:nvSpPr>
                <p:cNvPr id="29" name="Freeform 57"/>
                <p:cNvSpPr>
                  <a:spLocks noChangeAspect="1"/>
                </p:cNvSpPr>
                <p:nvPr/>
              </p:nvSpPr>
              <p:spPr bwMode="auto">
                <a:xfrm>
                  <a:off x="4914" y="8628"/>
                  <a:ext cx="566" cy="283"/>
                </a:xfrm>
                <a:custGeom>
                  <a:avLst/>
                  <a:gdLst>
                    <a:gd name="T0" fmla="*/ 198 w 566"/>
                    <a:gd name="T1" fmla="*/ 35 h 283"/>
                    <a:gd name="T2" fmla="*/ 49 w 566"/>
                    <a:gd name="T3" fmla="*/ 35 h 283"/>
                    <a:gd name="T4" fmla="*/ 495 w 566"/>
                    <a:gd name="T5" fmla="*/ 248 h 283"/>
                    <a:gd name="T6" fmla="*/ 474 w 566"/>
                    <a:gd name="T7" fmla="*/ 246 h 283"/>
                  </a:gdLst>
                  <a:ahLst/>
                  <a:cxnLst>
                    <a:cxn ang="0">
                      <a:pos x="T0" y="T1"/>
                    </a:cxn>
                    <a:cxn ang="0">
                      <a:pos x="T2" y="T3"/>
                    </a:cxn>
                    <a:cxn ang="0">
                      <a:pos x="T4" y="T5"/>
                    </a:cxn>
                    <a:cxn ang="0">
                      <a:pos x="T6" y="T7"/>
                    </a:cxn>
                  </a:cxnLst>
                  <a:rect l="0" t="0" r="r" b="b"/>
                  <a:pathLst>
                    <a:path w="566" h="283">
                      <a:moveTo>
                        <a:pt x="198" y="35"/>
                      </a:moveTo>
                      <a:cubicBezTo>
                        <a:pt x="99" y="18"/>
                        <a:pt x="0" y="0"/>
                        <a:pt x="49" y="35"/>
                      </a:cubicBezTo>
                      <a:cubicBezTo>
                        <a:pt x="99" y="71"/>
                        <a:pt x="424" y="213"/>
                        <a:pt x="495" y="248"/>
                      </a:cubicBezTo>
                      <a:cubicBezTo>
                        <a:pt x="566" y="283"/>
                        <a:pt x="478" y="246"/>
                        <a:pt x="474" y="246"/>
                      </a:cubicBezTo>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30" name="Line 58"/>
                <p:cNvSpPr>
                  <a:spLocks noChangeAspect="1" noChangeShapeType="1"/>
                </p:cNvSpPr>
                <p:nvPr/>
              </p:nvSpPr>
              <p:spPr bwMode="auto">
                <a:xfrm>
                  <a:off x="5289" y="8193"/>
                  <a:ext cx="675"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31" name="Line 59"/>
                <p:cNvSpPr>
                  <a:spLocks noChangeAspect="1" noChangeShapeType="1"/>
                </p:cNvSpPr>
                <p:nvPr/>
              </p:nvSpPr>
              <p:spPr bwMode="auto">
                <a:xfrm>
                  <a:off x="5439" y="8898"/>
                  <a:ext cx="505"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32" name="Oval 60"/>
                <p:cNvSpPr>
                  <a:spLocks noChangeAspect="1" noChangeArrowheads="1"/>
                </p:cNvSpPr>
                <p:nvPr/>
              </p:nvSpPr>
              <p:spPr bwMode="auto">
                <a:xfrm flipH="1">
                  <a:off x="2979" y="8148"/>
                  <a:ext cx="68" cy="68"/>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Oval 61"/>
                <p:cNvSpPr>
                  <a:spLocks noChangeAspect="1" noChangeArrowheads="1"/>
                </p:cNvSpPr>
                <p:nvPr/>
              </p:nvSpPr>
              <p:spPr bwMode="auto">
                <a:xfrm flipH="1">
                  <a:off x="2979" y="8853"/>
                  <a:ext cx="68" cy="68"/>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62"/>
                <p:cNvSpPr>
                  <a:spLocks noChangeAspect="1"/>
                </p:cNvSpPr>
                <p:nvPr/>
              </p:nvSpPr>
              <p:spPr bwMode="auto">
                <a:xfrm flipH="1">
                  <a:off x="3503" y="8179"/>
                  <a:ext cx="512" cy="283"/>
                </a:xfrm>
                <a:custGeom>
                  <a:avLst/>
                  <a:gdLst>
                    <a:gd name="T0" fmla="*/ 240 w 660"/>
                    <a:gd name="T1" fmla="*/ 30 h 240"/>
                    <a:gd name="T2" fmla="*/ 60 w 660"/>
                    <a:gd name="T3" fmla="*/ 30 h 240"/>
                    <a:gd name="T4" fmla="*/ 600 w 660"/>
                    <a:gd name="T5" fmla="*/ 210 h 240"/>
                    <a:gd name="T6" fmla="*/ 420 w 660"/>
                    <a:gd name="T7" fmla="*/ 210 h 240"/>
                  </a:gdLst>
                  <a:ahLst/>
                  <a:cxnLst>
                    <a:cxn ang="0">
                      <a:pos x="T0" y="T1"/>
                    </a:cxn>
                    <a:cxn ang="0">
                      <a:pos x="T2" y="T3"/>
                    </a:cxn>
                    <a:cxn ang="0">
                      <a:pos x="T4" y="T5"/>
                    </a:cxn>
                    <a:cxn ang="0">
                      <a:pos x="T6" y="T7"/>
                    </a:cxn>
                  </a:cxnLst>
                  <a:rect l="0" t="0" r="r" b="b"/>
                  <a:pathLst>
                    <a:path w="660" h="240">
                      <a:moveTo>
                        <a:pt x="240" y="30"/>
                      </a:moveTo>
                      <a:cubicBezTo>
                        <a:pt x="120" y="15"/>
                        <a:pt x="0" y="0"/>
                        <a:pt x="60" y="30"/>
                      </a:cubicBezTo>
                      <a:cubicBezTo>
                        <a:pt x="120" y="60"/>
                        <a:pt x="540" y="180"/>
                        <a:pt x="600" y="210"/>
                      </a:cubicBezTo>
                      <a:cubicBezTo>
                        <a:pt x="660" y="240"/>
                        <a:pt x="450" y="210"/>
                        <a:pt x="420" y="210"/>
                      </a:cubicBezTo>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35" name="Freeform 63"/>
                <p:cNvSpPr>
                  <a:spLocks noChangeAspect="1"/>
                </p:cNvSpPr>
                <p:nvPr/>
              </p:nvSpPr>
              <p:spPr bwMode="auto">
                <a:xfrm flipH="1">
                  <a:off x="3517" y="8404"/>
                  <a:ext cx="512" cy="283"/>
                </a:xfrm>
                <a:custGeom>
                  <a:avLst/>
                  <a:gdLst>
                    <a:gd name="T0" fmla="*/ 240 w 660"/>
                    <a:gd name="T1" fmla="*/ 30 h 240"/>
                    <a:gd name="T2" fmla="*/ 60 w 660"/>
                    <a:gd name="T3" fmla="*/ 30 h 240"/>
                    <a:gd name="T4" fmla="*/ 600 w 660"/>
                    <a:gd name="T5" fmla="*/ 210 h 240"/>
                    <a:gd name="T6" fmla="*/ 420 w 660"/>
                    <a:gd name="T7" fmla="*/ 210 h 240"/>
                  </a:gdLst>
                  <a:ahLst/>
                  <a:cxnLst>
                    <a:cxn ang="0">
                      <a:pos x="T0" y="T1"/>
                    </a:cxn>
                    <a:cxn ang="0">
                      <a:pos x="T2" y="T3"/>
                    </a:cxn>
                    <a:cxn ang="0">
                      <a:pos x="T4" y="T5"/>
                    </a:cxn>
                    <a:cxn ang="0">
                      <a:pos x="T6" y="T7"/>
                    </a:cxn>
                  </a:cxnLst>
                  <a:rect l="0" t="0" r="r" b="b"/>
                  <a:pathLst>
                    <a:path w="660" h="240">
                      <a:moveTo>
                        <a:pt x="240" y="30"/>
                      </a:moveTo>
                      <a:cubicBezTo>
                        <a:pt x="120" y="15"/>
                        <a:pt x="0" y="0"/>
                        <a:pt x="60" y="30"/>
                      </a:cubicBezTo>
                      <a:cubicBezTo>
                        <a:pt x="120" y="60"/>
                        <a:pt x="540" y="180"/>
                        <a:pt x="600" y="210"/>
                      </a:cubicBezTo>
                      <a:cubicBezTo>
                        <a:pt x="660" y="240"/>
                        <a:pt x="450" y="210"/>
                        <a:pt x="420" y="210"/>
                      </a:cubicBezTo>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36" name="Freeform 64"/>
                <p:cNvSpPr>
                  <a:spLocks noChangeAspect="1"/>
                </p:cNvSpPr>
                <p:nvPr/>
              </p:nvSpPr>
              <p:spPr bwMode="auto">
                <a:xfrm flipH="1">
                  <a:off x="3497" y="8629"/>
                  <a:ext cx="532" cy="283"/>
                </a:xfrm>
                <a:custGeom>
                  <a:avLst/>
                  <a:gdLst>
                    <a:gd name="T0" fmla="*/ 198 w 566"/>
                    <a:gd name="T1" fmla="*/ 35 h 283"/>
                    <a:gd name="T2" fmla="*/ 49 w 566"/>
                    <a:gd name="T3" fmla="*/ 35 h 283"/>
                    <a:gd name="T4" fmla="*/ 495 w 566"/>
                    <a:gd name="T5" fmla="*/ 248 h 283"/>
                    <a:gd name="T6" fmla="*/ 474 w 566"/>
                    <a:gd name="T7" fmla="*/ 246 h 283"/>
                  </a:gdLst>
                  <a:ahLst/>
                  <a:cxnLst>
                    <a:cxn ang="0">
                      <a:pos x="T0" y="T1"/>
                    </a:cxn>
                    <a:cxn ang="0">
                      <a:pos x="T2" y="T3"/>
                    </a:cxn>
                    <a:cxn ang="0">
                      <a:pos x="T4" y="T5"/>
                    </a:cxn>
                    <a:cxn ang="0">
                      <a:pos x="T6" y="T7"/>
                    </a:cxn>
                  </a:cxnLst>
                  <a:rect l="0" t="0" r="r" b="b"/>
                  <a:pathLst>
                    <a:path w="566" h="283">
                      <a:moveTo>
                        <a:pt x="198" y="35"/>
                      </a:moveTo>
                      <a:cubicBezTo>
                        <a:pt x="99" y="18"/>
                        <a:pt x="0" y="0"/>
                        <a:pt x="49" y="35"/>
                      </a:cubicBezTo>
                      <a:cubicBezTo>
                        <a:pt x="99" y="71"/>
                        <a:pt x="424" y="213"/>
                        <a:pt x="495" y="248"/>
                      </a:cubicBezTo>
                      <a:cubicBezTo>
                        <a:pt x="566" y="283"/>
                        <a:pt x="478" y="246"/>
                        <a:pt x="474" y="246"/>
                      </a:cubicBezTo>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37" name="Line 65"/>
                <p:cNvSpPr>
                  <a:spLocks noChangeAspect="1" noChangeShapeType="1"/>
                </p:cNvSpPr>
                <p:nvPr/>
              </p:nvSpPr>
              <p:spPr bwMode="auto">
                <a:xfrm flipH="1">
                  <a:off x="3056" y="8194"/>
                  <a:ext cx="635"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38" name="Line 66"/>
                <p:cNvSpPr>
                  <a:spLocks noChangeAspect="1" noChangeShapeType="1"/>
                </p:cNvSpPr>
                <p:nvPr/>
              </p:nvSpPr>
              <p:spPr bwMode="auto">
                <a:xfrm flipH="1">
                  <a:off x="3060" y="8899"/>
                  <a:ext cx="475"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sp>
              <p:nvSpPr>
                <p:cNvPr id="39" name="Freeform 67"/>
                <p:cNvSpPr>
                  <a:spLocks noChangeAspect="1"/>
                </p:cNvSpPr>
                <p:nvPr/>
              </p:nvSpPr>
              <p:spPr bwMode="auto">
                <a:xfrm>
                  <a:off x="3024" y="7908"/>
                  <a:ext cx="4" cy="275"/>
                </a:xfrm>
                <a:custGeom>
                  <a:avLst/>
                  <a:gdLst>
                    <a:gd name="T0" fmla="*/ 0 w 4"/>
                    <a:gd name="T1" fmla="*/ 275 h 275"/>
                    <a:gd name="T2" fmla="*/ 4 w 4"/>
                    <a:gd name="T3" fmla="*/ 0 h 275"/>
                  </a:gdLst>
                  <a:ahLst/>
                  <a:cxnLst>
                    <a:cxn ang="0">
                      <a:pos x="T0" y="T1"/>
                    </a:cxn>
                    <a:cxn ang="0">
                      <a:pos x="T2" y="T3"/>
                    </a:cxn>
                  </a:cxnLst>
                  <a:rect l="0" t="0" r="r" b="b"/>
                  <a:pathLst>
                    <a:path w="4" h="275">
                      <a:moveTo>
                        <a:pt x="0" y="275"/>
                      </a:moveTo>
                      <a:lnTo>
                        <a:pt x="4" y="0"/>
                      </a:lnTo>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grpSp>
          <p:graphicFrame>
            <p:nvGraphicFramePr>
              <p:cNvPr id="9" name="Объект 8"/>
              <p:cNvGraphicFramePr>
                <a:graphicFrameLocks noChangeAspect="1"/>
              </p:cNvGraphicFramePr>
              <p:nvPr>
                <p:extLst>
                  <p:ext uri="{D42A27DB-BD31-4B8C-83A1-F6EECF244321}">
                    <p14:modId xmlns:p14="http://schemas.microsoft.com/office/powerpoint/2010/main" val="2208588674"/>
                  </p:ext>
                </p:extLst>
              </p:nvPr>
            </p:nvGraphicFramePr>
            <p:xfrm>
              <a:off x="2661" y="7021"/>
              <a:ext cx="284" cy="267"/>
            </p:xfrm>
            <a:graphic>
              <a:graphicData uri="http://schemas.openxmlformats.org/presentationml/2006/ole">
                <mc:AlternateContent xmlns:mc="http://schemas.openxmlformats.org/markup-compatibility/2006">
                  <mc:Choice xmlns:v="urn:schemas-microsoft-com:vml" Requires="v">
                    <p:oleObj spid="_x0000_s1135" name="Equation" r:id="rId3" imgW="164880" imgH="177480" progId="Equation.DSMT4">
                      <p:embed/>
                    </p:oleObj>
                  </mc:Choice>
                  <mc:Fallback>
                    <p:oleObj name="Equation" r:id="rId3" imgW="164880" imgH="177480" progId="Equation.DSMT4">
                      <p:embed/>
                      <p:pic>
                        <p:nvPicPr>
                          <p:cNvPr id="0" name="Object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 y="7021"/>
                            <a:ext cx="284" cy="267"/>
                          </a:xfrm>
                          <a:prstGeom prst="rect">
                            <a:avLst/>
                          </a:prstGeom>
                          <a:noFill/>
                        </p:spPr>
                      </p:pic>
                    </p:oleObj>
                  </mc:Fallback>
                </mc:AlternateContent>
              </a:graphicData>
            </a:graphic>
          </p:graphicFrame>
          <p:sp>
            <p:nvSpPr>
              <p:cNvPr id="10" name="Freeform 69"/>
              <p:cNvSpPr>
                <a:spLocks noChangeAspect="1"/>
              </p:cNvSpPr>
              <p:nvPr/>
            </p:nvSpPr>
            <p:spPr bwMode="auto">
              <a:xfrm rot="503671">
                <a:off x="3120" y="7130"/>
                <a:ext cx="256" cy="51"/>
              </a:xfrm>
              <a:custGeom>
                <a:avLst/>
                <a:gdLst>
                  <a:gd name="T0" fmla="*/ 0 w 900"/>
                  <a:gd name="T1" fmla="*/ 180 h 180"/>
                  <a:gd name="T2" fmla="*/ 180 w 900"/>
                  <a:gd name="T3" fmla="*/ 0 h 180"/>
                  <a:gd name="T4" fmla="*/ 720 w 900"/>
                  <a:gd name="T5" fmla="*/ 180 h 180"/>
                  <a:gd name="T6" fmla="*/ 900 w 900"/>
                  <a:gd name="T7" fmla="*/ 0 h 180"/>
                </a:gdLst>
                <a:ahLst/>
                <a:cxnLst>
                  <a:cxn ang="0">
                    <a:pos x="T0" y="T1"/>
                  </a:cxn>
                  <a:cxn ang="0">
                    <a:pos x="T2" y="T3"/>
                  </a:cxn>
                  <a:cxn ang="0">
                    <a:pos x="T4" y="T5"/>
                  </a:cxn>
                  <a:cxn ang="0">
                    <a:pos x="T6" y="T7"/>
                  </a:cxn>
                </a:cxnLst>
                <a:rect l="0" t="0" r="r" b="b"/>
                <a:pathLst>
                  <a:path w="900" h="180">
                    <a:moveTo>
                      <a:pt x="0" y="180"/>
                    </a:moveTo>
                    <a:cubicBezTo>
                      <a:pt x="30" y="90"/>
                      <a:pt x="60" y="0"/>
                      <a:pt x="180" y="0"/>
                    </a:cubicBezTo>
                    <a:cubicBezTo>
                      <a:pt x="300" y="0"/>
                      <a:pt x="600" y="180"/>
                      <a:pt x="720" y="180"/>
                    </a:cubicBezTo>
                    <a:cubicBezTo>
                      <a:pt x="840" y="180"/>
                      <a:pt x="870" y="30"/>
                      <a:pt x="900" y="0"/>
                    </a:cubicBezTo>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ru-RU"/>
              </a:p>
            </p:txBody>
          </p:sp>
          <p:pic>
            <p:nvPicPr>
              <p:cNvPr id="1094" name="Picture 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 y="6999"/>
                <a:ext cx="353" cy="282"/>
              </a:xfrm>
              <a:prstGeom prst="rect">
                <a:avLst/>
              </a:prstGeom>
              <a:grpFill/>
              <a:extLst/>
            </p:spPr>
          </p:pic>
          <p:pic>
            <p:nvPicPr>
              <p:cNvPr id="1095" name="Picture 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0" y="6975"/>
                <a:ext cx="241" cy="281"/>
              </a:xfrm>
              <a:prstGeom prst="rect">
                <a:avLst/>
              </a:prstGeom>
              <a:grpFill/>
              <a:extLst/>
            </p:spPr>
          </p:pic>
          <p:pic>
            <p:nvPicPr>
              <p:cNvPr id="1096" name="Picture 7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4" y="7040"/>
                <a:ext cx="269" cy="193"/>
              </a:xfrm>
              <a:prstGeom prst="rect">
                <a:avLst/>
              </a:prstGeom>
              <a:grpFill/>
              <a:extLst/>
            </p:spPr>
          </p:pic>
        </p:grpSp>
      </p:grpSp>
    </p:spTree>
    <p:extLst>
      <p:ext uri="{BB962C8B-B14F-4D97-AF65-F5344CB8AC3E}">
        <p14:creationId xmlns:p14="http://schemas.microsoft.com/office/powerpoint/2010/main" val="1770397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4000" dirty="0" smtClean="0">
                <a:solidFill>
                  <a:srgbClr val="7030A0"/>
                </a:solidFill>
              </a:rPr>
              <a:t>Şol sebäpli, bu stansiýalaryň ählisini bir energetiki sistema birikdirmek we elektrik liniýalaryň öz üstünden energiýa geçirip bilijilik ukybyny ýokarlandyrmak, şeýle-de liniýalardaky energiýanyň ýitgilerini azaltmak maksady bilen, stansiýalarda öndürilýän elektrik energiýany liniýalara berilmezden öňürti olaryň naprýaženiýelerini belli bir derejä çenli </a:t>
            </a:r>
            <a:r>
              <a:rPr lang="tk-TM" sz="4000" dirty="0" smtClean="0"/>
              <a:t>ýokarlandyrmak</a:t>
            </a:r>
            <a:r>
              <a:rPr lang="tk-TM" sz="4000" dirty="0" smtClean="0">
                <a:solidFill>
                  <a:srgbClr val="7030A0"/>
                </a:solidFill>
              </a:rPr>
              <a:t> zerurlygy ýüze çykýar. Şonuň üçin elektrik stansiýalarda naprýaženiýäni beýgeldiji transformatorlar oturdylýar we olaryň kömegi arkaly öndürilýän energiýanyň naprýaženiýesi </a:t>
            </a:r>
            <a:r>
              <a:rPr lang="tk-TM" sz="4000" b="1" dirty="0" smtClean="0"/>
              <a:t>110; 220; 500; 750; 1150 kV-a çenli</a:t>
            </a:r>
            <a:r>
              <a:rPr lang="tk-TM" sz="4000" dirty="0" smtClean="0">
                <a:solidFill>
                  <a:srgbClr val="7030A0"/>
                </a:solidFill>
              </a:rPr>
              <a:t> ýokarlandyrylýar we elektrik geçiriji liniýalara berilýär. </a:t>
            </a:r>
            <a:endParaRPr lang="tk-TM" sz="4000" dirty="0">
              <a:solidFill>
                <a:srgbClr val="7030A0"/>
              </a:solidFill>
            </a:endParaRPr>
          </a:p>
        </p:txBody>
      </p:sp>
    </p:spTree>
    <p:extLst>
      <p:ext uri="{BB962C8B-B14F-4D97-AF65-F5344CB8AC3E}">
        <p14:creationId xmlns:p14="http://schemas.microsoft.com/office/powerpoint/2010/main" val="20834303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4000" dirty="0" smtClean="0">
                <a:solidFill>
                  <a:srgbClr val="7030A0"/>
                </a:solidFill>
              </a:rPr>
              <a:t>Elektrik energiýasyny sarpediji ýükleriň köpüsiniň nominal naprýaženiýeleriniň 500 V-dan, kuwwatly elektrodwigatelleriň naprýaženiýesiniň 6 kV-dan ýokary geçmeýändigi sebäpli liniýalardan alynýan energiýany ulanmazdan öňürti onuň naprýaženiýesi transformatoryň kömegi arkaly birnäçe esse peseldilýär. Elektrik energiýasyny geçirmek we ony paýlamak maksady bilen ulanylýan transformatorlara güýç transformatorlar diýilýär. Bu transformatorlaryň nominal kuwwatlary birnäçe </a:t>
            </a:r>
            <a:r>
              <a:rPr lang="tk-TM" sz="4000" dirty="0" smtClean="0"/>
              <a:t>kilowoltamperden (kVA) </a:t>
            </a:r>
            <a:r>
              <a:rPr lang="tk-TM" sz="4000" dirty="0" smtClean="0">
                <a:solidFill>
                  <a:srgbClr val="7030A0"/>
                </a:solidFill>
              </a:rPr>
              <a:t>birnäçe ýüz müň kilowoltamper arasynda bolup bilýär. Olar özleriniň fazalarynyň sanyna görä esasan bir we üç fazaly bolýarlar. </a:t>
            </a:r>
            <a:endParaRPr lang="tk-TM" sz="4000" dirty="0">
              <a:solidFill>
                <a:srgbClr val="7030A0"/>
              </a:solidFill>
            </a:endParaRPr>
          </a:p>
        </p:txBody>
      </p:sp>
    </p:spTree>
    <p:extLst>
      <p:ext uri="{BB962C8B-B14F-4D97-AF65-F5344CB8AC3E}">
        <p14:creationId xmlns:p14="http://schemas.microsoft.com/office/powerpoint/2010/main" val="36346475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Autofit/>
          </a:bodyPr>
          <a:lstStyle/>
          <a:p>
            <a:r>
              <a:rPr lang="tk-TM" sz="3600" dirty="0" smtClean="0">
                <a:solidFill>
                  <a:srgbClr val="7030A0"/>
                </a:solidFill>
              </a:rPr>
              <a:t>Praktikada kebşirlemek, impuls signallary almak, elektrik ölçeg abzallaryň ölçeg çäklerini giňeltmek üçin ýörite niýetlenen transformatorlar hem ulanylýar.</a:t>
            </a:r>
          </a:p>
          <a:p>
            <a:r>
              <a:rPr lang="tk-TM" sz="3600" dirty="0" smtClean="0">
                <a:solidFill>
                  <a:srgbClr val="7030A0"/>
                </a:solidFill>
              </a:rPr>
              <a:t>Senagat elektronikasynda birnäçe ikinji sarymy bolan pes kuwwatly </a:t>
            </a:r>
            <a:r>
              <a:rPr lang="tk-TM" sz="3600" dirty="0" smtClean="0"/>
              <a:t>(10÷300VA) </a:t>
            </a:r>
            <a:r>
              <a:rPr lang="tk-TM" sz="3600" dirty="0" smtClean="0">
                <a:solidFill>
                  <a:srgbClr val="7030A0"/>
                </a:solidFill>
              </a:rPr>
              <a:t>güýç transformatorlar giňden peýdalanylýar. </a:t>
            </a:r>
          </a:p>
          <a:p>
            <a:r>
              <a:rPr lang="tk-TM" sz="3600" dirty="0" smtClean="0">
                <a:solidFill>
                  <a:srgbClr val="7030A0"/>
                </a:solidFill>
              </a:rPr>
              <a:t>Transformatorlaryň dürli görnüşleriniň bardygyna garamazdan olarda bolup geçýän elektromagnit hadysalaryň arasynda örän köp meňzeşligiň barlygy sebäpli, olaryň ählisiniň ekspluatasion iş düzgünlerine seredilende ýeke-täk bir teoriýa daýanylýar. Bu teoriýa akyl ýetirmek üçin ilki bilen birfazaly we üçfazaly transformatoryň gurluşyna we onuň işleýiş prinsipine seredeliň.</a:t>
            </a:r>
          </a:p>
          <a:p>
            <a:endParaRPr lang="tk-TM" sz="3600" dirty="0">
              <a:solidFill>
                <a:srgbClr val="7030A0"/>
              </a:solidFill>
            </a:endParaRPr>
          </a:p>
        </p:txBody>
      </p:sp>
    </p:spTree>
    <p:extLst>
      <p:ext uri="{BB962C8B-B14F-4D97-AF65-F5344CB8AC3E}">
        <p14:creationId xmlns:p14="http://schemas.microsoft.com/office/powerpoint/2010/main" val="27023809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Autofit/>
          </a:bodyPr>
          <a:lstStyle/>
          <a:p>
            <a:r>
              <a:rPr lang="tk-TM" sz="3600" b="1" dirty="0" smtClean="0"/>
              <a:t>Birfazaly transformator (2.1-nji (ç) surat) ýapyk magnitgeçiriji serdeçnikde ýerleşdirilen, özara elektrik baglanyşygy bolmadyk, iki sany sarymdan ybaratdyr. </a:t>
            </a:r>
            <a:r>
              <a:rPr lang="tk-TM" sz="3600" dirty="0" smtClean="0">
                <a:solidFill>
                  <a:srgbClr val="7030A0"/>
                </a:solidFill>
              </a:rPr>
              <a:t>Transformatoryň magnitgeçirijisi, aralary biri-birinden izolirlenen, galyňlygy 0,35 mm ýa-da 0,5 mm bolan polat plastinkalardan ýygnalýar. Onuň sarymlary bolsa, daşy izolirlenen mis ýa-da alýumin simlerinden saralýar. Transformatoryň elektrik energiýanyň çeşmesine birikdirilýän sarymyna onuň </a:t>
            </a:r>
            <a:r>
              <a:rPr lang="tk-TM" sz="3600" dirty="0" smtClean="0"/>
              <a:t>birinji sarymy diýilýär </a:t>
            </a:r>
            <a:r>
              <a:rPr lang="tk-TM" sz="3600" dirty="0" smtClean="0">
                <a:solidFill>
                  <a:srgbClr val="7030A0"/>
                </a:solidFill>
              </a:rPr>
              <a:t>we oňa degişli fiziki ululyklaryň ählisiniň harp belgilerine 1-lik san belgili indeks goýulýar. Meselem: </a:t>
            </a:r>
            <a:r>
              <a:rPr lang="tk-TM" sz="3600" dirty="0" smtClean="0"/>
              <a:t>U</a:t>
            </a:r>
            <a:r>
              <a:rPr lang="tk-TM" dirty="0" smtClean="0"/>
              <a:t>1</a:t>
            </a:r>
            <a:r>
              <a:rPr lang="tk-TM" sz="3600" dirty="0" smtClean="0"/>
              <a:t>, I</a:t>
            </a:r>
            <a:r>
              <a:rPr lang="tk-TM" dirty="0" smtClean="0"/>
              <a:t>1</a:t>
            </a:r>
            <a:r>
              <a:rPr lang="tk-TM" sz="3600" dirty="0" smtClean="0"/>
              <a:t>, R</a:t>
            </a:r>
            <a:r>
              <a:rPr lang="tk-TM" dirty="0" smtClean="0"/>
              <a:t>1</a:t>
            </a:r>
            <a:r>
              <a:rPr lang="tk-TM" sz="3600" dirty="0" smtClean="0"/>
              <a:t>, X</a:t>
            </a:r>
            <a:r>
              <a:rPr lang="tk-TM" dirty="0" smtClean="0"/>
              <a:t>1</a:t>
            </a:r>
            <a:r>
              <a:rPr lang="tk-TM" sz="3600" dirty="0" smtClean="0"/>
              <a:t>, Z</a:t>
            </a:r>
            <a:r>
              <a:rPr lang="tk-TM" sz="2400" dirty="0" smtClean="0"/>
              <a:t>1</a:t>
            </a:r>
            <a:r>
              <a:rPr lang="tk-TM" sz="3600" dirty="0" smtClean="0"/>
              <a:t>, P</a:t>
            </a:r>
            <a:r>
              <a:rPr lang="tk-TM" dirty="0" smtClean="0"/>
              <a:t>1</a:t>
            </a:r>
            <a:r>
              <a:rPr lang="tk-TM" sz="3600" dirty="0" smtClean="0"/>
              <a:t> </a:t>
            </a:r>
            <a:r>
              <a:rPr lang="tk-TM" sz="3600" dirty="0" smtClean="0">
                <a:solidFill>
                  <a:srgbClr val="7030A0"/>
                </a:solidFill>
              </a:rPr>
              <a:t>we ş.m. Onuň kabuledijä birikdirilýän sarymyna bolsa, transformatoryň ikinji </a:t>
            </a:r>
            <a:r>
              <a:rPr lang="tk-TM" sz="3600" dirty="0" smtClean="0"/>
              <a:t>sarymy diýilýär </a:t>
            </a:r>
            <a:r>
              <a:rPr lang="tk-TM" sz="3600" dirty="0" smtClean="0">
                <a:solidFill>
                  <a:srgbClr val="7030A0"/>
                </a:solidFill>
              </a:rPr>
              <a:t>we bu sarymlara degişli fiziki ululyklaryň ählisiniň harp belgilerine 2-lik san belgili indeks goýulýar. Meselem</a:t>
            </a:r>
            <a:r>
              <a:rPr lang="tk-TM" sz="3600" dirty="0" smtClean="0"/>
              <a:t>: U</a:t>
            </a:r>
            <a:r>
              <a:rPr lang="tk-TM" sz="2400" dirty="0" smtClean="0"/>
              <a:t>2</a:t>
            </a:r>
            <a:r>
              <a:rPr lang="tk-TM" sz="3600" dirty="0" smtClean="0"/>
              <a:t>, I</a:t>
            </a:r>
            <a:r>
              <a:rPr lang="tk-TM" dirty="0" smtClean="0"/>
              <a:t>2</a:t>
            </a:r>
            <a:r>
              <a:rPr lang="tk-TM" sz="3600" dirty="0" smtClean="0"/>
              <a:t>, R</a:t>
            </a:r>
            <a:r>
              <a:rPr lang="tk-TM" sz="2000" dirty="0" smtClean="0"/>
              <a:t>2</a:t>
            </a:r>
            <a:r>
              <a:rPr lang="tk-TM" sz="3600" dirty="0" smtClean="0"/>
              <a:t>, Q</a:t>
            </a:r>
            <a:r>
              <a:rPr lang="tk-TM" dirty="0" smtClean="0">
                <a:solidFill>
                  <a:srgbClr val="7030A0"/>
                </a:solidFill>
              </a:rPr>
              <a:t>2</a:t>
            </a:r>
            <a:r>
              <a:rPr lang="tk-TM" sz="3600" dirty="0" smtClean="0">
                <a:solidFill>
                  <a:srgbClr val="7030A0"/>
                </a:solidFill>
              </a:rPr>
              <a:t>  we ş.m.</a:t>
            </a:r>
            <a:endParaRPr lang="tk-TM" sz="3600" dirty="0">
              <a:solidFill>
                <a:srgbClr val="7030A0"/>
              </a:solidFill>
            </a:endParaRPr>
          </a:p>
        </p:txBody>
      </p:sp>
    </p:spTree>
    <p:extLst>
      <p:ext uri="{BB962C8B-B14F-4D97-AF65-F5344CB8AC3E}">
        <p14:creationId xmlns:p14="http://schemas.microsoft.com/office/powerpoint/2010/main" val="2217502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tk-TM" sz="4000" dirty="0" smtClean="0">
                <a:solidFill>
                  <a:srgbClr val="7030A0"/>
                </a:solidFill>
              </a:rPr>
              <a:t>Uly kuwwatly energosistemalarda üçfazaly toklary transformirlemek üçin üç sany birmeňzeş bir fazaly transformatorlar ulanylýar. Orta we pes kuwwatly energosistemalarda bolsa ykdysady taýdan arzan düşýändigi sebäpli, üç faza üçin umumy magnitgeçirijisi bolan, üç fazaly transformatorlar ulanylýar. Üçfazaly transformatorlar üç sany bir fazaly transformatoryň konstruktiw birleşmesi bolup, ol şahalanýan magnitgeçirijiden we üç sany birinji hem-de üç sany ikinji sarymlardan ybaratdyr (2.2-nji surat). Magnitgeçirijiniň sarymlar ýerleşdirilýän bölegine steržen diýiliýär. Sarym ýerleşdirilmedik bölegine bolsa ýarmo diýilýär.</a:t>
            </a:r>
            <a:endParaRPr lang="tk-TM" sz="4000" dirty="0">
              <a:solidFill>
                <a:srgbClr val="7030A0"/>
              </a:solidFill>
            </a:endParaRPr>
          </a:p>
        </p:txBody>
      </p:sp>
    </p:spTree>
    <p:extLst>
      <p:ext uri="{BB962C8B-B14F-4D97-AF65-F5344CB8AC3E}">
        <p14:creationId xmlns:p14="http://schemas.microsoft.com/office/powerpoint/2010/main" val="22059189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520781" y="176158"/>
            <a:ext cx="6083219" cy="5125855"/>
          </a:xfrm>
          <a:prstGeom prst="rect">
            <a:avLst/>
          </a:prstGeom>
          <a:solidFill>
            <a:schemeClr val="accent2">
              <a:lumMod val="20000"/>
              <a:lumOff val="80000"/>
            </a:schemeClr>
          </a:solidFill>
        </p:spPr>
      </p:pic>
      <p:sp>
        <p:nvSpPr>
          <p:cNvPr id="5" name="Прямоугольник 4"/>
          <p:cNvSpPr/>
          <p:nvPr/>
        </p:nvSpPr>
        <p:spPr>
          <a:xfrm>
            <a:off x="856343" y="5891596"/>
            <a:ext cx="10276114" cy="584775"/>
          </a:xfrm>
          <a:prstGeom prst="rect">
            <a:avLst/>
          </a:prstGeom>
        </p:spPr>
        <p:txBody>
          <a:bodyPr wrap="square">
            <a:spAutoFit/>
          </a:bodyPr>
          <a:lstStyle/>
          <a:p>
            <a:r>
              <a:rPr lang="tk-TM" sz="2800" b="1" dirty="0" smtClean="0">
                <a:solidFill>
                  <a:srgbClr val="002060"/>
                </a:solidFill>
              </a:rPr>
              <a:t>2.2-nji surat.  Üçfazaly </a:t>
            </a:r>
            <a:r>
              <a:rPr lang="tk-TM" sz="3200" b="1" dirty="0" smtClean="0">
                <a:solidFill>
                  <a:srgbClr val="002060"/>
                </a:solidFill>
              </a:rPr>
              <a:t>transformatoryň</a:t>
            </a:r>
            <a:r>
              <a:rPr lang="tk-TM" sz="2800" b="1" dirty="0" smtClean="0">
                <a:solidFill>
                  <a:srgbClr val="002060"/>
                </a:solidFill>
              </a:rPr>
              <a:t> elektromagnit shemasy.</a:t>
            </a:r>
            <a:endParaRPr lang="tk-TM" sz="2800" b="1" dirty="0">
              <a:solidFill>
                <a:srgbClr val="002060"/>
              </a:solidFill>
            </a:endParaRPr>
          </a:p>
        </p:txBody>
      </p:sp>
      <p:pic>
        <p:nvPicPr>
          <p:cNvPr id="6" name="Рисунок 5"/>
          <p:cNvPicPr>
            <a:picLocks noChangeAspect="1"/>
          </p:cNvPicPr>
          <p:nvPr/>
        </p:nvPicPr>
        <p:blipFill>
          <a:blip r:embed="rId3"/>
          <a:stretch>
            <a:fillRect/>
          </a:stretch>
        </p:blipFill>
        <p:spPr>
          <a:xfrm>
            <a:off x="7228116" y="0"/>
            <a:ext cx="4086926" cy="4658857"/>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5258" y="4770999"/>
            <a:ext cx="4774410" cy="95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301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579</Words>
  <Application>Microsoft Office PowerPoint</Application>
  <PresentationFormat>Широкоэкранный</PresentationFormat>
  <Paragraphs>22</Paragraphs>
  <Slides>10</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6" baseType="lpstr">
      <vt:lpstr>Arial</vt:lpstr>
      <vt:lpstr>Arial Black</vt:lpstr>
      <vt:lpstr>Calibri</vt:lpstr>
      <vt:lpstr>Calibri Light</vt:lpstr>
      <vt:lpstr>Тема Office</vt:lpstr>
      <vt:lpstr>Equation</vt:lpstr>
      <vt:lpstr>TRANSFORMATORLAR WE ELEKTRIK MAŞYNLAR.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TRANSFORMATORLAR WE ELEKTRIK MAŞYNLAR.</dc:title>
  <dc:creator>Lenovo</dc:creator>
  <cp:lastModifiedBy>Lenovo</cp:lastModifiedBy>
  <cp:revision>28</cp:revision>
  <dcterms:created xsi:type="dcterms:W3CDTF">2020-01-30T05:25:46Z</dcterms:created>
  <dcterms:modified xsi:type="dcterms:W3CDTF">2020-04-08T13:35:14Z</dcterms:modified>
</cp:coreProperties>
</file>