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66" r:id="rId4"/>
    <p:sldId id="265" r:id="rId5"/>
    <p:sldId id="259" r:id="rId6"/>
    <p:sldId id="264" r:id="rId7"/>
    <p:sldId id="261" r:id="rId8"/>
    <p:sldId id="263" r:id="rId9"/>
    <p:sldId id="262" r:id="rId10"/>
    <p:sldId id="260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4" d="100"/>
          <a:sy n="64" d="100"/>
        </p:scale>
        <p:origin x="66" y="7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FB2C886-0BF1-4476-9945-8656D17291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DB8D86A7-7EC7-43BF-8B6B-49D7BF4242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BFB47B5-5C49-4920-94E5-8D587287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E474548-4018-443A-9E10-3873EEFEA7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E88AF5F2-1DD2-4B4C-BD62-FFCD8C0943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941633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AA2CA2-2F22-4225-9EE2-3A73F7411E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3D5BB8BF-7385-426F-B3F1-C944758BC0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CD8A193-65AF-44B2-A21A-537BD3726C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BFD7B5B-FF49-48B4-A592-2060EBAEF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E197D8F-0671-48F9-A289-C3ACEFFFA8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340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397DB510-FC33-4097-A4A9-728B3644A5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77A79D78-7CC1-48D1-AF19-12BD104AF3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C79FD359-3AC1-4611-9213-CC581FB4E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3EA5D373-CF46-47DF-AF13-33A96170EB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F13C1787-697F-4EE8-B9E6-094AC435C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7364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476E911-22EF-4B48-860F-1DB0821871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E6887DC-4A30-4398-875E-E4E65A0E28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33F37681-6FC7-4CBE-A2C8-1AA95AA6B8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040E9DC2-0EF1-4F03-AFF2-011C6C05F9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49B648E-4271-4B76-906C-5C39D1D6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1635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C9F5BAF-8746-4796-AA35-3A6AF4704D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B0C8A1CD-32C7-40A3-9332-2F459B8E86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2D8E2889-989B-40C6-A4E0-91AD681249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871E420-3EB7-491C-AE1C-E600FBC2A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86C3D1D-B9CC-4F71-BAB7-8B5A1D28F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34047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21883-865D-4346-90B1-367769A4A5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35DA60B-A6BE-4DC3-90A2-778A048B80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46CCF1E-EE5A-4CD2-B43E-55F1AABDB41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92C890C-0211-4AF2-A283-623D7F160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4671A84-A6B3-4FD8-B345-3547A2301F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41C0BF1F-317C-4056-8CD5-B8B4544ACC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7293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41FE06-1A69-42E7-8C7B-F2B40771A2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C194E1C1-4491-4846-B5A0-18BC47A230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6676DA70-A532-416E-BDC1-78DC7BFC52E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CEC2251D-5E14-4E0A-81BD-880A9A7A1CE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03D26E10-FDE6-46AD-A5A9-E82AE4D5E89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2F2AC206-EC3B-4B76-AC81-0026645E3A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3CECC694-8B73-4A37-98DB-6A36BEFD21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9DBC7C5E-C458-40F2-A421-BBEFAF0FE0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01025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ADA679E-D5A8-4376-856A-46F9B9B15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EC84A46D-D681-49E0-84DF-4396FE3390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C19A7E50-CA08-46D2-841A-5F847762E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20D7E20-00CE-4037-8E13-36315530F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349370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51077FFB-B535-4339-A491-21E18EA213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55B00EF5-B235-4312-98A6-FB394A295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3149713F-02CD-45AD-AFA0-5DD258D84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593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426E1D-BD71-470B-9181-34A5671FC3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F65B4B3-5095-4D8A-82B1-820E18CA4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4F20BF03-5AAD-41AE-B9A0-7FDAD4A95B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E273689D-C97A-491C-AF83-6ED8562C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3B25616D-3659-4EAB-8D8A-9D9916FC2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1C25B58-14F1-4ABD-AB5E-ECA0298DA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324879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F1E25AD-B0AE-42EA-9332-D8B814D7E8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E0A7F515-842E-42ED-B648-A2FDD26571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1A2F21F5-E2DC-41CC-A647-719F80EEC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ACE17D1B-D549-434C-86BD-4A83EA8C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A2B3AEC8-A291-4722-B94F-D1877A93D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17E1241B-D29B-4BA3-9E10-6417FE9996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3513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1314677-B168-486E-A778-7D7EF9351C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B02EC7B-AB15-4E8A-9691-0DD33D4A35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86997800-F5C4-4D02-B9BE-AB207913318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28BCFF-ED9E-4F73-91F7-31790A93477E}" type="datetimeFigureOut">
              <a:rPr lang="ru-RU" smtClean="0"/>
              <a:t>16.02.2021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930A9AC9-490E-46FB-AA33-EC3CC409761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01B6376-DAC0-492B-B3CF-C76B17625E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8A789D-1727-4759-BA56-6308370C1A3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8729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39EBDFC3-705D-4A2B-B035-A82DAD6BA4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2184" y="498423"/>
            <a:ext cx="11227632" cy="586115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Tema:2.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ulgamy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salmagyň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ýörelgeleri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2.1.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endParaRPr lang="tk-TM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ru-RU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2.2.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hyrydarlyga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jemi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hödürlemeklige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edýän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77238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Объект 1">
            <a:extLst>
              <a:ext uri="{FF2B5EF4-FFF2-40B4-BE49-F238E27FC236}">
                <a16:creationId xmlns:a16="http://schemas.microsoft.com/office/drawing/2014/main" id="{0AA02C5D-D560-496F-B4E8-EA4309F2B70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5696" y="374753"/>
            <a:ext cx="10856829" cy="59660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4538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k-TM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2.1.  </a:t>
            </a:r>
            <a:r>
              <a:rPr lang="ru-RU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görnüşleri</a:t>
            </a:r>
            <a:r>
              <a:rPr lang="ru-RU" sz="3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tk-TM" sz="34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sany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gytaklaýyn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tapawutlandyrylýar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 </a:t>
            </a:r>
          </a:p>
          <a:p>
            <a:pPr marL="0" indent="0">
              <a:buNone/>
            </a:pP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direct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taxes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puluň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belli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möçberine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emlägiň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pul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görnüşinde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bahalandyrylmagy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.)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aňladýar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Şonuň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salgytlara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aşakdakylar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</a:p>
          <a:p>
            <a:pPr marL="0" lvl="0" indent="0"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girdeji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miras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en-US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lvl="0" indent="0"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emläge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salynýan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</a:p>
          <a:p>
            <a:pPr marL="0" lvl="0" indent="0"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ýerasty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baýlyklaryň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peýdalanylmagy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beýlekiler</a:t>
            </a:r>
            <a:r>
              <a:rPr lang="ru-RU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7116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aýratynlygy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gatnaşyjynyň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edýändigi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tk-TM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(indirect taxes)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we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Bu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harydyň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gymmatynyň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içinde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hasaba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alynýandygy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sebäpli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kesgitsiz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häsiýete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harydyň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üýtgemeýän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möçberde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-da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bahanyň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belli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göterimi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goşulyp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bilinýär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aşakdakylar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degişli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1324703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marL="0" indent="0">
              <a:spcAft>
                <a:spcPts val="0"/>
              </a:spcAft>
              <a:buNone/>
            </a:pPr>
            <a:r>
              <a:rPr lang="tk-TM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a)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goşulan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salynýan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(VAT – value added tax);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b)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satylmagyndan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alynýan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(sales tax);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ç)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goşmaça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tölegler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aksizler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(excise);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d)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gümrük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paçlary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(import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bahalaryna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goşulýar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– </a:t>
            </a: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en-US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(customs duty). </a:t>
            </a:r>
            <a:endParaRPr lang="ru-RU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spcAft>
                <a:spcPts val="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aýratynlygy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dürli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töleýji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alýan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çykyş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satyn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alanda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tarap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hökmünde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öndürýän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kärhana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ru-RU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25754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marL="0" indent="0" algn="just">
              <a:spcAft>
                <a:spcPts val="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taýdan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ösen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döwletlerde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2/3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düzýär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ösýän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geçiş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ykdysadyýetli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döwletlerde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2/3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bölegini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emele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getirýär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ýygnamagyň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ýeňildigi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ykdysady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gatnaşyjylaryň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girdejilerine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däl-de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harytlaryň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hyzmatlaryň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bahasyna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baglydygy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baglanyşykly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Şu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sebäbe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hümmetsizlenme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döwründe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döwlet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däl-de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gytaklaýyn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ulanmak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amatly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puluň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hümmetsizlenýän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şertlerinde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hakyky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ýitgilerini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ýetirmäge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mümkinçilik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30664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tölenmeginde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faktory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esasy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orun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eýeleýär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Hümmetsizlenmegiň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derejelerinde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alynýan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tölenýän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wagtynyň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arasynda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salgytlardan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býujete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gelýän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hümmetsizlenýär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makroykdysady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nazaryýetde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Oliwer-Tanziniň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netijesi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diýlip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atlandyrylýar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nähili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ulanylýandygyna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baglylykda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salmagyň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görnüşi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tapawutlandyrylýar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1)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proporsional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proportional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2)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progressiw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progressive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); </a:t>
            </a:r>
          </a:p>
          <a:p>
            <a:pPr marL="0" indent="0" algn="just">
              <a:spcAft>
                <a:spcPts val="0"/>
              </a:spcAft>
              <a:buNone/>
            </a:pP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3)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regressiw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regressive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tax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86101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24853" y="299802"/>
            <a:ext cx="11722308" cy="6445771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tk-TM" sz="3200" dirty="0">
                <a:latin typeface="Times New Roman" panose="02020603050405020304" pitchFamily="18" charset="0"/>
                <a:ea typeface="Calibri" panose="020F0502020204030204" pitchFamily="34" charset="0"/>
              </a:rPr>
              <a:t>    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1)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Proporsional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salgydyň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derejesi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möçberine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bagly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bolmaýar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(t =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const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).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Şonuň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üçin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salgydyň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möçberi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möçberine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bolýar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Göni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(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girdeji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salgytlary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käbir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döwletlerde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peýda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salynýan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salgytdan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beýlekiler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proporsional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derejesiniň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kesgitleniş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nukdaýnazaryndan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gytaklaýyn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hem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proporsional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salgytlar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hasaplanýar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</a:rPr>
              <a:t>. </a:t>
            </a:r>
            <a:endParaRPr lang="tk-TM" sz="3400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indent="0" algn="just"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2)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Progressiw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artmagyna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möçberiniň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peselmegine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azalýar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Progressiw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salgydy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mysal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bolup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salmagyň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şeýle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ulgamy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girdejileriň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gaýtadan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paýlanmagyna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ýokary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derejede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ýardam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edýär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tk-TM" sz="34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tk-TM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</a:t>
            </a:r>
            <a:r>
              <a:rPr lang="ru-RU" sz="32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[t = t (Y)].  </a:t>
            </a:r>
            <a:endParaRPr lang="tk-TM" sz="30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spcAft>
                <a:spcPts val="0"/>
              </a:spcAft>
              <a:buNone/>
            </a:pP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</a:t>
            </a:r>
            <a:r>
              <a:rPr lang="tk-TM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</a:t>
            </a:r>
            <a:r>
              <a:rPr lang="ru-RU" sz="30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+ </a:t>
            </a:r>
            <a:endParaRPr lang="ru-RU" sz="30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83152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r>
              <a:rPr lang="tk-TM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Regressiw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salgytda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peselmegine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derejesi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ýokarlanýar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girdejiniň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ýokarlanmagyna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görä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4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peselýär</a:t>
            </a:r>
            <a:r>
              <a:rPr lang="ru-RU" sz="3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[t = t (Y)].                                                     </a:t>
            </a:r>
          </a:p>
          <a:p>
            <a:pPr marL="0" indent="0">
              <a:spcAft>
                <a:spcPts val="0"/>
              </a:spcAft>
              <a:buNone/>
            </a:pPr>
            <a:r>
              <a:rPr lang="ru-RU" sz="34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                                             –     </a:t>
            </a:r>
          </a:p>
          <a:p>
            <a:pPr marL="0" indent="0">
              <a:buNone/>
            </a:pP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5045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7A2AC798-4BDD-4AA1-B266-E48987432E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4753" y="419725"/>
            <a:ext cx="11437495" cy="6115986"/>
          </a:xfrm>
        </p:spPr>
        <p:txBody>
          <a:bodyPr>
            <a:normAutofit/>
          </a:bodyPr>
          <a:lstStyle/>
          <a:p>
            <a:pPr algn="r">
              <a:lnSpc>
                <a:spcPct val="107000"/>
              </a:lnSpc>
              <a:spcAft>
                <a:spcPts val="800"/>
              </a:spcAft>
            </a:pPr>
            <a:r>
              <a:rPr lang="ru-RU" sz="32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10.1-nji </a:t>
            </a:r>
            <a:r>
              <a:rPr lang="ru-RU" sz="32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tablisa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ru-RU" sz="3200" b="1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Proporsional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progressiw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regressiw</a:t>
            </a:r>
            <a:r>
              <a:rPr lang="ru-RU" sz="32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200" b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salgytlar</a:t>
            </a:r>
            <a:endParaRPr lang="tk-TM" sz="3200" b="1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lnSpc>
                <a:spcPct val="107000"/>
              </a:lnSpc>
              <a:spcAft>
                <a:spcPts val="800"/>
              </a:spcAft>
              <a:buNone/>
            </a:pP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B4A637-BD4E-4A54-A09B-40E70FD93DD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170202"/>
              </p:ext>
            </p:extLst>
          </p:nvPr>
        </p:nvGraphicFramePr>
        <p:xfrm>
          <a:off x="914398" y="1873771"/>
          <a:ext cx="10897850" cy="4330412"/>
        </p:xfrm>
        <a:graphic>
          <a:graphicData uri="http://schemas.openxmlformats.org/drawingml/2006/table">
            <a:tbl>
              <a:tblPr firstRow="1" firstCol="1" bandRow="1"/>
              <a:tblGrid>
                <a:gridCol w="1319135">
                  <a:extLst>
                    <a:ext uri="{9D8B030D-6E8A-4147-A177-3AD203B41FA5}">
                      <a16:colId xmlns:a16="http://schemas.microsoft.com/office/drawing/2014/main" val="1132671500"/>
                    </a:ext>
                  </a:extLst>
                </a:gridCol>
                <a:gridCol w="1783829">
                  <a:extLst>
                    <a:ext uri="{9D8B030D-6E8A-4147-A177-3AD203B41FA5}">
                      <a16:colId xmlns:a16="http://schemas.microsoft.com/office/drawing/2014/main" val="1619654827"/>
                    </a:ext>
                  </a:extLst>
                </a:gridCol>
                <a:gridCol w="1394087">
                  <a:extLst>
                    <a:ext uri="{9D8B030D-6E8A-4147-A177-3AD203B41FA5}">
                      <a16:colId xmlns:a16="http://schemas.microsoft.com/office/drawing/2014/main" val="3715032398"/>
                    </a:ext>
                  </a:extLst>
                </a:gridCol>
                <a:gridCol w="1543987">
                  <a:extLst>
                    <a:ext uri="{9D8B030D-6E8A-4147-A177-3AD203B41FA5}">
                      <a16:colId xmlns:a16="http://schemas.microsoft.com/office/drawing/2014/main" val="3152417278"/>
                    </a:ext>
                  </a:extLst>
                </a:gridCol>
                <a:gridCol w="1678898">
                  <a:extLst>
                    <a:ext uri="{9D8B030D-6E8A-4147-A177-3AD203B41FA5}">
                      <a16:colId xmlns:a16="http://schemas.microsoft.com/office/drawing/2014/main" val="512005986"/>
                    </a:ext>
                  </a:extLst>
                </a:gridCol>
                <a:gridCol w="1588958">
                  <a:extLst>
                    <a:ext uri="{9D8B030D-6E8A-4147-A177-3AD203B41FA5}">
                      <a16:colId xmlns:a16="http://schemas.microsoft.com/office/drawing/2014/main" val="4155654429"/>
                    </a:ext>
                  </a:extLst>
                </a:gridCol>
                <a:gridCol w="1588956">
                  <a:extLst>
                    <a:ext uri="{9D8B030D-6E8A-4147-A177-3AD203B41FA5}">
                      <a16:colId xmlns:a16="http://schemas.microsoft.com/office/drawing/2014/main" val="801566126"/>
                    </a:ext>
                  </a:extLst>
                </a:gridCol>
              </a:tblGrid>
              <a:tr h="842447">
                <a:tc row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Girdeji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Progressiw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salgyt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(↑)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Proporsional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salgyt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(=)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Regressiw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8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salgyt</a:t>
                      </a: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(↓)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4134829"/>
                  </a:ext>
                </a:extLst>
              </a:tr>
              <a:tr h="171421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derejesi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möçberi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derejesi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möçberi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derejesi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Salgydyň</a:t>
                      </a:r>
                      <a:r>
                        <a:rPr lang="ru-RU" sz="24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2400" b="1" dirty="0" err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möçberi</a:t>
                      </a:r>
                      <a:endParaRPr lang="ru-RU" sz="2400" b="1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86802616"/>
                  </a:ext>
                </a:extLst>
              </a:tr>
              <a:tr h="406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2829604"/>
                  </a:ext>
                </a:extLst>
              </a:tr>
              <a:tr h="40656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12%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24$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39107980"/>
                  </a:ext>
                </a:extLst>
              </a:tr>
              <a:tr h="84244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45$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30$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30$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b="1" dirty="0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8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802871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53885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656</Words>
  <Application>Microsoft Office PowerPoint</Application>
  <PresentationFormat>Широкоэкранный</PresentationFormat>
  <Paragraphs>72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5</cp:revision>
  <dcterms:created xsi:type="dcterms:W3CDTF">2021-02-16T18:07:22Z</dcterms:created>
  <dcterms:modified xsi:type="dcterms:W3CDTF">2021-02-16T18:28:47Z</dcterms:modified>
</cp:coreProperties>
</file>