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476672"/>
            <a:ext cx="8280920" cy="5760640"/>
          </a:xfrm>
        </p:spPr>
        <p:txBody>
          <a:bodyPr/>
          <a:lstStyle/>
          <a:p>
            <a:r>
              <a:rPr lang="ru-RU" b="1" u="sng" dirty="0">
                <a:solidFill>
                  <a:srgbClr val="000000"/>
                </a:solidFill>
                <a:latin typeface="Times New Roman"/>
                <a:ea typeface="Calibri"/>
                <a:cs typeface="Times New Roman"/>
              </a:rPr>
              <a:t>11-nji </a:t>
            </a:r>
            <a:r>
              <a:rPr lang="ru-RU" b="1" u="sng" dirty="0" err="1">
                <a:solidFill>
                  <a:srgbClr val="000000"/>
                </a:solidFill>
                <a:latin typeface="Times New Roman"/>
                <a:ea typeface="Calibri"/>
                <a:cs typeface="Times New Roman"/>
              </a:rPr>
              <a:t>tema</a:t>
            </a:r>
            <a:r>
              <a:rPr lang="ru-RU" b="1" u="sng" dirty="0">
                <a:solidFill>
                  <a:srgbClr val="000000"/>
                </a:solidFill>
                <a:latin typeface="Times New Roman"/>
                <a:ea typeface="Calibri"/>
                <a:cs typeface="Times New Roman"/>
              </a:rPr>
              <a:t>.</a:t>
            </a:r>
            <a:r>
              <a:rPr lang="ru-RU" dirty="0"/>
              <a:t> </a:t>
            </a:r>
            <a:r>
              <a:rPr lang="ru-RU" b="1" dirty="0" err="1">
                <a:solidFill>
                  <a:srgbClr val="000000"/>
                </a:solidFill>
                <a:latin typeface="Times New Roman"/>
                <a:ea typeface="Calibri"/>
              </a:rPr>
              <a:t>Ýükleri</a:t>
            </a:r>
            <a:r>
              <a:rPr lang="ru-RU" b="1" dirty="0">
                <a:solidFill>
                  <a:srgbClr val="000000"/>
                </a:solidFill>
                <a:latin typeface="Times New Roman"/>
                <a:ea typeface="Calibri"/>
              </a:rPr>
              <a:t> </a:t>
            </a:r>
            <a:r>
              <a:rPr lang="ru-RU" b="1" dirty="0" err="1">
                <a:solidFill>
                  <a:srgbClr val="000000"/>
                </a:solidFill>
                <a:latin typeface="Times New Roman"/>
                <a:ea typeface="Calibri"/>
              </a:rPr>
              <a:t>düşürmek</a:t>
            </a:r>
            <a:r>
              <a:rPr lang="ru-RU" b="1" dirty="0">
                <a:solidFill>
                  <a:srgbClr val="000000"/>
                </a:solidFill>
                <a:latin typeface="Times New Roman"/>
                <a:ea typeface="Calibri"/>
              </a:rPr>
              <a:t>, </a:t>
            </a:r>
            <a:r>
              <a:rPr lang="ru-RU" b="1" dirty="0" err="1">
                <a:solidFill>
                  <a:srgbClr val="000000"/>
                </a:solidFill>
                <a:latin typeface="Times New Roman"/>
                <a:ea typeface="Calibri"/>
              </a:rPr>
              <a:t>saklamak</a:t>
            </a:r>
            <a:r>
              <a:rPr lang="ru-RU" b="1" dirty="0">
                <a:solidFill>
                  <a:srgbClr val="000000"/>
                </a:solidFill>
                <a:latin typeface="Times New Roman"/>
                <a:ea typeface="Calibri"/>
              </a:rPr>
              <a:t> </a:t>
            </a:r>
            <a:r>
              <a:rPr lang="ru-RU" b="1" dirty="0" err="1">
                <a:solidFill>
                  <a:srgbClr val="000000"/>
                </a:solidFill>
                <a:latin typeface="Times New Roman"/>
                <a:ea typeface="Calibri"/>
              </a:rPr>
              <a:t>we</a:t>
            </a:r>
            <a:r>
              <a:rPr lang="ru-RU" b="1" dirty="0">
                <a:solidFill>
                  <a:srgbClr val="000000"/>
                </a:solidFill>
                <a:latin typeface="Times New Roman"/>
                <a:ea typeface="Calibri"/>
              </a:rPr>
              <a:t> </a:t>
            </a:r>
            <a:r>
              <a:rPr lang="ru-RU" b="1" dirty="0" err="1" smtClean="0">
                <a:solidFill>
                  <a:srgbClr val="000000"/>
                </a:solidFill>
                <a:latin typeface="Times New Roman"/>
                <a:ea typeface="Calibri"/>
              </a:rPr>
              <a:t>bermek</a:t>
            </a:r>
            <a:endParaRPr lang="ru-RU" b="1" dirty="0" smtClean="0">
              <a:solidFill>
                <a:srgbClr val="000000"/>
              </a:solidFill>
              <a:latin typeface="Times New Roman"/>
              <a:ea typeface="Calibri"/>
            </a:endParaRPr>
          </a:p>
          <a:p>
            <a:r>
              <a:rPr lang="tk-TM" b="1" dirty="0" smtClean="0">
                <a:solidFill>
                  <a:srgbClr val="000000"/>
                </a:solidFill>
                <a:latin typeface="Times New Roman"/>
              </a:rPr>
              <a:t>Meýilnama:</a:t>
            </a:r>
            <a:endParaRPr lang="ru-RU" dirty="0"/>
          </a:p>
          <a:p>
            <a:pPr algn="just">
              <a:spcAft>
                <a:spcPts val="0"/>
              </a:spcAft>
            </a:pPr>
            <a:r>
              <a:rPr lang="ru-RU" dirty="0">
                <a:solidFill>
                  <a:srgbClr val="000000"/>
                </a:solidFill>
                <a:latin typeface="Times New Roman"/>
                <a:ea typeface="Calibri"/>
              </a:rPr>
              <a:t> 1.Gelen </a:t>
            </a:r>
            <a:r>
              <a:rPr lang="ru-RU" dirty="0" err="1">
                <a:solidFill>
                  <a:srgbClr val="000000"/>
                </a:solidFill>
                <a:latin typeface="Times New Roman"/>
                <a:ea typeface="Calibri"/>
              </a:rPr>
              <a:t>ýükleriň</a:t>
            </a:r>
            <a:r>
              <a:rPr lang="ru-RU" dirty="0">
                <a:solidFill>
                  <a:srgbClr val="000000"/>
                </a:solidFill>
                <a:latin typeface="Times New Roman"/>
                <a:ea typeface="Calibri"/>
              </a:rPr>
              <a:t> </a:t>
            </a:r>
            <a:r>
              <a:rPr lang="ru-RU" dirty="0" err="1">
                <a:solidFill>
                  <a:srgbClr val="000000"/>
                </a:solidFill>
                <a:latin typeface="Times New Roman"/>
                <a:ea typeface="Calibri"/>
              </a:rPr>
              <a:t>dokumentlerini</a:t>
            </a:r>
            <a:r>
              <a:rPr lang="ru-RU" dirty="0">
                <a:solidFill>
                  <a:srgbClr val="000000"/>
                </a:solidFill>
                <a:latin typeface="Times New Roman"/>
                <a:ea typeface="Calibri"/>
              </a:rPr>
              <a:t> </a:t>
            </a:r>
            <a:r>
              <a:rPr lang="ru-RU" dirty="0" err="1">
                <a:solidFill>
                  <a:srgbClr val="000000"/>
                </a:solidFill>
                <a:latin typeface="Times New Roman"/>
                <a:ea typeface="Calibri"/>
              </a:rPr>
              <a:t>kabul</a:t>
            </a:r>
            <a:r>
              <a:rPr lang="ru-RU" dirty="0">
                <a:solidFill>
                  <a:srgbClr val="000000"/>
                </a:solidFill>
                <a:latin typeface="Times New Roman"/>
                <a:ea typeface="Calibri"/>
              </a:rPr>
              <a:t> </a:t>
            </a:r>
            <a:r>
              <a:rPr lang="ru-RU" dirty="0" err="1">
                <a:solidFill>
                  <a:srgbClr val="000000"/>
                </a:solidFill>
                <a:latin typeface="Times New Roman"/>
                <a:ea typeface="Calibri"/>
              </a:rPr>
              <a:t>etmek</a:t>
            </a:r>
            <a:r>
              <a:rPr lang="ru-RU" dirty="0">
                <a:solidFill>
                  <a:srgbClr val="000000"/>
                </a:solidFill>
                <a:latin typeface="Times New Roman"/>
                <a:ea typeface="Calibri"/>
              </a:rPr>
              <a:t>.</a:t>
            </a:r>
            <a:endParaRPr lang="ru-RU" dirty="0"/>
          </a:p>
          <a:p>
            <a:pPr algn="just">
              <a:spcAft>
                <a:spcPts val="0"/>
              </a:spcAft>
            </a:pPr>
            <a:r>
              <a:rPr lang="ru-RU" dirty="0">
                <a:solidFill>
                  <a:srgbClr val="000000"/>
                </a:solidFill>
                <a:latin typeface="Times New Roman"/>
                <a:ea typeface="Calibri"/>
              </a:rPr>
              <a:t> 2.Ýükleri </a:t>
            </a:r>
            <a:r>
              <a:rPr lang="ru-RU" dirty="0" err="1">
                <a:solidFill>
                  <a:srgbClr val="000000"/>
                </a:solidFill>
                <a:latin typeface="Times New Roman"/>
                <a:ea typeface="Calibri"/>
              </a:rPr>
              <a:t>düşürmek</a:t>
            </a:r>
            <a:r>
              <a:rPr lang="ru-RU" dirty="0">
                <a:solidFill>
                  <a:srgbClr val="000000"/>
                </a:solidFill>
                <a:latin typeface="Times New Roman"/>
                <a:ea typeface="Calibri"/>
              </a:rPr>
              <a:t>, </a:t>
            </a:r>
            <a:r>
              <a:rPr lang="ru-RU" dirty="0" err="1">
                <a:solidFill>
                  <a:srgbClr val="000000"/>
                </a:solidFill>
                <a:latin typeface="Times New Roman"/>
                <a:ea typeface="Calibri"/>
              </a:rPr>
              <a:t>saklamak</a:t>
            </a:r>
            <a:r>
              <a:rPr lang="ru-RU" dirty="0">
                <a:solidFill>
                  <a:srgbClr val="000000"/>
                </a:solidFill>
                <a:latin typeface="Times New Roman"/>
                <a:ea typeface="Calibri"/>
              </a:rPr>
              <a:t> </a:t>
            </a:r>
            <a:r>
              <a:rPr lang="ru-RU" dirty="0" err="1">
                <a:solidFill>
                  <a:srgbClr val="000000"/>
                </a:solidFill>
                <a:latin typeface="Times New Roman"/>
                <a:ea typeface="Calibri"/>
              </a:rPr>
              <a:t>we</a:t>
            </a:r>
            <a:r>
              <a:rPr lang="ru-RU" dirty="0">
                <a:solidFill>
                  <a:srgbClr val="000000"/>
                </a:solidFill>
                <a:latin typeface="Times New Roman"/>
                <a:ea typeface="Calibri"/>
              </a:rPr>
              <a:t> </a:t>
            </a:r>
            <a:r>
              <a:rPr lang="ru-RU" dirty="0" err="1">
                <a:solidFill>
                  <a:srgbClr val="000000"/>
                </a:solidFill>
                <a:latin typeface="Times New Roman"/>
                <a:ea typeface="Calibri"/>
              </a:rPr>
              <a:t>tabşyrmak</a:t>
            </a:r>
            <a:r>
              <a:rPr lang="ru-RU" dirty="0">
                <a:solidFill>
                  <a:srgbClr val="000000"/>
                </a:solidFill>
                <a:latin typeface="Times New Roman"/>
                <a:ea typeface="Calibri"/>
              </a:rPr>
              <a:t>.</a:t>
            </a:r>
            <a:endParaRPr lang="ru-RU" dirty="0"/>
          </a:p>
          <a:p>
            <a:pPr algn="just">
              <a:spcAft>
                <a:spcPts val="0"/>
              </a:spcAft>
            </a:pPr>
            <a:r>
              <a:rPr lang="ru-RU" dirty="0">
                <a:solidFill>
                  <a:srgbClr val="000000"/>
                </a:solidFill>
                <a:latin typeface="Times New Roman"/>
                <a:ea typeface="Calibri"/>
              </a:rPr>
              <a:t> 3.Ýükiň </a:t>
            </a:r>
            <a:r>
              <a:rPr lang="ru-RU" dirty="0" err="1">
                <a:solidFill>
                  <a:srgbClr val="000000"/>
                </a:solidFill>
                <a:latin typeface="Times New Roman"/>
                <a:ea typeface="Calibri"/>
              </a:rPr>
              <a:t>gelýändigi</a:t>
            </a:r>
            <a:r>
              <a:rPr lang="ru-RU" dirty="0">
                <a:solidFill>
                  <a:srgbClr val="000000"/>
                </a:solidFill>
                <a:latin typeface="Times New Roman"/>
                <a:ea typeface="Calibri"/>
              </a:rPr>
              <a:t> </a:t>
            </a:r>
            <a:r>
              <a:rPr lang="ru-RU" dirty="0" err="1">
                <a:solidFill>
                  <a:srgbClr val="000000"/>
                </a:solidFill>
                <a:latin typeface="Times New Roman"/>
                <a:ea typeface="Calibri"/>
              </a:rPr>
              <a:t>hakyndaky</a:t>
            </a:r>
            <a:r>
              <a:rPr lang="ru-RU" dirty="0">
                <a:solidFill>
                  <a:srgbClr val="000000"/>
                </a:solidFill>
                <a:latin typeface="Times New Roman"/>
                <a:ea typeface="Calibri"/>
              </a:rPr>
              <a:t> </a:t>
            </a:r>
            <a:r>
              <a:rPr lang="ru-RU" dirty="0" err="1">
                <a:solidFill>
                  <a:srgbClr val="000000"/>
                </a:solidFill>
                <a:latin typeface="Times New Roman"/>
                <a:ea typeface="Calibri"/>
              </a:rPr>
              <a:t>habarlar</a:t>
            </a:r>
            <a:r>
              <a:rPr lang="ru-RU" dirty="0">
                <a:solidFill>
                  <a:srgbClr val="000000"/>
                </a:solidFill>
                <a:latin typeface="Times New Roman"/>
                <a:ea typeface="Calibri"/>
              </a:rPr>
              <a:t>.  </a:t>
            </a:r>
            <a:r>
              <a:rPr lang="ru-RU" dirty="0" err="1">
                <a:solidFill>
                  <a:srgbClr val="000000"/>
                </a:solidFill>
                <a:latin typeface="Times New Roman"/>
                <a:ea typeface="Calibri"/>
              </a:rPr>
              <a:t>Ýükiň</a:t>
            </a:r>
            <a:r>
              <a:rPr lang="ru-RU" dirty="0">
                <a:solidFill>
                  <a:srgbClr val="000000"/>
                </a:solidFill>
                <a:latin typeface="Times New Roman"/>
                <a:ea typeface="Calibri"/>
              </a:rPr>
              <a:t>         </a:t>
            </a:r>
            <a:endParaRPr lang="ru-RU" dirty="0"/>
          </a:p>
          <a:p>
            <a:pPr algn="just">
              <a:spcAft>
                <a:spcPts val="0"/>
              </a:spcAft>
            </a:pPr>
            <a:r>
              <a:rPr lang="ru-RU" dirty="0">
                <a:solidFill>
                  <a:srgbClr val="000000"/>
                </a:solidFill>
                <a:latin typeface="Times New Roman"/>
                <a:ea typeface="Calibri"/>
              </a:rPr>
              <a:t> </a:t>
            </a:r>
            <a:r>
              <a:rPr lang="ru-RU" dirty="0" err="1">
                <a:solidFill>
                  <a:srgbClr val="000000"/>
                </a:solidFill>
                <a:latin typeface="Times New Roman"/>
                <a:ea typeface="Calibri"/>
              </a:rPr>
              <a:t>düşürilýänligi</a:t>
            </a:r>
            <a:r>
              <a:rPr lang="ru-RU" dirty="0">
                <a:solidFill>
                  <a:srgbClr val="000000"/>
                </a:solidFill>
                <a:latin typeface="Times New Roman"/>
                <a:ea typeface="Calibri"/>
              </a:rPr>
              <a:t>, </a:t>
            </a:r>
            <a:r>
              <a:rPr lang="ru-RU" dirty="0" err="1">
                <a:solidFill>
                  <a:srgbClr val="000000"/>
                </a:solidFill>
                <a:latin typeface="Times New Roman"/>
                <a:ea typeface="Calibri"/>
              </a:rPr>
              <a:t>ýükiň</a:t>
            </a:r>
            <a:r>
              <a:rPr lang="ru-RU" dirty="0">
                <a:solidFill>
                  <a:srgbClr val="000000"/>
                </a:solidFill>
                <a:latin typeface="Times New Roman"/>
                <a:ea typeface="Calibri"/>
              </a:rPr>
              <a:t> </a:t>
            </a:r>
            <a:r>
              <a:rPr lang="ru-RU" dirty="0" err="1">
                <a:solidFill>
                  <a:srgbClr val="000000"/>
                </a:solidFill>
                <a:latin typeface="Times New Roman"/>
                <a:ea typeface="Calibri"/>
              </a:rPr>
              <a:t>saklanylyşy</a:t>
            </a:r>
            <a:r>
              <a:rPr lang="ru-RU" dirty="0">
                <a:solidFill>
                  <a:srgbClr val="000000"/>
                </a:solidFill>
                <a:latin typeface="Times New Roman"/>
                <a:ea typeface="Calibri"/>
              </a:rPr>
              <a:t> </a:t>
            </a:r>
            <a:r>
              <a:rPr lang="ru-RU" dirty="0" err="1">
                <a:solidFill>
                  <a:srgbClr val="000000"/>
                </a:solidFill>
                <a:latin typeface="Times New Roman"/>
                <a:ea typeface="Calibri"/>
              </a:rPr>
              <a:t>we</a:t>
            </a:r>
            <a:r>
              <a:rPr lang="ru-RU" dirty="0">
                <a:solidFill>
                  <a:srgbClr val="000000"/>
                </a:solidFill>
                <a:latin typeface="Times New Roman"/>
                <a:ea typeface="Calibri"/>
              </a:rPr>
              <a:t> </a:t>
            </a:r>
            <a:r>
              <a:rPr lang="ru-RU" dirty="0" err="1">
                <a:solidFill>
                  <a:srgbClr val="000000"/>
                </a:solidFill>
                <a:latin typeface="Times New Roman"/>
                <a:ea typeface="Calibri"/>
              </a:rPr>
              <a:t>berilişi</a:t>
            </a:r>
            <a:r>
              <a:rPr lang="ru-RU" dirty="0">
                <a:solidFill>
                  <a:srgbClr val="000000"/>
                </a:solidFill>
                <a:latin typeface="Times New Roman"/>
                <a:ea typeface="Calibri"/>
              </a:rPr>
              <a:t>.</a:t>
            </a:r>
            <a:endParaRPr lang="ru-RU" dirty="0"/>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9882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20680"/>
          </a:xfrm>
        </p:spPr>
        <p:txBody>
          <a:bodyPr>
            <a:normAutofit fontScale="70000" lnSpcReduction="20000"/>
          </a:bodyPr>
          <a:lstStyle/>
          <a:p>
            <a:pPr>
              <a:lnSpc>
                <a:spcPct val="107000"/>
              </a:lnSpc>
              <a:spcAft>
                <a:spcPts val="0"/>
              </a:spcAft>
              <a:tabLst>
                <a:tab pos="779145" algn="l"/>
              </a:tabLst>
            </a:pPr>
            <a:r>
              <a:rPr lang="cs-CZ" b="1" dirty="0">
                <a:latin typeface="Times New Roman"/>
                <a:ea typeface="Calibri"/>
                <a:cs typeface="Times New Roman"/>
              </a:rPr>
              <a:t>Ýükleri berende şu aşakdaky ýagdaýlarda barlag işlerini geçirmek demir ýoluň borjudyr:</a:t>
            </a:r>
            <a:endParaRPr lang="ru-RU" sz="2400" b="1" dirty="0">
              <a:ea typeface="Calibri"/>
              <a:cs typeface="Times New Roman"/>
            </a:endParaRPr>
          </a:p>
          <a:p>
            <a:pPr lvl="0">
              <a:lnSpc>
                <a:spcPct val="107000"/>
              </a:lnSpc>
              <a:buFont typeface="+mj-lt"/>
              <a:buAutoNum type="arabicParenR"/>
              <a:tabLst>
                <a:tab pos="228600" algn="l"/>
                <a:tab pos="779145" algn="l"/>
              </a:tabLst>
            </a:pPr>
            <a:r>
              <a:rPr lang="cs-CZ" dirty="0">
                <a:latin typeface="Times New Roman"/>
                <a:ea typeface="Calibri"/>
                <a:cs typeface="Times New Roman"/>
              </a:rPr>
              <a:t>Ýükleriň abat däl wagondan gelmegi şeýle-de zaýalanan plombalar bilen ýa-da ýoldaky stansiýalaryň plombalary bilen gelen ýagdaýynda;</a:t>
            </a:r>
            <a:endParaRPr lang="ru-RU" sz="2400" dirty="0">
              <a:ea typeface="Calibri"/>
              <a:cs typeface="Times New Roman"/>
            </a:endParaRPr>
          </a:p>
          <a:p>
            <a:pPr lvl="0">
              <a:lnSpc>
                <a:spcPct val="107000"/>
              </a:lnSpc>
              <a:buFont typeface="+mj-lt"/>
              <a:buAutoNum type="arabicParenR"/>
              <a:tabLst>
                <a:tab pos="228600" algn="l"/>
                <a:tab pos="779145" algn="l"/>
              </a:tabLst>
            </a:pPr>
            <a:r>
              <a:rPr lang="cs-CZ" dirty="0">
                <a:latin typeface="Times New Roman"/>
                <a:ea typeface="Calibri"/>
                <a:cs typeface="Times New Roman"/>
              </a:rPr>
              <a:t>Üsti açyk tirkeg düzümlerinde şeýle-de plombasyz ýapyk wagonlarda ýükler çekilende ýükiň azdygyna we ogurlanandygyna şübhe dörände;</a:t>
            </a:r>
            <a:endParaRPr lang="ru-RU" sz="2400" dirty="0">
              <a:ea typeface="Calibri"/>
              <a:cs typeface="Times New Roman"/>
            </a:endParaRPr>
          </a:p>
          <a:p>
            <a:pPr lvl="0">
              <a:lnSpc>
                <a:spcPct val="107000"/>
              </a:lnSpc>
              <a:buFont typeface="+mj-lt"/>
              <a:buAutoNum type="arabicParenR"/>
              <a:tabLst>
                <a:tab pos="228600" algn="l"/>
                <a:tab pos="779145" algn="l"/>
              </a:tabLst>
            </a:pPr>
            <a:r>
              <a:rPr lang="cs-CZ" dirty="0">
                <a:latin typeface="Times New Roman"/>
                <a:ea typeface="Calibri"/>
                <a:cs typeface="Times New Roman"/>
              </a:rPr>
              <a:t>Demir ýol tarapyndan ýüklenen ýükler gelende (wagonlaryň we plombalaryň abatlygyna seretmezden) ýüki ugradýan tarapyndan işgärleri we serişdeleri bilen ýüklenen ýükler wagonlar abat bolanda şu aşakdaky tertip boýunça berilýär.</a:t>
            </a:r>
            <a:endParaRPr lang="ru-RU" sz="2400" dirty="0">
              <a:ea typeface="Calibri"/>
              <a:cs typeface="Times New Roman"/>
            </a:endParaRPr>
          </a:p>
          <a:p>
            <a:pPr>
              <a:lnSpc>
                <a:spcPct val="107000"/>
              </a:lnSpc>
              <a:spcAft>
                <a:spcPts val="0"/>
              </a:spcAft>
              <a:tabLst>
                <a:tab pos="779145" algn="l"/>
              </a:tabLst>
            </a:pPr>
            <a:r>
              <a:rPr lang="cs-CZ" dirty="0">
                <a:latin typeface="Times New Roman"/>
                <a:ea typeface="Calibri"/>
                <a:cs typeface="Times New Roman"/>
              </a:rPr>
              <a:t>   Gök-önümler we başgada üýşmekleýän ýüklenýän ýükler, ýüki kabul edijiň talaby boýunça geçilip berilýär. Otluda gelen üýşmekleýin we dökülip ýüklenýän ýükler ýük kabul edýäniň talaby boýunça ölçeg berilýär. Eger-de bir otlyda gelen ýükleriň 10% ölçegden geçirilýär. Ýöne 2-wagondan az bolmaly däl.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71996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336704"/>
          </a:xfrm>
        </p:spPr>
        <p:txBody>
          <a:bodyPr>
            <a:normAutofit fontScale="92500" lnSpcReduction="20000"/>
          </a:bodyPr>
          <a:lstStyle/>
          <a:p>
            <a:r>
              <a:rPr lang="ru-RU" b="1" dirty="0">
                <a:solidFill>
                  <a:srgbClr val="000000"/>
                </a:solidFill>
                <a:latin typeface="Times New Roman"/>
                <a:ea typeface="Calibri"/>
                <a:cs typeface="Times New Roman"/>
              </a:rPr>
              <a:t>1. </a:t>
            </a:r>
            <a:r>
              <a:rPr lang="ru-RU" b="1" dirty="0" err="1">
                <a:latin typeface="Times New Roman"/>
              </a:rPr>
              <a:t>Gelen</a:t>
            </a:r>
            <a:r>
              <a:rPr lang="ru-RU" b="1" dirty="0">
                <a:latin typeface="Times New Roman"/>
              </a:rPr>
              <a:t> </a:t>
            </a:r>
            <a:r>
              <a:rPr lang="ru-RU" b="1" dirty="0" err="1">
                <a:latin typeface="Times New Roman"/>
              </a:rPr>
              <a:t>ýükleriň</a:t>
            </a:r>
            <a:r>
              <a:rPr lang="ru-RU" b="1" dirty="0">
                <a:latin typeface="Times New Roman"/>
              </a:rPr>
              <a:t> </a:t>
            </a:r>
            <a:r>
              <a:rPr lang="ru-RU" b="1" dirty="0" err="1">
                <a:latin typeface="Times New Roman"/>
              </a:rPr>
              <a:t>dokumentlerini</a:t>
            </a:r>
            <a:r>
              <a:rPr lang="ru-RU" b="1" dirty="0">
                <a:latin typeface="Times New Roman"/>
              </a:rPr>
              <a:t> </a:t>
            </a:r>
            <a:r>
              <a:rPr lang="ru-RU" b="1" dirty="0" err="1">
                <a:latin typeface="Times New Roman"/>
              </a:rPr>
              <a:t>kabul</a:t>
            </a:r>
            <a:r>
              <a:rPr lang="ru-RU" b="1" dirty="0">
                <a:latin typeface="Times New Roman"/>
              </a:rPr>
              <a:t> </a:t>
            </a:r>
            <a:r>
              <a:rPr lang="ru-RU" b="1" dirty="0" err="1">
                <a:latin typeface="Times New Roman"/>
              </a:rPr>
              <a:t>etmek</a:t>
            </a:r>
            <a:r>
              <a:rPr lang="ru-RU" b="1" dirty="0">
                <a:latin typeface="Times New Roman"/>
              </a:rPr>
              <a:t>.</a:t>
            </a:r>
            <a:endParaRPr lang="ru-RU" dirty="0"/>
          </a:p>
          <a:p>
            <a:r>
              <a:rPr lang="ru-RU" b="1" dirty="0">
                <a:solidFill>
                  <a:srgbClr val="000000"/>
                </a:solidFill>
                <a:latin typeface="Times New Roman"/>
                <a:ea typeface="Calibri"/>
                <a:cs typeface="Times New Roman"/>
              </a:rPr>
              <a:t>     </a:t>
            </a:r>
            <a:r>
              <a:rPr lang="hr-HR" dirty="0">
                <a:latin typeface="Times New Roman"/>
              </a:rPr>
              <a:t>Demir ýol bilen ýük kabul edijileriň arasyndaky ylalaşyk boýunça ýükleri kabul etmegiň amatly şertini döretmek üçin stansiýa ýüküň geljegini öňünden habar berilmeli. Ol takmynan 12 sagat öňünden, anyk maglumat 4 sagat öňünden ýetirilmeli. Bu işi stansiýalaryň haryt edarasynyň habar beriş býurosy ýüküň gelendigi barada her salgy boýunça habar berýärler. Öz wagtynda we anyk maglumatlary ýetirmegi üpjün etmek, daşalyş prosesini awtomatlaşdyrmaga we wagonlaryň dolanşygyny ýokarlandyrmaga ähmiýetlidir. Şu günüň talabyny ödeýän kompýuter ulgamyny peýdalanmak talaba laýykdyr.</a:t>
            </a:r>
            <a:endParaRPr lang="ru-RU" dirty="0"/>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3310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264696"/>
          </a:xfrm>
        </p:spPr>
        <p:txBody>
          <a:bodyPr>
            <a:normAutofit fontScale="77500" lnSpcReduction="20000"/>
          </a:bodyPr>
          <a:lstStyle/>
          <a:p>
            <a:r>
              <a:rPr lang="hr-HR" dirty="0">
                <a:latin typeface="Times New Roman"/>
              </a:rPr>
              <a:t>Ýük otlusy stansiýa gelenden soň tehniki edaranyň işgärleri, düzümindäki</a:t>
            </a:r>
            <a:endParaRPr lang="ru-RU" dirty="0"/>
          </a:p>
          <a:p>
            <a:r>
              <a:rPr lang="hr-HR" dirty="0">
                <a:latin typeface="Times New Roman"/>
              </a:rPr>
              <a:t>wagonlaryň sanyny ýerleşişini barlag punktynda barlaýarlar. Dokument ilkinji nobatda tehniki edara barýar, ol ýerde dokumentleriň ýükleriň we wagonlaryň dogrudygyna, gabat gelýändigi doly barlanylýar. Tehniki edaranyň operatory daşalyş dokumentlerini gaýtadan doly işländen soňra ýüküň gelen wagtyny we senesini görkezýän kalendar möhürini basýar. Soňra dokumentler haryt edarasyna ugradylýar. Soňra dokumentler haryt edarasynda her ugradyş, wagonyň nomeri we nakladnoýyň nomeri görkezilip dokumentleriň tabşyrylyş (GU 48) kitapçysyna bellenilýär.</a:t>
            </a:r>
            <a:endParaRPr lang="ru-RU" dirty="0"/>
          </a:p>
          <a:p>
            <a:r>
              <a:rPr lang="hr-HR" dirty="0">
                <a:latin typeface="Times New Roman"/>
              </a:rPr>
              <a:t>  Nakladnoýlar haryt edarasynda galdyrylyp wagon listleri ýük howlularyna ýa-da umumy ulanylýan düşüriliş nokatlaryna berilýär. Dokumentleriň tehniki edaranyň tabşyrandygy we haryt edarasynyň işgärleriniň alandygy barada bellik kitapçasynda gol çekilýär. </a:t>
            </a:r>
            <a:endParaRPr lang="ru-RU" dirty="0"/>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294893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408712"/>
          </a:xfrm>
        </p:spPr>
        <p:txBody>
          <a:bodyPr>
            <a:normAutofit fontScale="92500" lnSpcReduction="20000"/>
          </a:bodyPr>
          <a:lstStyle/>
          <a:p>
            <a:r>
              <a:rPr lang="hr-HR" dirty="0">
                <a:latin typeface="Times New Roman"/>
              </a:rPr>
              <a:t>Ýüküň ýagdaýyna baglylykda üstaşyr gatnaw, ýerli gatnaw, halkara gatnaw we harby ýükler hersi aýratyn kitapçylarda bellige alynýar. Hemme maglumatlar işlenip taýýarlanylandan soň ýüküň gelendigi barada maglumaty maglumat býurosynyň işgärleriniň jogapkärçiligine geçýär. Eger-de wagtynda habar berilmese wagonyň durmagy we konteýnerleriň saklanmaklygy üçin ýükleri goramaga we wagtlaýyn saklamaga jerime tölegi salnyp bilinmeýär.</a:t>
            </a:r>
            <a:endParaRPr lang="ru-RU" dirty="0"/>
          </a:p>
          <a:p>
            <a:r>
              <a:rPr lang="hr-HR" dirty="0">
                <a:latin typeface="Times New Roman"/>
              </a:rPr>
              <a:t>Düzümleri bölmäge we wagonlary düşürmäge bermek taýýarlygy telegramma - natur listiniň ýa-da otlynyň    natural listi esasynda manewr dispedçeriniň ýerine ýetirilmegine tabşyrylýar. Wagonlaryň düşürilmäge beriljek wagtynyň habar berilendigi baradaky maglumaty hasabat depderçisinde bellenilýär.</a:t>
            </a:r>
            <a:endParaRPr lang="ru-RU" dirty="0"/>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105748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70000" lnSpcReduction="20000"/>
          </a:bodyPr>
          <a:lstStyle/>
          <a:p>
            <a:r>
              <a:rPr lang="ru-RU" b="1" dirty="0">
                <a:solidFill>
                  <a:srgbClr val="000000"/>
                </a:solidFill>
                <a:latin typeface="Times New Roman"/>
                <a:ea typeface="Calibri"/>
                <a:cs typeface="Times New Roman"/>
              </a:rPr>
              <a:t>2. </a:t>
            </a:r>
            <a:r>
              <a:rPr lang="hr-HR" b="1" dirty="0">
                <a:latin typeface="Times New Roman"/>
              </a:rPr>
              <a:t>Ýükleri düşürmek, saklamak we tabşyrmak</a:t>
            </a:r>
            <a:endParaRPr lang="ru-RU" dirty="0"/>
          </a:p>
          <a:p>
            <a:pPr>
              <a:lnSpc>
                <a:spcPct val="107000"/>
              </a:lnSpc>
              <a:spcAft>
                <a:spcPts val="0"/>
              </a:spcAft>
              <a:tabLst>
                <a:tab pos="779145" algn="l"/>
              </a:tabLst>
            </a:pPr>
            <a:r>
              <a:rPr lang="hr-HR" dirty="0">
                <a:latin typeface="Times New Roman"/>
                <a:ea typeface="Calibri"/>
                <a:cs typeface="Times New Roman"/>
              </a:rPr>
              <a:t>Gelen ýükleri umumy ulanylýan we umumy ulanylmaýan ýerlerde düşürlende hökman kabul edijiniň we tabşyryjynyň gatnaşmagynda amala aşyrylmaly. Stansiýada  ýükler düşürilmezden ozal ýapyk wagonlaryň plombasynyň we tehniki tarapdan abatlygyny barlamaly. Eger näsazlyk ýüze çykarylsa hökman stansiýanyň başlygyna habar bermeli.</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Hemme düşürilen ýükler düşürliş (GU 44) kitapçysyna ýazylmaly. Her gün düşürilişiň senesi belgilenip, düşüriliş gutarlandan soň kabul edijiniň we tabşyryjynyň gol çekmegi hökmandyr. Eger-de umumy ulanylýan ýerlerde düşürmek amala aşyrylsa düşürlen senesi, nakladnoýyň nomeri we ýer sany görkezilýär. Kärhanalaryň ýollarynda düşürilse, ýüki kabul ediji tarapdan düşüriliş düzgünama gözegçilik edilýär. Däneli, gymmat bahaly önümler düşürlende hökmany agramy barlanmaly.</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Düşürijilerden edilýän esasy talaplary: howpsyzlyk tehnikasynyň düzgüni we önümçilik sanitariýasynyň düzgünlerini bilmekligidir. Kabul ediji, tabşyryjy, ýükleýjelere we mehanizatorlara ýolbaşçylyk edýär. Mundan başgada ýerine ýetirilýän işleriň tertibini, yzygiderligini kesgitleýär, ýükleriň goýluşyna gözegçilik edýär.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43767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264696"/>
          </a:xfrm>
        </p:spPr>
        <p:txBody>
          <a:bodyPr>
            <a:normAutofit fontScale="70000" lnSpcReduction="20000"/>
          </a:bodyPr>
          <a:lstStyle/>
          <a:p>
            <a:pPr>
              <a:lnSpc>
                <a:spcPct val="107000"/>
              </a:lnSpc>
              <a:spcAft>
                <a:spcPts val="0"/>
              </a:spcAft>
              <a:tabLst>
                <a:tab pos="779145" algn="l"/>
              </a:tabLst>
            </a:pPr>
            <a:r>
              <a:rPr lang="hr-HR" dirty="0">
                <a:latin typeface="Times New Roman"/>
                <a:ea typeface="Calibri"/>
                <a:cs typeface="Times New Roman"/>
              </a:rPr>
              <a:t>Ýükler ammarda saklanylanda tertipli we yzygiderli goýulmalydyr. Mundan başga-da ýükleri barlamagy we sanamagy üpjün etmeli hem-de ýangyna garşy serişdeler bilen hereket eder ýaly ýer goýulmaly. Diwara ýükleri söýäp goýmak gadagan. Ýük kabul ediji adamlar diňe ynanç hatynyň esasynda alyp bilýärler. Stansiýadan ýüki almak we çykarmak üçin nakladnoýyň görkezilmegi hökmandyr.</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Demir ýol şu aşakdaky ýagdaýlarda agramyny, ýer sanyny we ýüküň ýagdaýyny barlamaga borçludyr:</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 .Näsaz wagonda, plombasy zaýlanan we aralyk stansiýalaryň plombasy goýulan bolsa;</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   Açyk hereket edýän düzümlerde ýüküň ýetmezçiliginiň, zaýalanandygynyň we döwülendiginiň alamatlary duýulsa;</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 Tiz zaýalanýan ýükleriň getiriliş möhletiniň bozulmagynda ;</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  Demir ýoluň ýüklän ýüklerini wagonyň we plombanyň ýagdaýyna bagly bolmazdan barlamaga borçlydyr.</a:t>
            </a:r>
            <a:endParaRPr lang="ru-RU" sz="2400" dirty="0">
              <a:ea typeface="Calibri"/>
              <a:cs typeface="Times New Roman"/>
            </a:endParaRPr>
          </a:p>
          <a:p>
            <a:pPr>
              <a:lnSpc>
                <a:spcPct val="107000"/>
              </a:lnSpc>
              <a:spcAft>
                <a:spcPts val="0"/>
              </a:spcAft>
              <a:tabLst>
                <a:tab pos="779145" algn="l"/>
              </a:tabLst>
            </a:pPr>
            <a:r>
              <a:rPr lang="hr-HR" dirty="0">
                <a:latin typeface="Times New Roman"/>
                <a:ea typeface="Calibri"/>
                <a:cs typeface="Times New Roman"/>
              </a:rPr>
              <a:t> Ýük kabul ediji-ugradyjy ýüküň dokumentleri bilen gabat gelýändigini barlap soňra tabşyrýar hem-de nakladnoýyň arka ýüzüne berlen senesini, ýer sanyny we ýüküň agramyny ýazmaly.</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357711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192688"/>
          </a:xfrm>
        </p:spPr>
        <p:txBody>
          <a:bodyPr>
            <a:normAutofit fontScale="70000" lnSpcReduction="20000"/>
          </a:bodyPr>
          <a:lstStyle/>
          <a:p>
            <a:pPr>
              <a:lnSpc>
                <a:spcPct val="107000"/>
              </a:lnSpc>
              <a:spcAft>
                <a:spcPts val="0"/>
              </a:spcAft>
              <a:tabLst>
                <a:tab pos="779145" algn="l"/>
              </a:tabLst>
            </a:pPr>
            <a:r>
              <a:rPr lang="ru-RU" b="1" dirty="0">
                <a:solidFill>
                  <a:srgbClr val="000000"/>
                </a:solidFill>
                <a:latin typeface="Times New Roman"/>
                <a:ea typeface="Calibri"/>
                <a:cs typeface="Times New Roman"/>
              </a:rPr>
              <a:t>3. </a:t>
            </a:r>
            <a:r>
              <a:rPr lang="sq-AL" b="1" dirty="0">
                <a:latin typeface="Times New Roman"/>
                <a:ea typeface="Calibri"/>
                <a:cs typeface="Times New Roman"/>
              </a:rPr>
              <a:t>Ýükiň gelýändigi hakyndaky habarlar</a:t>
            </a:r>
            <a:r>
              <a:rPr lang="hr-HR" b="1" dirty="0">
                <a:latin typeface="Times New Roman"/>
                <a:ea typeface="Calibri"/>
                <a:cs typeface="Times New Roman"/>
              </a:rPr>
              <a:t>.  </a:t>
            </a:r>
            <a:r>
              <a:rPr lang="sq-AL" b="1" dirty="0">
                <a:latin typeface="Times New Roman"/>
                <a:ea typeface="Calibri"/>
                <a:cs typeface="Times New Roman"/>
              </a:rPr>
              <a:t>Ýükiň düşürilýänligi, ýükiň saklanylyşy we berilişi</a:t>
            </a:r>
            <a:endParaRPr lang="ru-RU" sz="2400" dirty="0">
              <a:ea typeface="Calibri"/>
              <a:cs typeface="Times New Roman"/>
            </a:endParaRPr>
          </a:p>
          <a:p>
            <a:pPr>
              <a:lnSpc>
                <a:spcPct val="107000"/>
              </a:lnSpc>
              <a:spcAft>
                <a:spcPts val="0"/>
              </a:spcAft>
              <a:tabLst>
                <a:tab pos="779145" algn="l"/>
              </a:tabLst>
            </a:pPr>
            <a:r>
              <a:rPr lang="sq-AL" dirty="0">
                <a:latin typeface="Times New Roman"/>
                <a:ea typeface="Calibri"/>
                <a:cs typeface="Times New Roman"/>
              </a:rPr>
              <a:t>Demir ýol bilen ýük ugradýanyň ylalaşyga baglylykda ýükiň gelýänligi baradaky habary stansiýa 12 sagat öňünden duýdurylýar. Ýüki kabul edýänleri öňünden habar berilýänligi üçin goşmaça ýygym boýunça hak alynýar. Stansiýa gelen otlylary tehniki işlere seredýän işgärleri gözegçilik punktynda seredilýär we ähli maglumatlary otlylaryň tehniki işlerine seredýän kärhana berýärler. </a:t>
            </a:r>
            <a:r>
              <a:rPr lang="en-US" dirty="0" err="1">
                <a:latin typeface="Times New Roman"/>
                <a:ea typeface="Calibri"/>
                <a:cs typeface="Times New Roman"/>
              </a:rPr>
              <a:t>Ýüklenen</a:t>
            </a:r>
            <a:r>
              <a:rPr lang="en-US" dirty="0">
                <a:latin typeface="Times New Roman"/>
                <a:ea typeface="Calibri"/>
                <a:cs typeface="Times New Roman"/>
              </a:rPr>
              <a:t> </a:t>
            </a:r>
            <a:r>
              <a:rPr lang="en-US" dirty="0" err="1">
                <a:latin typeface="Times New Roman"/>
                <a:ea typeface="Calibri"/>
                <a:cs typeface="Times New Roman"/>
              </a:rPr>
              <a:t>wagonlara</a:t>
            </a:r>
            <a:r>
              <a:rPr lang="en-US" dirty="0">
                <a:latin typeface="Times New Roman"/>
                <a:ea typeface="Calibri"/>
                <a:cs typeface="Times New Roman"/>
              </a:rPr>
              <a:t> </a:t>
            </a:r>
            <a:r>
              <a:rPr lang="en-US" dirty="0" err="1">
                <a:latin typeface="Times New Roman"/>
                <a:ea typeface="Calibri"/>
                <a:cs typeface="Times New Roman"/>
              </a:rPr>
              <a:t>doldurlan</a:t>
            </a:r>
            <a:r>
              <a:rPr lang="en-US" dirty="0">
                <a:latin typeface="Times New Roman"/>
                <a:ea typeface="Calibri"/>
                <a:cs typeface="Times New Roman"/>
              </a:rPr>
              <a:t> </a:t>
            </a:r>
            <a:r>
              <a:rPr lang="en-US" dirty="0" err="1">
                <a:latin typeface="Times New Roman"/>
                <a:ea typeface="Calibri"/>
                <a:cs typeface="Times New Roman"/>
              </a:rPr>
              <a:t>dokumentler</a:t>
            </a:r>
            <a:r>
              <a:rPr lang="en-US" dirty="0">
                <a:latin typeface="Times New Roman"/>
                <a:ea typeface="Calibri"/>
                <a:cs typeface="Times New Roman"/>
              </a:rPr>
              <a:t> </a:t>
            </a:r>
            <a:r>
              <a:rPr lang="en-US" dirty="0" err="1">
                <a:latin typeface="Times New Roman"/>
                <a:ea typeface="Calibri"/>
                <a:cs typeface="Times New Roman"/>
              </a:rPr>
              <a:t>bellenilen</a:t>
            </a:r>
            <a:r>
              <a:rPr lang="en-US" dirty="0">
                <a:latin typeface="Times New Roman"/>
                <a:ea typeface="Calibri"/>
                <a:cs typeface="Times New Roman"/>
              </a:rPr>
              <a:t> </a:t>
            </a:r>
            <a:r>
              <a:rPr lang="en-US" dirty="0" err="1">
                <a:latin typeface="Times New Roman"/>
                <a:ea typeface="Calibri"/>
                <a:cs typeface="Times New Roman"/>
              </a:rPr>
              <a:t>stansiýasyna</a:t>
            </a:r>
            <a:r>
              <a:rPr lang="en-US" dirty="0">
                <a:latin typeface="Times New Roman"/>
                <a:ea typeface="Calibri"/>
                <a:cs typeface="Times New Roman"/>
              </a:rPr>
              <a:t> </a:t>
            </a:r>
            <a:r>
              <a:rPr lang="en-US" dirty="0" err="1">
                <a:latin typeface="Times New Roman"/>
                <a:ea typeface="Calibri"/>
                <a:cs typeface="Times New Roman"/>
              </a:rPr>
              <a:t>baran</a:t>
            </a:r>
            <a:r>
              <a:rPr lang="en-US" dirty="0">
                <a:latin typeface="Times New Roman"/>
                <a:ea typeface="Calibri"/>
                <a:cs typeface="Times New Roman"/>
              </a:rPr>
              <a:t> </a:t>
            </a:r>
            <a:r>
              <a:rPr lang="en-US" dirty="0" err="1">
                <a:latin typeface="Times New Roman"/>
                <a:ea typeface="Calibri"/>
                <a:cs typeface="Times New Roman"/>
              </a:rPr>
              <a:t>soň</a:t>
            </a:r>
            <a:r>
              <a:rPr lang="en-US" dirty="0">
                <a:latin typeface="Times New Roman"/>
                <a:ea typeface="Calibri"/>
                <a:cs typeface="Times New Roman"/>
              </a:rPr>
              <a:t> </a:t>
            </a:r>
            <a:r>
              <a:rPr lang="en-US" dirty="0" err="1">
                <a:latin typeface="Times New Roman"/>
                <a:ea typeface="Calibri"/>
                <a:cs typeface="Times New Roman"/>
              </a:rPr>
              <a:t>tehniki</a:t>
            </a:r>
            <a:r>
              <a:rPr lang="en-US" dirty="0">
                <a:latin typeface="Times New Roman"/>
                <a:ea typeface="Calibri"/>
                <a:cs typeface="Times New Roman"/>
              </a:rPr>
              <a:t> </a:t>
            </a:r>
            <a:r>
              <a:rPr lang="en-US" dirty="0" err="1">
                <a:latin typeface="Times New Roman"/>
                <a:ea typeface="Calibri"/>
                <a:cs typeface="Times New Roman"/>
              </a:rPr>
              <a:t>işleri</a:t>
            </a:r>
            <a:r>
              <a:rPr lang="en-US" dirty="0">
                <a:latin typeface="Times New Roman"/>
                <a:ea typeface="Calibri"/>
                <a:cs typeface="Times New Roman"/>
              </a:rPr>
              <a:t> </a:t>
            </a:r>
            <a:r>
              <a:rPr lang="en-US" dirty="0" err="1">
                <a:latin typeface="Times New Roman"/>
                <a:ea typeface="Calibri"/>
                <a:cs typeface="Times New Roman"/>
              </a:rPr>
              <a:t>kärhana</a:t>
            </a:r>
            <a:r>
              <a:rPr lang="en-US" dirty="0">
                <a:latin typeface="Times New Roman"/>
                <a:ea typeface="Calibri"/>
                <a:cs typeface="Times New Roman"/>
              </a:rPr>
              <a:t> </a:t>
            </a:r>
            <a:r>
              <a:rPr lang="en-US" dirty="0" err="1">
                <a:latin typeface="Times New Roman"/>
                <a:ea typeface="Calibri"/>
                <a:cs typeface="Times New Roman"/>
              </a:rPr>
              <a:t>barar</a:t>
            </a:r>
            <a:r>
              <a:rPr lang="en-US" dirty="0">
                <a:latin typeface="Times New Roman"/>
                <a:ea typeface="Calibri"/>
                <a:cs typeface="Times New Roman"/>
              </a:rPr>
              <a:t>. </a:t>
            </a:r>
            <a:r>
              <a:rPr lang="en-US" dirty="0" err="1">
                <a:latin typeface="Times New Roman"/>
                <a:ea typeface="Calibri"/>
                <a:cs typeface="Times New Roman"/>
              </a:rPr>
              <a:t>Ol</a:t>
            </a:r>
            <a:r>
              <a:rPr lang="en-US" dirty="0">
                <a:latin typeface="Times New Roman"/>
                <a:ea typeface="Calibri"/>
                <a:cs typeface="Times New Roman"/>
              </a:rPr>
              <a:t> </a:t>
            </a:r>
            <a:r>
              <a:rPr lang="en-US" dirty="0" err="1">
                <a:latin typeface="Times New Roman"/>
                <a:ea typeface="Calibri"/>
                <a:cs typeface="Times New Roman"/>
              </a:rPr>
              <a:t>ýerde</a:t>
            </a:r>
            <a:r>
              <a:rPr lang="en-US" dirty="0">
                <a:latin typeface="Times New Roman"/>
                <a:ea typeface="Calibri"/>
                <a:cs typeface="Times New Roman"/>
              </a:rPr>
              <a:t> </a:t>
            </a:r>
            <a:r>
              <a:rPr lang="en-US" dirty="0" err="1">
                <a:latin typeface="Times New Roman"/>
                <a:ea typeface="Calibri"/>
                <a:cs typeface="Times New Roman"/>
              </a:rPr>
              <a:t>stansiýa</a:t>
            </a:r>
            <a:r>
              <a:rPr lang="en-US" dirty="0">
                <a:latin typeface="Times New Roman"/>
                <a:ea typeface="Calibri"/>
                <a:cs typeface="Times New Roman"/>
              </a:rPr>
              <a:t> </a:t>
            </a:r>
            <a:r>
              <a:rPr lang="en-US" dirty="0" err="1">
                <a:latin typeface="Times New Roman"/>
                <a:ea typeface="Calibri"/>
                <a:cs typeface="Times New Roman"/>
              </a:rPr>
              <a:t>gelen</a:t>
            </a:r>
            <a:r>
              <a:rPr lang="en-US" dirty="0">
                <a:latin typeface="Times New Roman"/>
                <a:ea typeface="Calibri"/>
                <a:cs typeface="Times New Roman"/>
              </a:rPr>
              <a:t> </a:t>
            </a:r>
            <a:r>
              <a:rPr lang="en-US" dirty="0" err="1">
                <a:latin typeface="Times New Roman"/>
                <a:ea typeface="Calibri"/>
                <a:cs typeface="Times New Roman"/>
              </a:rPr>
              <a:t>wagonlaryň</a:t>
            </a:r>
            <a:r>
              <a:rPr lang="en-US" dirty="0">
                <a:latin typeface="Times New Roman"/>
                <a:ea typeface="Calibri"/>
                <a:cs typeface="Times New Roman"/>
              </a:rPr>
              <a:t> we </a:t>
            </a:r>
            <a:r>
              <a:rPr lang="en-US" dirty="0" err="1">
                <a:latin typeface="Times New Roman"/>
                <a:ea typeface="Calibri"/>
                <a:cs typeface="Times New Roman"/>
              </a:rPr>
              <a:t>ýükleriň</a:t>
            </a:r>
            <a:r>
              <a:rPr lang="en-US" dirty="0">
                <a:latin typeface="Times New Roman"/>
                <a:ea typeface="Calibri"/>
                <a:cs typeface="Times New Roman"/>
              </a:rPr>
              <a:t> </a:t>
            </a:r>
            <a:r>
              <a:rPr lang="en-US" dirty="0" err="1">
                <a:latin typeface="Times New Roman"/>
                <a:ea typeface="Calibri"/>
                <a:cs typeface="Times New Roman"/>
              </a:rPr>
              <a:t>abatlygyna</a:t>
            </a:r>
            <a:r>
              <a:rPr lang="en-US" dirty="0">
                <a:latin typeface="Times New Roman"/>
                <a:ea typeface="Calibri"/>
                <a:cs typeface="Times New Roman"/>
              </a:rPr>
              <a:t> </a:t>
            </a:r>
            <a:r>
              <a:rPr lang="en-US" dirty="0" err="1">
                <a:latin typeface="Times New Roman"/>
                <a:ea typeface="Calibri"/>
                <a:cs typeface="Times New Roman"/>
              </a:rPr>
              <a:t>dokumentleriň</a:t>
            </a:r>
            <a:r>
              <a:rPr lang="en-US" dirty="0">
                <a:latin typeface="Times New Roman"/>
                <a:ea typeface="Calibri"/>
                <a:cs typeface="Times New Roman"/>
              </a:rPr>
              <a:t> hem </a:t>
            </a:r>
            <a:r>
              <a:rPr lang="en-US" dirty="0" err="1">
                <a:latin typeface="Times New Roman"/>
                <a:ea typeface="Calibri"/>
                <a:cs typeface="Times New Roman"/>
              </a:rPr>
              <a:t>ýükler</a:t>
            </a:r>
            <a:r>
              <a:rPr lang="en-US" dirty="0">
                <a:latin typeface="Times New Roman"/>
                <a:ea typeface="Calibri"/>
                <a:cs typeface="Times New Roman"/>
              </a:rPr>
              <a:t> </a:t>
            </a:r>
            <a:r>
              <a:rPr lang="en-US" dirty="0" err="1">
                <a:latin typeface="Times New Roman"/>
                <a:ea typeface="Calibri"/>
                <a:cs typeface="Times New Roman"/>
              </a:rPr>
              <a:t>bilen</a:t>
            </a:r>
            <a:r>
              <a:rPr lang="en-US" dirty="0">
                <a:latin typeface="Times New Roman"/>
                <a:ea typeface="Calibri"/>
                <a:cs typeface="Times New Roman"/>
              </a:rPr>
              <a:t> </a:t>
            </a:r>
            <a:r>
              <a:rPr lang="en-US" dirty="0" err="1">
                <a:latin typeface="Times New Roman"/>
                <a:ea typeface="Calibri"/>
                <a:cs typeface="Times New Roman"/>
              </a:rPr>
              <a:t>gabat</a:t>
            </a:r>
            <a:r>
              <a:rPr lang="en-US" dirty="0">
                <a:latin typeface="Times New Roman"/>
                <a:ea typeface="Calibri"/>
                <a:cs typeface="Times New Roman"/>
              </a:rPr>
              <a:t> </a:t>
            </a:r>
            <a:r>
              <a:rPr lang="en-US" dirty="0" err="1">
                <a:latin typeface="Times New Roman"/>
                <a:ea typeface="Calibri"/>
                <a:cs typeface="Times New Roman"/>
              </a:rPr>
              <a:t>gelýändigine</a:t>
            </a:r>
            <a:r>
              <a:rPr lang="en-US" dirty="0">
                <a:latin typeface="Times New Roman"/>
                <a:ea typeface="Calibri"/>
                <a:cs typeface="Times New Roman"/>
              </a:rPr>
              <a:t> </a:t>
            </a:r>
            <a:r>
              <a:rPr lang="en-US" dirty="0" err="1">
                <a:latin typeface="Times New Roman"/>
                <a:ea typeface="Calibri"/>
                <a:cs typeface="Times New Roman"/>
              </a:rPr>
              <a:t>seredilýär</a:t>
            </a:r>
            <a:r>
              <a:rPr lang="en-US" dirty="0">
                <a:latin typeface="Times New Roman"/>
                <a:ea typeface="Calibri"/>
                <a:cs typeface="Times New Roman"/>
              </a:rPr>
              <a:t>. </a:t>
            </a:r>
            <a:r>
              <a:rPr lang="en-US" dirty="0" err="1">
                <a:latin typeface="Times New Roman"/>
                <a:ea typeface="Calibri"/>
                <a:cs typeface="Times New Roman"/>
              </a:rPr>
              <a:t>Ýol</a:t>
            </a:r>
            <a:r>
              <a:rPr lang="en-US" dirty="0">
                <a:latin typeface="Times New Roman"/>
                <a:ea typeface="Calibri"/>
                <a:cs typeface="Times New Roman"/>
              </a:rPr>
              <a:t> </a:t>
            </a:r>
            <a:r>
              <a:rPr lang="en-US" dirty="0" err="1">
                <a:latin typeface="Times New Roman"/>
                <a:ea typeface="Calibri"/>
                <a:cs typeface="Times New Roman"/>
              </a:rPr>
              <a:t>wedomostyny</a:t>
            </a:r>
            <a:r>
              <a:rPr lang="en-US" dirty="0">
                <a:latin typeface="Times New Roman"/>
                <a:ea typeface="Calibri"/>
                <a:cs typeface="Times New Roman"/>
              </a:rPr>
              <a:t> we </a:t>
            </a:r>
            <a:r>
              <a:rPr lang="en-US" dirty="0" err="1">
                <a:latin typeface="Times New Roman"/>
                <a:ea typeface="Calibri"/>
                <a:cs typeface="Times New Roman"/>
              </a:rPr>
              <a:t>nakladnoýy</a:t>
            </a:r>
            <a:r>
              <a:rPr lang="en-US" dirty="0">
                <a:latin typeface="Times New Roman"/>
                <a:ea typeface="Calibri"/>
                <a:cs typeface="Times New Roman"/>
              </a:rPr>
              <a:t> </a:t>
            </a:r>
            <a:r>
              <a:rPr lang="en-US" dirty="0" err="1">
                <a:latin typeface="Times New Roman"/>
                <a:ea typeface="Calibri"/>
                <a:cs typeface="Times New Roman"/>
              </a:rPr>
              <a:t>haryt</a:t>
            </a:r>
            <a:r>
              <a:rPr lang="en-US" dirty="0">
                <a:latin typeface="Times New Roman"/>
                <a:ea typeface="Calibri"/>
                <a:cs typeface="Times New Roman"/>
              </a:rPr>
              <a:t> </a:t>
            </a:r>
            <a:r>
              <a:rPr lang="en-US" dirty="0" err="1">
                <a:latin typeface="Times New Roman"/>
                <a:ea typeface="Calibri"/>
                <a:cs typeface="Times New Roman"/>
              </a:rPr>
              <a:t>kärhanasyna</a:t>
            </a:r>
            <a:r>
              <a:rPr lang="en-US" dirty="0">
                <a:latin typeface="Times New Roman"/>
                <a:ea typeface="Calibri"/>
                <a:cs typeface="Times New Roman"/>
              </a:rPr>
              <a:t>, wagon </a:t>
            </a:r>
            <a:r>
              <a:rPr lang="en-US" dirty="0" err="1">
                <a:latin typeface="Times New Roman"/>
                <a:ea typeface="Calibri"/>
                <a:cs typeface="Times New Roman"/>
              </a:rPr>
              <a:t>listi</a:t>
            </a:r>
            <a:r>
              <a:rPr lang="en-US" dirty="0">
                <a:latin typeface="Times New Roman"/>
                <a:ea typeface="Calibri"/>
                <a:cs typeface="Times New Roman"/>
              </a:rPr>
              <a:t> </a:t>
            </a:r>
            <a:r>
              <a:rPr lang="en-US" dirty="0" err="1">
                <a:latin typeface="Times New Roman"/>
                <a:ea typeface="Calibri"/>
                <a:cs typeface="Times New Roman"/>
              </a:rPr>
              <a:t>bolsa</a:t>
            </a:r>
            <a:r>
              <a:rPr lang="en-US" dirty="0">
                <a:latin typeface="Times New Roman"/>
                <a:ea typeface="Calibri"/>
                <a:cs typeface="Times New Roman"/>
              </a:rPr>
              <a:t> </a:t>
            </a:r>
            <a:r>
              <a:rPr lang="en-US" dirty="0" err="1">
                <a:latin typeface="Times New Roman"/>
                <a:ea typeface="Calibri"/>
                <a:cs typeface="Times New Roman"/>
              </a:rPr>
              <a:t>ýük</a:t>
            </a:r>
            <a:r>
              <a:rPr lang="en-US" dirty="0">
                <a:latin typeface="Times New Roman"/>
                <a:ea typeface="Calibri"/>
                <a:cs typeface="Times New Roman"/>
              </a:rPr>
              <a:t> </a:t>
            </a:r>
            <a:r>
              <a:rPr lang="en-US" dirty="0" err="1">
                <a:latin typeface="Times New Roman"/>
                <a:ea typeface="Calibri"/>
                <a:cs typeface="Times New Roman"/>
              </a:rPr>
              <a:t>howlysyna</a:t>
            </a:r>
            <a:r>
              <a:rPr lang="en-US" dirty="0">
                <a:latin typeface="Times New Roman"/>
                <a:ea typeface="Calibri"/>
                <a:cs typeface="Times New Roman"/>
              </a:rPr>
              <a:t>, </a:t>
            </a:r>
            <a:r>
              <a:rPr lang="en-US" dirty="0" err="1">
                <a:latin typeface="Times New Roman"/>
                <a:ea typeface="Calibri"/>
                <a:cs typeface="Times New Roman"/>
              </a:rPr>
              <a:t>ýa</a:t>
            </a:r>
            <a:r>
              <a:rPr lang="en-US" dirty="0">
                <a:latin typeface="Times New Roman"/>
                <a:ea typeface="Calibri"/>
                <a:cs typeface="Times New Roman"/>
              </a:rPr>
              <a:t>-da </a:t>
            </a:r>
            <a:r>
              <a:rPr lang="en-US" dirty="0" err="1">
                <a:latin typeface="Times New Roman"/>
                <a:ea typeface="Calibri"/>
                <a:cs typeface="Times New Roman"/>
              </a:rPr>
              <a:t>ulgamy</a:t>
            </a:r>
            <a:r>
              <a:rPr lang="en-US" dirty="0">
                <a:latin typeface="Times New Roman"/>
                <a:ea typeface="Calibri"/>
                <a:cs typeface="Times New Roman"/>
              </a:rPr>
              <a:t> </a:t>
            </a:r>
            <a:r>
              <a:rPr lang="en-US" dirty="0" err="1">
                <a:latin typeface="Times New Roman"/>
                <a:ea typeface="Calibri"/>
                <a:cs typeface="Times New Roman"/>
              </a:rPr>
              <a:t>bolmadyk</a:t>
            </a:r>
            <a:r>
              <a:rPr lang="en-US" dirty="0">
                <a:latin typeface="Times New Roman"/>
                <a:ea typeface="Calibri"/>
                <a:cs typeface="Times New Roman"/>
              </a:rPr>
              <a:t> </a:t>
            </a:r>
            <a:r>
              <a:rPr lang="en-US" dirty="0" err="1">
                <a:latin typeface="Times New Roman"/>
                <a:ea typeface="Calibri"/>
                <a:cs typeface="Times New Roman"/>
              </a:rPr>
              <a:t>ýük</a:t>
            </a:r>
            <a:r>
              <a:rPr lang="en-US" dirty="0">
                <a:latin typeface="Times New Roman"/>
                <a:ea typeface="Calibri"/>
                <a:cs typeface="Times New Roman"/>
              </a:rPr>
              <a:t> </a:t>
            </a:r>
            <a:r>
              <a:rPr lang="en-US" dirty="0" err="1">
                <a:latin typeface="Times New Roman"/>
                <a:ea typeface="Calibri"/>
                <a:cs typeface="Times New Roman"/>
              </a:rPr>
              <a:t>düşürilýän</a:t>
            </a:r>
            <a:r>
              <a:rPr lang="en-US" dirty="0">
                <a:latin typeface="Times New Roman"/>
                <a:ea typeface="Calibri"/>
                <a:cs typeface="Times New Roman"/>
              </a:rPr>
              <a:t> </a:t>
            </a:r>
            <a:r>
              <a:rPr lang="hr-HR" dirty="0">
                <a:latin typeface="Times New Roman"/>
                <a:ea typeface="Calibri"/>
                <a:cs typeface="Times New Roman"/>
              </a:rPr>
              <a:t>nokada</a:t>
            </a:r>
            <a:r>
              <a:rPr lang="en-US" dirty="0">
                <a:latin typeface="Times New Roman"/>
                <a:ea typeface="Calibri"/>
                <a:cs typeface="Times New Roman"/>
              </a:rPr>
              <a:t> </a:t>
            </a:r>
            <a:r>
              <a:rPr lang="en-US" dirty="0" err="1">
                <a:latin typeface="Times New Roman"/>
                <a:ea typeface="Calibri"/>
                <a:cs typeface="Times New Roman"/>
              </a:rPr>
              <a:t>ugradylýar</a:t>
            </a:r>
            <a:r>
              <a:rPr lang="en-US" dirty="0">
                <a:latin typeface="Times New Roman"/>
                <a:ea typeface="Calibri"/>
                <a:cs typeface="Times New Roman"/>
              </a:rPr>
              <a:t>. </a:t>
            </a:r>
            <a:r>
              <a:rPr lang="en-US" dirty="0" err="1">
                <a:latin typeface="Times New Roman"/>
                <a:ea typeface="Calibri"/>
                <a:cs typeface="Times New Roman"/>
              </a:rPr>
              <a:t>Haryt</a:t>
            </a:r>
            <a:r>
              <a:rPr lang="en-US" dirty="0">
                <a:latin typeface="Times New Roman"/>
                <a:ea typeface="Calibri"/>
                <a:cs typeface="Times New Roman"/>
              </a:rPr>
              <a:t> </a:t>
            </a:r>
            <a:r>
              <a:rPr lang="en-US" dirty="0" err="1">
                <a:latin typeface="Times New Roman"/>
                <a:ea typeface="Calibri"/>
                <a:cs typeface="Times New Roman"/>
              </a:rPr>
              <a:t>kärhanasyndan</a:t>
            </a:r>
            <a:r>
              <a:rPr lang="en-US" dirty="0">
                <a:latin typeface="Times New Roman"/>
                <a:ea typeface="Calibri"/>
                <a:cs typeface="Times New Roman"/>
              </a:rPr>
              <a:t> </a:t>
            </a:r>
            <a:r>
              <a:rPr lang="en-US" dirty="0" err="1">
                <a:latin typeface="Times New Roman"/>
                <a:ea typeface="Calibri"/>
                <a:cs typeface="Times New Roman"/>
              </a:rPr>
              <a:t>alnan</a:t>
            </a:r>
            <a:r>
              <a:rPr lang="en-US" dirty="0">
                <a:latin typeface="Times New Roman"/>
                <a:ea typeface="Calibri"/>
                <a:cs typeface="Times New Roman"/>
              </a:rPr>
              <a:t> </a:t>
            </a:r>
            <a:r>
              <a:rPr lang="en-US" dirty="0" err="1">
                <a:latin typeface="Times New Roman"/>
                <a:ea typeface="Calibri"/>
                <a:cs typeface="Times New Roman"/>
              </a:rPr>
              <a:t>hemme</a:t>
            </a:r>
            <a:r>
              <a:rPr lang="en-US" dirty="0">
                <a:latin typeface="Times New Roman"/>
                <a:ea typeface="Calibri"/>
                <a:cs typeface="Times New Roman"/>
              </a:rPr>
              <a:t> </a:t>
            </a:r>
            <a:r>
              <a:rPr lang="en-US" dirty="0" err="1">
                <a:latin typeface="Times New Roman"/>
                <a:ea typeface="Calibri"/>
                <a:cs typeface="Times New Roman"/>
              </a:rPr>
              <a:t>nakladnoýlar</a:t>
            </a:r>
            <a:r>
              <a:rPr lang="en-US" dirty="0">
                <a:latin typeface="Times New Roman"/>
                <a:ea typeface="Calibri"/>
                <a:cs typeface="Times New Roman"/>
              </a:rPr>
              <a:t> we </a:t>
            </a:r>
            <a:r>
              <a:rPr lang="en-US" dirty="0" err="1">
                <a:latin typeface="Times New Roman"/>
                <a:ea typeface="Calibri"/>
                <a:cs typeface="Times New Roman"/>
              </a:rPr>
              <a:t>ýol</a:t>
            </a:r>
            <a:r>
              <a:rPr lang="en-US" dirty="0">
                <a:latin typeface="Times New Roman"/>
                <a:ea typeface="Calibri"/>
                <a:cs typeface="Times New Roman"/>
              </a:rPr>
              <a:t> </a:t>
            </a:r>
            <a:r>
              <a:rPr lang="en-US" dirty="0" err="1">
                <a:latin typeface="Times New Roman"/>
                <a:ea typeface="Calibri"/>
                <a:cs typeface="Times New Roman"/>
              </a:rPr>
              <a:t>wedomostlar</a:t>
            </a:r>
            <a:r>
              <a:rPr lang="en-US" dirty="0">
                <a:latin typeface="Times New Roman"/>
                <a:ea typeface="Calibri"/>
                <a:cs typeface="Times New Roman"/>
              </a:rPr>
              <a:t> "</a:t>
            </a:r>
            <a:r>
              <a:rPr lang="hr-HR" dirty="0">
                <a:latin typeface="Times New Roman"/>
                <a:ea typeface="Calibri"/>
                <a:cs typeface="Times New Roman"/>
              </a:rPr>
              <a:t>G</a:t>
            </a:r>
            <a:r>
              <a:rPr lang="en-US" dirty="0" err="1">
                <a:latin typeface="Times New Roman"/>
                <a:ea typeface="Calibri"/>
                <a:cs typeface="Times New Roman"/>
              </a:rPr>
              <a:t>elen</a:t>
            </a:r>
            <a:r>
              <a:rPr lang="en-US" dirty="0">
                <a:latin typeface="Times New Roman"/>
                <a:ea typeface="Calibri"/>
                <a:cs typeface="Times New Roman"/>
              </a:rPr>
              <a:t> </a:t>
            </a:r>
            <a:r>
              <a:rPr lang="en-US" dirty="0" err="1">
                <a:latin typeface="Times New Roman"/>
                <a:ea typeface="Calibri"/>
                <a:cs typeface="Times New Roman"/>
              </a:rPr>
              <a:t>ýükler</a:t>
            </a:r>
            <a:r>
              <a:rPr lang="en-US" dirty="0">
                <a:latin typeface="Times New Roman"/>
                <a:ea typeface="Calibri"/>
                <a:cs typeface="Times New Roman"/>
              </a:rPr>
              <a:t> </a:t>
            </a:r>
            <a:r>
              <a:rPr lang="en-US" dirty="0" err="1">
                <a:latin typeface="Times New Roman"/>
                <a:ea typeface="Calibri"/>
                <a:cs typeface="Times New Roman"/>
              </a:rPr>
              <a:t>boýunça</a:t>
            </a:r>
            <a:r>
              <a:rPr lang="en-US" dirty="0">
                <a:latin typeface="Times New Roman"/>
                <a:ea typeface="Calibri"/>
                <a:cs typeface="Times New Roman"/>
              </a:rPr>
              <a:t>" GU-4</a:t>
            </a:r>
            <a:r>
              <a:rPr lang="hr-HR" dirty="0">
                <a:latin typeface="Times New Roman"/>
                <a:ea typeface="Calibri"/>
                <a:cs typeface="Times New Roman"/>
              </a:rPr>
              <a:t>4 görnüşdäki</a:t>
            </a:r>
            <a:r>
              <a:rPr lang="en-US" dirty="0">
                <a:latin typeface="Times New Roman"/>
                <a:ea typeface="Calibri"/>
                <a:cs typeface="Times New Roman"/>
              </a:rPr>
              <a:t> </a:t>
            </a:r>
            <a:r>
              <a:rPr lang="en-US" dirty="0" err="1">
                <a:latin typeface="Times New Roman"/>
                <a:ea typeface="Calibri"/>
                <a:cs typeface="Times New Roman"/>
              </a:rPr>
              <a:t>kitapda</a:t>
            </a:r>
            <a:r>
              <a:rPr lang="en-US" dirty="0">
                <a:latin typeface="Times New Roman"/>
                <a:ea typeface="Calibri"/>
                <a:cs typeface="Times New Roman"/>
              </a:rPr>
              <a:t> </a:t>
            </a:r>
            <a:r>
              <a:rPr lang="en-US" dirty="0" err="1">
                <a:latin typeface="Times New Roman"/>
                <a:ea typeface="Calibri"/>
                <a:cs typeface="Times New Roman"/>
              </a:rPr>
              <a:t>bellik</a:t>
            </a:r>
            <a:r>
              <a:rPr lang="en-US" dirty="0">
                <a:latin typeface="Times New Roman"/>
                <a:ea typeface="Calibri"/>
                <a:cs typeface="Times New Roman"/>
              </a:rPr>
              <a:t> </a:t>
            </a:r>
            <a:r>
              <a:rPr lang="en-US" dirty="0" err="1">
                <a:latin typeface="Times New Roman"/>
                <a:ea typeface="Calibri"/>
                <a:cs typeface="Times New Roman"/>
              </a:rPr>
              <a:t>edilýär</a:t>
            </a:r>
            <a:r>
              <a:rPr lang="en-US" dirty="0">
                <a:latin typeface="Times New Roman"/>
                <a:ea typeface="Calibri"/>
                <a:cs typeface="Times New Roman"/>
              </a:rPr>
              <a:t>.</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01383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70000" lnSpcReduction="20000"/>
          </a:bodyPr>
          <a:lstStyle/>
          <a:p>
            <a:pPr>
              <a:lnSpc>
                <a:spcPct val="107000"/>
              </a:lnSpc>
              <a:spcAft>
                <a:spcPts val="0"/>
              </a:spcAft>
              <a:tabLst>
                <a:tab pos="779145" algn="l"/>
              </a:tabLst>
            </a:pPr>
            <a:r>
              <a:rPr lang="cs-CZ" dirty="0">
                <a:latin typeface="Times New Roman"/>
                <a:ea typeface="Calibri"/>
                <a:cs typeface="Times New Roman"/>
              </a:rPr>
              <a:t>Ýerli daşalýan ýükler, göni daşalýan ýükler, halkara daşalýan ýükler şeýle-de  haryt ýükler bölek kitaplarda ýazylýar. Gelen ýükleriň dokumentlerini gözden geçirip bellik edilnden soňra habar beriş nokadyna geçirilýär. Otlynyň düzümindäki (ýükli stansiýa gelen) ýükli wagonlaryň ýüklerini düşürmäge taýarlamak işini manýowr işlerini ýerine ýetirýän dispetçer sortlaýjy kagyzyň (dokumentiň) esasynda ýerine ýetirýär. Ýüki kabul edýän ýüki düşürmek işi geçirýän bolsa onda öňünden habar bermek, raspisaniýanyň ýa-da bellenilen wagt aralygynda ýerine ýetirilýär. Wagonlaryň ýükleriniň düşürilmäge beriljek wagtyna Demir ýol stansiýa ýüki kabul edýäni 2-sagatdan öň bolmadyk wagtda habar bermeli. Bellenen wagtda barlamadyk ýa-da öňünden habar berilmäni ýükini düşürmäge berlen wagonlar ýüki kabul edýän tarapyndan wagonlaryň berlen wagtyndan hasap edilýär. Demir ýol ulagynyň serişdeleri bilen umumy ulanylýan ýerde we umumy ullanylmaýan ýerde ýükler düşürlende demir ýol ulagynyň ýükleri barlamak we ýüki kabul edýän we tabşyrýan işgäriniň gatnaşmagynda işleri geçirmäge borçlydyr.</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712825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70000" lnSpcReduction="20000"/>
          </a:bodyPr>
          <a:lstStyle/>
          <a:p>
            <a:pPr>
              <a:lnSpc>
                <a:spcPct val="107000"/>
              </a:lnSpc>
              <a:spcAft>
                <a:spcPts val="0"/>
              </a:spcAft>
              <a:tabLst>
                <a:tab pos="779145" algn="l"/>
              </a:tabLst>
            </a:pPr>
            <a:r>
              <a:rPr lang="cs-CZ" dirty="0">
                <a:latin typeface="Times New Roman"/>
                <a:ea typeface="Calibri"/>
                <a:cs typeface="Times New Roman"/>
              </a:rPr>
              <a:t>Stansiýanyň ammaryna üsti ýapyk wagonlardan ýük düşürmezinden öňünçä ýüki kabul edip tabşyrýan işgär komersiýa işleri bilen baglylykda wagony gözden geçirýär we plombalaryň abatlygy ýüzündäki senäniň we plombalaryň, nomerleriniň biri-biri bilen gabat gelýändigini barlaýar. Eger-de şu zatlarda kemçilik ýüze çykaýsa wagt ýitirmezden naçalnik stansiýa habar berýär.</a:t>
            </a:r>
            <a:endParaRPr lang="ru-RU" sz="2400" dirty="0">
              <a:ea typeface="Calibri"/>
              <a:cs typeface="Times New Roman"/>
            </a:endParaRPr>
          </a:p>
          <a:p>
            <a:pPr>
              <a:lnSpc>
                <a:spcPct val="107000"/>
              </a:lnSpc>
              <a:spcAft>
                <a:spcPts val="0"/>
              </a:spcAft>
              <a:tabLst>
                <a:tab pos="779145" algn="l"/>
              </a:tabLst>
            </a:pPr>
            <a:r>
              <a:rPr lang="cs-CZ" dirty="0">
                <a:latin typeface="Times New Roman"/>
                <a:ea typeface="Calibri"/>
                <a:cs typeface="Times New Roman"/>
              </a:rPr>
              <a:t>	Üsti açyk wagonlarda gelýän ýüklerde-de şeýle kemçilikler (ýüklenen ýükiň üstüniň bitekizligiň we ýükleriň üstüniň opurlyp durmagy, ýa-da maşynlaryň, detallaryň ýoklugy we ş. m.). Ýüki kabul edýän stansiýanyň başlygyna habar berýär we stansiýanyň başlygynyň özi ýa-da orunbasary bilen barlap işini geçirýärler. Umumy ulanylýan ýerde düşürilen ýükler düşürlen senesini nakladnoý nomerlerini we sanynyň näçedegini belgilemek boýunça goýýarlar. Bellemäge wagonyň nomerini we ýükiň eýesiniň adyny hem goşmak bolýar. </a:t>
            </a:r>
            <a:endParaRPr lang="ru-RU" sz="2400" dirty="0">
              <a:ea typeface="Calibri"/>
              <a:cs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0846635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1093</Words>
  <Application>Microsoft Office PowerPoint</Application>
  <PresentationFormat>Экран (4:3)</PresentationFormat>
  <Paragraphs>34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3</cp:revision>
  <dcterms:created xsi:type="dcterms:W3CDTF">2021-10-12T09:57:29Z</dcterms:created>
  <dcterms:modified xsi:type="dcterms:W3CDTF">2021-10-12T10:02:53Z</dcterms:modified>
</cp:coreProperties>
</file>