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2885F09-1D05-4773-B60F-87D8252AE285}"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68013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885F09-1D05-4773-B60F-87D8252AE285}"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74965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885F09-1D05-4773-B60F-87D8252AE285}"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211153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885F09-1D05-4773-B60F-87D8252AE285}"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60119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2885F09-1D05-4773-B60F-87D8252AE285}"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121822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2885F09-1D05-4773-B60F-87D8252AE285}" type="datetimeFigureOut">
              <a:rPr lang="ru-RU" smtClean="0"/>
              <a:t>05.02.2020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58309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2885F09-1D05-4773-B60F-87D8252AE285}" type="datetimeFigureOut">
              <a:rPr lang="ru-RU" smtClean="0"/>
              <a:t>05.02.2020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310713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2885F09-1D05-4773-B60F-87D8252AE285}" type="datetimeFigureOut">
              <a:rPr lang="ru-RU" smtClean="0"/>
              <a:t>05.02.2020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307489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885F09-1D05-4773-B60F-87D8252AE285}" type="datetimeFigureOut">
              <a:rPr lang="ru-RU" smtClean="0"/>
              <a:t>05.02.2020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425531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2885F09-1D05-4773-B60F-87D8252AE285}" type="datetimeFigureOut">
              <a:rPr lang="ru-RU" smtClean="0"/>
              <a:t>05.02.2020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243693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2885F09-1D05-4773-B60F-87D8252AE285}" type="datetimeFigureOut">
              <a:rPr lang="ru-RU" smtClean="0"/>
              <a:t>05.02.2020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B7EEBA-DEEC-4133-BBE7-5F99C7878AEE}" type="slidenum">
              <a:rPr lang="ru-RU" smtClean="0"/>
              <a:t>‹#›</a:t>
            </a:fld>
            <a:endParaRPr lang="ru-RU"/>
          </a:p>
        </p:txBody>
      </p:sp>
    </p:spTree>
    <p:extLst>
      <p:ext uri="{BB962C8B-B14F-4D97-AF65-F5344CB8AC3E}">
        <p14:creationId xmlns:p14="http://schemas.microsoft.com/office/powerpoint/2010/main" val="161772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85F09-1D05-4773-B60F-87D8252AE285}" type="datetimeFigureOut">
              <a:rPr lang="ru-RU" smtClean="0"/>
              <a:t>05.02.2020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7EEBA-DEEC-4133-BBE7-5F99C7878AEE}" type="slidenum">
              <a:rPr lang="ru-RU" smtClean="0"/>
              <a:t>‹#›</a:t>
            </a:fld>
            <a:endParaRPr lang="ru-RU"/>
          </a:p>
        </p:txBody>
      </p:sp>
    </p:spTree>
    <p:extLst>
      <p:ext uri="{BB962C8B-B14F-4D97-AF65-F5344CB8AC3E}">
        <p14:creationId xmlns:p14="http://schemas.microsoft.com/office/powerpoint/2010/main" val="453877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3" Type="http://schemas.openxmlformats.org/officeDocument/2006/relationships/image" Target="../media/image3.wmf"/><Relationship Id="rId21" Type="http://schemas.openxmlformats.org/officeDocument/2006/relationships/image" Target="../media/image21.png"/><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wmf"/><Relationship Id="rId2" Type="http://schemas.openxmlformats.org/officeDocument/2006/relationships/image" Target="../media/image2.png"/><Relationship Id="rId16" Type="http://schemas.openxmlformats.org/officeDocument/2006/relationships/image" Target="../media/image16.wmf"/><Relationship Id="rId20"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6.bin"/><Relationship Id="rId18" Type="http://schemas.openxmlformats.org/officeDocument/2006/relationships/image" Target="../media/image2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8.wmf"/><Relationship Id="rId1" Type="http://schemas.openxmlformats.org/officeDocument/2006/relationships/vmlDrawing" Target="../drawings/vmlDrawing1.vml"/><Relationship Id="rId6" Type="http://schemas.openxmlformats.org/officeDocument/2006/relationships/image" Target="../media/image2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4.bin"/><Relationship Id="rId14" Type="http://schemas.openxmlformats.org/officeDocument/2006/relationships/image" Target="../media/image27.wmf"/></Relationships>
</file>

<file path=ppt/slides/_rels/slide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10.bin"/><Relationship Id="rId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5314" y="246742"/>
            <a:ext cx="9144000" cy="1915887"/>
          </a:xfrm>
        </p:spPr>
        <p:txBody>
          <a:bodyPr>
            <a:normAutofit/>
          </a:bodyPr>
          <a:lstStyle/>
          <a:p>
            <a:r>
              <a:rPr lang="hr-HR" b="1" dirty="0">
                <a:solidFill>
                  <a:srgbClr val="7030A0"/>
                </a:solidFill>
              </a:rPr>
              <a:t>Wentilli </a:t>
            </a:r>
            <a:r>
              <a:rPr lang="hr-HR" b="1" dirty="0" smtClean="0">
                <a:solidFill>
                  <a:srgbClr val="7030A0"/>
                </a:solidFill>
              </a:rPr>
              <a:t>dwigateller</a:t>
            </a:r>
            <a:r>
              <a:rPr lang="tk-TM" b="1" dirty="0" smtClean="0">
                <a:solidFill>
                  <a:srgbClr val="7030A0"/>
                </a:solidFill>
              </a:rPr>
              <a:t>.</a:t>
            </a:r>
            <a:r>
              <a:rPr lang="ru-RU" dirty="0"/>
              <a:t/>
            </a:r>
            <a:br>
              <a:rPr lang="ru-RU" dirty="0"/>
            </a:br>
            <a:endParaRPr lang="ru-RU" dirty="0"/>
          </a:p>
        </p:txBody>
      </p:sp>
      <p:sp>
        <p:nvSpPr>
          <p:cNvPr id="3" name="Подзаголовок 2"/>
          <p:cNvSpPr>
            <a:spLocks noGrp="1"/>
          </p:cNvSpPr>
          <p:nvPr>
            <p:ph type="subTitle" idx="1"/>
          </p:nvPr>
        </p:nvSpPr>
        <p:spPr>
          <a:xfrm>
            <a:off x="1335314" y="1693408"/>
            <a:ext cx="9144000" cy="2327049"/>
          </a:xfrm>
        </p:spPr>
        <p:txBody>
          <a:bodyPr>
            <a:normAutofit/>
          </a:bodyPr>
          <a:lstStyle/>
          <a:p>
            <a:r>
              <a:rPr lang="tk-TM" sz="3600" b="1" dirty="0" smtClean="0">
                <a:solidFill>
                  <a:srgbClr val="00B050"/>
                </a:solidFill>
              </a:rPr>
              <a:t>Meýilnama</a:t>
            </a:r>
          </a:p>
          <a:p>
            <a:pPr marL="457200" indent="-457200">
              <a:buAutoNum type="arabicPeriod"/>
            </a:pPr>
            <a:r>
              <a:rPr lang="hr-HR" sz="3600" b="1" dirty="0" smtClean="0">
                <a:solidFill>
                  <a:srgbClr val="00B050"/>
                </a:solidFill>
              </a:rPr>
              <a:t>Wentilli </a:t>
            </a:r>
            <a:r>
              <a:rPr lang="hr-HR" sz="3600" b="1" dirty="0">
                <a:solidFill>
                  <a:srgbClr val="00B050"/>
                </a:solidFill>
              </a:rPr>
              <a:t>dwigateliň elektrik </a:t>
            </a:r>
            <a:r>
              <a:rPr lang="hr-HR" sz="3600" b="1" dirty="0" smtClean="0">
                <a:solidFill>
                  <a:srgbClr val="00B050"/>
                </a:solidFill>
              </a:rPr>
              <a:t>shemasy.</a:t>
            </a:r>
            <a:endParaRPr lang="en-US" sz="3600" b="1" dirty="0">
              <a:solidFill>
                <a:srgbClr val="00B050"/>
              </a:solidFill>
            </a:endParaRPr>
          </a:p>
          <a:p>
            <a:pPr marL="457200" indent="-457200">
              <a:buAutoNum type="arabicPeriod"/>
            </a:pPr>
            <a:r>
              <a:rPr lang="hr-HR" sz="3600" b="1" dirty="0">
                <a:solidFill>
                  <a:srgbClr val="00B050"/>
                </a:solidFill>
              </a:rPr>
              <a:t>Wentilli </a:t>
            </a:r>
            <a:r>
              <a:rPr lang="hr-HR" sz="3600" b="1" dirty="0" smtClean="0">
                <a:solidFill>
                  <a:srgbClr val="00B050"/>
                </a:solidFill>
              </a:rPr>
              <a:t>dwigatel</a:t>
            </a:r>
            <a:r>
              <a:rPr lang="en-US" sz="3600" b="1" dirty="0" err="1" smtClean="0">
                <a:solidFill>
                  <a:srgbClr val="00B050"/>
                </a:solidFill>
              </a:rPr>
              <a:t>i</a:t>
            </a:r>
            <a:r>
              <a:rPr lang="tk-TM" sz="3600" b="1" dirty="0" smtClean="0">
                <a:solidFill>
                  <a:srgbClr val="00B050"/>
                </a:solidFill>
              </a:rPr>
              <a:t>ň işleýiş</a:t>
            </a:r>
            <a:r>
              <a:rPr lang="hr-HR" sz="3600" b="1" dirty="0" smtClean="0">
                <a:solidFill>
                  <a:srgbClr val="00B050"/>
                </a:solidFill>
              </a:rPr>
              <a:t> prinsip</a:t>
            </a:r>
            <a:r>
              <a:rPr lang="tk-TM" sz="3600" b="1" dirty="0" smtClean="0">
                <a:solidFill>
                  <a:srgbClr val="00B050"/>
                </a:solidFill>
              </a:rPr>
              <a:t>i</a:t>
            </a:r>
            <a:r>
              <a:rPr lang="hr-HR" sz="3600" b="1" dirty="0" smtClean="0">
                <a:solidFill>
                  <a:srgbClr val="00B050"/>
                </a:solidFill>
              </a:rPr>
              <a:t>.</a:t>
            </a:r>
            <a:endParaRPr lang="ru-RU" sz="3600" b="1" dirty="0">
              <a:solidFill>
                <a:srgbClr val="00B050"/>
              </a:solidFill>
            </a:endParaRPr>
          </a:p>
        </p:txBody>
      </p:sp>
      <p:pic>
        <p:nvPicPr>
          <p:cNvPr id="4" name="Рисунок 3"/>
          <p:cNvPicPr>
            <a:picLocks noChangeAspect="1"/>
          </p:cNvPicPr>
          <p:nvPr/>
        </p:nvPicPr>
        <p:blipFill>
          <a:blip r:embed="rId2"/>
          <a:stretch>
            <a:fillRect/>
          </a:stretch>
        </p:blipFill>
        <p:spPr>
          <a:xfrm>
            <a:off x="3846288" y="3526303"/>
            <a:ext cx="4484914" cy="3302668"/>
          </a:xfrm>
          <a:prstGeom prst="rect">
            <a:avLst/>
          </a:prstGeom>
        </p:spPr>
      </p:pic>
    </p:spTree>
    <p:extLst>
      <p:ext uri="{BB962C8B-B14F-4D97-AF65-F5344CB8AC3E}">
        <p14:creationId xmlns:p14="http://schemas.microsoft.com/office/powerpoint/2010/main" val="3173577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r>
              <a:rPr lang="hr-HR" sz="3600" dirty="0">
                <a:solidFill>
                  <a:schemeClr val="accent1">
                    <a:lumMod val="75000"/>
                  </a:schemeClr>
                </a:solidFill>
              </a:rPr>
              <a:t>Wentilli dwigatel kollektor-çotga sistemasy ýarymgeçirijili kommutator bilen çalşyrylan hemişelik toguň dwigatelleriniň bir görnüşidir. Hemişelik toguň dwigatelleriniň  kollektor plastinkalaryny wagtly-wagtynda arassalamak, çotgalaryny çalşyrmak gerek bolýandygy sebäpli, şeýle-de kollektor plastinkalary bilen çotgalaryň arasynda uçgunyň döremegi olaryň ýangyn howply we agressiw sredalarda ulanmagyň mümkinçiliklerini hem-de olaryň ulanylyş möhletlerini çäklendirýär. Şol sebäpli, häzirki döwürde ýokarda agzalan kemçiliklerden halas bolan wentilli dwigateller ulanylýar. Wentilli dwigateliň elektrik shemasy 2.159-njy suratda görkezilendir.</a:t>
            </a:r>
            <a:endParaRPr lang="ru-RU" sz="3600" dirty="0">
              <a:solidFill>
                <a:schemeClr val="accent1">
                  <a:lumMod val="75000"/>
                </a:schemeClr>
              </a:solidFill>
            </a:endParaRPr>
          </a:p>
          <a:p>
            <a:endParaRPr lang="ru-RU" sz="3600" dirty="0">
              <a:solidFill>
                <a:schemeClr val="accent1">
                  <a:lumMod val="75000"/>
                </a:schemeClr>
              </a:solidFill>
            </a:endParaRPr>
          </a:p>
        </p:txBody>
      </p:sp>
    </p:spTree>
    <p:extLst>
      <p:ext uri="{BB962C8B-B14F-4D97-AF65-F5344CB8AC3E}">
        <p14:creationId xmlns:p14="http://schemas.microsoft.com/office/powerpoint/2010/main" val="1756683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lstStyle/>
          <a:p>
            <a:endParaRPr lang="tk-TM" dirty="0" smtClean="0"/>
          </a:p>
          <a:p>
            <a:endParaRPr lang="tk-TM" dirty="0"/>
          </a:p>
          <a:p>
            <a:endParaRPr lang="tk-TM" dirty="0" smtClean="0"/>
          </a:p>
          <a:p>
            <a:endParaRPr lang="tk-TM" dirty="0"/>
          </a:p>
          <a:p>
            <a:endParaRPr lang="tk-TM" dirty="0" smtClean="0"/>
          </a:p>
          <a:p>
            <a:endParaRPr lang="tk-TM" dirty="0"/>
          </a:p>
          <a:p>
            <a:endParaRPr lang="tk-TM" dirty="0" smtClean="0"/>
          </a:p>
          <a:p>
            <a:endParaRPr lang="tk-TM" dirty="0"/>
          </a:p>
          <a:p>
            <a:endParaRPr lang="tk-TM" dirty="0" smtClean="0"/>
          </a:p>
          <a:p>
            <a:endParaRPr lang="tk-TM" dirty="0"/>
          </a:p>
          <a:p>
            <a:endParaRPr lang="tk-TM" dirty="0" smtClean="0"/>
          </a:p>
          <a:p>
            <a:r>
              <a:rPr lang="hr-HR" sz="3600" dirty="0" smtClean="0">
                <a:solidFill>
                  <a:schemeClr val="accent1">
                    <a:lumMod val="75000"/>
                  </a:schemeClr>
                </a:solidFill>
              </a:rPr>
              <a:t>2.159-njy </a:t>
            </a:r>
            <a:r>
              <a:rPr lang="hr-HR" sz="3600" dirty="0">
                <a:solidFill>
                  <a:schemeClr val="accent1">
                    <a:lumMod val="75000"/>
                  </a:schemeClr>
                </a:solidFill>
              </a:rPr>
              <a:t>surat. Wentilli dwigateliň elektrik shemasy.</a:t>
            </a:r>
            <a:endParaRPr lang="ru-RU" sz="3600" dirty="0">
              <a:solidFill>
                <a:schemeClr val="accent1">
                  <a:lumMod val="75000"/>
                </a:schemeClr>
              </a:solidFill>
            </a:endParaRPr>
          </a:p>
        </p:txBody>
      </p:sp>
      <p:grpSp>
        <p:nvGrpSpPr>
          <p:cNvPr id="4" name="Group 2"/>
          <p:cNvGrpSpPr>
            <a:grpSpLocks noChangeAspect="1"/>
          </p:cNvGrpSpPr>
          <p:nvPr/>
        </p:nvGrpSpPr>
        <p:grpSpPr bwMode="auto">
          <a:xfrm>
            <a:off x="696686" y="281732"/>
            <a:ext cx="5878286" cy="5225072"/>
            <a:chOff x="3675" y="9319"/>
            <a:chExt cx="5025" cy="4350"/>
          </a:xfrm>
        </p:grpSpPr>
        <p:pic>
          <p:nvPicPr>
            <p:cNvPr id="1027" name="Picture 3" descr="Image8"/>
            <p:cNvPicPr>
              <a:picLocks noChangeAspect="1" noChangeArrowheads="1"/>
            </p:cNvPicPr>
            <p:nvPr/>
          </p:nvPicPr>
          <p:blipFill>
            <a:blip r:embed="rId2" cstate="print">
              <a:lum contrast="18000"/>
              <a:extLst>
                <a:ext uri="{28A0092B-C50C-407E-A947-70E740481C1C}">
                  <a14:useLocalDpi xmlns:a14="http://schemas.microsoft.com/office/drawing/2010/main" val="0"/>
                </a:ext>
              </a:extLst>
            </a:blip>
            <a:srcRect/>
            <a:stretch>
              <a:fillRect/>
            </a:stretch>
          </p:blipFill>
          <p:spPr bwMode="auto">
            <a:xfrm>
              <a:off x="3675" y="9319"/>
              <a:ext cx="5025" cy="43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noChangeAspect="1"/>
            </p:cNvGrpSpPr>
            <p:nvPr/>
          </p:nvGrpSpPr>
          <p:grpSpPr bwMode="auto">
            <a:xfrm>
              <a:off x="4659" y="9815"/>
              <a:ext cx="3366" cy="3446"/>
              <a:chOff x="4659" y="9815"/>
              <a:chExt cx="3366" cy="3446"/>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 y="11115"/>
                <a:ext cx="108" cy="2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4" y="10575"/>
                <a:ext cx="155" cy="20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9" y="11671"/>
                <a:ext cx="217" cy="2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4" y="10189"/>
                <a:ext cx="140" cy="2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2" y="9815"/>
                <a:ext cx="140" cy="2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72" y="9899"/>
                <a:ext cx="156" cy="20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8" y="9927"/>
                <a:ext cx="156" cy="2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24" y="10231"/>
                <a:ext cx="156" cy="2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84" y="10647"/>
                <a:ext cx="140" cy="2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78" y="11173"/>
                <a:ext cx="140" cy="21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08" y="11741"/>
                <a:ext cx="217" cy="2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42" y="12281"/>
                <a:ext cx="202" cy="20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54" y="12683"/>
                <a:ext cx="217" cy="2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56" y="12959"/>
                <a:ext cx="217" cy="21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02" y="13057"/>
                <a:ext cx="217" cy="2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34" y="12987"/>
                <a:ext cx="217" cy="219"/>
              </a:xfrm>
              <a:prstGeom prst="rect">
                <a:avLst/>
              </a:prstGeom>
              <a:noFill/>
              <a:extLst>
                <a:ext uri="{909E8E84-426E-40DD-AFC4-6F175D3DCCD1}">
                  <a14:hiddenFill xmlns:a14="http://schemas.microsoft.com/office/drawing/2010/main">
                    <a:solidFill>
                      <a:srgbClr val="FFFFFF"/>
                    </a:solidFill>
                  </a14:hiddenFill>
                </a:ext>
              </a:extLst>
            </p:spPr>
          </p:pic>
        </p:grpSp>
        <p:pic>
          <p:nvPicPr>
            <p:cNvPr id="1045" name="Picture 2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18" y="12627"/>
              <a:ext cx="217" cy="21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44" y="12239"/>
              <a:ext cx="233" cy="219"/>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Рисунок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83713" y="1640250"/>
            <a:ext cx="4905726" cy="2903893"/>
          </a:xfrm>
          <a:prstGeom prst="rect">
            <a:avLst/>
          </a:prstGeom>
        </p:spPr>
      </p:pic>
      <p:sp>
        <p:nvSpPr>
          <p:cNvPr id="6" name="Прямоугольник 5"/>
          <p:cNvSpPr/>
          <p:nvPr/>
        </p:nvSpPr>
        <p:spPr>
          <a:xfrm>
            <a:off x="6096000" y="4322454"/>
            <a:ext cx="6285888" cy="400110"/>
          </a:xfrm>
          <a:prstGeom prst="rect">
            <a:avLst/>
          </a:prstGeom>
        </p:spPr>
        <p:txBody>
          <a:bodyPr wrap="none">
            <a:spAutoFit/>
          </a:bodyPr>
          <a:lstStyle/>
          <a:p>
            <a:r>
              <a:rPr lang="cs-CZ" sz="2000" b="1" dirty="0">
                <a:latin typeface="Times New Roman" panose="02020603050405020304" pitchFamily="18" charset="0"/>
                <a:ea typeface="Times New Roman" panose="02020603050405020304" pitchFamily="18" charset="0"/>
              </a:rPr>
              <a:t>Tiristorlaryň elektrik shemalarynda şertli belgilenişleri.</a:t>
            </a:r>
            <a:endParaRPr lang="ru-RU" sz="2000" dirty="0"/>
          </a:p>
        </p:txBody>
      </p:sp>
    </p:spTree>
    <p:extLst>
      <p:ext uri="{BB962C8B-B14F-4D97-AF65-F5344CB8AC3E}">
        <p14:creationId xmlns:p14="http://schemas.microsoft.com/office/powerpoint/2010/main" val="2973618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000" dirty="0" smtClean="0">
                <a:solidFill>
                  <a:schemeClr val="accent1">
                    <a:lumMod val="75000"/>
                  </a:schemeClr>
                </a:solidFill>
              </a:rPr>
              <a:t>Wentilli dwigatellerde stator bilen rotoryň ýerleri çalşylýar. Ýagny, ýakor dwigateliň hereket etmeýän böleginde, oýandyryjy sistema bolsa onuň hereket edýän böleginde ýerleşdirilýär. Şeýle etmek bilen ýakoryň zynjyryndaky typýan kontaktlar dwigateliň düzüminden aýrylýar. Oýandyryjy sisitemanyň kuwwatynyň ýakoryň zynjyrynyň kywwaty bilen deňeşdirilende örän azlygy sebäpli, oýandyryjy sistemanyň zynjyryndaky kollektor-çotga sistemasy has ygtybarly işleýär. Kähalatlarda dwigateliň oýandyryjy sistemasy hökmünde hemişelik magnit hem ulanylýar. </a:t>
            </a:r>
            <a:endParaRPr lang="tk-TM" sz="4000" dirty="0">
              <a:solidFill>
                <a:schemeClr val="accent1">
                  <a:lumMod val="75000"/>
                </a:schemeClr>
              </a:solidFill>
            </a:endParaRPr>
          </a:p>
        </p:txBody>
      </p:sp>
    </p:spTree>
    <p:extLst>
      <p:ext uri="{BB962C8B-B14F-4D97-AF65-F5344CB8AC3E}">
        <p14:creationId xmlns:p14="http://schemas.microsoft.com/office/powerpoint/2010/main" val="10935835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542" y="0"/>
            <a:ext cx="12133943" cy="6850743"/>
          </a:xfrm>
        </p:spPr>
        <p:txBody>
          <a:bodyPr>
            <a:noAutofit/>
          </a:bodyPr>
          <a:lstStyle/>
          <a:p>
            <a:r>
              <a:rPr lang="tk-TM" sz="3600" dirty="0" smtClean="0">
                <a:solidFill>
                  <a:schemeClr val="accent1">
                    <a:lumMod val="75000"/>
                  </a:schemeClr>
                </a:solidFill>
              </a:rPr>
              <a:t>Wentilli dwigate</a:t>
            </a:r>
            <a:r>
              <a:rPr lang="en-US" sz="3600" dirty="0" smtClean="0">
                <a:solidFill>
                  <a:schemeClr val="accent1">
                    <a:lumMod val="75000"/>
                  </a:schemeClr>
                </a:solidFill>
              </a:rPr>
              <a:t>l</a:t>
            </a:r>
            <a:r>
              <a:rPr lang="tk-TM" sz="3600" dirty="0" smtClean="0">
                <a:solidFill>
                  <a:schemeClr val="accent1">
                    <a:lumMod val="75000"/>
                  </a:schemeClr>
                </a:solidFill>
              </a:rPr>
              <a:t>iň işleýiş</a:t>
            </a:r>
            <a:r>
              <a:rPr lang="en-US" sz="3600" dirty="0" smtClean="0">
                <a:solidFill>
                  <a:schemeClr val="accent1">
                    <a:lumMod val="75000"/>
                  </a:schemeClr>
                </a:solidFill>
              </a:rPr>
              <a:t> </a:t>
            </a:r>
            <a:r>
              <a:rPr lang="tk-TM" sz="3600" dirty="0" smtClean="0">
                <a:solidFill>
                  <a:schemeClr val="accent1">
                    <a:lumMod val="75000"/>
                  </a:schemeClr>
                </a:solidFill>
              </a:rPr>
              <a:t>prinsipi</a:t>
            </a:r>
            <a:r>
              <a:rPr lang="en-US" sz="3600" dirty="0" smtClean="0">
                <a:solidFill>
                  <a:schemeClr val="accent1">
                    <a:lumMod val="75000"/>
                  </a:schemeClr>
                </a:solidFill>
              </a:rPr>
              <a:t>. </a:t>
            </a:r>
            <a:r>
              <a:rPr lang="tk-TM" sz="3600" dirty="0" smtClean="0">
                <a:solidFill>
                  <a:schemeClr val="accent1">
                    <a:lumMod val="75000"/>
                  </a:schemeClr>
                </a:solidFill>
              </a:rPr>
              <a:t>Dwigateliň ýakorynda ýerleşdirilen tiristorlary  belli bir tertipde açyp-ýapmak arkaly adaty dwigatellerde bolşy ýaly ýakoryň sterženlerindäki toklaryň ugurlary üýtgedilýär. Şeýle üýtgemeklik dwigateliň aýlaýjy elektromagnit momentiniň ugruny hemişelik saklamak maksady bilen ýerine ýetirilýär. Meselem, impuls-fazaly dolandyryjy sistemanyň kömegi arkaly ýakoryň 10-njy we 18-nji tiristorlary açylanda (beýleki tiristorlar ýapyk) ýakoryň togunyň ýarysy 1-9-njy seksiýalar boýunça ýokary tarapa, galan ýarysy bolsa 10-18-nji seksiýalar boýunça aşaklygyna tarap 10-njy tiristordan girip 18-nji tiristordan daşyna çykýarlar. Soňra 1-nji we 11-nji tiristorlary açyp (beýleki tiristorlar ýapyk) ýakorda emele gelýän magnit meýdanynyň okuny öňki ýagdaý bilen deňeşdirilende belli bir gradus öňe süýşýär.</a:t>
            </a:r>
            <a:endParaRPr lang="tk-TM" sz="3600" dirty="0">
              <a:solidFill>
                <a:schemeClr val="accent1">
                  <a:lumMod val="75000"/>
                </a:schemeClr>
              </a:solidFill>
            </a:endParaRPr>
          </a:p>
        </p:txBody>
      </p:sp>
    </p:spTree>
    <p:extLst>
      <p:ext uri="{BB962C8B-B14F-4D97-AF65-F5344CB8AC3E}">
        <p14:creationId xmlns:p14="http://schemas.microsoft.com/office/powerpoint/2010/main" val="2884455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r>
              <a:rPr lang="tk-TM" sz="3600" dirty="0" smtClean="0">
                <a:solidFill>
                  <a:schemeClr val="accent1">
                    <a:lumMod val="75000"/>
                  </a:schemeClr>
                </a:solidFill>
              </a:rPr>
              <a:t>Bu bolsa oýandyryjy sistemanyň (rotoryň) edil şeýle burça öwrülmegine getirýär. Soňra ýokardaky şertde 2-nji–12-nji, 3-nji–13-nji, 4-nji–14-nji we ş.m. tiristorlar gezekli-gezegine açylýarlar. Netijede rotor statoryň magnit meýdany bilen deň ýygylykda herekete gelýär. </a:t>
            </a:r>
          </a:p>
          <a:p>
            <a:r>
              <a:rPr lang="tk-TM" sz="3600" dirty="0" smtClean="0">
                <a:solidFill>
                  <a:schemeClr val="accent1">
                    <a:lumMod val="75000"/>
                  </a:schemeClr>
                </a:solidFill>
              </a:rPr>
              <a:t>           Wentilli dwigateliň seredilýän görnüşinde ýakoryň (statoryň) düzümine örän köp sanly tiristoryň girýändigi we ýakoryň sarymynyň taýýarlanyşynyň çylşyrymlydygy sebäpli, praktikada ýakoryň sarymlarynyň taýýarlanylyşy üçfazaly asinhron dwigateliň statorynyň sarymlarynyň taýýarlanylyşyna meňzeş hem-de tiristorlarynyň sany az bolan wentilli dwigateller peýdalanylýar. Şeýle dwigateliň elektrik shemasy 2.160-njy suratda görkezilendir.</a:t>
            </a:r>
          </a:p>
          <a:p>
            <a:endParaRPr lang="tk-TM" sz="3600" dirty="0">
              <a:solidFill>
                <a:schemeClr val="accent1">
                  <a:lumMod val="75000"/>
                </a:schemeClr>
              </a:solidFill>
            </a:endParaRPr>
          </a:p>
        </p:txBody>
      </p:sp>
    </p:spTree>
    <p:extLst>
      <p:ext uri="{BB962C8B-B14F-4D97-AF65-F5344CB8AC3E}">
        <p14:creationId xmlns:p14="http://schemas.microsoft.com/office/powerpoint/2010/main" val="18328739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chemeClr val="accent1">
                    <a:lumMod val="75000"/>
                  </a:schemeClr>
                </a:solidFill>
              </a:rPr>
              <a:t>Shemadaky tiristorlar faza-impulsly dolandyryjy sistema arkaly aşakdaky tertipde açylyp ýapylýarlar.</a:t>
            </a:r>
          </a:p>
          <a:p>
            <a:r>
              <a:rPr lang="tk-TM" sz="3200" dirty="0">
                <a:solidFill>
                  <a:schemeClr val="accent1">
                    <a:lumMod val="75000"/>
                  </a:schemeClr>
                </a:solidFill>
              </a:rPr>
              <a:t>a) 2 – 3 – 5 – açyk ; 1 – 4 – 6 – ýapyk.</a:t>
            </a:r>
          </a:p>
          <a:p>
            <a:r>
              <a:rPr lang="tk-TM" sz="3200" dirty="0">
                <a:solidFill>
                  <a:schemeClr val="accent1">
                    <a:lumMod val="75000"/>
                  </a:schemeClr>
                </a:solidFill>
              </a:rPr>
              <a:t>b) 4 – 1 – 5 – açyk ; 3 – 6 – 2 – ýapyk.</a:t>
            </a:r>
          </a:p>
          <a:p>
            <a:r>
              <a:rPr lang="tk-TM" sz="3200" dirty="0">
                <a:solidFill>
                  <a:schemeClr val="accent1">
                    <a:lumMod val="75000"/>
                  </a:schemeClr>
                </a:solidFill>
              </a:rPr>
              <a:t>ç) 6 – 1 – 3 – açyk ; 5 – 2 – 4 – ýapyk</a:t>
            </a:r>
            <a:r>
              <a:rPr lang="tk-TM" sz="3200" dirty="0" smtClean="0">
                <a:solidFill>
                  <a:schemeClr val="accent1">
                    <a:lumMod val="75000"/>
                  </a:schemeClr>
                </a:solidFill>
              </a:rPr>
              <a:t>.</a:t>
            </a:r>
          </a:p>
          <a:p>
            <a:endParaRPr lang="tk-TM" sz="3200" dirty="0">
              <a:solidFill>
                <a:schemeClr val="accent1">
                  <a:lumMod val="75000"/>
                </a:schemeClr>
              </a:solidFill>
            </a:endParaRPr>
          </a:p>
          <a:p>
            <a:endParaRPr lang="tk-TM" sz="3200" dirty="0" smtClean="0">
              <a:solidFill>
                <a:schemeClr val="accent1">
                  <a:lumMod val="75000"/>
                </a:schemeClr>
              </a:solidFill>
            </a:endParaRPr>
          </a:p>
          <a:p>
            <a:endParaRPr lang="tk-TM" sz="3200" dirty="0">
              <a:solidFill>
                <a:schemeClr val="accent1">
                  <a:lumMod val="75000"/>
                </a:schemeClr>
              </a:solidFill>
            </a:endParaRPr>
          </a:p>
          <a:p>
            <a:endParaRPr lang="tk-TM" sz="3200" dirty="0" smtClean="0">
              <a:solidFill>
                <a:schemeClr val="accent1">
                  <a:lumMod val="75000"/>
                </a:schemeClr>
              </a:solidFill>
            </a:endParaRPr>
          </a:p>
          <a:p>
            <a:endParaRPr lang="tk-TM" sz="3200" dirty="0" smtClean="0">
              <a:solidFill>
                <a:schemeClr val="accent1">
                  <a:lumMod val="75000"/>
                </a:schemeClr>
              </a:solidFill>
            </a:endParaRPr>
          </a:p>
          <a:p>
            <a:r>
              <a:rPr lang="tk-TM" sz="3200" dirty="0" smtClean="0">
                <a:solidFill>
                  <a:schemeClr val="accent1">
                    <a:lumMod val="75000"/>
                  </a:schemeClr>
                </a:solidFill>
              </a:rPr>
              <a:t>2.160-njy </a:t>
            </a:r>
            <a:r>
              <a:rPr lang="tk-TM" sz="3200" dirty="0">
                <a:solidFill>
                  <a:schemeClr val="accent1">
                    <a:lumMod val="75000"/>
                  </a:schemeClr>
                </a:solidFill>
              </a:rPr>
              <a:t>surat. Oýandyrylyş sistemasy asinhron dwigateliň statoryna meňzeş wentilli dwigatel.</a:t>
            </a:r>
          </a:p>
          <a:p>
            <a:endParaRPr lang="tk-TM" sz="3600" dirty="0">
              <a:solidFill>
                <a:schemeClr val="accent1">
                  <a:lumMod val="75000"/>
                </a:schemeClr>
              </a:solidFill>
            </a:endParaRPr>
          </a:p>
        </p:txBody>
      </p:sp>
      <p:grpSp>
        <p:nvGrpSpPr>
          <p:cNvPr id="4" name="Group 2"/>
          <p:cNvGrpSpPr>
            <a:grpSpLocks/>
          </p:cNvGrpSpPr>
          <p:nvPr/>
        </p:nvGrpSpPr>
        <p:grpSpPr bwMode="auto">
          <a:xfrm>
            <a:off x="6821374" y="1480457"/>
            <a:ext cx="4441712" cy="4131357"/>
            <a:chOff x="4268" y="10545"/>
            <a:chExt cx="3933" cy="2899"/>
          </a:xfrm>
        </p:grpSpPr>
        <p:grpSp>
          <p:nvGrpSpPr>
            <p:cNvPr id="5" name="Group 3"/>
            <p:cNvGrpSpPr>
              <a:grpSpLocks noChangeAspect="1"/>
            </p:cNvGrpSpPr>
            <p:nvPr/>
          </p:nvGrpSpPr>
          <p:grpSpPr bwMode="auto">
            <a:xfrm>
              <a:off x="4536" y="10634"/>
              <a:ext cx="3362" cy="2576"/>
              <a:chOff x="3594" y="2259"/>
              <a:chExt cx="4200" cy="3630"/>
            </a:xfrm>
          </p:grpSpPr>
          <p:grpSp>
            <p:nvGrpSpPr>
              <p:cNvPr id="26" name="Group 4"/>
              <p:cNvGrpSpPr>
                <a:grpSpLocks noChangeAspect="1"/>
              </p:cNvGrpSpPr>
              <p:nvPr/>
            </p:nvGrpSpPr>
            <p:grpSpPr bwMode="auto">
              <a:xfrm>
                <a:off x="4159" y="3036"/>
                <a:ext cx="420" cy="312"/>
                <a:chOff x="4848" y="3398"/>
                <a:chExt cx="485" cy="360"/>
              </a:xfrm>
            </p:grpSpPr>
            <p:sp>
              <p:nvSpPr>
                <p:cNvPr id="108" name="AutoShape 5"/>
                <p:cNvSpPr>
                  <a:spLocks noChangeAspect="1" noChangeArrowheads="1"/>
                </p:cNvSpPr>
                <p:nvPr/>
              </p:nvSpPr>
              <p:spPr bwMode="auto">
                <a:xfrm>
                  <a:off x="4848" y="3398"/>
                  <a:ext cx="360" cy="3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109" name="Group 6"/>
                <p:cNvGrpSpPr>
                  <a:grpSpLocks noChangeAspect="1"/>
                </p:cNvGrpSpPr>
                <p:nvPr/>
              </p:nvGrpSpPr>
              <p:grpSpPr bwMode="auto">
                <a:xfrm>
                  <a:off x="4848" y="3398"/>
                  <a:ext cx="485" cy="125"/>
                  <a:chOff x="4848" y="3398"/>
                  <a:chExt cx="485" cy="125"/>
                </a:xfrm>
              </p:grpSpPr>
              <p:sp>
                <p:nvSpPr>
                  <p:cNvPr id="110" name="Line 7"/>
                  <p:cNvSpPr>
                    <a:spLocks noChangeAspect="1" noChangeShapeType="1"/>
                  </p:cNvSpPr>
                  <p:nvPr/>
                </p:nvSpPr>
                <p:spPr bwMode="auto">
                  <a:xfrm>
                    <a:off x="4848" y="3398"/>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1" name="Line 8"/>
                  <p:cNvSpPr>
                    <a:spLocks noChangeAspect="1" noChangeShapeType="1"/>
                  </p:cNvSpPr>
                  <p:nvPr/>
                </p:nvSpPr>
                <p:spPr bwMode="auto">
                  <a:xfrm>
                    <a:off x="5208" y="3398"/>
                    <a:ext cx="1"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2" name="Line 9"/>
                  <p:cNvSpPr>
                    <a:spLocks noChangeAspect="1" noChangeShapeType="1"/>
                  </p:cNvSpPr>
                  <p:nvPr/>
                </p:nvSpPr>
                <p:spPr bwMode="auto">
                  <a:xfrm>
                    <a:off x="5208" y="3518"/>
                    <a:ext cx="1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27" name="Group 10"/>
              <p:cNvGrpSpPr>
                <a:grpSpLocks noChangeAspect="1"/>
              </p:cNvGrpSpPr>
              <p:nvPr/>
            </p:nvGrpSpPr>
            <p:grpSpPr bwMode="auto">
              <a:xfrm>
                <a:off x="4734" y="3036"/>
                <a:ext cx="420" cy="420"/>
                <a:chOff x="5928" y="3938"/>
                <a:chExt cx="485" cy="485"/>
              </a:xfrm>
            </p:grpSpPr>
            <p:sp>
              <p:nvSpPr>
                <p:cNvPr id="103" name="AutoShape 11"/>
                <p:cNvSpPr>
                  <a:spLocks noChangeAspect="1" noChangeArrowheads="1"/>
                </p:cNvSpPr>
                <p:nvPr/>
              </p:nvSpPr>
              <p:spPr bwMode="auto">
                <a:xfrm rot="10800000">
                  <a:off x="5928" y="3938"/>
                  <a:ext cx="360" cy="3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104" name="Group 12"/>
                <p:cNvGrpSpPr>
                  <a:grpSpLocks noChangeAspect="1"/>
                </p:cNvGrpSpPr>
                <p:nvPr/>
              </p:nvGrpSpPr>
              <p:grpSpPr bwMode="auto">
                <a:xfrm>
                  <a:off x="5928" y="4298"/>
                  <a:ext cx="485" cy="125"/>
                  <a:chOff x="4848" y="3398"/>
                  <a:chExt cx="485" cy="125"/>
                </a:xfrm>
              </p:grpSpPr>
              <p:sp>
                <p:nvSpPr>
                  <p:cNvPr id="105" name="Line 13"/>
                  <p:cNvSpPr>
                    <a:spLocks noChangeAspect="1" noChangeShapeType="1"/>
                  </p:cNvSpPr>
                  <p:nvPr/>
                </p:nvSpPr>
                <p:spPr bwMode="auto">
                  <a:xfrm>
                    <a:off x="4848" y="3398"/>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6" name="Line 14"/>
                  <p:cNvSpPr>
                    <a:spLocks noChangeAspect="1" noChangeShapeType="1"/>
                  </p:cNvSpPr>
                  <p:nvPr/>
                </p:nvSpPr>
                <p:spPr bwMode="auto">
                  <a:xfrm>
                    <a:off x="5208" y="3398"/>
                    <a:ext cx="1"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7" name="Line 15"/>
                  <p:cNvSpPr>
                    <a:spLocks noChangeAspect="1" noChangeShapeType="1"/>
                  </p:cNvSpPr>
                  <p:nvPr/>
                </p:nvSpPr>
                <p:spPr bwMode="auto">
                  <a:xfrm>
                    <a:off x="5208" y="3518"/>
                    <a:ext cx="1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sp>
            <p:nvSpPr>
              <p:cNvPr id="28" name="Line 16"/>
              <p:cNvSpPr>
                <a:spLocks noChangeAspect="1" noChangeShapeType="1"/>
              </p:cNvSpPr>
              <p:nvPr/>
            </p:nvSpPr>
            <p:spPr bwMode="auto">
              <a:xfrm>
                <a:off x="4306" y="3348"/>
                <a:ext cx="1" cy="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Line 17"/>
              <p:cNvSpPr>
                <a:spLocks noChangeAspect="1" noChangeShapeType="1"/>
              </p:cNvSpPr>
              <p:nvPr/>
            </p:nvSpPr>
            <p:spPr bwMode="auto">
              <a:xfrm>
                <a:off x="4319" y="2660"/>
                <a:ext cx="1" cy="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Line 18"/>
              <p:cNvSpPr>
                <a:spLocks noChangeAspect="1" noChangeShapeType="1"/>
              </p:cNvSpPr>
              <p:nvPr/>
            </p:nvSpPr>
            <p:spPr bwMode="auto">
              <a:xfrm>
                <a:off x="4890" y="3348"/>
                <a:ext cx="1" cy="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Line 19"/>
              <p:cNvSpPr>
                <a:spLocks noChangeAspect="1" noChangeShapeType="1"/>
              </p:cNvSpPr>
              <p:nvPr/>
            </p:nvSpPr>
            <p:spPr bwMode="auto">
              <a:xfrm>
                <a:off x="4306" y="3711"/>
                <a:ext cx="57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Oval 20"/>
              <p:cNvSpPr>
                <a:spLocks noChangeAspect="1" noChangeArrowheads="1"/>
              </p:cNvSpPr>
              <p:nvPr/>
            </p:nvSpPr>
            <p:spPr bwMode="auto">
              <a:xfrm>
                <a:off x="3594" y="2619"/>
                <a:ext cx="58" cy="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Oval 21"/>
              <p:cNvSpPr>
                <a:spLocks noChangeAspect="1" noChangeArrowheads="1"/>
              </p:cNvSpPr>
              <p:nvPr/>
            </p:nvSpPr>
            <p:spPr bwMode="auto">
              <a:xfrm>
                <a:off x="4566" y="3685"/>
                <a:ext cx="58" cy="6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34" name="Group 22"/>
              <p:cNvGrpSpPr>
                <a:grpSpLocks noChangeAspect="1"/>
              </p:cNvGrpSpPr>
              <p:nvPr/>
            </p:nvGrpSpPr>
            <p:grpSpPr bwMode="auto">
              <a:xfrm>
                <a:off x="5405" y="3057"/>
                <a:ext cx="420" cy="312"/>
                <a:chOff x="4848" y="3398"/>
                <a:chExt cx="485" cy="360"/>
              </a:xfrm>
            </p:grpSpPr>
            <p:sp>
              <p:nvSpPr>
                <p:cNvPr id="98" name="AutoShape 23"/>
                <p:cNvSpPr>
                  <a:spLocks noChangeAspect="1" noChangeArrowheads="1"/>
                </p:cNvSpPr>
                <p:nvPr/>
              </p:nvSpPr>
              <p:spPr bwMode="auto">
                <a:xfrm>
                  <a:off x="4848" y="3398"/>
                  <a:ext cx="360" cy="3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99" name="Group 24"/>
                <p:cNvGrpSpPr>
                  <a:grpSpLocks noChangeAspect="1"/>
                </p:cNvGrpSpPr>
                <p:nvPr/>
              </p:nvGrpSpPr>
              <p:grpSpPr bwMode="auto">
                <a:xfrm>
                  <a:off x="4848" y="3398"/>
                  <a:ext cx="485" cy="125"/>
                  <a:chOff x="4848" y="3398"/>
                  <a:chExt cx="485" cy="125"/>
                </a:xfrm>
              </p:grpSpPr>
              <p:sp>
                <p:nvSpPr>
                  <p:cNvPr id="100" name="Line 25"/>
                  <p:cNvSpPr>
                    <a:spLocks noChangeAspect="1" noChangeShapeType="1"/>
                  </p:cNvSpPr>
                  <p:nvPr/>
                </p:nvSpPr>
                <p:spPr bwMode="auto">
                  <a:xfrm>
                    <a:off x="4848" y="3398"/>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1" name="Line 26"/>
                  <p:cNvSpPr>
                    <a:spLocks noChangeAspect="1" noChangeShapeType="1"/>
                  </p:cNvSpPr>
                  <p:nvPr/>
                </p:nvSpPr>
                <p:spPr bwMode="auto">
                  <a:xfrm>
                    <a:off x="5208" y="3398"/>
                    <a:ext cx="1"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 name="Line 27"/>
                  <p:cNvSpPr>
                    <a:spLocks noChangeAspect="1" noChangeShapeType="1"/>
                  </p:cNvSpPr>
                  <p:nvPr/>
                </p:nvSpPr>
                <p:spPr bwMode="auto">
                  <a:xfrm>
                    <a:off x="5208" y="3518"/>
                    <a:ext cx="1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35" name="Group 28"/>
              <p:cNvGrpSpPr>
                <a:grpSpLocks noChangeAspect="1"/>
              </p:cNvGrpSpPr>
              <p:nvPr/>
            </p:nvGrpSpPr>
            <p:grpSpPr bwMode="auto">
              <a:xfrm>
                <a:off x="5980" y="3057"/>
                <a:ext cx="420" cy="420"/>
                <a:chOff x="5928" y="3938"/>
                <a:chExt cx="485" cy="485"/>
              </a:xfrm>
            </p:grpSpPr>
            <p:sp>
              <p:nvSpPr>
                <p:cNvPr id="93" name="AutoShape 29"/>
                <p:cNvSpPr>
                  <a:spLocks noChangeAspect="1" noChangeArrowheads="1"/>
                </p:cNvSpPr>
                <p:nvPr/>
              </p:nvSpPr>
              <p:spPr bwMode="auto">
                <a:xfrm rot="10800000">
                  <a:off x="5928" y="3938"/>
                  <a:ext cx="360" cy="3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94" name="Group 30"/>
                <p:cNvGrpSpPr>
                  <a:grpSpLocks noChangeAspect="1"/>
                </p:cNvGrpSpPr>
                <p:nvPr/>
              </p:nvGrpSpPr>
              <p:grpSpPr bwMode="auto">
                <a:xfrm>
                  <a:off x="5928" y="4298"/>
                  <a:ext cx="485" cy="125"/>
                  <a:chOff x="4848" y="3398"/>
                  <a:chExt cx="485" cy="125"/>
                </a:xfrm>
              </p:grpSpPr>
              <p:sp>
                <p:nvSpPr>
                  <p:cNvPr id="95" name="Line 31"/>
                  <p:cNvSpPr>
                    <a:spLocks noChangeAspect="1" noChangeShapeType="1"/>
                  </p:cNvSpPr>
                  <p:nvPr/>
                </p:nvSpPr>
                <p:spPr bwMode="auto">
                  <a:xfrm>
                    <a:off x="4848" y="3398"/>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6" name="Line 32"/>
                  <p:cNvSpPr>
                    <a:spLocks noChangeAspect="1" noChangeShapeType="1"/>
                  </p:cNvSpPr>
                  <p:nvPr/>
                </p:nvSpPr>
                <p:spPr bwMode="auto">
                  <a:xfrm>
                    <a:off x="5208" y="3398"/>
                    <a:ext cx="1"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7" name="Line 33"/>
                  <p:cNvSpPr>
                    <a:spLocks noChangeAspect="1" noChangeShapeType="1"/>
                  </p:cNvSpPr>
                  <p:nvPr/>
                </p:nvSpPr>
                <p:spPr bwMode="auto">
                  <a:xfrm>
                    <a:off x="5208" y="3518"/>
                    <a:ext cx="1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sp>
            <p:nvSpPr>
              <p:cNvPr id="36" name="Line 34"/>
              <p:cNvSpPr>
                <a:spLocks noChangeAspect="1" noChangeShapeType="1"/>
              </p:cNvSpPr>
              <p:nvPr/>
            </p:nvSpPr>
            <p:spPr bwMode="auto">
              <a:xfrm>
                <a:off x="5552" y="3369"/>
                <a:ext cx="1" cy="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7" name="Line 35"/>
              <p:cNvSpPr>
                <a:spLocks noChangeAspect="1" noChangeShapeType="1"/>
              </p:cNvSpPr>
              <p:nvPr/>
            </p:nvSpPr>
            <p:spPr bwMode="auto">
              <a:xfrm>
                <a:off x="5565" y="2681"/>
                <a:ext cx="1" cy="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Line 36"/>
              <p:cNvSpPr>
                <a:spLocks noChangeAspect="1" noChangeShapeType="1"/>
              </p:cNvSpPr>
              <p:nvPr/>
            </p:nvSpPr>
            <p:spPr bwMode="auto">
              <a:xfrm>
                <a:off x="6136" y="3369"/>
                <a:ext cx="1" cy="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Line 37"/>
              <p:cNvSpPr>
                <a:spLocks noChangeAspect="1" noChangeShapeType="1"/>
              </p:cNvSpPr>
              <p:nvPr/>
            </p:nvSpPr>
            <p:spPr bwMode="auto">
              <a:xfrm>
                <a:off x="5552" y="3732"/>
                <a:ext cx="57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0" name="Oval 38"/>
              <p:cNvSpPr>
                <a:spLocks noChangeAspect="1" noChangeArrowheads="1"/>
              </p:cNvSpPr>
              <p:nvPr/>
            </p:nvSpPr>
            <p:spPr bwMode="auto">
              <a:xfrm>
                <a:off x="3594" y="2259"/>
                <a:ext cx="58" cy="6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Oval 39"/>
              <p:cNvSpPr>
                <a:spLocks noChangeAspect="1" noChangeArrowheads="1"/>
              </p:cNvSpPr>
              <p:nvPr/>
            </p:nvSpPr>
            <p:spPr bwMode="auto">
              <a:xfrm>
                <a:off x="4854" y="2259"/>
                <a:ext cx="58" cy="5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Oval 40"/>
              <p:cNvSpPr>
                <a:spLocks noChangeAspect="1" noChangeArrowheads="1"/>
              </p:cNvSpPr>
              <p:nvPr/>
            </p:nvSpPr>
            <p:spPr bwMode="auto">
              <a:xfrm>
                <a:off x="5812" y="3706"/>
                <a:ext cx="58" cy="6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3" name="Group 41"/>
              <p:cNvGrpSpPr>
                <a:grpSpLocks noChangeAspect="1"/>
              </p:cNvGrpSpPr>
              <p:nvPr/>
            </p:nvGrpSpPr>
            <p:grpSpPr bwMode="auto">
              <a:xfrm>
                <a:off x="6651" y="3057"/>
                <a:ext cx="420" cy="312"/>
                <a:chOff x="4848" y="3398"/>
                <a:chExt cx="485" cy="360"/>
              </a:xfrm>
            </p:grpSpPr>
            <p:sp>
              <p:nvSpPr>
                <p:cNvPr id="88" name="AutoShape 42"/>
                <p:cNvSpPr>
                  <a:spLocks noChangeAspect="1" noChangeArrowheads="1"/>
                </p:cNvSpPr>
                <p:nvPr/>
              </p:nvSpPr>
              <p:spPr bwMode="auto">
                <a:xfrm>
                  <a:off x="4848" y="3398"/>
                  <a:ext cx="360" cy="3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Group 43"/>
                <p:cNvGrpSpPr>
                  <a:grpSpLocks noChangeAspect="1"/>
                </p:cNvGrpSpPr>
                <p:nvPr/>
              </p:nvGrpSpPr>
              <p:grpSpPr bwMode="auto">
                <a:xfrm>
                  <a:off x="4848" y="3398"/>
                  <a:ext cx="485" cy="125"/>
                  <a:chOff x="4848" y="3398"/>
                  <a:chExt cx="485" cy="125"/>
                </a:xfrm>
              </p:grpSpPr>
              <p:sp>
                <p:nvSpPr>
                  <p:cNvPr id="90" name="Line 44"/>
                  <p:cNvSpPr>
                    <a:spLocks noChangeAspect="1" noChangeShapeType="1"/>
                  </p:cNvSpPr>
                  <p:nvPr/>
                </p:nvSpPr>
                <p:spPr bwMode="auto">
                  <a:xfrm>
                    <a:off x="4848" y="3398"/>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1" name="Line 45"/>
                  <p:cNvSpPr>
                    <a:spLocks noChangeAspect="1" noChangeShapeType="1"/>
                  </p:cNvSpPr>
                  <p:nvPr/>
                </p:nvSpPr>
                <p:spPr bwMode="auto">
                  <a:xfrm>
                    <a:off x="5208" y="3398"/>
                    <a:ext cx="1"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2" name="Line 46"/>
                  <p:cNvSpPr>
                    <a:spLocks noChangeAspect="1" noChangeShapeType="1"/>
                  </p:cNvSpPr>
                  <p:nvPr/>
                </p:nvSpPr>
                <p:spPr bwMode="auto">
                  <a:xfrm>
                    <a:off x="5208" y="3518"/>
                    <a:ext cx="1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4" name="Group 47"/>
              <p:cNvGrpSpPr>
                <a:grpSpLocks noChangeAspect="1"/>
              </p:cNvGrpSpPr>
              <p:nvPr/>
            </p:nvGrpSpPr>
            <p:grpSpPr bwMode="auto">
              <a:xfrm>
                <a:off x="7226" y="3054"/>
                <a:ext cx="420" cy="420"/>
                <a:chOff x="5928" y="3938"/>
                <a:chExt cx="485" cy="485"/>
              </a:xfrm>
            </p:grpSpPr>
            <p:sp>
              <p:nvSpPr>
                <p:cNvPr id="83" name="AutoShape 48"/>
                <p:cNvSpPr>
                  <a:spLocks noChangeAspect="1" noChangeArrowheads="1"/>
                </p:cNvSpPr>
                <p:nvPr/>
              </p:nvSpPr>
              <p:spPr bwMode="auto">
                <a:xfrm rot="10800000">
                  <a:off x="5928" y="3938"/>
                  <a:ext cx="360" cy="3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84" name="Group 49"/>
                <p:cNvGrpSpPr>
                  <a:grpSpLocks noChangeAspect="1"/>
                </p:cNvGrpSpPr>
                <p:nvPr/>
              </p:nvGrpSpPr>
              <p:grpSpPr bwMode="auto">
                <a:xfrm>
                  <a:off x="5928" y="4298"/>
                  <a:ext cx="485" cy="125"/>
                  <a:chOff x="4848" y="3398"/>
                  <a:chExt cx="485" cy="125"/>
                </a:xfrm>
              </p:grpSpPr>
              <p:sp>
                <p:nvSpPr>
                  <p:cNvPr id="85" name="Line 50"/>
                  <p:cNvSpPr>
                    <a:spLocks noChangeAspect="1" noChangeShapeType="1"/>
                  </p:cNvSpPr>
                  <p:nvPr/>
                </p:nvSpPr>
                <p:spPr bwMode="auto">
                  <a:xfrm>
                    <a:off x="4848" y="3398"/>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6" name="Line 51"/>
                  <p:cNvSpPr>
                    <a:spLocks noChangeAspect="1" noChangeShapeType="1"/>
                  </p:cNvSpPr>
                  <p:nvPr/>
                </p:nvSpPr>
                <p:spPr bwMode="auto">
                  <a:xfrm>
                    <a:off x="5208" y="3398"/>
                    <a:ext cx="1"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7" name="Line 52"/>
                  <p:cNvSpPr>
                    <a:spLocks noChangeAspect="1" noChangeShapeType="1"/>
                  </p:cNvSpPr>
                  <p:nvPr/>
                </p:nvSpPr>
                <p:spPr bwMode="auto">
                  <a:xfrm>
                    <a:off x="5208" y="3518"/>
                    <a:ext cx="1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sp>
            <p:nvSpPr>
              <p:cNvPr id="45" name="Line 53"/>
              <p:cNvSpPr>
                <a:spLocks noChangeAspect="1" noChangeShapeType="1"/>
              </p:cNvSpPr>
              <p:nvPr/>
            </p:nvSpPr>
            <p:spPr bwMode="auto">
              <a:xfrm>
                <a:off x="6798" y="3369"/>
                <a:ext cx="1" cy="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6" name="Line 54"/>
              <p:cNvSpPr>
                <a:spLocks noChangeAspect="1" noChangeShapeType="1"/>
              </p:cNvSpPr>
              <p:nvPr/>
            </p:nvSpPr>
            <p:spPr bwMode="auto">
              <a:xfrm>
                <a:off x="6811" y="2681"/>
                <a:ext cx="1" cy="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7" name="Line 55"/>
              <p:cNvSpPr>
                <a:spLocks noChangeAspect="1" noChangeShapeType="1"/>
              </p:cNvSpPr>
              <p:nvPr/>
            </p:nvSpPr>
            <p:spPr bwMode="auto">
              <a:xfrm>
                <a:off x="7382" y="3369"/>
                <a:ext cx="1" cy="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8" name="Line 56"/>
              <p:cNvSpPr>
                <a:spLocks noChangeAspect="1" noChangeShapeType="1"/>
              </p:cNvSpPr>
              <p:nvPr/>
            </p:nvSpPr>
            <p:spPr bwMode="auto">
              <a:xfrm>
                <a:off x="6798" y="3732"/>
                <a:ext cx="57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9" name="Oval 57"/>
              <p:cNvSpPr>
                <a:spLocks noChangeAspect="1" noChangeArrowheads="1"/>
              </p:cNvSpPr>
              <p:nvPr/>
            </p:nvSpPr>
            <p:spPr bwMode="auto">
              <a:xfrm>
                <a:off x="6099" y="2259"/>
                <a:ext cx="58" cy="5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Oval 58"/>
              <p:cNvSpPr>
                <a:spLocks noChangeAspect="1" noChangeArrowheads="1"/>
              </p:cNvSpPr>
              <p:nvPr/>
            </p:nvSpPr>
            <p:spPr bwMode="auto">
              <a:xfrm>
                <a:off x="7043" y="3706"/>
                <a:ext cx="58" cy="6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1" name="Group 59"/>
              <p:cNvGrpSpPr>
                <a:grpSpLocks noChangeAspect="1"/>
              </p:cNvGrpSpPr>
              <p:nvPr/>
            </p:nvGrpSpPr>
            <p:grpSpPr bwMode="auto">
              <a:xfrm>
                <a:off x="4479" y="3729"/>
                <a:ext cx="2716" cy="1818"/>
                <a:chOff x="4554" y="5271"/>
                <a:chExt cx="2716" cy="1818"/>
              </a:xfrm>
            </p:grpSpPr>
            <p:grpSp>
              <p:nvGrpSpPr>
                <p:cNvPr id="63" name="Group 60"/>
                <p:cNvGrpSpPr>
                  <a:grpSpLocks noChangeAspect="1"/>
                </p:cNvGrpSpPr>
                <p:nvPr/>
              </p:nvGrpSpPr>
              <p:grpSpPr bwMode="auto">
                <a:xfrm rot="32400000" flipH="1" flipV="1">
                  <a:off x="5818" y="5633"/>
                  <a:ext cx="116" cy="700"/>
                  <a:chOff x="3635" y="4016"/>
                  <a:chExt cx="115" cy="701"/>
                </a:xfrm>
              </p:grpSpPr>
              <p:sp>
                <p:nvSpPr>
                  <p:cNvPr id="80" name="Arc 61"/>
                  <p:cNvSpPr>
                    <a:spLocks noChangeAspect="1"/>
                  </p:cNvSpPr>
                  <p:nvPr/>
                </p:nvSpPr>
                <p:spPr bwMode="auto">
                  <a:xfrm rot="10800000">
                    <a:off x="3639" y="4016"/>
                    <a:ext cx="108" cy="227"/>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1" name="Arc 62"/>
                  <p:cNvSpPr>
                    <a:spLocks noChangeAspect="1"/>
                  </p:cNvSpPr>
                  <p:nvPr/>
                </p:nvSpPr>
                <p:spPr bwMode="auto">
                  <a:xfrm rot="10800000">
                    <a:off x="3635" y="4257"/>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2" name="Arc 63"/>
                  <p:cNvSpPr>
                    <a:spLocks noChangeAspect="1"/>
                  </p:cNvSpPr>
                  <p:nvPr/>
                </p:nvSpPr>
                <p:spPr bwMode="auto">
                  <a:xfrm rot="10800000">
                    <a:off x="3642" y="4488"/>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64" name="Line 64"/>
                <p:cNvSpPr>
                  <a:spLocks noChangeAspect="1" noChangeShapeType="1"/>
                </p:cNvSpPr>
                <p:nvPr/>
              </p:nvSpPr>
              <p:spPr bwMode="auto">
                <a:xfrm rot="21600000" flipH="1" flipV="1">
                  <a:off x="5923" y="6343"/>
                  <a:ext cx="0" cy="3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65" name="Group 65"/>
                <p:cNvGrpSpPr>
                  <a:grpSpLocks noChangeAspect="1"/>
                </p:cNvGrpSpPr>
                <p:nvPr/>
              </p:nvGrpSpPr>
              <p:grpSpPr bwMode="auto">
                <a:xfrm rot="28800000" flipH="1" flipV="1">
                  <a:off x="6497" y="6316"/>
                  <a:ext cx="121" cy="1425"/>
                  <a:chOff x="6192" y="3859"/>
                  <a:chExt cx="121" cy="1425"/>
                </a:xfrm>
              </p:grpSpPr>
              <p:grpSp>
                <p:nvGrpSpPr>
                  <p:cNvPr id="74" name="Group 66"/>
                  <p:cNvGrpSpPr>
                    <a:grpSpLocks noChangeAspect="1"/>
                  </p:cNvGrpSpPr>
                  <p:nvPr/>
                </p:nvGrpSpPr>
                <p:grpSpPr bwMode="auto">
                  <a:xfrm rot="10800000">
                    <a:off x="6197" y="4231"/>
                    <a:ext cx="116" cy="700"/>
                    <a:chOff x="3635" y="4016"/>
                    <a:chExt cx="115" cy="701"/>
                  </a:xfrm>
                </p:grpSpPr>
                <p:sp>
                  <p:nvSpPr>
                    <p:cNvPr id="77" name="Arc 67"/>
                    <p:cNvSpPr>
                      <a:spLocks noChangeAspect="1"/>
                    </p:cNvSpPr>
                    <p:nvPr/>
                  </p:nvSpPr>
                  <p:spPr bwMode="auto">
                    <a:xfrm rot="10800000">
                      <a:off x="3639" y="4016"/>
                      <a:ext cx="108" cy="227"/>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8" name="Arc 68"/>
                    <p:cNvSpPr>
                      <a:spLocks noChangeAspect="1"/>
                    </p:cNvSpPr>
                    <p:nvPr/>
                  </p:nvSpPr>
                  <p:spPr bwMode="auto">
                    <a:xfrm rot="10800000">
                      <a:off x="3635" y="4257"/>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9" name="Arc 69"/>
                    <p:cNvSpPr>
                      <a:spLocks noChangeAspect="1"/>
                    </p:cNvSpPr>
                    <p:nvPr/>
                  </p:nvSpPr>
                  <p:spPr bwMode="auto">
                    <a:xfrm rot="10800000">
                      <a:off x="3642" y="4488"/>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75" name="Line 70"/>
                  <p:cNvSpPr>
                    <a:spLocks noChangeAspect="1" noChangeShapeType="1"/>
                  </p:cNvSpPr>
                  <p:nvPr/>
                </p:nvSpPr>
                <p:spPr bwMode="auto">
                  <a:xfrm>
                    <a:off x="6208" y="3859"/>
                    <a:ext cx="0" cy="3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6" name="Line 71"/>
                  <p:cNvSpPr>
                    <a:spLocks noChangeAspect="1" noChangeShapeType="1"/>
                  </p:cNvSpPr>
                  <p:nvPr/>
                </p:nvSpPr>
                <p:spPr bwMode="auto">
                  <a:xfrm>
                    <a:off x="6192" y="4925"/>
                    <a:ext cx="2" cy="3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72"/>
                <p:cNvGrpSpPr>
                  <a:grpSpLocks noChangeAspect="1"/>
                </p:cNvGrpSpPr>
                <p:nvPr/>
              </p:nvGrpSpPr>
              <p:grpSpPr bwMode="auto">
                <a:xfrm rot="25200000" flipH="1" flipV="1">
                  <a:off x="5206" y="6316"/>
                  <a:ext cx="121" cy="1425"/>
                  <a:chOff x="6192" y="3859"/>
                  <a:chExt cx="121" cy="1425"/>
                </a:xfrm>
              </p:grpSpPr>
              <p:grpSp>
                <p:nvGrpSpPr>
                  <p:cNvPr id="68" name="Group 73"/>
                  <p:cNvGrpSpPr>
                    <a:grpSpLocks noChangeAspect="1"/>
                  </p:cNvGrpSpPr>
                  <p:nvPr/>
                </p:nvGrpSpPr>
                <p:grpSpPr bwMode="auto">
                  <a:xfrm rot="10800000">
                    <a:off x="6197" y="4231"/>
                    <a:ext cx="116" cy="700"/>
                    <a:chOff x="3635" y="4016"/>
                    <a:chExt cx="115" cy="701"/>
                  </a:xfrm>
                </p:grpSpPr>
                <p:sp>
                  <p:nvSpPr>
                    <p:cNvPr id="71" name="Arc 74"/>
                    <p:cNvSpPr>
                      <a:spLocks noChangeAspect="1"/>
                    </p:cNvSpPr>
                    <p:nvPr/>
                  </p:nvSpPr>
                  <p:spPr bwMode="auto">
                    <a:xfrm rot="10800000">
                      <a:off x="3639" y="4016"/>
                      <a:ext cx="108" cy="227"/>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2" name="Arc 75"/>
                    <p:cNvSpPr>
                      <a:spLocks noChangeAspect="1"/>
                    </p:cNvSpPr>
                    <p:nvPr/>
                  </p:nvSpPr>
                  <p:spPr bwMode="auto">
                    <a:xfrm rot="10800000">
                      <a:off x="3635" y="4257"/>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3" name="Arc 76"/>
                    <p:cNvSpPr>
                      <a:spLocks noChangeAspect="1"/>
                    </p:cNvSpPr>
                    <p:nvPr/>
                  </p:nvSpPr>
                  <p:spPr bwMode="auto">
                    <a:xfrm rot="10800000">
                      <a:off x="3642" y="4488"/>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69" name="Line 77"/>
                  <p:cNvSpPr>
                    <a:spLocks noChangeAspect="1" noChangeShapeType="1"/>
                  </p:cNvSpPr>
                  <p:nvPr/>
                </p:nvSpPr>
                <p:spPr bwMode="auto">
                  <a:xfrm>
                    <a:off x="6208" y="3859"/>
                    <a:ext cx="0" cy="3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0" name="Line 78"/>
                  <p:cNvSpPr>
                    <a:spLocks noChangeAspect="1" noChangeShapeType="1"/>
                  </p:cNvSpPr>
                  <p:nvPr/>
                </p:nvSpPr>
                <p:spPr bwMode="auto">
                  <a:xfrm>
                    <a:off x="6192" y="4925"/>
                    <a:ext cx="2" cy="3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67" name="Line 79"/>
                <p:cNvSpPr>
                  <a:spLocks noChangeAspect="1" noChangeShapeType="1"/>
                </p:cNvSpPr>
                <p:nvPr/>
              </p:nvSpPr>
              <p:spPr bwMode="auto">
                <a:xfrm rot="21600000" flipH="1" flipV="1">
                  <a:off x="5915" y="5271"/>
                  <a:ext cx="1" cy="3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52" name="Line 80"/>
              <p:cNvSpPr>
                <a:spLocks noChangeAspect="1" noChangeShapeType="1"/>
              </p:cNvSpPr>
              <p:nvPr/>
            </p:nvSpPr>
            <p:spPr bwMode="auto">
              <a:xfrm>
                <a:off x="4584" y="3714"/>
                <a:ext cx="1"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3" name="Line 81"/>
              <p:cNvSpPr>
                <a:spLocks noChangeAspect="1" noChangeShapeType="1"/>
              </p:cNvSpPr>
              <p:nvPr/>
            </p:nvSpPr>
            <p:spPr bwMode="auto">
              <a:xfrm>
                <a:off x="7074" y="3729"/>
                <a:ext cx="1"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4" name="Line 82"/>
              <p:cNvSpPr>
                <a:spLocks noChangeAspect="1" noChangeShapeType="1"/>
              </p:cNvSpPr>
              <p:nvPr/>
            </p:nvSpPr>
            <p:spPr bwMode="auto">
              <a:xfrm>
                <a:off x="3654" y="2649"/>
                <a:ext cx="41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5" name="Line 83"/>
              <p:cNvSpPr>
                <a:spLocks noChangeAspect="1" noChangeShapeType="1"/>
              </p:cNvSpPr>
              <p:nvPr/>
            </p:nvSpPr>
            <p:spPr bwMode="auto">
              <a:xfrm>
                <a:off x="3654" y="2288"/>
                <a:ext cx="41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6" name="Line 84"/>
              <p:cNvSpPr>
                <a:spLocks noChangeAspect="1" noChangeShapeType="1"/>
              </p:cNvSpPr>
              <p:nvPr/>
            </p:nvSpPr>
            <p:spPr bwMode="auto">
              <a:xfrm flipV="1">
                <a:off x="4884" y="2308"/>
                <a:ext cx="1" cy="7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7" name="Line 85"/>
              <p:cNvSpPr>
                <a:spLocks noChangeAspect="1" noChangeShapeType="1"/>
              </p:cNvSpPr>
              <p:nvPr/>
            </p:nvSpPr>
            <p:spPr bwMode="auto">
              <a:xfrm flipV="1">
                <a:off x="6129" y="2319"/>
                <a:ext cx="1" cy="7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8" name="Line 86"/>
              <p:cNvSpPr>
                <a:spLocks noChangeAspect="1" noChangeShapeType="1"/>
              </p:cNvSpPr>
              <p:nvPr/>
            </p:nvSpPr>
            <p:spPr bwMode="auto">
              <a:xfrm flipV="1">
                <a:off x="7374" y="2319"/>
                <a:ext cx="1" cy="7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9" name="Oval 87"/>
              <p:cNvSpPr>
                <a:spLocks noChangeAspect="1" noChangeArrowheads="1"/>
              </p:cNvSpPr>
              <p:nvPr/>
            </p:nvSpPr>
            <p:spPr bwMode="auto">
              <a:xfrm>
                <a:off x="4284" y="2619"/>
                <a:ext cx="58" cy="5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Oval 88"/>
              <p:cNvSpPr>
                <a:spLocks noChangeAspect="1" noChangeArrowheads="1"/>
              </p:cNvSpPr>
              <p:nvPr/>
            </p:nvSpPr>
            <p:spPr bwMode="auto">
              <a:xfrm>
                <a:off x="5544" y="2619"/>
                <a:ext cx="58" cy="5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Oval 89"/>
              <p:cNvSpPr>
                <a:spLocks noChangeAspect="1" noChangeArrowheads="1"/>
              </p:cNvSpPr>
              <p:nvPr/>
            </p:nvSpPr>
            <p:spPr bwMode="auto">
              <a:xfrm>
                <a:off x="6789" y="2619"/>
                <a:ext cx="58" cy="5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Oval 90"/>
              <p:cNvSpPr>
                <a:spLocks noChangeAspect="1" noChangeArrowheads="1"/>
              </p:cNvSpPr>
              <p:nvPr/>
            </p:nvSpPr>
            <p:spPr bwMode="auto">
              <a:xfrm>
                <a:off x="7344" y="2259"/>
                <a:ext cx="58" cy="5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 name="Oval 91"/>
            <p:cNvSpPr>
              <a:spLocks noChangeAspect="1" noChangeArrowheads="1"/>
            </p:cNvSpPr>
            <p:nvPr/>
          </p:nvSpPr>
          <p:spPr bwMode="auto">
            <a:xfrm>
              <a:off x="6037" y="12933"/>
              <a:ext cx="576" cy="511"/>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7" name="Group 92"/>
            <p:cNvGrpSpPr>
              <a:grpSpLocks noChangeAspect="1"/>
            </p:cNvGrpSpPr>
            <p:nvPr/>
          </p:nvGrpSpPr>
          <p:grpSpPr bwMode="auto">
            <a:xfrm>
              <a:off x="6121" y="13115"/>
              <a:ext cx="404" cy="137"/>
              <a:chOff x="4734" y="6429"/>
              <a:chExt cx="900" cy="360"/>
            </a:xfrm>
          </p:grpSpPr>
          <p:grpSp>
            <p:nvGrpSpPr>
              <p:cNvPr id="16" name="Group 93"/>
              <p:cNvGrpSpPr>
                <a:grpSpLocks noChangeAspect="1"/>
              </p:cNvGrpSpPr>
              <p:nvPr/>
            </p:nvGrpSpPr>
            <p:grpSpPr bwMode="auto">
              <a:xfrm>
                <a:off x="4734" y="6429"/>
                <a:ext cx="180" cy="360"/>
                <a:chOff x="4734" y="6429"/>
                <a:chExt cx="180" cy="360"/>
              </a:xfrm>
            </p:grpSpPr>
            <p:sp>
              <p:nvSpPr>
                <p:cNvPr id="24" name="Line 94"/>
                <p:cNvSpPr>
                  <a:spLocks noChangeAspect="1" noChangeShapeType="1"/>
                </p:cNvSpPr>
                <p:nvPr/>
              </p:nvSpPr>
              <p:spPr bwMode="auto">
                <a:xfrm>
                  <a:off x="4734" y="6429"/>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Line 95"/>
                <p:cNvSpPr>
                  <a:spLocks noChangeAspect="1" noChangeShapeType="1"/>
                </p:cNvSpPr>
                <p:nvPr/>
              </p:nvSpPr>
              <p:spPr bwMode="auto">
                <a:xfrm>
                  <a:off x="4913" y="6429"/>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17" name="Group 96"/>
              <p:cNvGrpSpPr>
                <a:grpSpLocks noChangeAspect="1"/>
              </p:cNvGrpSpPr>
              <p:nvPr/>
            </p:nvGrpSpPr>
            <p:grpSpPr bwMode="auto">
              <a:xfrm flipH="1">
                <a:off x="5454" y="6429"/>
                <a:ext cx="180" cy="360"/>
                <a:chOff x="4734" y="6429"/>
                <a:chExt cx="180" cy="360"/>
              </a:xfrm>
            </p:grpSpPr>
            <p:sp>
              <p:nvSpPr>
                <p:cNvPr id="22" name="Line 97"/>
                <p:cNvSpPr>
                  <a:spLocks noChangeAspect="1" noChangeShapeType="1"/>
                </p:cNvSpPr>
                <p:nvPr/>
              </p:nvSpPr>
              <p:spPr bwMode="auto">
                <a:xfrm>
                  <a:off x="4734" y="6429"/>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Line 98"/>
                <p:cNvSpPr>
                  <a:spLocks noChangeAspect="1" noChangeShapeType="1"/>
                </p:cNvSpPr>
                <p:nvPr/>
              </p:nvSpPr>
              <p:spPr bwMode="auto">
                <a:xfrm>
                  <a:off x="4913" y="6429"/>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18" name="Line 99"/>
              <p:cNvSpPr>
                <a:spLocks noChangeAspect="1" noChangeShapeType="1"/>
              </p:cNvSpPr>
              <p:nvPr/>
            </p:nvSpPr>
            <p:spPr bwMode="auto">
              <a:xfrm>
                <a:off x="4734" y="6789"/>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Line 100"/>
              <p:cNvSpPr>
                <a:spLocks noChangeAspect="1" noChangeShapeType="1"/>
              </p:cNvSpPr>
              <p:nvPr/>
            </p:nvSpPr>
            <p:spPr bwMode="auto">
              <a:xfrm>
                <a:off x="4914" y="6609"/>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Line 101"/>
              <p:cNvSpPr>
                <a:spLocks noChangeAspect="1" noChangeShapeType="1"/>
              </p:cNvSpPr>
              <p:nvPr/>
            </p:nvSpPr>
            <p:spPr bwMode="auto">
              <a:xfrm>
                <a:off x="5454" y="6429"/>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Line 102"/>
              <p:cNvSpPr>
                <a:spLocks noChangeAspect="1" noChangeShapeType="1"/>
              </p:cNvSpPr>
              <p:nvPr/>
            </p:nvSpPr>
            <p:spPr bwMode="auto">
              <a:xfrm>
                <a:off x="4734" y="6429"/>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aphicFrame>
          <p:nvGraphicFramePr>
            <p:cNvPr id="8" name="Объект 7"/>
            <p:cNvGraphicFramePr>
              <a:graphicFrameLocks noChangeAspect="1"/>
            </p:cNvGraphicFramePr>
            <p:nvPr/>
          </p:nvGraphicFramePr>
          <p:xfrm>
            <a:off x="4496" y="11169"/>
            <a:ext cx="420" cy="285"/>
          </p:xfrm>
          <a:graphic>
            <a:graphicData uri="http://schemas.openxmlformats.org/presentationml/2006/ole">
              <mc:AlternateContent xmlns:mc="http://schemas.openxmlformats.org/markup-compatibility/2006">
                <mc:Choice xmlns:v="urn:schemas-microsoft-com:vml" Requires="v">
                  <p:oleObj spid="_x0000_s1279" name="Equation" r:id="rId3" imgW="266400" imgH="177480" progId="Equation.DSMT4">
                    <p:embed/>
                  </p:oleObj>
                </mc:Choice>
                <mc:Fallback>
                  <p:oleObj name="Equation" r:id="rId3" imgW="266400" imgH="177480" progId="Equation.DSMT4">
                    <p:embed/>
                    <p:pic>
                      <p:nvPicPr>
                        <p:cNvPr id="0" name="Object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 y="11169"/>
                          <a:ext cx="42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Объект 8"/>
            <p:cNvGraphicFramePr>
              <a:graphicFrameLocks noChangeAspect="1"/>
            </p:cNvGraphicFramePr>
            <p:nvPr/>
          </p:nvGraphicFramePr>
          <p:xfrm>
            <a:off x="7741" y="11112"/>
            <a:ext cx="460" cy="285"/>
          </p:xfrm>
          <a:graphic>
            <a:graphicData uri="http://schemas.openxmlformats.org/presentationml/2006/ole">
              <mc:AlternateContent xmlns:mc="http://schemas.openxmlformats.org/markup-compatibility/2006">
                <mc:Choice xmlns:v="urn:schemas-microsoft-com:vml" Requires="v">
                  <p:oleObj spid="_x0000_s1280" name="Equation" r:id="rId5" imgW="291960" imgH="177480" progId="Equation.DSMT4">
                    <p:embed/>
                  </p:oleObj>
                </mc:Choice>
                <mc:Fallback>
                  <p:oleObj name="Equation" r:id="rId5" imgW="291960" imgH="177480" progId="Equation.DSMT4">
                    <p:embed/>
                    <p:pic>
                      <p:nvPicPr>
                        <p:cNvPr id="0" name="Object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1" y="11112"/>
                          <a:ext cx="46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Объект 9"/>
            <p:cNvGraphicFramePr>
              <a:graphicFrameLocks noChangeAspect="1"/>
            </p:cNvGraphicFramePr>
            <p:nvPr/>
          </p:nvGraphicFramePr>
          <p:xfrm>
            <a:off x="4276" y="10545"/>
            <a:ext cx="220" cy="225"/>
          </p:xfrm>
          <a:graphic>
            <a:graphicData uri="http://schemas.openxmlformats.org/presentationml/2006/ole">
              <mc:AlternateContent xmlns:mc="http://schemas.openxmlformats.org/markup-compatibility/2006">
                <mc:Choice xmlns:v="urn:schemas-microsoft-com:vml" Requires="v">
                  <p:oleObj spid="_x0000_s1281" name="Equation" r:id="rId7" imgW="139680" imgH="139680" progId="Equation.DSMT4">
                    <p:embed/>
                  </p:oleObj>
                </mc:Choice>
                <mc:Fallback>
                  <p:oleObj name="Equation" r:id="rId7" imgW="139680" imgH="139680" progId="Equation.DSMT4">
                    <p:embed/>
                    <p:pic>
                      <p:nvPicPr>
                        <p:cNvPr id="0" name="Object 1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6" y="10545"/>
                          <a:ext cx="22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Объект 10"/>
            <p:cNvGraphicFramePr>
              <a:graphicFrameLocks noChangeAspect="1"/>
            </p:cNvGraphicFramePr>
            <p:nvPr/>
          </p:nvGraphicFramePr>
          <p:xfrm>
            <a:off x="4268" y="10891"/>
            <a:ext cx="200" cy="164"/>
          </p:xfrm>
          <a:graphic>
            <a:graphicData uri="http://schemas.openxmlformats.org/presentationml/2006/ole">
              <mc:AlternateContent xmlns:mc="http://schemas.openxmlformats.org/markup-compatibility/2006">
                <mc:Choice xmlns:v="urn:schemas-microsoft-com:vml" Requires="v">
                  <p:oleObj spid="_x0000_s1282" name="Equation" r:id="rId9" imgW="126720" imgH="101520" progId="Equation.DSMT4">
                    <p:embed/>
                  </p:oleObj>
                </mc:Choice>
                <mc:Fallback>
                  <p:oleObj name="Equation" r:id="rId9" imgW="126720" imgH="101520" progId="Equation.DSMT4">
                    <p:embed/>
                    <p:pic>
                      <p:nvPicPr>
                        <p:cNvPr id="0" name="Object 1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8" y="10891"/>
                          <a:ext cx="20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Объект 11"/>
            <p:cNvGraphicFramePr>
              <a:graphicFrameLocks noChangeAspect="1"/>
            </p:cNvGraphicFramePr>
            <p:nvPr/>
          </p:nvGraphicFramePr>
          <p:xfrm>
            <a:off x="5351" y="10903"/>
            <a:ext cx="200" cy="266"/>
          </p:xfrm>
          <a:graphic>
            <a:graphicData uri="http://schemas.openxmlformats.org/presentationml/2006/ole">
              <mc:AlternateContent xmlns:mc="http://schemas.openxmlformats.org/markup-compatibility/2006">
                <mc:Choice xmlns:v="urn:schemas-microsoft-com:vml" Requires="v">
                  <p:oleObj spid="_x0000_s1283" name="Equation" r:id="rId11" imgW="126720" imgH="164880" progId="Equation.DSMT4">
                    <p:embed/>
                  </p:oleObj>
                </mc:Choice>
                <mc:Fallback>
                  <p:oleObj name="Equation" r:id="rId11" imgW="126720" imgH="164880" progId="Equation.DSMT4">
                    <p:embed/>
                    <p:pic>
                      <p:nvPicPr>
                        <p:cNvPr id="0" name="Object 1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1" y="10903"/>
                          <a:ext cx="2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Объект 12"/>
            <p:cNvGraphicFramePr>
              <a:graphicFrameLocks noChangeAspect="1"/>
            </p:cNvGraphicFramePr>
            <p:nvPr/>
          </p:nvGraphicFramePr>
          <p:xfrm>
            <a:off x="5912" y="11397"/>
            <a:ext cx="180" cy="285"/>
          </p:xfrm>
          <a:graphic>
            <a:graphicData uri="http://schemas.openxmlformats.org/presentationml/2006/ole">
              <mc:AlternateContent xmlns:mc="http://schemas.openxmlformats.org/markup-compatibility/2006">
                <mc:Choice xmlns:v="urn:schemas-microsoft-com:vml" Requires="v">
                  <p:oleObj spid="_x0000_s1284" name="Equation" r:id="rId13" imgW="114120" imgH="177480" progId="Equation.DSMT4">
                    <p:embed/>
                  </p:oleObj>
                </mc:Choice>
                <mc:Fallback>
                  <p:oleObj name="Equation" r:id="rId13" imgW="114120" imgH="177480" progId="Equation.DSMT4">
                    <p:embed/>
                    <p:pic>
                      <p:nvPicPr>
                        <p:cNvPr id="0" name="Object 1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12" y="11397"/>
                          <a:ext cx="18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Объект 13"/>
            <p:cNvGraphicFramePr>
              <a:graphicFrameLocks noChangeAspect="1"/>
            </p:cNvGraphicFramePr>
            <p:nvPr/>
          </p:nvGraphicFramePr>
          <p:xfrm>
            <a:off x="6377" y="10941"/>
            <a:ext cx="200" cy="266"/>
          </p:xfrm>
          <a:graphic>
            <a:graphicData uri="http://schemas.openxmlformats.org/presentationml/2006/ole">
              <mc:AlternateContent xmlns:mc="http://schemas.openxmlformats.org/markup-compatibility/2006">
                <mc:Choice xmlns:v="urn:schemas-microsoft-com:vml" Requires="v">
                  <p:oleObj spid="_x0000_s1285" name="Equation" r:id="rId15" imgW="126720" imgH="164880" progId="Equation.DSMT4">
                    <p:embed/>
                  </p:oleObj>
                </mc:Choice>
                <mc:Fallback>
                  <p:oleObj name="Equation" r:id="rId15" imgW="126720" imgH="164880" progId="Equation.DSMT4">
                    <p:embed/>
                    <p:pic>
                      <p:nvPicPr>
                        <p:cNvPr id="0" name="Object 10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7" y="10941"/>
                          <a:ext cx="2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Объект 14"/>
            <p:cNvGraphicFramePr>
              <a:graphicFrameLocks noChangeAspect="1"/>
            </p:cNvGraphicFramePr>
            <p:nvPr/>
          </p:nvGraphicFramePr>
          <p:xfrm>
            <a:off x="6890" y="11397"/>
            <a:ext cx="180" cy="285"/>
          </p:xfrm>
          <a:graphic>
            <a:graphicData uri="http://schemas.openxmlformats.org/presentationml/2006/ole">
              <mc:AlternateContent xmlns:mc="http://schemas.openxmlformats.org/markup-compatibility/2006">
                <mc:Choice xmlns:v="urn:schemas-microsoft-com:vml" Requires="v">
                  <p:oleObj spid="_x0000_s1286" name="Equation" r:id="rId17" imgW="114120" imgH="177480" progId="Equation.DSMT4">
                    <p:embed/>
                  </p:oleObj>
                </mc:Choice>
                <mc:Fallback>
                  <p:oleObj name="Equation" r:id="rId17" imgW="114120" imgH="177480" progId="Equation.DSMT4">
                    <p:embed/>
                    <p:pic>
                      <p:nvPicPr>
                        <p:cNvPr id="0" name="Object 1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90" y="11397"/>
                          <a:ext cx="18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3007214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chemeClr val="accent1">
                    <a:lumMod val="75000"/>
                  </a:schemeClr>
                </a:solidFill>
              </a:rPr>
              <a:t>Tiristorlar belli bir wagt aralygy boýunça ýokardaky tertipde açylyp-ýapylanda statorda edil asinhron dwigateliň statoryndaky ýaly aýlanýan magnit meýdany emele gelýär we oýandyryjy sistemany (rotory) herekete getirýär. Wentilli dwigateller üç sany özara baglanyşykly böleklerden: </a:t>
            </a:r>
            <a:r>
              <a:rPr lang="tk-TM" sz="3600" dirty="0" smtClean="0"/>
              <a:t>1)</a:t>
            </a:r>
            <a:r>
              <a:rPr lang="tk-TM" sz="3600" dirty="0" smtClean="0">
                <a:solidFill>
                  <a:schemeClr val="accent1">
                    <a:lumMod val="75000"/>
                  </a:schemeClr>
                </a:solidFill>
              </a:rPr>
              <a:t> ýarymgeçirijili kommutator, </a:t>
            </a:r>
            <a:r>
              <a:rPr lang="tk-TM" sz="3600" dirty="0" smtClean="0"/>
              <a:t>2)</a:t>
            </a:r>
            <a:r>
              <a:rPr lang="tk-TM" sz="3600" dirty="0" smtClean="0">
                <a:solidFill>
                  <a:schemeClr val="accent1">
                    <a:lumMod val="75000"/>
                  </a:schemeClr>
                </a:solidFill>
              </a:rPr>
              <a:t> elektrodwigatel, </a:t>
            </a:r>
            <a:r>
              <a:rPr lang="tk-TM" sz="3600" dirty="0" smtClean="0"/>
              <a:t>3)</a:t>
            </a:r>
            <a:r>
              <a:rPr lang="tk-TM" sz="3600" dirty="0" smtClean="0">
                <a:solidFill>
                  <a:schemeClr val="accent1">
                    <a:lumMod val="75000"/>
                  </a:schemeClr>
                </a:solidFill>
              </a:rPr>
              <a:t> ýagdaý datçiginden ybaratdyr. Wentilli dwigateliň funksional shemasy 2.161-nji suratda görkezilendir.</a:t>
            </a:r>
            <a:endParaRPr lang="tk-TM" sz="3600" dirty="0">
              <a:solidFill>
                <a:schemeClr val="accent1">
                  <a:lumMod val="75000"/>
                </a:schemeClr>
              </a:solidFill>
            </a:endParaRPr>
          </a:p>
        </p:txBody>
      </p:sp>
      <p:grpSp>
        <p:nvGrpSpPr>
          <p:cNvPr id="4" name="Group 2"/>
          <p:cNvGrpSpPr>
            <a:grpSpLocks/>
          </p:cNvGrpSpPr>
          <p:nvPr/>
        </p:nvGrpSpPr>
        <p:grpSpPr bwMode="auto">
          <a:xfrm>
            <a:off x="2215698" y="4281715"/>
            <a:ext cx="5926817" cy="1625600"/>
            <a:chOff x="3938" y="13619"/>
            <a:chExt cx="4167" cy="862"/>
          </a:xfrm>
        </p:grpSpPr>
        <p:sp>
          <p:nvSpPr>
            <p:cNvPr id="5" name="Rectangle 3"/>
            <p:cNvSpPr>
              <a:spLocks noChangeAspect="1" noChangeArrowheads="1"/>
            </p:cNvSpPr>
            <p:nvPr/>
          </p:nvSpPr>
          <p:spPr bwMode="auto">
            <a:xfrm>
              <a:off x="4513" y="14050"/>
              <a:ext cx="1006" cy="4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Rectangle 4"/>
            <p:cNvSpPr>
              <a:spLocks noChangeAspect="1" noChangeArrowheads="1"/>
            </p:cNvSpPr>
            <p:nvPr/>
          </p:nvSpPr>
          <p:spPr bwMode="auto">
            <a:xfrm>
              <a:off x="6093" y="14050"/>
              <a:ext cx="1006" cy="4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Rectangle 5"/>
            <p:cNvSpPr>
              <a:spLocks noChangeAspect="1" noChangeArrowheads="1"/>
            </p:cNvSpPr>
            <p:nvPr/>
          </p:nvSpPr>
          <p:spPr bwMode="auto">
            <a:xfrm>
              <a:off x="7099" y="14050"/>
              <a:ext cx="1006" cy="4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Line 6"/>
            <p:cNvSpPr>
              <a:spLocks noChangeAspect="1" noChangeShapeType="1"/>
            </p:cNvSpPr>
            <p:nvPr/>
          </p:nvSpPr>
          <p:spPr bwMode="auto">
            <a:xfrm>
              <a:off x="3938" y="14266"/>
              <a:ext cx="5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Line 7"/>
            <p:cNvSpPr>
              <a:spLocks noChangeAspect="1" noChangeShapeType="1"/>
            </p:cNvSpPr>
            <p:nvPr/>
          </p:nvSpPr>
          <p:spPr bwMode="auto">
            <a:xfrm>
              <a:off x="5519" y="14266"/>
              <a:ext cx="57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Line 8"/>
            <p:cNvSpPr>
              <a:spLocks noChangeAspect="1" noChangeShapeType="1"/>
            </p:cNvSpPr>
            <p:nvPr/>
          </p:nvSpPr>
          <p:spPr bwMode="auto">
            <a:xfrm flipV="1">
              <a:off x="7578" y="13619"/>
              <a:ext cx="1" cy="4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Line 9"/>
            <p:cNvSpPr>
              <a:spLocks noChangeAspect="1" noChangeShapeType="1"/>
            </p:cNvSpPr>
            <p:nvPr/>
          </p:nvSpPr>
          <p:spPr bwMode="auto">
            <a:xfrm>
              <a:off x="4992" y="13619"/>
              <a:ext cx="1" cy="4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Line 10"/>
            <p:cNvSpPr>
              <a:spLocks noChangeAspect="1" noChangeShapeType="1"/>
            </p:cNvSpPr>
            <p:nvPr/>
          </p:nvSpPr>
          <p:spPr bwMode="auto">
            <a:xfrm flipH="1">
              <a:off x="4992" y="13619"/>
              <a:ext cx="25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aphicFrame>
        <p:nvGraphicFramePr>
          <p:cNvPr id="13" name="Объект 12"/>
          <p:cNvGraphicFramePr>
            <a:graphicFrameLocks noChangeAspect="1"/>
          </p:cNvGraphicFramePr>
          <p:nvPr>
            <p:extLst>
              <p:ext uri="{D42A27DB-BD31-4B8C-83A1-F6EECF244321}">
                <p14:modId xmlns:p14="http://schemas.microsoft.com/office/powerpoint/2010/main" val="1787620323"/>
              </p:ext>
            </p:extLst>
          </p:nvPr>
        </p:nvGraphicFramePr>
        <p:xfrm>
          <a:off x="3522929" y="5136723"/>
          <a:ext cx="383792" cy="730269"/>
        </p:xfrm>
        <a:graphic>
          <a:graphicData uri="http://schemas.openxmlformats.org/presentationml/2006/ole">
            <mc:AlternateContent xmlns:mc="http://schemas.openxmlformats.org/markup-compatibility/2006">
              <mc:Choice xmlns:v="urn:schemas-microsoft-com:vml" Requires="v">
                <p:oleObj spid="_x0000_s2110" name="Equation" r:id="rId3" imgW="88560" imgH="164880" progId="Equation.DSMT4">
                  <p:embed/>
                </p:oleObj>
              </mc:Choice>
              <mc:Fallback>
                <p:oleObj name="Equation" r:id="rId3" imgW="88560" imgH="16488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929" y="5136723"/>
                        <a:ext cx="383792" cy="730269"/>
                      </a:xfrm>
                      <a:prstGeom prst="rect">
                        <a:avLst/>
                      </a:prstGeom>
                      <a:noFill/>
                      <a:ln>
                        <a:noFill/>
                      </a:ln>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1339869851"/>
              </p:ext>
            </p:extLst>
          </p:nvPr>
        </p:nvGraphicFramePr>
        <p:xfrm>
          <a:off x="5733685" y="5094515"/>
          <a:ext cx="569055" cy="749619"/>
        </p:xfrm>
        <a:graphic>
          <a:graphicData uri="http://schemas.openxmlformats.org/presentationml/2006/ole">
            <mc:AlternateContent xmlns:mc="http://schemas.openxmlformats.org/markup-compatibility/2006">
              <mc:Choice xmlns:v="urn:schemas-microsoft-com:vml" Requires="v">
                <p:oleObj spid="_x0000_s2111" name="Equation" r:id="rId5" imgW="126720" imgH="164880" progId="Equation.DSMT4">
                  <p:embed/>
                </p:oleObj>
              </mc:Choice>
              <mc:Fallback>
                <p:oleObj name="Equation" r:id="rId5" imgW="126720" imgH="16488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3685" y="5094515"/>
                        <a:ext cx="569055" cy="749619"/>
                      </a:xfrm>
                      <a:prstGeom prst="rect">
                        <a:avLst/>
                      </a:prstGeom>
                      <a:noFill/>
                      <a:ln>
                        <a:noFill/>
                      </a:ln>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4026974418"/>
              </p:ext>
            </p:extLst>
          </p:nvPr>
        </p:nvGraphicFramePr>
        <p:xfrm>
          <a:off x="7191523" y="5094515"/>
          <a:ext cx="488284" cy="771799"/>
        </p:xfrm>
        <a:graphic>
          <a:graphicData uri="http://schemas.openxmlformats.org/presentationml/2006/ole">
            <mc:AlternateContent xmlns:mc="http://schemas.openxmlformats.org/markup-compatibility/2006">
              <mc:Choice xmlns:v="urn:schemas-microsoft-com:vml" Requires="v">
                <p:oleObj spid="_x0000_s2112" name="Equation" r:id="rId7" imgW="114120" imgH="177480" progId="Equation.DSMT4">
                  <p:embed/>
                </p:oleObj>
              </mc:Choice>
              <mc:Fallback>
                <p:oleObj name="Equation" r:id="rId7" imgW="114120" imgH="17748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1523" y="5094515"/>
                        <a:ext cx="488284" cy="77179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5503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506</Words>
  <Application>Microsoft Office PowerPoint</Application>
  <PresentationFormat>Широкоэкранный</PresentationFormat>
  <Paragraphs>33</Paragraphs>
  <Slides>8</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8</vt:i4>
      </vt:variant>
    </vt:vector>
  </HeadingPairs>
  <TitlesOfParts>
    <vt:vector size="14" baseType="lpstr">
      <vt:lpstr>Arial</vt:lpstr>
      <vt:lpstr>Calibri</vt:lpstr>
      <vt:lpstr>Calibri Light</vt:lpstr>
      <vt:lpstr>Times New Roman</vt:lpstr>
      <vt:lpstr>Тема Office</vt:lpstr>
      <vt:lpstr>Equation</vt:lpstr>
      <vt:lpstr>Wentilli dwigateller.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Wentilli dwigateller </dc:title>
  <dc:creator>Lenovo</dc:creator>
  <cp:lastModifiedBy>Lenovo</cp:lastModifiedBy>
  <cp:revision>22</cp:revision>
  <dcterms:created xsi:type="dcterms:W3CDTF">2019-11-15T04:32:54Z</dcterms:created>
  <dcterms:modified xsi:type="dcterms:W3CDTF">2020-02-05T06:31:23Z</dcterms:modified>
</cp:coreProperties>
</file>