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6" r:id="rId3"/>
    <p:sldId id="288" r:id="rId4"/>
    <p:sldId id="291" r:id="rId5"/>
    <p:sldId id="289" r:id="rId6"/>
    <p:sldId id="294" r:id="rId7"/>
    <p:sldId id="293" r:id="rId8"/>
    <p:sldId id="298" r:id="rId9"/>
    <p:sldId id="292" r:id="rId10"/>
    <p:sldId id="299" r:id="rId11"/>
    <p:sldId id="258" r:id="rId12"/>
    <p:sldId id="295" r:id="rId13"/>
    <p:sldId id="301" r:id="rId14"/>
    <p:sldId id="265" r:id="rId15"/>
    <p:sldId id="266" r:id="rId16"/>
    <p:sldId id="267" r:id="rId17"/>
    <p:sldId id="268" r:id="rId18"/>
    <p:sldId id="283" r:id="rId19"/>
    <p:sldId id="300"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4DFF9B4-4B5B-4697-B668-E2C2F1489C92}">
          <p14:sldIdLst>
            <p14:sldId id="257"/>
            <p14:sldId id="296"/>
            <p14:sldId id="288"/>
            <p14:sldId id="291"/>
            <p14:sldId id="289"/>
            <p14:sldId id="294"/>
            <p14:sldId id="293"/>
            <p14:sldId id="298"/>
            <p14:sldId id="292"/>
            <p14:sldId id="299"/>
            <p14:sldId id="258"/>
            <p14:sldId id="295"/>
            <p14:sldId id="301"/>
            <p14:sldId id="265"/>
            <p14:sldId id="266"/>
            <p14:sldId id="267"/>
            <p14:sldId id="268"/>
            <p14:sldId id="283"/>
            <p14:sldId id="3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4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27875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454738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86884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14691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241851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410175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33713DB-F800-4359-8E71-3D3EEA56C69F}" type="datetimeFigureOut">
              <a:rPr lang="ru-RU" smtClean="0"/>
              <a:t>19.10.2020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53359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33713DB-F800-4359-8E71-3D3EEA56C69F}" type="datetimeFigureOut">
              <a:rPr lang="ru-RU" smtClean="0"/>
              <a:t>19.10.2020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4448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3713DB-F800-4359-8E71-3D3EEA56C69F}" type="datetimeFigureOut">
              <a:rPr lang="ru-RU" smtClean="0"/>
              <a:t>19.10.2020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401654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68183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473234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713DB-F800-4359-8E71-3D3EEA56C69F}" type="datetimeFigureOut">
              <a:rPr lang="ru-RU" smtClean="0"/>
              <a:t>19.10.2020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D145C-12CA-4FF4-B7E8-7C4039B3ED4F}" type="slidenum">
              <a:rPr lang="ru-RU" smtClean="0"/>
              <a:t>‹#›</a:t>
            </a:fld>
            <a:endParaRPr lang="ru-RU"/>
          </a:p>
        </p:txBody>
      </p:sp>
    </p:spTree>
    <p:extLst>
      <p:ext uri="{BB962C8B-B14F-4D97-AF65-F5344CB8AC3E}">
        <p14:creationId xmlns:p14="http://schemas.microsoft.com/office/powerpoint/2010/main" val="282860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rezentasiya\Background1.jpg"/>
          <p:cNvPicPr>
            <a:picLocks noChangeAspect="1" noChangeArrowheads="1"/>
          </p:cNvPicPr>
          <p:nvPr/>
        </p:nvPicPr>
        <p:blipFill rotWithShape="1">
          <a:blip r:embed="rId2">
            <a:extLst>
              <a:ext uri="{28A0092B-C50C-407E-A947-70E740481C1C}">
                <a14:useLocalDpi xmlns:a14="http://schemas.microsoft.com/office/drawing/2010/main" val="0"/>
              </a:ext>
            </a:extLst>
          </a:blip>
          <a:srcRect t="28642"/>
          <a:stretch/>
        </p:blipFill>
        <p:spPr bwMode="auto">
          <a:xfrm>
            <a:off x="0" y="0"/>
            <a:ext cx="12201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24000" y="84871"/>
            <a:ext cx="9144000" cy="1550499"/>
          </a:xfrm>
        </p:spPr>
        <p:txBody>
          <a:bodyPr>
            <a:normAutofit/>
          </a:bodyPr>
          <a:lstStyle/>
          <a:p>
            <a:r>
              <a:rPr lang="ru-RU" sz="3200" b="1" dirty="0" err="1">
                <a:solidFill>
                  <a:prstClr val="black"/>
                </a:solidFill>
                <a:latin typeface="Times New Roman"/>
                <a:ea typeface="Calibri"/>
              </a:rPr>
              <a:t>Köneürgenç</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türkmen</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döwleti</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we</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mongollaryň</a:t>
            </a:r>
            <a:r>
              <a:rPr lang="ru-RU" sz="3200" b="1" dirty="0">
                <a:solidFill>
                  <a:prstClr val="black"/>
                </a:solidFill>
                <a:latin typeface="Times New Roman"/>
                <a:ea typeface="Calibri"/>
              </a:rPr>
              <a:t> </a:t>
            </a:r>
            <a:br>
              <a:rPr lang="ru-RU" sz="3200" b="1" dirty="0">
                <a:solidFill>
                  <a:prstClr val="black"/>
                </a:solidFill>
                <a:latin typeface="Times New Roman"/>
                <a:ea typeface="Calibri"/>
              </a:rPr>
            </a:br>
            <a:r>
              <a:rPr lang="en-US" sz="3200" b="1" dirty="0">
                <a:solidFill>
                  <a:prstClr val="black"/>
                </a:solidFill>
                <a:latin typeface="Times New Roman"/>
                <a:ea typeface="Calibri"/>
              </a:rPr>
              <a:t>        </a:t>
            </a:r>
            <a:r>
              <a:rPr lang="ru-RU" sz="3200" b="1" dirty="0" err="1">
                <a:solidFill>
                  <a:prstClr val="black"/>
                </a:solidFill>
                <a:latin typeface="Times New Roman"/>
                <a:ea typeface="Calibri"/>
              </a:rPr>
              <a:t>Türkmenistanyň</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ýerlerini</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basyp</a:t>
            </a:r>
            <a:r>
              <a:rPr lang="ru-RU" sz="3200" b="1" dirty="0">
                <a:solidFill>
                  <a:prstClr val="black"/>
                </a:solidFill>
                <a:latin typeface="Times New Roman"/>
                <a:ea typeface="Calibri"/>
              </a:rPr>
              <a:t> </a:t>
            </a:r>
            <a:r>
              <a:rPr lang="ru-RU" sz="3200" b="1" dirty="0" err="1">
                <a:solidFill>
                  <a:prstClr val="black"/>
                </a:solidFill>
                <a:latin typeface="Times New Roman"/>
                <a:ea typeface="Calibri"/>
              </a:rPr>
              <a:t>almagy</a:t>
            </a:r>
            <a:endParaRPr lang="ru-RU" b="1" dirty="0"/>
          </a:p>
        </p:txBody>
      </p:sp>
      <p:sp>
        <p:nvSpPr>
          <p:cNvPr id="3" name="Подзаголовок 2"/>
          <p:cNvSpPr>
            <a:spLocks noGrp="1"/>
          </p:cNvSpPr>
          <p:nvPr>
            <p:ph type="subTitle" idx="1"/>
          </p:nvPr>
        </p:nvSpPr>
        <p:spPr>
          <a:xfrm>
            <a:off x="1524000" y="2008909"/>
            <a:ext cx="9144000" cy="3241963"/>
          </a:xfrm>
        </p:spPr>
        <p:txBody>
          <a:bodyPr>
            <a:normAutofit fontScale="92500" lnSpcReduction="10000"/>
          </a:bodyPr>
          <a:lstStyle/>
          <a:p>
            <a:pPr lvl="0" algn="just">
              <a:lnSpc>
                <a:spcPct val="115000"/>
              </a:lnSpc>
              <a:spcAft>
                <a:spcPts val="1000"/>
              </a:spcAft>
            </a:pPr>
            <a:r>
              <a:rPr lang="ru-RU" sz="3200" dirty="0">
                <a:solidFill>
                  <a:prstClr val="black"/>
                </a:solidFill>
                <a:latin typeface="Times New Roman"/>
                <a:ea typeface="Calibri"/>
              </a:rPr>
              <a:t>1. </a:t>
            </a:r>
            <a:r>
              <a:rPr lang="ru-RU" sz="3200" dirty="0" err="1">
                <a:solidFill>
                  <a:prstClr val="black"/>
                </a:solidFill>
                <a:latin typeface="Times New Roman"/>
                <a:ea typeface="Calibri"/>
              </a:rPr>
              <a:t>Köneürgenç</a:t>
            </a:r>
            <a:r>
              <a:rPr lang="ru-RU" sz="3200" dirty="0">
                <a:solidFill>
                  <a:prstClr val="black"/>
                </a:solidFill>
                <a:latin typeface="Times New Roman"/>
                <a:ea typeface="Calibri"/>
              </a:rPr>
              <a:t> </a:t>
            </a:r>
            <a:r>
              <a:rPr lang="ru-RU" sz="3200" dirty="0" err="1">
                <a:solidFill>
                  <a:prstClr val="black"/>
                </a:solidFill>
                <a:latin typeface="Times New Roman"/>
                <a:ea typeface="Calibri"/>
              </a:rPr>
              <a:t>türkmenler</a:t>
            </a:r>
            <a:r>
              <a:rPr lang="ru-RU" sz="3200" dirty="0">
                <a:solidFill>
                  <a:prstClr val="black"/>
                </a:solidFill>
                <a:latin typeface="Times New Roman"/>
                <a:ea typeface="Calibri"/>
              </a:rPr>
              <a:t> </a:t>
            </a:r>
            <a:r>
              <a:rPr lang="ru-RU" sz="3200" dirty="0" err="1">
                <a:solidFill>
                  <a:prstClr val="black"/>
                </a:solidFill>
                <a:latin typeface="Times New Roman"/>
                <a:ea typeface="Calibri"/>
              </a:rPr>
              <a:t>döwletiniň</a:t>
            </a:r>
            <a:r>
              <a:rPr lang="ru-RU" sz="3200" dirty="0">
                <a:solidFill>
                  <a:prstClr val="black"/>
                </a:solidFill>
                <a:latin typeface="Times New Roman"/>
                <a:ea typeface="Calibri"/>
              </a:rPr>
              <a:t> </a:t>
            </a:r>
            <a:r>
              <a:rPr lang="ru-RU" sz="3200" dirty="0" err="1">
                <a:solidFill>
                  <a:prstClr val="black"/>
                </a:solidFill>
                <a:latin typeface="Times New Roman"/>
                <a:ea typeface="Calibri"/>
              </a:rPr>
              <a:t>döremegi</a:t>
            </a:r>
            <a:r>
              <a:rPr lang="ru-RU" sz="3200" dirty="0">
                <a:solidFill>
                  <a:prstClr val="black"/>
                </a:solidFill>
                <a:latin typeface="Times New Roman"/>
                <a:ea typeface="Calibri"/>
              </a:rPr>
              <a:t>.</a:t>
            </a:r>
          </a:p>
          <a:p>
            <a:pPr lvl="0" algn="just">
              <a:lnSpc>
                <a:spcPct val="115000"/>
              </a:lnSpc>
              <a:spcAft>
                <a:spcPts val="1000"/>
              </a:spcAft>
            </a:pPr>
            <a:r>
              <a:rPr lang="ru-RU" sz="3200" dirty="0">
                <a:solidFill>
                  <a:prstClr val="black"/>
                </a:solidFill>
                <a:latin typeface="Times New Roman"/>
                <a:ea typeface="Calibri"/>
              </a:rPr>
              <a:t>2. </a:t>
            </a:r>
            <a:r>
              <a:rPr lang="ru-RU" sz="3200" dirty="0" err="1">
                <a:solidFill>
                  <a:prstClr val="black"/>
                </a:solidFill>
                <a:latin typeface="Times New Roman"/>
                <a:ea typeface="Calibri"/>
              </a:rPr>
              <a:t>Mongol</a:t>
            </a:r>
            <a:r>
              <a:rPr lang="ru-RU" sz="3200" dirty="0">
                <a:solidFill>
                  <a:prstClr val="black"/>
                </a:solidFill>
                <a:latin typeface="Times New Roman"/>
                <a:ea typeface="Calibri"/>
              </a:rPr>
              <a:t> </a:t>
            </a:r>
            <a:r>
              <a:rPr lang="ru-RU" sz="3200" dirty="0" err="1">
                <a:solidFill>
                  <a:prstClr val="black"/>
                </a:solidFill>
                <a:latin typeface="Times New Roman"/>
                <a:ea typeface="Calibri"/>
              </a:rPr>
              <a:t>döwletiniň</a:t>
            </a:r>
            <a:r>
              <a:rPr lang="ru-RU" sz="3200" dirty="0">
                <a:solidFill>
                  <a:prstClr val="black"/>
                </a:solidFill>
                <a:latin typeface="Times New Roman"/>
                <a:ea typeface="Calibri"/>
              </a:rPr>
              <a:t> </a:t>
            </a:r>
            <a:r>
              <a:rPr lang="ru-RU" sz="3200" dirty="0" err="1">
                <a:solidFill>
                  <a:prstClr val="black"/>
                </a:solidFill>
                <a:latin typeface="Times New Roman"/>
                <a:ea typeface="Calibri"/>
              </a:rPr>
              <a:t>döremegi</a:t>
            </a:r>
            <a:r>
              <a:rPr lang="ru-RU" sz="3200" dirty="0">
                <a:solidFill>
                  <a:prstClr val="black"/>
                </a:solidFill>
                <a:latin typeface="Times New Roman"/>
                <a:ea typeface="Calibri"/>
              </a:rPr>
              <a:t> </a:t>
            </a:r>
            <a:r>
              <a:rPr lang="ru-RU" sz="3200" dirty="0" err="1">
                <a:solidFill>
                  <a:prstClr val="black"/>
                </a:solidFill>
                <a:latin typeface="Times New Roman"/>
                <a:ea typeface="Calibri"/>
              </a:rPr>
              <a:t>we</a:t>
            </a:r>
            <a:r>
              <a:rPr lang="ru-RU" sz="3200" dirty="0">
                <a:solidFill>
                  <a:prstClr val="black"/>
                </a:solidFill>
                <a:latin typeface="Times New Roman"/>
                <a:ea typeface="Calibri"/>
              </a:rPr>
              <a:t> </a:t>
            </a:r>
            <a:r>
              <a:rPr lang="ru-RU" sz="3200" dirty="0" err="1">
                <a:solidFill>
                  <a:prstClr val="black"/>
                </a:solidFill>
                <a:latin typeface="Times New Roman"/>
                <a:ea typeface="Calibri"/>
              </a:rPr>
              <a:t>onuň</a:t>
            </a:r>
            <a:r>
              <a:rPr lang="ru-RU" sz="3200" dirty="0">
                <a:solidFill>
                  <a:prstClr val="black"/>
                </a:solidFill>
                <a:latin typeface="Times New Roman"/>
                <a:ea typeface="Calibri"/>
              </a:rPr>
              <a:t> </a:t>
            </a:r>
            <a:r>
              <a:rPr lang="ru-RU" sz="3200" dirty="0" err="1">
                <a:solidFill>
                  <a:prstClr val="black"/>
                </a:solidFill>
                <a:latin typeface="Times New Roman"/>
                <a:ea typeface="Calibri"/>
              </a:rPr>
              <a:t>Köneürgenç</a:t>
            </a:r>
            <a:r>
              <a:rPr lang="ru-RU" sz="3200" dirty="0">
                <a:solidFill>
                  <a:prstClr val="black"/>
                </a:solidFill>
                <a:latin typeface="Times New Roman"/>
                <a:ea typeface="Calibri"/>
              </a:rPr>
              <a:t> </a:t>
            </a:r>
            <a:r>
              <a:rPr lang="ru-RU" sz="3200" dirty="0" err="1">
                <a:solidFill>
                  <a:prstClr val="black"/>
                </a:solidFill>
                <a:latin typeface="Times New Roman"/>
                <a:ea typeface="Calibri"/>
              </a:rPr>
              <a:t>döwleti</a:t>
            </a:r>
            <a:r>
              <a:rPr lang="ru-RU" sz="3200" dirty="0">
                <a:solidFill>
                  <a:prstClr val="black"/>
                </a:solidFill>
                <a:latin typeface="Times New Roman"/>
                <a:ea typeface="Calibri"/>
              </a:rPr>
              <a:t> </a:t>
            </a:r>
            <a:r>
              <a:rPr lang="ru-RU" sz="3200" dirty="0" err="1">
                <a:solidFill>
                  <a:prstClr val="black"/>
                </a:solidFill>
                <a:latin typeface="Times New Roman"/>
                <a:ea typeface="Calibri"/>
              </a:rPr>
              <a:t>bilen</a:t>
            </a:r>
            <a:r>
              <a:rPr lang="ru-RU" sz="3200" dirty="0">
                <a:solidFill>
                  <a:prstClr val="black"/>
                </a:solidFill>
                <a:latin typeface="Times New Roman"/>
                <a:ea typeface="Calibri"/>
              </a:rPr>
              <a:t> </a:t>
            </a:r>
            <a:r>
              <a:rPr lang="ru-RU" sz="3200" dirty="0" err="1">
                <a:solidFill>
                  <a:prstClr val="black"/>
                </a:solidFill>
                <a:latin typeface="Times New Roman"/>
                <a:ea typeface="Calibri"/>
              </a:rPr>
              <a:t>gatnaşygy</a:t>
            </a:r>
            <a:r>
              <a:rPr lang="ru-RU" sz="3200" dirty="0">
                <a:solidFill>
                  <a:prstClr val="black"/>
                </a:solidFill>
                <a:latin typeface="Times New Roman"/>
                <a:ea typeface="Calibri"/>
              </a:rPr>
              <a:t>.</a:t>
            </a:r>
          </a:p>
          <a:p>
            <a:pPr lvl="0" algn="just">
              <a:lnSpc>
                <a:spcPct val="115000"/>
              </a:lnSpc>
              <a:spcAft>
                <a:spcPts val="1000"/>
              </a:spcAft>
            </a:pPr>
            <a:r>
              <a:rPr lang="ru-RU" sz="3200" dirty="0">
                <a:solidFill>
                  <a:prstClr val="black"/>
                </a:solidFill>
                <a:latin typeface="Times New Roman"/>
                <a:ea typeface="Calibri"/>
              </a:rPr>
              <a:t>3. </a:t>
            </a:r>
            <a:r>
              <a:rPr lang="ru-RU" sz="3200" dirty="0" err="1">
                <a:solidFill>
                  <a:prstClr val="black"/>
                </a:solidFill>
                <a:latin typeface="Times New Roman"/>
                <a:ea typeface="Calibri"/>
              </a:rPr>
              <a:t>Mongollaryň</a:t>
            </a:r>
            <a:r>
              <a:rPr lang="ru-RU" sz="3200" dirty="0">
                <a:solidFill>
                  <a:prstClr val="black"/>
                </a:solidFill>
                <a:latin typeface="Times New Roman"/>
                <a:ea typeface="Calibri"/>
              </a:rPr>
              <a:t> </a:t>
            </a:r>
            <a:r>
              <a:rPr lang="ru-RU" sz="3200" dirty="0" err="1">
                <a:solidFill>
                  <a:prstClr val="black"/>
                </a:solidFill>
                <a:latin typeface="Times New Roman"/>
                <a:ea typeface="Calibri"/>
              </a:rPr>
              <a:t>Köneürgenç</a:t>
            </a:r>
            <a:r>
              <a:rPr lang="ru-RU" sz="3200" dirty="0">
                <a:solidFill>
                  <a:prstClr val="black"/>
                </a:solidFill>
                <a:latin typeface="Times New Roman"/>
                <a:ea typeface="Calibri"/>
              </a:rPr>
              <a:t> </a:t>
            </a:r>
            <a:r>
              <a:rPr lang="ru-RU" sz="3200" dirty="0" err="1">
                <a:solidFill>
                  <a:prstClr val="black"/>
                </a:solidFill>
                <a:latin typeface="Times New Roman"/>
                <a:ea typeface="Calibri"/>
              </a:rPr>
              <a:t>türkmenleriň</a:t>
            </a:r>
            <a:r>
              <a:rPr lang="ru-RU" sz="3200" dirty="0">
                <a:solidFill>
                  <a:prstClr val="black"/>
                </a:solidFill>
                <a:latin typeface="Times New Roman"/>
                <a:ea typeface="Calibri"/>
              </a:rPr>
              <a:t> </a:t>
            </a:r>
            <a:r>
              <a:rPr lang="ru-RU" sz="3200" dirty="0" err="1">
                <a:solidFill>
                  <a:prstClr val="black"/>
                </a:solidFill>
                <a:latin typeface="Times New Roman"/>
                <a:ea typeface="Calibri"/>
              </a:rPr>
              <a:t>döwletini</a:t>
            </a:r>
            <a:r>
              <a:rPr lang="ru-RU" sz="3200" dirty="0">
                <a:solidFill>
                  <a:prstClr val="black"/>
                </a:solidFill>
                <a:latin typeface="Times New Roman"/>
                <a:ea typeface="Calibri"/>
              </a:rPr>
              <a:t> </a:t>
            </a:r>
            <a:r>
              <a:rPr lang="ru-RU" sz="3200" dirty="0" err="1">
                <a:solidFill>
                  <a:prstClr val="black"/>
                </a:solidFill>
                <a:latin typeface="Times New Roman"/>
                <a:ea typeface="Calibri"/>
              </a:rPr>
              <a:t>basyp</a:t>
            </a:r>
            <a:r>
              <a:rPr lang="ru-RU" sz="3200" dirty="0">
                <a:solidFill>
                  <a:prstClr val="black"/>
                </a:solidFill>
                <a:latin typeface="Times New Roman"/>
                <a:ea typeface="Calibri"/>
              </a:rPr>
              <a:t> </a:t>
            </a:r>
            <a:r>
              <a:rPr lang="ru-RU" sz="3200" dirty="0" err="1">
                <a:solidFill>
                  <a:prstClr val="black"/>
                </a:solidFill>
                <a:latin typeface="Times New Roman"/>
                <a:ea typeface="Calibri"/>
              </a:rPr>
              <a:t>almagy</a:t>
            </a:r>
            <a:r>
              <a:rPr lang="ru-RU" sz="3200" dirty="0">
                <a:solidFill>
                  <a:prstClr val="black"/>
                </a:solidFill>
                <a:latin typeface="Times New Roman"/>
                <a:ea typeface="Calibri"/>
              </a:rPr>
              <a:t>.</a:t>
            </a:r>
          </a:p>
          <a:p>
            <a:endParaRPr lang="tk-TM" dirty="0" smtClean="0"/>
          </a:p>
        </p:txBody>
      </p:sp>
    </p:spTree>
    <p:extLst>
      <p:ext uri="{BB962C8B-B14F-4D97-AF65-F5344CB8AC3E}">
        <p14:creationId xmlns:p14="http://schemas.microsoft.com/office/powerpoint/2010/main" val="936114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4034" y="285728"/>
            <a:ext cx="8229600" cy="6215106"/>
          </a:xfrm>
        </p:spPr>
        <p:txBody>
          <a:bodyPr>
            <a:normAutofit/>
          </a:bodyPr>
          <a:lstStyle/>
          <a:p>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tk-TM" sz="2000" dirty="0">
                <a:latin typeface="Times New Roman" pitchFamily="18" charset="0"/>
                <a:cs typeface="Times New Roman" pitchFamily="18" charset="0"/>
              </a:rPr>
              <a:t/>
            </a:r>
            <a:br>
              <a:rPr lang="tk-TM" sz="2000" dirty="0">
                <a:latin typeface="Times New Roman" pitchFamily="18" charset="0"/>
                <a:cs typeface="Times New Roman" pitchFamily="18" charset="0"/>
              </a:rPr>
            </a:br>
            <a:r>
              <a:rPr lang="en-US" sz="2800" b="1" i="1" dirty="0" err="1">
                <a:latin typeface="Times New Roman" pitchFamily="18" charset="0"/>
                <a:cs typeface="Times New Roman" pitchFamily="18" charset="0"/>
              </a:rPr>
              <a:t>Medenýeti</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Horezmşalar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Anuşteginler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döwletiniň</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paýtagty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Gürgenç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ösen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ylmy</a:t>
            </a:r>
            <a:r>
              <a:rPr lang="en-US" sz="2800" dirty="0">
                <a:latin typeface="Times New Roman" pitchFamily="18" charset="0"/>
                <a:cs typeface="Times New Roman" pitchFamily="18" charset="0"/>
              </a:rPr>
              <a:t> we </a:t>
            </a:r>
            <a:r>
              <a:rPr lang="en-US" sz="2800" dirty="0" err="1">
                <a:latin typeface="Times New Roman" pitchFamily="18" charset="0"/>
                <a:cs typeface="Times New Roman" pitchFamily="18" charset="0"/>
              </a:rPr>
              <a:t>medeni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merkezleriň</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biri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bolýar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Mangol</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çozuşlaryndan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başlap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şäher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birnäçe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gezek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weýran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edilýär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Muňa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garamazdan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Gürgençde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saklanyp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galan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ajaýyp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ymaratlar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beýik</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şäheriň</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birwagtky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şöhratynyň</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subutnamalarydyr</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4" name="Рисунок 3" descr="http://img819.imageshack.us/img819/2300/97157208.jpg"/>
          <p:cNvPicPr/>
          <p:nvPr/>
        </p:nvPicPr>
        <p:blipFill>
          <a:blip r:embed="rId2"/>
          <a:srcRect/>
          <a:stretch>
            <a:fillRect/>
          </a:stretch>
        </p:blipFill>
        <p:spPr bwMode="auto">
          <a:xfrm>
            <a:off x="2095472" y="714356"/>
            <a:ext cx="8072494" cy="2000264"/>
          </a:xfrm>
          <a:prstGeom prst="rect">
            <a:avLst/>
          </a:prstGeom>
          <a:noFill/>
          <a:ln w="9525">
            <a:noFill/>
            <a:miter lim="800000"/>
            <a:headEnd/>
            <a:tailEnd/>
          </a:ln>
        </p:spPr>
      </p:pic>
    </p:spTree>
    <p:extLst>
      <p:ext uri="{BB962C8B-B14F-4D97-AF65-F5344CB8AC3E}">
        <p14:creationId xmlns:p14="http://schemas.microsoft.com/office/powerpoint/2010/main" val="148489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25" y="-297"/>
            <a:ext cx="12205250" cy="6858594"/>
          </a:xfrm>
          <a:prstGeom prst="rect">
            <a:avLst/>
          </a:prstGeom>
        </p:spPr>
      </p:pic>
      <p:sp>
        <p:nvSpPr>
          <p:cNvPr id="2" name="Заголовок 1"/>
          <p:cNvSpPr>
            <a:spLocks noGrp="1"/>
          </p:cNvSpPr>
          <p:nvPr>
            <p:ph type="title"/>
          </p:nvPr>
        </p:nvSpPr>
        <p:spPr>
          <a:xfrm>
            <a:off x="838200" y="365125"/>
            <a:ext cx="10515600" cy="1186583"/>
          </a:xfrm>
        </p:spPr>
        <p:txBody>
          <a:bodyPr/>
          <a:lstStyle/>
          <a:p>
            <a:pPr algn="ctr"/>
            <a:r>
              <a:rPr lang="tk-TM" dirty="0" smtClean="0"/>
              <a:t>Köneürgenç türkmen döwleti</a:t>
            </a:r>
            <a:endParaRPr lang="ru-RU" dirty="0"/>
          </a:p>
        </p:txBody>
      </p:sp>
      <p:sp>
        <p:nvSpPr>
          <p:cNvPr id="3" name="Объект 2"/>
          <p:cNvSpPr>
            <a:spLocks noGrp="1"/>
          </p:cNvSpPr>
          <p:nvPr>
            <p:ph idx="1"/>
          </p:nvPr>
        </p:nvSpPr>
        <p:spPr>
          <a:xfrm>
            <a:off x="360485" y="1759527"/>
            <a:ext cx="11517923" cy="4843496"/>
          </a:xfrm>
        </p:spPr>
        <p:txBody>
          <a:bodyPr>
            <a:noAutofit/>
          </a:bodyPr>
          <a:lstStyle/>
          <a:p>
            <a:pPr algn="just">
              <a:buFont typeface="Wingdings" panose="05000000000000000000" pitchFamily="2" charset="2"/>
              <a:buChar char="v"/>
            </a:pPr>
            <a:endParaRPr lang="tk-TM" sz="3600"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73" y="1551709"/>
            <a:ext cx="11513127" cy="50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588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err="1">
                <a:latin typeface="Times New Roman"/>
                <a:ea typeface="Calibri"/>
              </a:rPr>
              <a:t>Mongol</a:t>
            </a:r>
            <a:r>
              <a:rPr lang="ru-RU" b="1" dirty="0">
                <a:latin typeface="Times New Roman"/>
                <a:ea typeface="Calibri"/>
              </a:rPr>
              <a:t> </a:t>
            </a:r>
            <a:r>
              <a:rPr lang="ru-RU" b="1" dirty="0" err="1">
                <a:latin typeface="Times New Roman"/>
                <a:ea typeface="Calibri"/>
              </a:rPr>
              <a:t>döwletiniň</a:t>
            </a:r>
            <a:r>
              <a:rPr lang="ru-RU" b="1" dirty="0">
                <a:latin typeface="Times New Roman"/>
                <a:ea typeface="Calibri"/>
              </a:rPr>
              <a:t> </a:t>
            </a:r>
            <a:r>
              <a:rPr lang="ru-RU" b="1" dirty="0" err="1">
                <a:latin typeface="Times New Roman"/>
                <a:ea typeface="Calibri"/>
              </a:rPr>
              <a:t>döremegi</a:t>
            </a:r>
            <a:r>
              <a:rPr lang="ru-RU" b="1" dirty="0">
                <a:latin typeface="Times New Roman"/>
                <a:ea typeface="Calibri"/>
              </a:rPr>
              <a:t> </a:t>
            </a:r>
            <a:r>
              <a:rPr lang="ru-RU" b="1" dirty="0" err="1">
                <a:latin typeface="Times New Roman"/>
                <a:ea typeface="Calibri"/>
              </a:rPr>
              <a:t>we</a:t>
            </a:r>
            <a:r>
              <a:rPr lang="ru-RU" b="1" dirty="0">
                <a:latin typeface="Times New Roman"/>
                <a:ea typeface="Calibri"/>
              </a:rPr>
              <a:t> </a:t>
            </a:r>
            <a:r>
              <a:rPr lang="ru-RU" b="1" dirty="0" err="1">
                <a:latin typeface="Times New Roman"/>
                <a:ea typeface="Calibri"/>
              </a:rPr>
              <a:t>onuň</a:t>
            </a:r>
            <a:r>
              <a:rPr lang="ru-RU" b="1" dirty="0">
                <a:latin typeface="Times New Roman"/>
                <a:ea typeface="Calibri"/>
              </a:rPr>
              <a:t> </a:t>
            </a:r>
            <a:r>
              <a:rPr lang="ru-RU" b="1" dirty="0" err="1">
                <a:latin typeface="Times New Roman"/>
                <a:ea typeface="Calibri"/>
              </a:rPr>
              <a:t>Köneürgenç</a:t>
            </a:r>
            <a:r>
              <a:rPr lang="ru-RU" b="1" dirty="0">
                <a:latin typeface="Times New Roman"/>
                <a:ea typeface="Calibri"/>
              </a:rPr>
              <a:t> </a:t>
            </a:r>
            <a:r>
              <a:rPr lang="ru-RU" b="1" dirty="0" err="1">
                <a:latin typeface="Times New Roman"/>
                <a:ea typeface="Calibri"/>
              </a:rPr>
              <a:t>döwleti</a:t>
            </a:r>
            <a:r>
              <a:rPr lang="ru-RU" b="1" dirty="0">
                <a:latin typeface="Times New Roman"/>
                <a:ea typeface="Calibri"/>
              </a:rPr>
              <a:t> </a:t>
            </a:r>
            <a:r>
              <a:rPr lang="ru-RU" b="1" dirty="0" err="1">
                <a:latin typeface="Times New Roman"/>
                <a:ea typeface="Calibri"/>
              </a:rPr>
              <a:t>bilen</a:t>
            </a:r>
            <a:r>
              <a:rPr lang="ru-RU" b="1" dirty="0">
                <a:latin typeface="Times New Roman"/>
                <a:ea typeface="Calibri"/>
              </a:rPr>
              <a:t> </a:t>
            </a:r>
            <a:r>
              <a:rPr lang="ru-RU" b="1" dirty="0" err="1">
                <a:latin typeface="Times New Roman"/>
                <a:ea typeface="Calibri"/>
              </a:rPr>
              <a:t>gatnaşygy</a:t>
            </a:r>
            <a:r>
              <a:rPr lang="ru-RU" b="1" dirty="0">
                <a:latin typeface="Times New Roman"/>
                <a:ea typeface="Calibri"/>
              </a:rPr>
              <a:t>.</a:t>
            </a:r>
            <a:endParaRPr lang="ru-RU" dirty="0"/>
          </a:p>
        </p:txBody>
      </p:sp>
      <p:sp>
        <p:nvSpPr>
          <p:cNvPr id="3" name="Объект 2"/>
          <p:cNvSpPr>
            <a:spLocks noGrp="1"/>
          </p:cNvSpPr>
          <p:nvPr>
            <p:ph idx="1"/>
          </p:nvPr>
        </p:nvSpPr>
        <p:spPr>
          <a:xfrm>
            <a:off x="147604" y="1690688"/>
            <a:ext cx="11720945" cy="5167312"/>
          </a:xfrm>
        </p:spPr>
        <p:txBody>
          <a:bodyPr>
            <a:normAutofit/>
          </a:bodyPr>
          <a:lstStyle/>
          <a:p>
            <a:pPr algn="just"/>
            <a:r>
              <a:rPr lang="en-US" dirty="0">
                <a:solidFill>
                  <a:schemeClr val="bg1"/>
                </a:solidFill>
              </a:rPr>
              <a:t>XIII </a:t>
            </a:r>
            <a:r>
              <a:rPr lang="en-US" dirty="0" err="1">
                <a:solidFill>
                  <a:schemeClr val="bg1"/>
                </a:solidFill>
              </a:rPr>
              <a:t>asyryň</a:t>
            </a:r>
            <a:r>
              <a:rPr lang="en-US" dirty="0">
                <a:solidFill>
                  <a:schemeClr val="bg1"/>
                </a:solidFill>
              </a:rPr>
              <a:t> </a:t>
            </a:r>
            <a:r>
              <a:rPr lang="en-US" dirty="0" err="1">
                <a:solidFill>
                  <a:schemeClr val="bg1"/>
                </a:solidFill>
              </a:rPr>
              <a:t>başynda</a:t>
            </a:r>
            <a:r>
              <a:rPr lang="en-US" dirty="0">
                <a:solidFill>
                  <a:schemeClr val="bg1"/>
                </a:solidFill>
              </a:rPr>
              <a:t> </a:t>
            </a:r>
            <a:r>
              <a:rPr lang="en-US" dirty="0" err="1">
                <a:solidFill>
                  <a:schemeClr val="bg1"/>
                </a:solidFill>
              </a:rPr>
              <a:t>Mongoliýanyň</a:t>
            </a:r>
            <a:r>
              <a:rPr lang="en-US" dirty="0">
                <a:solidFill>
                  <a:schemeClr val="bg1"/>
                </a:solidFill>
              </a:rPr>
              <a:t> </a:t>
            </a:r>
            <a:r>
              <a:rPr lang="en-US" dirty="0" err="1">
                <a:solidFill>
                  <a:schemeClr val="bg1"/>
                </a:solidFill>
              </a:rPr>
              <a:t>sähralyklarynda</a:t>
            </a:r>
            <a:r>
              <a:rPr lang="en-US" dirty="0">
                <a:solidFill>
                  <a:schemeClr val="bg1"/>
                </a:solidFill>
              </a:rPr>
              <a:t> </a:t>
            </a:r>
            <a:r>
              <a:rPr lang="en-US" dirty="0" err="1">
                <a:solidFill>
                  <a:schemeClr val="bg1"/>
                </a:solidFill>
              </a:rPr>
              <a:t>çarwa</a:t>
            </a:r>
            <a:r>
              <a:rPr lang="en-US" dirty="0">
                <a:solidFill>
                  <a:schemeClr val="bg1"/>
                </a:solidFill>
              </a:rPr>
              <a:t> </a:t>
            </a:r>
            <a:r>
              <a:rPr lang="en-US" dirty="0" err="1">
                <a:solidFill>
                  <a:schemeClr val="bg1"/>
                </a:solidFill>
              </a:rPr>
              <a:t>taýpalarynyň</a:t>
            </a:r>
            <a:r>
              <a:rPr lang="en-US" dirty="0">
                <a:solidFill>
                  <a:schemeClr val="bg1"/>
                </a:solidFill>
              </a:rPr>
              <a:t> </a:t>
            </a:r>
            <a:r>
              <a:rPr lang="en-US" dirty="0" err="1">
                <a:solidFill>
                  <a:schemeClr val="bg1"/>
                </a:solidFill>
              </a:rPr>
              <a:t>birleşmesi</a:t>
            </a:r>
            <a:r>
              <a:rPr lang="en-US" dirty="0">
                <a:solidFill>
                  <a:schemeClr val="bg1"/>
                </a:solidFill>
              </a:rPr>
              <a:t> </a:t>
            </a:r>
            <a:r>
              <a:rPr lang="en-US" dirty="0" err="1">
                <a:solidFill>
                  <a:schemeClr val="bg1"/>
                </a:solidFill>
              </a:rPr>
              <a:t>döräpdir</a:t>
            </a:r>
            <a:r>
              <a:rPr lang="en-US" dirty="0">
                <a:solidFill>
                  <a:schemeClr val="bg1"/>
                </a:solidFill>
              </a:rPr>
              <a:t>. </a:t>
            </a:r>
            <a:r>
              <a:rPr lang="en-US" dirty="0" err="1">
                <a:solidFill>
                  <a:schemeClr val="bg1"/>
                </a:solidFill>
              </a:rPr>
              <a:t>Mongollar</a:t>
            </a:r>
            <a:r>
              <a:rPr lang="en-US" dirty="0">
                <a:solidFill>
                  <a:schemeClr val="bg1"/>
                </a:solidFill>
              </a:rPr>
              <a:t> </a:t>
            </a:r>
            <a:r>
              <a:rPr lang="en-US" dirty="0" err="1">
                <a:solidFill>
                  <a:schemeClr val="bg1"/>
                </a:solidFill>
              </a:rPr>
              <a:t>birnäçe</a:t>
            </a:r>
            <a:r>
              <a:rPr lang="en-US" dirty="0">
                <a:solidFill>
                  <a:schemeClr val="bg1"/>
                </a:solidFill>
              </a:rPr>
              <a:t> </a:t>
            </a:r>
            <a:r>
              <a:rPr lang="en-US" dirty="0" err="1">
                <a:solidFill>
                  <a:schemeClr val="bg1"/>
                </a:solidFill>
              </a:rPr>
              <a:t>taýpalara</a:t>
            </a:r>
            <a:r>
              <a:rPr lang="en-US" dirty="0">
                <a:solidFill>
                  <a:schemeClr val="bg1"/>
                </a:solidFill>
              </a:rPr>
              <a:t>, </a:t>
            </a:r>
            <a:r>
              <a:rPr lang="en-US" dirty="0" err="1">
                <a:solidFill>
                  <a:schemeClr val="bg1"/>
                </a:solidFill>
              </a:rPr>
              <a:t>olar</a:t>
            </a:r>
            <a:r>
              <a:rPr lang="en-US" dirty="0">
                <a:solidFill>
                  <a:schemeClr val="bg1"/>
                </a:solidFill>
              </a:rPr>
              <a:t> hem </a:t>
            </a:r>
            <a:r>
              <a:rPr lang="en-US" dirty="0" err="1">
                <a:solidFill>
                  <a:schemeClr val="bg1"/>
                </a:solidFill>
              </a:rPr>
              <a:t>öz</a:t>
            </a:r>
            <a:r>
              <a:rPr lang="en-US" dirty="0">
                <a:solidFill>
                  <a:schemeClr val="bg1"/>
                </a:solidFill>
              </a:rPr>
              <a:t> </a:t>
            </a:r>
            <a:r>
              <a:rPr lang="en-US" dirty="0" err="1">
                <a:solidFill>
                  <a:schemeClr val="bg1"/>
                </a:solidFill>
              </a:rPr>
              <a:t>gezeginde</a:t>
            </a:r>
            <a:r>
              <a:rPr lang="en-US" dirty="0">
                <a:solidFill>
                  <a:schemeClr val="bg1"/>
                </a:solidFill>
              </a:rPr>
              <a:t> </a:t>
            </a:r>
            <a:r>
              <a:rPr lang="en-US" dirty="0" err="1">
                <a:solidFill>
                  <a:schemeClr val="bg1"/>
                </a:solidFill>
              </a:rPr>
              <a:t>tirelere</a:t>
            </a:r>
            <a:r>
              <a:rPr lang="en-US" dirty="0">
                <a:solidFill>
                  <a:schemeClr val="bg1"/>
                </a:solidFill>
              </a:rPr>
              <a:t> </a:t>
            </a:r>
            <a:r>
              <a:rPr lang="en-US" dirty="0" err="1">
                <a:solidFill>
                  <a:schemeClr val="bg1"/>
                </a:solidFill>
              </a:rPr>
              <a:t>bölünipdirler</a:t>
            </a:r>
            <a:r>
              <a:rPr lang="en-US" dirty="0">
                <a:solidFill>
                  <a:schemeClr val="bg1"/>
                </a:solidFill>
              </a:rPr>
              <a:t>. </a:t>
            </a:r>
            <a:endParaRPr lang="tk-TM" dirty="0" smtClean="0">
              <a:solidFill>
                <a:schemeClr val="bg1"/>
              </a:solidFill>
            </a:endParaRPr>
          </a:p>
          <a:p>
            <a:pPr algn="just"/>
            <a:r>
              <a:rPr lang="en-US" dirty="0" err="1" smtClean="0">
                <a:solidFill>
                  <a:schemeClr val="bg1"/>
                </a:solidFill>
              </a:rPr>
              <a:t>Mongollaryň</a:t>
            </a:r>
            <a:r>
              <a:rPr lang="en-US" dirty="0" smtClean="0">
                <a:solidFill>
                  <a:schemeClr val="bg1"/>
                </a:solidFill>
              </a:rPr>
              <a:t> </a:t>
            </a:r>
            <a:r>
              <a:rPr lang="en-US" dirty="0" err="1">
                <a:solidFill>
                  <a:schemeClr val="bg1"/>
                </a:solidFill>
              </a:rPr>
              <a:t>iň</a:t>
            </a:r>
            <a:r>
              <a:rPr lang="en-US" dirty="0">
                <a:solidFill>
                  <a:schemeClr val="bg1"/>
                </a:solidFill>
              </a:rPr>
              <a:t> </a:t>
            </a:r>
            <a:r>
              <a:rPr lang="en-US" dirty="0" err="1">
                <a:solidFill>
                  <a:schemeClr val="bg1"/>
                </a:solidFill>
              </a:rPr>
              <a:t>uly</a:t>
            </a:r>
            <a:r>
              <a:rPr lang="en-US" dirty="0">
                <a:solidFill>
                  <a:schemeClr val="bg1"/>
                </a:solidFill>
              </a:rPr>
              <a:t> </a:t>
            </a:r>
            <a:r>
              <a:rPr lang="en-US" dirty="0" err="1">
                <a:solidFill>
                  <a:schemeClr val="bg1"/>
                </a:solidFill>
              </a:rPr>
              <a:t>taýpasy</a:t>
            </a:r>
            <a:r>
              <a:rPr lang="en-US" dirty="0">
                <a:solidFill>
                  <a:schemeClr val="bg1"/>
                </a:solidFill>
              </a:rPr>
              <a:t> </a:t>
            </a:r>
            <a:r>
              <a:rPr lang="en-US" dirty="0" err="1">
                <a:solidFill>
                  <a:schemeClr val="bg1"/>
                </a:solidFill>
              </a:rPr>
              <a:t>tatarlar</a:t>
            </a:r>
            <a:r>
              <a:rPr lang="en-US" dirty="0">
                <a:solidFill>
                  <a:schemeClr val="bg1"/>
                </a:solidFill>
              </a:rPr>
              <a:t> </a:t>
            </a:r>
            <a:r>
              <a:rPr lang="en-US" dirty="0" err="1">
                <a:solidFill>
                  <a:schemeClr val="bg1"/>
                </a:solidFill>
              </a:rPr>
              <a:t>bolupdyr</a:t>
            </a:r>
            <a:r>
              <a:rPr lang="en-US" dirty="0">
                <a:solidFill>
                  <a:schemeClr val="bg1"/>
                </a:solidFill>
              </a:rPr>
              <a:t>. Mongol </a:t>
            </a:r>
            <a:r>
              <a:rPr lang="en-US" dirty="0" err="1">
                <a:solidFill>
                  <a:schemeClr val="bg1"/>
                </a:solidFill>
              </a:rPr>
              <a:t>taýpalaryny</a:t>
            </a:r>
            <a:r>
              <a:rPr lang="en-US" dirty="0">
                <a:solidFill>
                  <a:schemeClr val="bg1"/>
                </a:solidFill>
              </a:rPr>
              <a:t> </a:t>
            </a:r>
            <a:r>
              <a:rPr lang="en-US" dirty="0" err="1">
                <a:solidFill>
                  <a:schemeClr val="bg1"/>
                </a:solidFill>
              </a:rPr>
              <a:t>birleşdiren</a:t>
            </a:r>
            <a:r>
              <a:rPr lang="en-US" dirty="0">
                <a:solidFill>
                  <a:schemeClr val="bg1"/>
                </a:solidFill>
              </a:rPr>
              <a:t> we </a:t>
            </a:r>
            <a:r>
              <a:rPr lang="en-US" dirty="0" err="1">
                <a:solidFill>
                  <a:schemeClr val="bg1"/>
                </a:solidFill>
              </a:rPr>
              <a:t>döwleti</a:t>
            </a:r>
            <a:r>
              <a:rPr lang="en-US" dirty="0">
                <a:solidFill>
                  <a:schemeClr val="bg1"/>
                </a:solidFill>
              </a:rPr>
              <a:t> </a:t>
            </a:r>
            <a:r>
              <a:rPr lang="en-US" dirty="0" err="1">
                <a:solidFill>
                  <a:schemeClr val="bg1"/>
                </a:solidFill>
              </a:rPr>
              <a:t>esaslandyran</a:t>
            </a:r>
            <a:r>
              <a:rPr lang="en-US" dirty="0">
                <a:solidFill>
                  <a:schemeClr val="bg1"/>
                </a:solidFill>
              </a:rPr>
              <a:t> </a:t>
            </a:r>
            <a:r>
              <a:rPr lang="en-US" dirty="0" err="1">
                <a:solidFill>
                  <a:schemeClr val="bg1"/>
                </a:solidFill>
              </a:rPr>
              <a:t>tatarlaryň</a:t>
            </a:r>
            <a:r>
              <a:rPr lang="en-US" dirty="0">
                <a:solidFill>
                  <a:schemeClr val="bg1"/>
                </a:solidFill>
              </a:rPr>
              <a:t> </a:t>
            </a:r>
            <a:r>
              <a:rPr lang="en-US" dirty="0" err="1">
                <a:solidFill>
                  <a:schemeClr val="bg1"/>
                </a:solidFill>
              </a:rPr>
              <a:t>serkerdesi</a:t>
            </a:r>
            <a:r>
              <a:rPr lang="en-US" dirty="0">
                <a:solidFill>
                  <a:schemeClr val="bg1"/>
                </a:solidFill>
              </a:rPr>
              <a:t> </a:t>
            </a:r>
            <a:r>
              <a:rPr lang="en-US" dirty="0" err="1">
                <a:solidFill>
                  <a:schemeClr val="bg1"/>
                </a:solidFill>
              </a:rPr>
              <a:t>Temuçin</a:t>
            </a:r>
            <a:r>
              <a:rPr lang="en-US" dirty="0">
                <a:solidFill>
                  <a:schemeClr val="bg1"/>
                </a:solidFill>
              </a:rPr>
              <a:t> </a:t>
            </a:r>
            <a:r>
              <a:rPr lang="en-US" dirty="0" err="1">
                <a:solidFill>
                  <a:schemeClr val="bg1"/>
                </a:solidFill>
              </a:rPr>
              <a:t>bolupdyr</a:t>
            </a:r>
            <a:r>
              <a:rPr lang="en-US" dirty="0">
                <a:solidFill>
                  <a:schemeClr val="bg1"/>
                </a:solidFill>
              </a:rPr>
              <a:t>. </a:t>
            </a:r>
          </a:p>
        </p:txBody>
      </p:sp>
    </p:spTree>
    <p:extLst>
      <p:ext uri="{BB962C8B-B14F-4D97-AF65-F5344CB8AC3E}">
        <p14:creationId xmlns:p14="http://schemas.microsoft.com/office/powerpoint/2010/main" val="4012978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descr="http://img829.imageshack.us/img829/5688/61311779.jpg"/>
          <p:cNvPicPr>
            <a:picLocks noGrp="1"/>
          </p:cNvPicPr>
          <p:nvPr>
            <p:ph idx="1"/>
          </p:nvPr>
        </p:nvPicPr>
        <p:blipFill>
          <a:blip r:embed="rId2"/>
          <a:srcRect/>
          <a:stretch>
            <a:fillRect/>
          </a:stretch>
        </p:blipFill>
        <p:spPr bwMode="auto">
          <a:xfrm>
            <a:off x="140676" y="365125"/>
            <a:ext cx="11913577" cy="7627083"/>
          </a:xfrm>
          <a:prstGeom prst="rect">
            <a:avLst/>
          </a:prstGeom>
          <a:noFill/>
          <a:ln w="9525">
            <a:noFill/>
            <a:miter lim="800000"/>
            <a:headEnd/>
            <a:tailEnd/>
          </a:ln>
        </p:spPr>
      </p:pic>
    </p:spTree>
    <p:extLst>
      <p:ext uri="{BB962C8B-B14F-4D97-AF65-F5344CB8AC3E}">
        <p14:creationId xmlns:p14="http://schemas.microsoft.com/office/powerpoint/2010/main" val="31547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25" y="-297"/>
            <a:ext cx="12205250" cy="6858594"/>
          </a:xfrm>
          <a:prstGeom prst="rect">
            <a:avLst/>
          </a:prstGeom>
        </p:spPr>
      </p:pic>
      <p:sp>
        <p:nvSpPr>
          <p:cNvPr id="2" name="Заголовок 1"/>
          <p:cNvSpPr>
            <a:spLocks noGrp="1"/>
          </p:cNvSpPr>
          <p:nvPr>
            <p:ph type="title"/>
          </p:nvPr>
        </p:nvSpPr>
        <p:spPr>
          <a:xfrm>
            <a:off x="838200" y="157307"/>
            <a:ext cx="10515600" cy="660111"/>
          </a:xfrm>
        </p:spPr>
        <p:txBody>
          <a:bodyPr>
            <a:normAutofit fontScale="90000"/>
          </a:bodyPr>
          <a:lstStyle/>
          <a:p>
            <a:pPr algn="ctr"/>
            <a:endParaRPr lang="ru-RU" dirty="0"/>
          </a:p>
        </p:txBody>
      </p:sp>
      <p:sp>
        <p:nvSpPr>
          <p:cNvPr id="3" name="Объект 2"/>
          <p:cNvSpPr>
            <a:spLocks noGrp="1"/>
          </p:cNvSpPr>
          <p:nvPr>
            <p:ph idx="1"/>
          </p:nvPr>
        </p:nvSpPr>
        <p:spPr>
          <a:xfrm>
            <a:off x="235526" y="814242"/>
            <a:ext cx="11804073" cy="5891357"/>
          </a:xfrm>
        </p:spPr>
        <p:txBody>
          <a:bodyPr/>
          <a:lstStyle/>
          <a:p>
            <a:pPr marL="685800" indent="-457200" algn="just">
              <a:lnSpc>
                <a:spcPct val="115000"/>
              </a:lnSpc>
              <a:spcAft>
                <a:spcPts val="600"/>
              </a:spcAft>
              <a:buFont typeface="Wingdings" pitchFamily="2" charset="2"/>
              <a:buChar char="v"/>
            </a:pPr>
            <a:r>
              <a:rPr lang="tk-TM" dirty="0">
                <a:solidFill>
                  <a:schemeClr val="bg1"/>
                </a:solidFill>
                <a:ea typeface="Calibri"/>
              </a:rPr>
              <a:t>Ol 1206-njy ýylda Çingiz han adyny alýar we ummasyz köp, berk tertip-düzgünli goşun jemleýär. Söweşe jemlenen mongol atlylary on-ondan bölünipdirler. 100-lük, 1000-lük, 10.000-lük görnüşinde düzülipdir. On müňlüge tümen diýlipdir we özbaşyna hereket edip, galalary basyp almaga ukyply bolupdyr. </a:t>
            </a:r>
            <a:endParaRPr lang="tk-TM" dirty="0" smtClean="0">
              <a:solidFill>
                <a:schemeClr val="bg1"/>
              </a:solidFill>
              <a:ea typeface="Calibri"/>
            </a:endParaRPr>
          </a:p>
          <a:p>
            <a:pPr marL="685800" indent="-457200" algn="just">
              <a:lnSpc>
                <a:spcPct val="115000"/>
              </a:lnSpc>
              <a:spcAft>
                <a:spcPts val="600"/>
              </a:spcAft>
              <a:buFont typeface="Wingdings" pitchFamily="2" charset="2"/>
              <a:buChar char="v"/>
            </a:pPr>
            <a:r>
              <a:rPr lang="en-US" dirty="0" smtClean="0">
                <a:solidFill>
                  <a:schemeClr val="bg1"/>
                </a:solidFill>
                <a:ea typeface="Calibri"/>
              </a:rPr>
              <a:t>Mongol </a:t>
            </a:r>
            <a:r>
              <a:rPr lang="en-US" dirty="0" err="1">
                <a:solidFill>
                  <a:schemeClr val="bg1"/>
                </a:solidFill>
                <a:ea typeface="Calibri"/>
              </a:rPr>
              <a:t>nökerleriniň</a:t>
            </a:r>
            <a:r>
              <a:rPr lang="en-US" dirty="0">
                <a:solidFill>
                  <a:schemeClr val="bg1"/>
                </a:solidFill>
                <a:ea typeface="Calibri"/>
              </a:rPr>
              <a:t> ok-</a:t>
            </a:r>
            <a:r>
              <a:rPr lang="en-US" dirty="0" err="1">
                <a:solidFill>
                  <a:schemeClr val="bg1"/>
                </a:solidFill>
                <a:ea typeface="Calibri"/>
              </a:rPr>
              <a:t>ýaraglary</a:t>
            </a:r>
            <a:r>
              <a:rPr lang="en-US" dirty="0">
                <a:solidFill>
                  <a:schemeClr val="bg1"/>
                </a:solidFill>
                <a:ea typeface="Calibri"/>
              </a:rPr>
              <a:t>, </a:t>
            </a:r>
            <a:r>
              <a:rPr lang="en-US" dirty="0" err="1">
                <a:solidFill>
                  <a:schemeClr val="bg1"/>
                </a:solidFill>
                <a:ea typeface="Calibri"/>
              </a:rPr>
              <a:t>azygy</a:t>
            </a:r>
            <a:r>
              <a:rPr lang="en-US" dirty="0">
                <a:solidFill>
                  <a:schemeClr val="bg1"/>
                </a:solidFill>
                <a:ea typeface="Calibri"/>
              </a:rPr>
              <a:t>, </a:t>
            </a:r>
            <a:r>
              <a:rPr lang="en-US" dirty="0" err="1">
                <a:solidFill>
                  <a:schemeClr val="bg1"/>
                </a:solidFill>
                <a:ea typeface="Calibri"/>
              </a:rPr>
              <a:t>münülýän</a:t>
            </a:r>
            <a:r>
              <a:rPr lang="en-US" dirty="0">
                <a:solidFill>
                  <a:schemeClr val="bg1"/>
                </a:solidFill>
                <a:ea typeface="Calibri"/>
              </a:rPr>
              <a:t> we </a:t>
            </a:r>
            <a:r>
              <a:rPr lang="en-US" dirty="0" err="1">
                <a:solidFill>
                  <a:schemeClr val="bg1"/>
                </a:solidFill>
                <a:ea typeface="Calibri"/>
              </a:rPr>
              <a:t>ätiýaçlyk</a:t>
            </a:r>
            <a:r>
              <a:rPr lang="en-US" dirty="0">
                <a:solidFill>
                  <a:schemeClr val="bg1"/>
                </a:solidFill>
                <a:ea typeface="Calibri"/>
              </a:rPr>
              <a:t> </a:t>
            </a:r>
            <a:r>
              <a:rPr lang="en-US" dirty="0" err="1">
                <a:solidFill>
                  <a:schemeClr val="bg1"/>
                </a:solidFill>
                <a:ea typeface="Calibri"/>
              </a:rPr>
              <a:t>atlary</a:t>
            </a:r>
            <a:r>
              <a:rPr lang="en-US" dirty="0">
                <a:solidFill>
                  <a:schemeClr val="bg1"/>
                </a:solidFill>
                <a:ea typeface="Calibri"/>
              </a:rPr>
              <a:t> </a:t>
            </a:r>
            <a:r>
              <a:rPr lang="en-US" dirty="0" err="1">
                <a:solidFill>
                  <a:schemeClr val="bg1"/>
                </a:solidFill>
                <a:ea typeface="Calibri"/>
              </a:rPr>
              <a:t>elmydama</a:t>
            </a:r>
            <a:r>
              <a:rPr lang="en-US" dirty="0">
                <a:solidFill>
                  <a:schemeClr val="bg1"/>
                </a:solidFill>
                <a:ea typeface="Calibri"/>
              </a:rPr>
              <a:t> </a:t>
            </a:r>
            <a:r>
              <a:rPr lang="en-US" dirty="0" err="1">
                <a:solidFill>
                  <a:schemeClr val="bg1"/>
                </a:solidFill>
                <a:ea typeface="Calibri"/>
              </a:rPr>
              <a:t>ýanynda</a:t>
            </a:r>
            <a:r>
              <a:rPr lang="en-US" dirty="0">
                <a:solidFill>
                  <a:schemeClr val="bg1"/>
                </a:solidFill>
                <a:ea typeface="Calibri"/>
              </a:rPr>
              <a:t> </a:t>
            </a:r>
            <a:r>
              <a:rPr lang="en-US" dirty="0" err="1">
                <a:solidFill>
                  <a:schemeClr val="bg1"/>
                </a:solidFill>
                <a:ea typeface="Calibri"/>
              </a:rPr>
              <a:t>taýyn</a:t>
            </a:r>
            <a:r>
              <a:rPr lang="en-US" dirty="0">
                <a:solidFill>
                  <a:schemeClr val="bg1"/>
                </a:solidFill>
                <a:ea typeface="Calibri"/>
              </a:rPr>
              <a:t> </a:t>
            </a:r>
            <a:r>
              <a:rPr lang="en-US" dirty="0" err="1">
                <a:solidFill>
                  <a:schemeClr val="bg1"/>
                </a:solidFill>
                <a:ea typeface="Calibri"/>
              </a:rPr>
              <a:t>durupdyr</a:t>
            </a:r>
            <a:r>
              <a:rPr lang="en-US" dirty="0">
                <a:solidFill>
                  <a:schemeClr val="bg1"/>
                </a:solidFill>
                <a:ea typeface="Calibri"/>
              </a:rPr>
              <a:t>. </a:t>
            </a:r>
            <a:r>
              <a:rPr lang="en-US" dirty="0" err="1">
                <a:solidFill>
                  <a:schemeClr val="bg1"/>
                </a:solidFill>
                <a:ea typeface="Calibri"/>
              </a:rPr>
              <a:t>Goşunlara</a:t>
            </a:r>
            <a:r>
              <a:rPr lang="en-US" dirty="0">
                <a:solidFill>
                  <a:schemeClr val="bg1"/>
                </a:solidFill>
                <a:ea typeface="Calibri"/>
              </a:rPr>
              <a:t> </a:t>
            </a:r>
            <a:r>
              <a:rPr lang="en-US" dirty="0" err="1">
                <a:solidFill>
                  <a:schemeClr val="bg1"/>
                </a:solidFill>
                <a:ea typeface="Calibri"/>
              </a:rPr>
              <a:t>Çingiz</a:t>
            </a:r>
            <a:r>
              <a:rPr lang="en-US" dirty="0">
                <a:solidFill>
                  <a:schemeClr val="bg1"/>
                </a:solidFill>
                <a:ea typeface="Calibri"/>
              </a:rPr>
              <a:t> </a:t>
            </a:r>
            <a:r>
              <a:rPr lang="en-US" dirty="0" err="1">
                <a:solidFill>
                  <a:schemeClr val="bg1"/>
                </a:solidFill>
                <a:ea typeface="Calibri"/>
              </a:rPr>
              <a:t>hanyň</a:t>
            </a:r>
            <a:r>
              <a:rPr lang="en-US" dirty="0">
                <a:solidFill>
                  <a:schemeClr val="bg1"/>
                </a:solidFill>
                <a:ea typeface="Calibri"/>
              </a:rPr>
              <a:t> </a:t>
            </a:r>
            <a:r>
              <a:rPr lang="en-US" dirty="0" err="1">
                <a:solidFill>
                  <a:schemeClr val="bg1"/>
                </a:solidFill>
                <a:ea typeface="Calibri"/>
              </a:rPr>
              <a:t>özi</a:t>
            </a:r>
            <a:r>
              <a:rPr lang="en-US" dirty="0">
                <a:solidFill>
                  <a:schemeClr val="bg1"/>
                </a:solidFill>
                <a:ea typeface="Calibri"/>
              </a:rPr>
              <a:t> </a:t>
            </a:r>
            <a:r>
              <a:rPr lang="en-US" dirty="0" err="1">
                <a:solidFill>
                  <a:schemeClr val="bg1"/>
                </a:solidFill>
                <a:ea typeface="Calibri"/>
              </a:rPr>
              <a:t>bilen</a:t>
            </a:r>
            <a:r>
              <a:rPr lang="en-US" dirty="0">
                <a:solidFill>
                  <a:schemeClr val="bg1"/>
                </a:solidFill>
                <a:ea typeface="Calibri"/>
              </a:rPr>
              <a:t> </a:t>
            </a:r>
            <a:r>
              <a:rPr lang="en-US" dirty="0" err="1">
                <a:solidFill>
                  <a:schemeClr val="bg1"/>
                </a:solidFill>
                <a:ea typeface="Calibri"/>
              </a:rPr>
              <a:t>bir</a:t>
            </a:r>
            <a:r>
              <a:rPr lang="en-US" dirty="0">
                <a:solidFill>
                  <a:schemeClr val="bg1"/>
                </a:solidFill>
                <a:ea typeface="Calibri"/>
              </a:rPr>
              <a:t> </a:t>
            </a:r>
            <a:r>
              <a:rPr lang="en-US" dirty="0" err="1">
                <a:solidFill>
                  <a:schemeClr val="bg1"/>
                </a:solidFill>
                <a:ea typeface="Calibri"/>
              </a:rPr>
              <a:t>hatarda</a:t>
            </a:r>
            <a:r>
              <a:rPr lang="en-US" dirty="0">
                <a:solidFill>
                  <a:schemeClr val="bg1"/>
                </a:solidFill>
                <a:ea typeface="Calibri"/>
              </a:rPr>
              <a:t> 4 </a:t>
            </a:r>
            <a:r>
              <a:rPr lang="en-US" dirty="0" err="1">
                <a:solidFill>
                  <a:schemeClr val="bg1"/>
                </a:solidFill>
                <a:ea typeface="Calibri"/>
              </a:rPr>
              <a:t>ogly</a:t>
            </a:r>
            <a:r>
              <a:rPr lang="en-US" dirty="0">
                <a:solidFill>
                  <a:schemeClr val="bg1"/>
                </a:solidFill>
                <a:ea typeface="Calibri"/>
              </a:rPr>
              <a:t>: </a:t>
            </a:r>
            <a:r>
              <a:rPr lang="en-US" dirty="0" err="1">
                <a:solidFill>
                  <a:schemeClr val="bg1"/>
                </a:solidFill>
                <a:ea typeface="Calibri"/>
              </a:rPr>
              <a:t>Juçy</a:t>
            </a:r>
            <a:r>
              <a:rPr lang="en-US" dirty="0">
                <a:solidFill>
                  <a:schemeClr val="bg1"/>
                </a:solidFill>
                <a:ea typeface="Calibri"/>
              </a:rPr>
              <a:t>, </a:t>
            </a:r>
            <a:r>
              <a:rPr lang="en-US" dirty="0" err="1">
                <a:solidFill>
                  <a:schemeClr val="bg1"/>
                </a:solidFill>
                <a:ea typeface="Calibri"/>
              </a:rPr>
              <a:t>Çagataý</a:t>
            </a:r>
            <a:r>
              <a:rPr lang="en-US" dirty="0">
                <a:solidFill>
                  <a:schemeClr val="bg1"/>
                </a:solidFill>
                <a:ea typeface="Calibri"/>
              </a:rPr>
              <a:t>, </a:t>
            </a:r>
            <a:r>
              <a:rPr lang="en-US" dirty="0" err="1">
                <a:solidFill>
                  <a:schemeClr val="bg1"/>
                </a:solidFill>
                <a:ea typeface="Calibri"/>
              </a:rPr>
              <a:t>Ugedeý</a:t>
            </a:r>
            <a:r>
              <a:rPr lang="en-US" dirty="0">
                <a:solidFill>
                  <a:schemeClr val="bg1"/>
                </a:solidFill>
                <a:ea typeface="Calibri"/>
              </a:rPr>
              <a:t>, </a:t>
            </a:r>
            <a:r>
              <a:rPr lang="en-US" dirty="0" err="1">
                <a:solidFill>
                  <a:schemeClr val="bg1"/>
                </a:solidFill>
                <a:ea typeface="Calibri"/>
              </a:rPr>
              <a:t>Tuluý</a:t>
            </a:r>
            <a:r>
              <a:rPr lang="en-US" dirty="0">
                <a:solidFill>
                  <a:schemeClr val="bg1"/>
                </a:solidFill>
                <a:ea typeface="Calibri"/>
              </a:rPr>
              <a:t> hem-de </a:t>
            </a:r>
            <a:r>
              <a:rPr lang="en-US" dirty="0" err="1">
                <a:solidFill>
                  <a:schemeClr val="bg1"/>
                </a:solidFill>
                <a:ea typeface="Calibri"/>
              </a:rPr>
              <a:t>iki</a:t>
            </a:r>
            <a:r>
              <a:rPr lang="en-US" dirty="0">
                <a:solidFill>
                  <a:schemeClr val="bg1"/>
                </a:solidFill>
                <a:ea typeface="Calibri"/>
              </a:rPr>
              <a:t> </a:t>
            </a:r>
            <a:r>
              <a:rPr lang="en-US" dirty="0" err="1">
                <a:solidFill>
                  <a:schemeClr val="bg1"/>
                </a:solidFill>
                <a:ea typeface="Calibri"/>
              </a:rPr>
              <a:t>sany</a:t>
            </a:r>
            <a:r>
              <a:rPr lang="en-US" dirty="0">
                <a:solidFill>
                  <a:schemeClr val="bg1"/>
                </a:solidFill>
                <a:ea typeface="Calibri"/>
              </a:rPr>
              <a:t> </a:t>
            </a:r>
            <a:r>
              <a:rPr lang="en-US" dirty="0" err="1">
                <a:solidFill>
                  <a:schemeClr val="bg1"/>
                </a:solidFill>
                <a:ea typeface="Calibri"/>
              </a:rPr>
              <a:t>meşhur</a:t>
            </a:r>
            <a:r>
              <a:rPr lang="en-US" dirty="0">
                <a:solidFill>
                  <a:schemeClr val="bg1"/>
                </a:solidFill>
                <a:ea typeface="Calibri"/>
              </a:rPr>
              <a:t> </a:t>
            </a:r>
            <a:r>
              <a:rPr lang="en-US" dirty="0" err="1">
                <a:solidFill>
                  <a:schemeClr val="bg1"/>
                </a:solidFill>
                <a:ea typeface="Calibri"/>
              </a:rPr>
              <a:t>serkerdesi</a:t>
            </a:r>
            <a:r>
              <a:rPr lang="en-US" dirty="0">
                <a:solidFill>
                  <a:schemeClr val="bg1"/>
                </a:solidFill>
                <a:ea typeface="Calibri"/>
              </a:rPr>
              <a:t> </a:t>
            </a:r>
            <a:r>
              <a:rPr lang="en-US" dirty="0" err="1">
                <a:solidFill>
                  <a:schemeClr val="bg1"/>
                </a:solidFill>
                <a:ea typeface="Calibri"/>
              </a:rPr>
              <a:t>Jebe</a:t>
            </a:r>
            <a:r>
              <a:rPr lang="en-US" dirty="0">
                <a:solidFill>
                  <a:schemeClr val="bg1"/>
                </a:solidFill>
                <a:ea typeface="Calibri"/>
              </a:rPr>
              <a:t> we </a:t>
            </a:r>
            <a:r>
              <a:rPr lang="en-US" dirty="0" err="1">
                <a:solidFill>
                  <a:schemeClr val="bg1"/>
                </a:solidFill>
                <a:ea typeface="Calibri"/>
              </a:rPr>
              <a:t>Subudaý</a:t>
            </a:r>
            <a:r>
              <a:rPr lang="en-US" dirty="0">
                <a:solidFill>
                  <a:schemeClr val="bg1"/>
                </a:solidFill>
                <a:ea typeface="Calibri"/>
              </a:rPr>
              <a:t> </a:t>
            </a:r>
            <a:r>
              <a:rPr lang="en-US" dirty="0" err="1">
                <a:solidFill>
                  <a:schemeClr val="bg1"/>
                </a:solidFill>
                <a:ea typeface="Calibri"/>
              </a:rPr>
              <a:t>baştutanlyk</a:t>
            </a:r>
            <a:r>
              <a:rPr lang="en-US" dirty="0">
                <a:solidFill>
                  <a:schemeClr val="bg1"/>
                </a:solidFill>
                <a:ea typeface="Calibri"/>
              </a:rPr>
              <a:t> </a:t>
            </a:r>
            <a:r>
              <a:rPr lang="en-US" dirty="0" err="1">
                <a:solidFill>
                  <a:schemeClr val="bg1"/>
                </a:solidFill>
                <a:ea typeface="Calibri"/>
              </a:rPr>
              <a:t>edipdirler</a:t>
            </a:r>
            <a:r>
              <a:rPr lang="en-US" dirty="0">
                <a:solidFill>
                  <a:schemeClr val="bg1"/>
                </a:solidFill>
                <a:ea typeface="Calibri"/>
              </a:rPr>
              <a:t>.</a:t>
            </a:r>
          </a:p>
          <a:p>
            <a:pPr marL="685800" indent="-457200" algn="just">
              <a:lnSpc>
                <a:spcPct val="115000"/>
              </a:lnSpc>
              <a:spcAft>
                <a:spcPts val="600"/>
              </a:spcAft>
              <a:buFont typeface="Wingdings" pitchFamily="2" charset="2"/>
              <a:buChar char="v"/>
            </a:pPr>
            <a:endParaRPr lang="ru-RU" sz="2000" dirty="0">
              <a:solidFill>
                <a:schemeClr val="bg1"/>
              </a:solidFill>
              <a:ea typeface="Calibri"/>
            </a:endParaRPr>
          </a:p>
          <a:p>
            <a:endParaRPr lang="ru-RU" dirty="0"/>
          </a:p>
        </p:txBody>
      </p:sp>
    </p:spTree>
    <p:extLst>
      <p:ext uri="{BB962C8B-B14F-4D97-AF65-F5344CB8AC3E}">
        <p14:creationId xmlns:p14="http://schemas.microsoft.com/office/powerpoint/2010/main" val="1166182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625" y="-297"/>
            <a:ext cx="12205250" cy="6858594"/>
          </a:xfrm>
          <a:prstGeom prst="rect">
            <a:avLst/>
          </a:prstGeom>
        </p:spPr>
      </p:pic>
      <p:sp>
        <p:nvSpPr>
          <p:cNvPr id="2" name="Заголовок 1"/>
          <p:cNvSpPr>
            <a:spLocks noGrp="1"/>
          </p:cNvSpPr>
          <p:nvPr>
            <p:ph type="title"/>
          </p:nvPr>
        </p:nvSpPr>
        <p:spPr>
          <a:xfrm>
            <a:off x="838200" y="365126"/>
            <a:ext cx="10515600" cy="715530"/>
          </a:xfrm>
        </p:spPr>
        <p:txBody>
          <a:bodyPr/>
          <a:lstStyle/>
          <a:p>
            <a:endParaRPr lang="ru-RU" dirty="0"/>
          </a:p>
        </p:txBody>
      </p:sp>
      <p:sp>
        <p:nvSpPr>
          <p:cNvPr id="3" name="Объект 2"/>
          <p:cNvSpPr>
            <a:spLocks noGrp="1"/>
          </p:cNvSpPr>
          <p:nvPr>
            <p:ph idx="1"/>
          </p:nvPr>
        </p:nvSpPr>
        <p:spPr>
          <a:xfrm>
            <a:off x="360219" y="1316182"/>
            <a:ext cx="11526982" cy="5153891"/>
          </a:xfrm>
        </p:spPr>
        <p:txBody>
          <a:bodyPr>
            <a:normAutofit/>
          </a:bodyPr>
          <a:lstStyle/>
          <a:p>
            <a:pPr algn="just">
              <a:lnSpc>
                <a:spcPct val="115000"/>
              </a:lnSpc>
              <a:spcAft>
                <a:spcPts val="600"/>
              </a:spcAft>
            </a:pPr>
            <a:r>
              <a:rPr lang="tk-TM" sz="3200" dirty="0" smtClean="0">
                <a:solidFill>
                  <a:schemeClr val="bg1"/>
                </a:solidFill>
              </a:rPr>
              <a:t> </a:t>
            </a:r>
            <a:r>
              <a:rPr lang="en-US" dirty="0" err="1">
                <a:solidFill>
                  <a:schemeClr val="bg1"/>
                </a:solidFill>
                <a:ea typeface="TimesNewRomanPSMT"/>
              </a:rPr>
              <a:t>Horezmşa</a:t>
            </a:r>
            <a:r>
              <a:rPr lang="en-US" dirty="0">
                <a:solidFill>
                  <a:schemeClr val="bg1"/>
                </a:solidFill>
                <a:ea typeface="TimesNewRomanPSMT"/>
              </a:rPr>
              <a:t> </a:t>
            </a: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Mawerannahry</a:t>
            </a:r>
            <a:r>
              <a:rPr lang="en-US" dirty="0">
                <a:solidFill>
                  <a:schemeClr val="bg1"/>
                </a:solidFill>
                <a:ea typeface="TimesNewRomanPSMT"/>
              </a:rPr>
              <a:t> </a:t>
            </a:r>
            <a:r>
              <a:rPr lang="en-US" dirty="0" err="1">
                <a:solidFill>
                  <a:schemeClr val="bg1"/>
                </a:solidFill>
                <a:ea typeface="TimesNewRomanPSMT"/>
              </a:rPr>
              <a:t>eýeländen</a:t>
            </a:r>
            <a:r>
              <a:rPr lang="en-US" dirty="0">
                <a:solidFill>
                  <a:schemeClr val="bg1"/>
                </a:solidFill>
                <a:ea typeface="TimesNewRomanPSMT"/>
              </a:rPr>
              <a:t> </a:t>
            </a:r>
            <a:r>
              <a:rPr lang="en-US" dirty="0" err="1">
                <a:solidFill>
                  <a:schemeClr val="bg1"/>
                </a:solidFill>
                <a:ea typeface="TimesNewRomanPSMT"/>
              </a:rPr>
              <a:t>soň</a:t>
            </a:r>
            <a:r>
              <a:rPr lang="en-US" dirty="0">
                <a:solidFill>
                  <a:schemeClr val="bg1"/>
                </a:solidFill>
                <a:ea typeface="TimesNewRomanPSMT"/>
              </a:rPr>
              <a:t>, </a:t>
            </a:r>
            <a:r>
              <a:rPr lang="en-US" dirty="0" err="1">
                <a:solidFill>
                  <a:schemeClr val="bg1"/>
                </a:solidFill>
                <a:ea typeface="TimesNewRomanPSMT"/>
              </a:rPr>
              <a:t>özüni</a:t>
            </a:r>
            <a:r>
              <a:rPr lang="en-US" dirty="0">
                <a:solidFill>
                  <a:schemeClr val="bg1"/>
                </a:solidFill>
                <a:ea typeface="TimesNewRomanPSMT"/>
              </a:rPr>
              <a:t> </a:t>
            </a:r>
            <a:r>
              <a:rPr lang="en-US" dirty="0" err="1">
                <a:solidFill>
                  <a:schemeClr val="bg1"/>
                </a:solidFill>
                <a:ea typeface="TimesNewRomanPSMT"/>
              </a:rPr>
              <a:t>Çingiz</a:t>
            </a:r>
            <a:r>
              <a:rPr lang="en-US" dirty="0">
                <a:solidFill>
                  <a:schemeClr val="bg1"/>
                </a:solidFill>
                <a:ea typeface="TimesNewRomanPSMT"/>
              </a:rPr>
              <a:t> </a:t>
            </a:r>
            <a:r>
              <a:rPr lang="en-US" dirty="0" err="1">
                <a:solidFill>
                  <a:schemeClr val="bg1"/>
                </a:solidFill>
                <a:ea typeface="TimesNewRomanPSMT"/>
              </a:rPr>
              <a:t>handan</a:t>
            </a:r>
            <a:r>
              <a:rPr lang="en-US" dirty="0">
                <a:solidFill>
                  <a:schemeClr val="bg1"/>
                </a:solidFill>
                <a:ea typeface="TimesNewRomanPSMT"/>
              </a:rPr>
              <a:t> </a:t>
            </a:r>
            <a:r>
              <a:rPr lang="en-US" dirty="0" err="1">
                <a:solidFill>
                  <a:schemeClr val="bg1"/>
                </a:solidFill>
                <a:ea typeface="TimesNewRomanPSMT"/>
              </a:rPr>
              <a:t>pes</a:t>
            </a:r>
            <a:r>
              <a:rPr lang="en-US" dirty="0">
                <a:solidFill>
                  <a:schemeClr val="bg1"/>
                </a:solidFill>
                <a:ea typeface="TimesNewRomanPSMT"/>
              </a:rPr>
              <a:t> </a:t>
            </a:r>
            <a:r>
              <a:rPr lang="en-US" dirty="0" err="1">
                <a:solidFill>
                  <a:schemeClr val="bg1"/>
                </a:solidFill>
                <a:ea typeface="TimesNewRomanPSMT"/>
              </a:rPr>
              <a:t>tutmandyr</a:t>
            </a:r>
            <a:r>
              <a:rPr lang="en-US" dirty="0">
                <a:solidFill>
                  <a:schemeClr val="bg1"/>
                </a:solidFill>
                <a:ea typeface="TimesNewRomanPSMT"/>
              </a:rPr>
              <a:t>, </a:t>
            </a:r>
            <a:r>
              <a:rPr lang="en-US" dirty="0" err="1">
                <a:solidFill>
                  <a:schemeClr val="bg1"/>
                </a:solidFill>
                <a:ea typeface="TimesNewRomanPSMT"/>
              </a:rPr>
              <a:t>özüne</a:t>
            </a:r>
            <a:r>
              <a:rPr lang="en-US" dirty="0">
                <a:solidFill>
                  <a:schemeClr val="bg1"/>
                </a:solidFill>
                <a:ea typeface="TimesNewRomanPSMT"/>
              </a:rPr>
              <a:t> </a:t>
            </a:r>
            <a:r>
              <a:rPr lang="en-US" dirty="0" err="1">
                <a:solidFill>
                  <a:schemeClr val="bg1"/>
                </a:solidFill>
                <a:ea typeface="TimesNewRomanPSMT"/>
              </a:rPr>
              <a:t>Isgender</a:t>
            </a:r>
            <a:r>
              <a:rPr lang="en-US" dirty="0">
                <a:solidFill>
                  <a:schemeClr val="bg1"/>
                </a:solidFill>
                <a:ea typeface="TimesNewRomanPSMT"/>
              </a:rPr>
              <a:t> </a:t>
            </a:r>
            <a:r>
              <a:rPr lang="en-US" dirty="0" err="1">
                <a:solidFill>
                  <a:schemeClr val="bg1"/>
                </a:solidFill>
                <a:ea typeface="TimesNewRomanPSMT"/>
              </a:rPr>
              <a:t>Zülkarnaý</a:t>
            </a:r>
            <a:r>
              <a:rPr lang="en-US" dirty="0">
                <a:solidFill>
                  <a:schemeClr val="bg1"/>
                </a:solidFill>
                <a:ea typeface="TimesNewRomanPSMT"/>
              </a:rPr>
              <a:t>, </a:t>
            </a:r>
            <a:r>
              <a:rPr lang="en-US" dirty="0" err="1">
                <a:solidFill>
                  <a:schemeClr val="bg1"/>
                </a:solidFill>
                <a:ea typeface="TimesNewRomanPSMT"/>
              </a:rPr>
              <a:t>ikinji</a:t>
            </a:r>
            <a:r>
              <a:rPr lang="en-US" dirty="0">
                <a:solidFill>
                  <a:schemeClr val="bg1"/>
                </a:solidFill>
                <a:ea typeface="TimesNewRomanPSMT"/>
              </a:rPr>
              <a:t> </a:t>
            </a:r>
            <a:r>
              <a:rPr lang="en-US" dirty="0" err="1">
                <a:solidFill>
                  <a:schemeClr val="bg1"/>
                </a:solidFill>
                <a:ea typeface="TimesNewRomanPSMT"/>
              </a:rPr>
              <a:t>Soltan</a:t>
            </a:r>
            <a:r>
              <a:rPr lang="en-US" dirty="0">
                <a:solidFill>
                  <a:schemeClr val="bg1"/>
                </a:solidFill>
                <a:ea typeface="TimesNewRomanPSMT"/>
              </a:rPr>
              <a:t> </a:t>
            </a:r>
            <a:r>
              <a:rPr lang="en-US" dirty="0" err="1">
                <a:solidFill>
                  <a:schemeClr val="bg1"/>
                </a:solidFill>
                <a:ea typeface="TimesNewRomanPSMT"/>
              </a:rPr>
              <a:t>Sanjar</a:t>
            </a:r>
            <a:r>
              <a:rPr lang="en-US" dirty="0">
                <a:solidFill>
                  <a:schemeClr val="bg1"/>
                </a:solidFill>
                <a:ea typeface="TimesNewRomanPSMT"/>
              </a:rPr>
              <a:t> </a:t>
            </a:r>
            <a:r>
              <a:rPr lang="en-US" dirty="0" err="1">
                <a:solidFill>
                  <a:schemeClr val="bg1"/>
                </a:solidFill>
                <a:ea typeface="TimesNewRomanPSMT"/>
              </a:rPr>
              <a:t>atlaryny</a:t>
            </a:r>
            <a:r>
              <a:rPr lang="en-US" dirty="0">
                <a:solidFill>
                  <a:schemeClr val="bg1"/>
                </a:solidFill>
                <a:ea typeface="TimesNewRomanPSMT"/>
              </a:rPr>
              <a:t> </a:t>
            </a:r>
            <a:r>
              <a:rPr lang="en-US" dirty="0" err="1">
                <a:solidFill>
                  <a:schemeClr val="bg1"/>
                </a:solidFill>
                <a:ea typeface="TimesNewRomanPSMT"/>
              </a:rPr>
              <a:t>berip</a:t>
            </a:r>
            <a:r>
              <a:rPr lang="en-US" dirty="0">
                <a:solidFill>
                  <a:schemeClr val="bg1"/>
                </a:solidFill>
                <a:ea typeface="TimesNewRomanPSMT"/>
              </a:rPr>
              <a:t>, </a:t>
            </a:r>
            <a:r>
              <a:rPr lang="en-US" dirty="0" err="1">
                <a:solidFill>
                  <a:schemeClr val="bg1"/>
                </a:solidFill>
                <a:ea typeface="TimesNewRomanPSMT"/>
              </a:rPr>
              <a:t>Hytaýy</a:t>
            </a:r>
            <a:r>
              <a:rPr lang="en-US" dirty="0">
                <a:solidFill>
                  <a:schemeClr val="bg1"/>
                </a:solidFill>
                <a:ea typeface="TimesNewRomanPSMT"/>
              </a:rPr>
              <a:t> </a:t>
            </a:r>
            <a:r>
              <a:rPr lang="en-US" dirty="0" err="1">
                <a:solidFill>
                  <a:schemeClr val="bg1"/>
                </a:solidFill>
                <a:ea typeface="TimesNewRomanPSMT"/>
              </a:rPr>
              <a:t>basyp</a:t>
            </a:r>
            <a:r>
              <a:rPr lang="en-US" dirty="0">
                <a:solidFill>
                  <a:schemeClr val="bg1"/>
                </a:solidFill>
                <a:ea typeface="TimesNewRomanPSMT"/>
              </a:rPr>
              <a:t> </a:t>
            </a:r>
            <a:r>
              <a:rPr lang="en-US" dirty="0" err="1">
                <a:solidFill>
                  <a:schemeClr val="bg1"/>
                </a:solidFill>
                <a:ea typeface="TimesNewRomanPSMT"/>
              </a:rPr>
              <a:t>almagy</a:t>
            </a:r>
            <a:r>
              <a:rPr lang="en-US" dirty="0">
                <a:solidFill>
                  <a:schemeClr val="bg1"/>
                </a:solidFill>
                <a:ea typeface="TimesNewRomanPSMT"/>
              </a:rPr>
              <a:t> </a:t>
            </a:r>
            <a:r>
              <a:rPr lang="en-US" dirty="0" err="1">
                <a:solidFill>
                  <a:schemeClr val="bg1"/>
                </a:solidFill>
                <a:ea typeface="TimesNewRomanPSMT"/>
              </a:rPr>
              <a:t>arzuw</a:t>
            </a:r>
            <a:r>
              <a:rPr lang="en-US" dirty="0">
                <a:solidFill>
                  <a:schemeClr val="bg1"/>
                </a:solidFill>
                <a:ea typeface="TimesNewRomanPSMT"/>
              </a:rPr>
              <a:t> </a:t>
            </a:r>
            <a:r>
              <a:rPr lang="en-US" dirty="0" err="1">
                <a:solidFill>
                  <a:schemeClr val="bg1"/>
                </a:solidFill>
                <a:ea typeface="TimesNewRomanPSMT"/>
              </a:rPr>
              <a:t>edipdir</a:t>
            </a:r>
            <a:r>
              <a:rPr lang="en-US" dirty="0">
                <a:solidFill>
                  <a:schemeClr val="bg1"/>
                </a:solidFill>
                <a:ea typeface="TimesNewRomanPSMT"/>
              </a:rPr>
              <a:t>. </a:t>
            </a:r>
            <a:endParaRPr lang="en-US" dirty="0" smtClean="0">
              <a:solidFill>
                <a:schemeClr val="bg1"/>
              </a:solidFill>
              <a:ea typeface="TimesNewRomanPSMT"/>
            </a:endParaRPr>
          </a:p>
          <a:p>
            <a:pPr algn="just">
              <a:lnSpc>
                <a:spcPct val="115000"/>
              </a:lnSpc>
              <a:spcAft>
                <a:spcPts val="600"/>
              </a:spcAft>
            </a:pPr>
            <a:r>
              <a:rPr lang="en-US" dirty="0" smtClean="0">
                <a:solidFill>
                  <a:schemeClr val="bg1"/>
                </a:solidFill>
                <a:ea typeface="TimesNewRomanPSMT"/>
              </a:rPr>
              <a:t>Emma </a:t>
            </a:r>
            <a:r>
              <a:rPr lang="en-US" dirty="0" err="1">
                <a:solidFill>
                  <a:schemeClr val="bg1"/>
                </a:solidFill>
                <a:ea typeface="TimesNewRomanPSMT"/>
              </a:rPr>
              <a:t>Çingiz</a:t>
            </a:r>
            <a:r>
              <a:rPr lang="en-US" dirty="0">
                <a:solidFill>
                  <a:schemeClr val="bg1"/>
                </a:solidFill>
                <a:ea typeface="TimesNewRomanPSMT"/>
              </a:rPr>
              <a:t> </a:t>
            </a:r>
            <a:r>
              <a:rPr lang="en-US" dirty="0" err="1">
                <a:solidFill>
                  <a:schemeClr val="bg1"/>
                </a:solidFill>
                <a:ea typeface="TimesNewRomanPSMT"/>
              </a:rPr>
              <a:t>hanyň</a:t>
            </a:r>
            <a:r>
              <a:rPr lang="en-US" dirty="0">
                <a:solidFill>
                  <a:schemeClr val="bg1"/>
                </a:solidFill>
                <a:ea typeface="TimesNewRomanPSMT"/>
              </a:rPr>
              <a:t> </a:t>
            </a:r>
            <a:r>
              <a:rPr lang="en-US" dirty="0" err="1">
                <a:solidFill>
                  <a:schemeClr val="bg1"/>
                </a:solidFill>
                <a:ea typeface="TimesNewRomanPSMT"/>
              </a:rPr>
              <a:t>özünden</a:t>
            </a:r>
            <a:r>
              <a:rPr lang="en-US" dirty="0">
                <a:solidFill>
                  <a:schemeClr val="bg1"/>
                </a:solidFill>
                <a:ea typeface="TimesNewRomanPSMT"/>
              </a:rPr>
              <a:t> </a:t>
            </a:r>
            <a:r>
              <a:rPr lang="en-US" dirty="0" err="1">
                <a:solidFill>
                  <a:schemeClr val="bg1"/>
                </a:solidFill>
                <a:ea typeface="TimesNewRomanPSMT"/>
              </a:rPr>
              <a:t>öňürti</a:t>
            </a:r>
            <a:r>
              <a:rPr lang="en-US" dirty="0">
                <a:solidFill>
                  <a:schemeClr val="bg1"/>
                </a:solidFill>
                <a:ea typeface="TimesNewRomanPSMT"/>
              </a:rPr>
              <a:t> </a:t>
            </a:r>
            <a:r>
              <a:rPr lang="en-US" dirty="0" err="1">
                <a:solidFill>
                  <a:schemeClr val="bg1"/>
                </a:solidFill>
                <a:ea typeface="TimesNewRomanPSMT"/>
              </a:rPr>
              <a:t>Hytaýy</a:t>
            </a:r>
            <a:r>
              <a:rPr lang="en-US" dirty="0">
                <a:solidFill>
                  <a:schemeClr val="bg1"/>
                </a:solidFill>
                <a:ea typeface="TimesNewRomanPSMT"/>
              </a:rPr>
              <a:t> </a:t>
            </a:r>
            <a:r>
              <a:rPr lang="en-US" dirty="0" err="1">
                <a:solidFill>
                  <a:schemeClr val="bg1"/>
                </a:solidFill>
                <a:ea typeface="TimesNewRomanPSMT"/>
              </a:rPr>
              <a:t>basyp</a:t>
            </a:r>
            <a:r>
              <a:rPr lang="en-US" dirty="0">
                <a:solidFill>
                  <a:schemeClr val="bg1"/>
                </a:solidFill>
                <a:ea typeface="TimesNewRomanPSMT"/>
              </a:rPr>
              <a:t> </a:t>
            </a:r>
            <a:r>
              <a:rPr lang="en-US" dirty="0" err="1">
                <a:solidFill>
                  <a:schemeClr val="bg1"/>
                </a:solidFill>
                <a:ea typeface="TimesNewRomanPSMT"/>
              </a:rPr>
              <a:t>alandygyny</a:t>
            </a:r>
            <a:r>
              <a:rPr lang="en-US" dirty="0">
                <a:solidFill>
                  <a:schemeClr val="bg1"/>
                </a:solidFill>
                <a:ea typeface="TimesNewRomanPSMT"/>
              </a:rPr>
              <a:t> </a:t>
            </a:r>
            <a:r>
              <a:rPr lang="en-US" dirty="0" err="1">
                <a:solidFill>
                  <a:schemeClr val="bg1"/>
                </a:solidFill>
                <a:ea typeface="TimesNewRomanPSMT"/>
              </a:rPr>
              <a:t>eşiden</a:t>
            </a:r>
            <a:r>
              <a:rPr lang="en-US" dirty="0">
                <a:solidFill>
                  <a:schemeClr val="bg1"/>
                </a:solidFill>
                <a:ea typeface="TimesNewRomanPSMT"/>
              </a:rPr>
              <a:t> </a:t>
            </a: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şa</a:t>
            </a:r>
            <a:r>
              <a:rPr lang="en-US" dirty="0">
                <a:solidFill>
                  <a:schemeClr val="bg1"/>
                </a:solidFill>
                <a:ea typeface="TimesNewRomanPSMT"/>
              </a:rPr>
              <a:t> </a:t>
            </a:r>
            <a:r>
              <a:rPr lang="en-US" dirty="0" err="1">
                <a:solidFill>
                  <a:schemeClr val="bg1"/>
                </a:solidFill>
                <a:ea typeface="TimesNewRomanPSMT"/>
              </a:rPr>
              <a:t>howpa</a:t>
            </a:r>
            <a:r>
              <a:rPr lang="en-US" dirty="0">
                <a:solidFill>
                  <a:schemeClr val="bg1"/>
                </a:solidFill>
                <a:ea typeface="TimesNewRomanPSMT"/>
              </a:rPr>
              <a:t> </a:t>
            </a:r>
            <a:r>
              <a:rPr lang="en-US" dirty="0" err="1">
                <a:solidFill>
                  <a:schemeClr val="bg1"/>
                </a:solidFill>
                <a:ea typeface="TimesNewRomanPSMT"/>
              </a:rPr>
              <a:t>düşýär</a:t>
            </a:r>
            <a:r>
              <a:rPr lang="en-US" dirty="0">
                <a:solidFill>
                  <a:schemeClr val="bg1"/>
                </a:solidFill>
                <a:ea typeface="TimesNewRomanPSMT"/>
              </a:rPr>
              <a:t>. </a:t>
            </a:r>
            <a:r>
              <a:rPr lang="en-US" dirty="0" err="1">
                <a:solidFill>
                  <a:schemeClr val="bg1"/>
                </a:solidFill>
                <a:ea typeface="TimesNewRomanPSMT"/>
              </a:rPr>
              <a:t>Çingiz</a:t>
            </a:r>
            <a:r>
              <a:rPr lang="en-US" dirty="0">
                <a:solidFill>
                  <a:schemeClr val="bg1"/>
                </a:solidFill>
                <a:ea typeface="TimesNewRomanPSMT"/>
              </a:rPr>
              <a:t> </a:t>
            </a:r>
            <a:r>
              <a:rPr lang="en-US" dirty="0" err="1">
                <a:solidFill>
                  <a:schemeClr val="bg1"/>
                </a:solidFill>
                <a:ea typeface="TimesNewRomanPSMT"/>
              </a:rPr>
              <a:t>han</a:t>
            </a:r>
            <a:r>
              <a:rPr lang="en-US" dirty="0">
                <a:solidFill>
                  <a:schemeClr val="bg1"/>
                </a:solidFill>
                <a:ea typeface="TimesNewRomanPSMT"/>
              </a:rPr>
              <a:t> </a:t>
            </a:r>
            <a:r>
              <a:rPr lang="en-US" dirty="0" err="1">
                <a:solidFill>
                  <a:schemeClr val="bg1"/>
                </a:solidFill>
                <a:ea typeface="TimesNewRomanPSMT"/>
              </a:rPr>
              <a:t>baradaky</a:t>
            </a:r>
            <a:r>
              <a:rPr lang="en-US" dirty="0">
                <a:solidFill>
                  <a:schemeClr val="bg1"/>
                </a:solidFill>
                <a:ea typeface="TimesNewRomanPSMT"/>
              </a:rPr>
              <a:t> </a:t>
            </a:r>
            <a:r>
              <a:rPr lang="en-US" dirty="0" err="1">
                <a:solidFill>
                  <a:schemeClr val="bg1"/>
                </a:solidFill>
                <a:ea typeface="TimesNewRomanPSMT"/>
              </a:rPr>
              <a:t>ýaýran</a:t>
            </a:r>
            <a:r>
              <a:rPr lang="en-US" dirty="0">
                <a:solidFill>
                  <a:schemeClr val="bg1"/>
                </a:solidFill>
                <a:ea typeface="TimesNewRomanPSMT"/>
              </a:rPr>
              <a:t> </a:t>
            </a:r>
            <a:r>
              <a:rPr lang="en-US" dirty="0" err="1">
                <a:solidFill>
                  <a:schemeClr val="bg1"/>
                </a:solidFill>
                <a:ea typeface="TimesNewRomanPSMT"/>
              </a:rPr>
              <a:t>gürrüňleri</a:t>
            </a:r>
            <a:r>
              <a:rPr lang="en-US" dirty="0">
                <a:solidFill>
                  <a:schemeClr val="bg1"/>
                </a:solidFill>
                <a:ea typeface="TimesNewRomanPSMT"/>
              </a:rPr>
              <a:t> </a:t>
            </a:r>
            <a:r>
              <a:rPr lang="en-US" dirty="0" err="1">
                <a:solidFill>
                  <a:schemeClr val="bg1"/>
                </a:solidFill>
                <a:ea typeface="TimesNewRomanPSMT"/>
              </a:rPr>
              <a:t>barlamak</a:t>
            </a:r>
            <a:r>
              <a:rPr lang="en-US" dirty="0">
                <a:solidFill>
                  <a:schemeClr val="bg1"/>
                </a:solidFill>
                <a:ea typeface="TimesNewRomanPSMT"/>
              </a:rPr>
              <a:t> </a:t>
            </a:r>
            <a:r>
              <a:rPr lang="en-US" dirty="0" err="1">
                <a:solidFill>
                  <a:schemeClr val="bg1"/>
                </a:solidFill>
                <a:ea typeface="TimesNewRomanPSMT"/>
              </a:rPr>
              <a:t>üçin</a:t>
            </a:r>
            <a:r>
              <a:rPr lang="en-US" dirty="0">
                <a:solidFill>
                  <a:schemeClr val="bg1"/>
                </a:solidFill>
                <a:ea typeface="TimesNewRomanPSMT"/>
              </a:rPr>
              <a:t> </a:t>
            </a:r>
            <a:r>
              <a:rPr lang="en-US" dirty="0" err="1">
                <a:solidFill>
                  <a:schemeClr val="bg1"/>
                </a:solidFill>
                <a:ea typeface="TimesNewRomanPSMT"/>
              </a:rPr>
              <a:t>Mongoliýa</a:t>
            </a:r>
            <a:r>
              <a:rPr lang="en-US" dirty="0">
                <a:solidFill>
                  <a:schemeClr val="bg1"/>
                </a:solidFill>
                <a:ea typeface="TimesNewRomanPSMT"/>
              </a:rPr>
              <a:t> </a:t>
            </a:r>
            <a:r>
              <a:rPr lang="en-US" dirty="0" err="1">
                <a:solidFill>
                  <a:schemeClr val="bg1"/>
                </a:solidFill>
                <a:ea typeface="TimesNewRomanPSMT"/>
              </a:rPr>
              <a:t>tarap</a:t>
            </a:r>
            <a:r>
              <a:rPr lang="en-US" dirty="0">
                <a:solidFill>
                  <a:schemeClr val="bg1"/>
                </a:solidFill>
                <a:ea typeface="TimesNewRomanPSMT"/>
              </a:rPr>
              <a:t> </a:t>
            </a:r>
            <a:r>
              <a:rPr lang="en-US" dirty="0" err="1">
                <a:solidFill>
                  <a:schemeClr val="bg1"/>
                </a:solidFill>
                <a:ea typeface="TimesNewRomanPSMT"/>
              </a:rPr>
              <a:t>ilçileri</a:t>
            </a:r>
            <a:r>
              <a:rPr lang="en-US" dirty="0">
                <a:solidFill>
                  <a:schemeClr val="bg1"/>
                </a:solidFill>
                <a:ea typeface="TimesNewRomanPSMT"/>
              </a:rPr>
              <a:t> </a:t>
            </a:r>
            <a:r>
              <a:rPr lang="en-US" dirty="0" err="1">
                <a:solidFill>
                  <a:schemeClr val="bg1"/>
                </a:solidFill>
                <a:ea typeface="TimesNewRomanPSMT"/>
              </a:rPr>
              <a:t>iberýär</a:t>
            </a:r>
            <a:r>
              <a:rPr lang="en-US" dirty="0">
                <a:solidFill>
                  <a:schemeClr val="bg1"/>
                </a:solidFill>
                <a:ea typeface="TimesNewRomanPSMT"/>
              </a:rPr>
              <a:t>. </a:t>
            </a:r>
            <a:endParaRPr lang="en-US" dirty="0" smtClean="0">
              <a:solidFill>
                <a:schemeClr val="bg1"/>
              </a:solidFill>
              <a:ea typeface="TimesNewRomanPSMT"/>
            </a:endParaRPr>
          </a:p>
          <a:p>
            <a:pPr algn="just">
              <a:lnSpc>
                <a:spcPct val="115000"/>
              </a:lnSpc>
              <a:spcAft>
                <a:spcPts val="600"/>
              </a:spcAft>
            </a:pPr>
            <a:r>
              <a:rPr lang="en-US" dirty="0" err="1" smtClean="0">
                <a:solidFill>
                  <a:schemeClr val="bg1"/>
                </a:solidFill>
                <a:ea typeface="TimesNewRomanPSMT"/>
              </a:rPr>
              <a:t>Horezm</a:t>
            </a:r>
            <a:r>
              <a:rPr lang="en-US" dirty="0" smtClean="0">
                <a:solidFill>
                  <a:schemeClr val="bg1"/>
                </a:solidFill>
                <a:ea typeface="TimesNewRomanPSMT"/>
              </a:rPr>
              <a:t> </a:t>
            </a:r>
            <a:r>
              <a:rPr lang="en-US" dirty="0" err="1">
                <a:solidFill>
                  <a:schemeClr val="bg1"/>
                </a:solidFill>
                <a:ea typeface="TimesNewRomanPSMT"/>
              </a:rPr>
              <a:t>şanyň</a:t>
            </a:r>
            <a:r>
              <a:rPr lang="en-US" dirty="0">
                <a:solidFill>
                  <a:schemeClr val="bg1"/>
                </a:solidFill>
                <a:ea typeface="TimesNewRomanPSMT"/>
              </a:rPr>
              <a:t> </a:t>
            </a:r>
            <a:r>
              <a:rPr lang="en-US" dirty="0" err="1">
                <a:solidFill>
                  <a:schemeClr val="bg1"/>
                </a:solidFill>
                <a:ea typeface="TimesNewRomanPSMT"/>
              </a:rPr>
              <a:t>ilçileri</a:t>
            </a:r>
            <a:r>
              <a:rPr lang="en-US" dirty="0">
                <a:solidFill>
                  <a:schemeClr val="bg1"/>
                </a:solidFill>
                <a:ea typeface="TimesNewRomanPSMT"/>
              </a:rPr>
              <a:t> </a:t>
            </a:r>
            <a:r>
              <a:rPr lang="en-US" dirty="0" err="1">
                <a:solidFill>
                  <a:schemeClr val="bg1"/>
                </a:solidFill>
                <a:ea typeface="TimesNewRomanPSMT"/>
              </a:rPr>
              <a:t>birnäçe</a:t>
            </a:r>
            <a:r>
              <a:rPr lang="en-US" dirty="0">
                <a:solidFill>
                  <a:schemeClr val="bg1"/>
                </a:solidFill>
                <a:ea typeface="TimesNewRomanPSMT"/>
              </a:rPr>
              <a:t> </a:t>
            </a:r>
            <a:r>
              <a:rPr lang="en-US" dirty="0" err="1">
                <a:solidFill>
                  <a:schemeClr val="bg1"/>
                </a:solidFill>
                <a:ea typeface="TimesNewRomanPSMT"/>
              </a:rPr>
              <a:t>wagtdan</a:t>
            </a:r>
            <a:r>
              <a:rPr lang="en-US" dirty="0">
                <a:solidFill>
                  <a:schemeClr val="bg1"/>
                </a:solidFill>
                <a:ea typeface="TimesNewRomanPSMT"/>
              </a:rPr>
              <a:t> </a:t>
            </a:r>
            <a:r>
              <a:rPr lang="en-US" dirty="0" err="1">
                <a:solidFill>
                  <a:schemeClr val="bg1"/>
                </a:solidFill>
                <a:ea typeface="TimesNewRomanPSMT"/>
              </a:rPr>
              <a:t>soň</a:t>
            </a:r>
            <a:r>
              <a:rPr lang="en-US" dirty="0">
                <a:solidFill>
                  <a:schemeClr val="bg1"/>
                </a:solidFill>
                <a:ea typeface="TimesNewRomanPSMT"/>
              </a:rPr>
              <a:t>, </a:t>
            </a:r>
            <a:r>
              <a:rPr lang="en-US" dirty="0" err="1">
                <a:solidFill>
                  <a:schemeClr val="bg1"/>
                </a:solidFill>
                <a:ea typeface="TimesNewRomanPSMT"/>
              </a:rPr>
              <a:t>Pekinde</a:t>
            </a:r>
            <a:r>
              <a:rPr lang="en-US" dirty="0">
                <a:solidFill>
                  <a:schemeClr val="bg1"/>
                </a:solidFill>
                <a:ea typeface="TimesNewRomanPSMT"/>
              </a:rPr>
              <a:t> </a:t>
            </a:r>
            <a:r>
              <a:rPr lang="en-US" dirty="0" err="1">
                <a:solidFill>
                  <a:schemeClr val="bg1"/>
                </a:solidFill>
                <a:ea typeface="TimesNewRomanPSMT"/>
              </a:rPr>
              <a:t>Çingiz</a:t>
            </a:r>
            <a:r>
              <a:rPr lang="en-US" dirty="0">
                <a:solidFill>
                  <a:schemeClr val="bg1"/>
                </a:solidFill>
                <a:ea typeface="TimesNewRomanPSMT"/>
              </a:rPr>
              <a:t> </a:t>
            </a:r>
            <a:r>
              <a:rPr lang="en-US" dirty="0" err="1">
                <a:solidFill>
                  <a:schemeClr val="bg1"/>
                </a:solidFill>
                <a:ea typeface="TimesNewRomanPSMT"/>
              </a:rPr>
              <a:t>han</a:t>
            </a:r>
            <a:r>
              <a:rPr lang="en-US" dirty="0">
                <a:solidFill>
                  <a:schemeClr val="bg1"/>
                </a:solidFill>
                <a:ea typeface="TimesNewRomanPSMT"/>
              </a:rPr>
              <a:t> </a:t>
            </a:r>
            <a:r>
              <a:rPr lang="en-US" dirty="0" err="1">
                <a:solidFill>
                  <a:schemeClr val="bg1"/>
                </a:solidFill>
                <a:ea typeface="TimesNewRomanPSMT"/>
              </a:rPr>
              <a:t>tarapyndan</a:t>
            </a:r>
            <a:r>
              <a:rPr lang="en-US" dirty="0">
                <a:solidFill>
                  <a:schemeClr val="bg1"/>
                </a:solidFill>
                <a:ea typeface="TimesNewRomanPSMT"/>
              </a:rPr>
              <a:t> </a:t>
            </a:r>
            <a:r>
              <a:rPr lang="en-US" dirty="0" err="1">
                <a:solidFill>
                  <a:schemeClr val="bg1"/>
                </a:solidFill>
                <a:ea typeface="TimesNewRomanPSMT"/>
              </a:rPr>
              <a:t>sypaýyçylyk</a:t>
            </a:r>
            <a:r>
              <a:rPr lang="en-US" dirty="0">
                <a:solidFill>
                  <a:schemeClr val="bg1"/>
                </a:solidFill>
                <a:ea typeface="TimesNewRomanPSMT"/>
              </a:rPr>
              <a:t> </a:t>
            </a:r>
            <a:r>
              <a:rPr lang="en-US" dirty="0" err="1">
                <a:solidFill>
                  <a:schemeClr val="bg1"/>
                </a:solidFill>
                <a:ea typeface="TimesNewRomanPSMT"/>
              </a:rPr>
              <a:t>bilen</a:t>
            </a:r>
            <a:r>
              <a:rPr lang="en-US" dirty="0">
                <a:solidFill>
                  <a:schemeClr val="bg1"/>
                </a:solidFill>
                <a:ea typeface="TimesNewRomanPSMT"/>
              </a:rPr>
              <a:t> </a:t>
            </a:r>
            <a:r>
              <a:rPr lang="en-US" dirty="0" err="1">
                <a:solidFill>
                  <a:schemeClr val="bg1"/>
                </a:solidFill>
                <a:ea typeface="TimesNewRomanPSMT"/>
              </a:rPr>
              <a:t>kabul</a:t>
            </a:r>
            <a:r>
              <a:rPr lang="en-US" dirty="0">
                <a:solidFill>
                  <a:schemeClr val="bg1"/>
                </a:solidFill>
                <a:ea typeface="TimesNewRomanPSMT"/>
              </a:rPr>
              <a:t> </a:t>
            </a:r>
            <a:r>
              <a:rPr lang="en-US" dirty="0" err="1">
                <a:solidFill>
                  <a:schemeClr val="bg1"/>
                </a:solidFill>
                <a:ea typeface="TimesNewRomanPSMT"/>
              </a:rPr>
              <a:t>edilýär</a:t>
            </a:r>
            <a:r>
              <a:rPr lang="en-US" dirty="0">
                <a:solidFill>
                  <a:schemeClr val="bg1"/>
                </a:solidFill>
                <a:ea typeface="TimesNewRomanPSMT"/>
              </a:rPr>
              <a:t>.</a:t>
            </a:r>
            <a:endParaRPr lang="ru-RU" sz="2000" dirty="0">
              <a:solidFill>
                <a:schemeClr val="bg1"/>
              </a:solidFill>
              <a:ea typeface="Calibri"/>
            </a:endParaRPr>
          </a:p>
          <a:p>
            <a:pPr algn="just">
              <a:buFont typeface="Wingdings" pitchFamily="2" charset="2"/>
              <a:buChar char="v"/>
            </a:pPr>
            <a:endParaRPr lang="tk-TM" dirty="0">
              <a:solidFill>
                <a:prstClr val="black"/>
              </a:solidFill>
            </a:endParaRPr>
          </a:p>
          <a:p>
            <a:pPr>
              <a:buFont typeface="Wingdings" pitchFamily="2" charset="2"/>
              <a:buChar char="v"/>
            </a:pPr>
            <a:endParaRPr lang="tk-TM" dirty="0" smtClean="0"/>
          </a:p>
          <a:p>
            <a:endParaRPr lang="ru-RU" dirty="0"/>
          </a:p>
        </p:txBody>
      </p:sp>
    </p:spTree>
    <p:extLst>
      <p:ext uri="{BB962C8B-B14F-4D97-AF65-F5344CB8AC3E}">
        <p14:creationId xmlns:p14="http://schemas.microsoft.com/office/powerpoint/2010/main" val="166595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6"/>
            <a:ext cx="10515600" cy="826366"/>
          </a:xfrm>
        </p:spPr>
        <p:txBody>
          <a:bodyPr/>
          <a:lstStyle/>
          <a:p>
            <a:pPr algn="ctr"/>
            <a:endParaRPr lang="ru-RU"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93964" y="1343891"/>
            <a:ext cx="11817927" cy="5195454"/>
          </a:xfrm>
        </p:spPr>
        <p:txBody>
          <a:bodyPr>
            <a:normAutofit/>
          </a:bodyPr>
          <a:lstStyle/>
          <a:p>
            <a:pPr algn="just">
              <a:buFont typeface="Wingdings" pitchFamily="2" charset="2"/>
              <a:buChar char="v"/>
            </a:pPr>
            <a:r>
              <a:rPr lang="en-US" sz="3200" dirty="0">
                <a:solidFill>
                  <a:schemeClr val="bg1"/>
                </a:solidFill>
              </a:rPr>
              <a:t>1218-nji </a:t>
            </a:r>
            <a:r>
              <a:rPr lang="en-US" sz="3200" dirty="0" err="1">
                <a:solidFill>
                  <a:schemeClr val="bg1"/>
                </a:solidFill>
              </a:rPr>
              <a:t>ýylda</a:t>
            </a:r>
            <a:r>
              <a:rPr lang="en-US" sz="3200" dirty="0">
                <a:solidFill>
                  <a:schemeClr val="bg1"/>
                </a:solidFill>
              </a:rPr>
              <a:t> </a:t>
            </a:r>
            <a:r>
              <a:rPr lang="en-US" sz="3200" dirty="0" err="1">
                <a:solidFill>
                  <a:schemeClr val="bg1"/>
                </a:solidFill>
              </a:rPr>
              <a:t>Çingizhan</a:t>
            </a:r>
            <a:r>
              <a:rPr lang="en-US" sz="3200" dirty="0">
                <a:solidFill>
                  <a:schemeClr val="bg1"/>
                </a:solidFill>
              </a:rPr>
              <a:t> </a:t>
            </a:r>
            <a:r>
              <a:rPr lang="en-US" sz="3200" dirty="0" err="1">
                <a:solidFill>
                  <a:schemeClr val="bg1"/>
                </a:solidFill>
              </a:rPr>
              <a:t>Horezmşa</a:t>
            </a:r>
            <a:r>
              <a:rPr lang="en-US" sz="3200" dirty="0">
                <a:solidFill>
                  <a:schemeClr val="bg1"/>
                </a:solidFill>
              </a:rPr>
              <a:t> </a:t>
            </a:r>
            <a:r>
              <a:rPr lang="en-US" sz="3200" dirty="0" err="1">
                <a:solidFill>
                  <a:schemeClr val="bg1"/>
                </a:solidFill>
              </a:rPr>
              <a:t>bilen</a:t>
            </a:r>
            <a:r>
              <a:rPr lang="en-US" sz="3200" dirty="0">
                <a:solidFill>
                  <a:schemeClr val="bg1"/>
                </a:solidFill>
              </a:rPr>
              <a:t> </a:t>
            </a:r>
            <a:r>
              <a:rPr lang="en-US" sz="3200" dirty="0" err="1">
                <a:solidFill>
                  <a:schemeClr val="bg1"/>
                </a:solidFill>
              </a:rPr>
              <a:t>şertnama</a:t>
            </a:r>
            <a:r>
              <a:rPr lang="en-US" sz="3200" dirty="0">
                <a:solidFill>
                  <a:schemeClr val="bg1"/>
                </a:solidFill>
              </a:rPr>
              <a:t> </a:t>
            </a:r>
            <a:r>
              <a:rPr lang="en-US" sz="3200" dirty="0" err="1">
                <a:solidFill>
                  <a:schemeClr val="bg1"/>
                </a:solidFill>
              </a:rPr>
              <a:t>baglaşmak</a:t>
            </a:r>
            <a:r>
              <a:rPr lang="en-US" sz="3200" dirty="0">
                <a:solidFill>
                  <a:schemeClr val="bg1"/>
                </a:solidFill>
              </a:rPr>
              <a:t> </a:t>
            </a:r>
            <a:r>
              <a:rPr lang="en-US" sz="3200" dirty="0" err="1">
                <a:solidFill>
                  <a:schemeClr val="bg1"/>
                </a:solidFill>
              </a:rPr>
              <a:t>tabşyrygy</a:t>
            </a:r>
            <a:r>
              <a:rPr lang="en-US" sz="3200" dirty="0">
                <a:solidFill>
                  <a:schemeClr val="bg1"/>
                </a:solidFill>
              </a:rPr>
              <a:t> </a:t>
            </a:r>
            <a:r>
              <a:rPr lang="en-US" sz="3200" dirty="0" err="1">
                <a:solidFill>
                  <a:schemeClr val="bg1"/>
                </a:solidFill>
              </a:rPr>
              <a:t>bilen</a:t>
            </a:r>
            <a:r>
              <a:rPr lang="en-US" sz="3200" dirty="0">
                <a:solidFill>
                  <a:schemeClr val="bg1"/>
                </a:solidFill>
              </a:rPr>
              <a:t>, </a:t>
            </a:r>
            <a:r>
              <a:rPr lang="en-US" sz="3200" dirty="0" err="1">
                <a:solidFill>
                  <a:schemeClr val="bg1"/>
                </a:solidFill>
              </a:rPr>
              <a:t>öz</a:t>
            </a:r>
            <a:r>
              <a:rPr lang="en-US" sz="3200" dirty="0">
                <a:solidFill>
                  <a:schemeClr val="bg1"/>
                </a:solidFill>
              </a:rPr>
              <a:t> </a:t>
            </a:r>
            <a:r>
              <a:rPr lang="en-US" sz="3200" dirty="0" err="1">
                <a:solidFill>
                  <a:schemeClr val="bg1"/>
                </a:solidFill>
              </a:rPr>
              <a:t>ilçilerini</a:t>
            </a:r>
            <a:r>
              <a:rPr lang="en-US" sz="3200" dirty="0">
                <a:solidFill>
                  <a:schemeClr val="bg1"/>
                </a:solidFill>
              </a:rPr>
              <a:t> </a:t>
            </a:r>
            <a:r>
              <a:rPr lang="en-US" sz="3200" dirty="0" err="1">
                <a:solidFill>
                  <a:schemeClr val="bg1"/>
                </a:solidFill>
              </a:rPr>
              <a:t>köp</a:t>
            </a:r>
            <a:r>
              <a:rPr lang="en-US" sz="3200" dirty="0">
                <a:solidFill>
                  <a:schemeClr val="bg1"/>
                </a:solidFill>
              </a:rPr>
              <a:t> </a:t>
            </a:r>
            <a:r>
              <a:rPr lang="en-US" sz="3200" dirty="0" err="1">
                <a:solidFill>
                  <a:schemeClr val="bg1"/>
                </a:solidFill>
              </a:rPr>
              <a:t>gymmatbaha</a:t>
            </a:r>
            <a:r>
              <a:rPr lang="en-US" sz="3200" dirty="0">
                <a:solidFill>
                  <a:schemeClr val="bg1"/>
                </a:solidFill>
              </a:rPr>
              <a:t> </a:t>
            </a:r>
            <a:r>
              <a:rPr lang="en-US" sz="3200" dirty="0" err="1">
                <a:solidFill>
                  <a:schemeClr val="bg1"/>
                </a:solidFill>
              </a:rPr>
              <a:t>sowgatlar</a:t>
            </a:r>
            <a:r>
              <a:rPr lang="en-US" sz="3200" dirty="0">
                <a:solidFill>
                  <a:schemeClr val="bg1"/>
                </a:solidFill>
              </a:rPr>
              <a:t> </a:t>
            </a:r>
            <a:r>
              <a:rPr lang="en-US" sz="3200" dirty="0" err="1">
                <a:solidFill>
                  <a:schemeClr val="bg1"/>
                </a:solidFill>
              </a:rPr>
              <a:t>bilen</a:t>
            </a:r>
            <a:r>
              <a:rPr lang="en-US" sz="3200" dirty="0">
                <a:solidFill>
                  <a:schemeClr val="bg1"/>
                </a:solidFill>
              </a:rPr>
              <a:t> </a:t>
            </a:r>
            <a:r>
              <a:rPr lang="en-US" sz="3200" dirty="0" err="1">
                <a:solidFill>
                  <a:schemeClr val="bg1"/>
                </a:solidFill>
              </a:rPr>
              <a:t>uly</a:t>
            </a:r>
            <a:r>
              <a:rPr lang="en-US" sz="3200" dirty="0">
                <a:solidFill>
                  <a:schemeClr val="bg1"/>
                </a:solidFill>
              </a:rPr>
              <a:t> </a:t>
            </a:r>
            <a:r>
              <a:rPr lang="en-US" sz="3200" dirty="0" err="1">
                <a:solidFill>
                  <a:schemeClr val="bg1"/>
                </a:solidFill>
              </a:rPr>
              <a:t>kerwene</a:t>
            </a:r>
            <a:r>
              <a:rPr lang="en-US" sz="3200" dirty="0">
                <a:solidFill>
                  <a:schemeClr val="bg1"/>
                </a:solidFill>
              </a:rPr>
              <a:t> </a:t>
            </a:r>
            <a:r>
              <a:rPr lang="en-US" sz="3200" dirty="0" err="1">
                <a:solidFill>
                  <a:schemeClr val="bg1"/>
                </a:solidFill>
              </a:rPr>
              <a:t>goşup</a:t>
            </a:r>
            <a:r>
              <a:rPr lang="en-US" sz="3200" dirty="0">
                <a:solidFill>
                  <a:schemeClr val="bg1"/>
                </a:solidFill>
              </a:rPr>
              <a:t> </a:t>
            </a:r>
            <a:r>
              <a:rPr lang="en-US" sz="3200" dirty="0" err="1">
                <a:solidFill>
                  <a:schemeClr val="bg1"/>
                </a:solidFill>
              </a:rPr>
              <a:t>iberýär</a:t>
            </a:r>
            <a:r>
              <a:rPr lang="en-US" sz="3200" dirty="0">
                <a:solidFill>
                  <a:schemeClr val="bg1"/>
                </a:solidFill>
              </a:rPr>
              <a:t>. </a:t>
            </a:r>
            <a:endParaRPr lang="en-US" sz="3200" dirty="0" smtClean="0">
              <a:solidFill>
                <a:schemeClr val="bg1"/>
              </a:solidFill>
            </a:endParaRPr>
          </a:p>
          <a:p>
            <a:pPr algn="just">
              <a:buFont typeface="Wingdings" pitchFamily="2" charset="2"/>
              <a:buChar char="v"/>
            </a:pPr>
            <a:r>
              <a:rPr lang="en-US" sz="3200" dirty="0" smtClean="0">
                <a:solidFill>
                  <a:schemeClr val="bg1"/>
                </a:solidFill>
              </a:rPr>
              <a:t>Bu </a:t>
            </a:r>
            <a:r>
              <a:rPr lang="en-US" sz="3200" dirty="0" err="1">
                <a:solidFill>
                  <a:schemeClr val="bg1"/>
                </a:solidFill>
              </a:rPr>
              <a:t>kerwen</a:t>
            </a:r>
            <a:r>
              <a:rPr lang="en-US" sz="3200" dirty="0">
                <a:solidFill>
                  <a:schemeClr val="bg1"/>
                </a:solidFill>
              </a:rPr>
              <a:t> </a:t>
            </a:r>
            <a:r>
              <a:rPr lang="en-US" sz="3200" dirty="0" err="1">
                <a:solidFill>
                  <a:schemeClr val="bg1"/>
                </a:solidFill>
              </a:rPr>
              <a:t>Syrderýanyň</a:t>
            </a:r>
            <a:r>
              <a:rPr lang="en-US" sz="3200" dirty="0">
                <a:solidFill>
                  <a:schemeClr val="bg1"/>
                </a:solidFill>
              </a:rPr>
              <a:t> </a:t>
            </a:r>
            <a:r>
              <a:rPr lang="en-US" sz="3200" dirty="0" err="1">
                <a:solidFill>
                  <a:schemeClr val="bg1"/>
                </a:solidFill>
              </a:rPr>
              <a:t>kenaryndaky</a:t>
            </a:r>
            <a:r>
              <a:rPr lang="en-US" sz="3200" dirty="0">
                <a:solidFill>
                  <a:schemeClr val="bg1"/>
                </a:solidFill>
              </a:rPr>
              <a:t> </a:t>
            </a:r>
            <a:r>
              <a:rPr lang="en-US" sz="3200" dirty="0" err="1">
                <a:solidFill>
                  <a:schemeClr val="bg1"/>
                </a:solidFill>
              </a:rPr>
              <a:t>Otrar</a:t>
            </a:r>
            <a:r>
              <a:rPr lang="en-US" sz="3200" dirty="0">
                <a:solidFill>
                  <a:schemeClr val="bg1"/>
                </a:solidFill>
              </a:rPr>
              <a:t> </a:t>
            </a:r>
            <a:r>
              <a:rPr lang="en-US" sz="3200" dirty="0" err="1">
                <a:solidFill>
                  <a:schemeClr val="bg1"/>
                </a:solidFill>
              </a:rPr>
              <a:t>şäherçesinde</a:t>
            </a:r>
            <a:r>
              <a:rPr lang="en-US" sz="3200" dirty="0">
                <a:solidFill>
                  <a:schemeClr val="bg1"/>
                </a:solidFill>
              </a:rPr>
              <a:t> </a:t>
            </a:r>
            <a:r>
              <a:rPr lang="en-US" sz="3200" dirty="0" err="1">
                <a:solidFill>
                  <a:schemeClr val="bg1"/>
                </a:solidFill>
              </a:rPr>
              <a:t>düşläninde</a:t>
            </a:r>
            <a:r>
              <a:rPr lang="en-US" sz="3200" dirty="0">
                <a:solidFill>
                  <a:schemeClr val="bg1"/>
                </a:solidFill>
              </a:rPr>
              <a:t>, </a:t>
            </a:r>
            <a:r>
              <a:rPr lang="en-US" sz="3200" dirty="0" err="1">
                <a:solidFill>
                  <a:schemeClr val="bg1"/>
                </a:solidFill>
              </a:rPr>
              <a:t>şäher</a:t>
            </a:r>
            <a:r>
              <a:rPr lang="en-US" sz="3200" dirty="0">
                <a:solidFill>
                  <a:schemeClr val="bg1"/>
                </a:solidFill>
              </a:rPr>
              <a:t> </a:t>
            </a:r>
            <a:r>
              <a:rPr lang="en-US" sz="3200" dirty="0" err="1">
                <a:solidFill>
                  <a:schemeClr val="bg1"/>
                </a:solidFill>
              </a:rPr>
              <a:t>häkimi</a:t>
            </a:r>
            <a:r>
              <a:rPr lang="en-US" sz="3200" dirty="0">
                <a:solidFill>
                  <a:schemeClr val="bg1"/>
                </a:solidFill>
              </a:rPr>
              <a:t>, </a:t>
            </a:r>
            <a:r>
              <a:rPr lang="en-US" sz="3200" dirty="0" err="1">
                <a:solidFill>
                  <a:schemeClr val="bg1"/>
                </a:solidFill>
              </a:rPr>
              <a:t>Muhammet</a:t>
            </a:r>
            <a:r>
              <a:rPr lang="en-US" sz="3200" dirty="0">
                <a:solidFill>
                  <a:schemeClr val="bg1"/>
                </a:solidFill>
              </a:rPr>
              <a:t> </a:t>
            </a:r>
            <a:r>
              <a:rPr lang="en-US" sz="3200" dirty="0" err="1">
                <a:solidFill>
                  <a:schemeClr val="bg1"/>
                </a:solidFill>
              </a:rPr>
              <a:t>şanyň</a:t>
            </a:r>
            <a:r>
              <a:rPr lang="en-US" sz="3200" dirty="0">
                <a:solidFill>
                  <a:schemeClr val="bg1"/>
                </a:solidFill>
              </a:rPr>
              <a:t> </a:t>
            </a:r>
            <a:r>
              <a:rPr lang="en-US" sz="3200" dirty="0" err="1">
                <a:solidFill>
                  <a:schemeClr val="bg1"/>
                </a:solidFill>
              </a:rPr>
              <a:t>daýysy</a:t>
            </a:r>
            <a:r>
              <a:rPr lang="en-US" sz="3200" dirty="0">
                <a:solidFill>
                  <a:schemeClr val="bg1"/>
                </a:solidFill>
              </a:rPr>
              <a:t> </a:t>
            </a:r>
            <a:r>
              <a:rPr lang="en-US" sz="3200" dirty="0" err="1">
                <a:solidFill>
                  <a:schemeClr val="bg1"/>
                </a:solidFill>
              </a:rPr>
              <a:t>Gaýyrhan</a:t>
            </a:r>
            <a:r>
              <a:rPr lang="en-US" sz="3200" dirty="0">
                <a:solidFill>
                  <a:schemeClr val="bg1"/>
                </a:solidFill>
              </a:rPr>
              <a:t>, </a:t>
            </a:r>
            <a:r>
              <a:rPr lang="en-US" sz="3200" dirty="0" err="1">
                <a:solidFill>
                  <a:schemeClr val="bg1"/>
                </a:solidFill>
              </a:rPr>
              <a:t>kerwendäki</a:t>
            </a:r>
            <a:r>
              <a:rPr lang="en-US" sz="3200" dirty="0">
                <a:solidFill>
                  <a:schemeClr val="bg1"/>
                </a:solidFill>
              </a:rPr>
              <a:t> 450 </a:t>
            </a:r>
            <a:r>
              <a:rPr lang="en-US" sz="3200" dirty="0" err="1">
                <a:solidFill>
                  <a:schemeClr val="bg1"/>
                </a:solidFill>
              </a:rPr>
              <a:t>adamyň</a:t>
            </a:r>
            <a:r>
              <a:rPr lang="en-US" sz="3200" dirty="0">
                <a:solidFill>
                  <a:schemeClr val="bg1"/>
                </a:solidFill>
              </a:rPr>
              <a:t> </a:t>
            </a:r>
            <a:r>
              <a:rPr lang="en-US" sz="3200" dirty="0" err="1">
                <a:solidFill>
                  <a:schemeClr val="bg1"/>
                </a:solidFill>
              </a:rPr>
              <a:t>ählisini</a:t>
            </a:r>
            <a:r>
              <a:rPr lang="en-US" sz="3200" dirty="0">
                <a:solidFill>
                  <a:schemeClr val="bg1"/>
                </a:solidFill>
              </a:rPr>
              <a:t> </a:t>
            </a:r>
            <a:r>
              <a:rPr lang="en-US" sz="3200" dirty="0" err="1">
                <a:solidFill>
                  <a:schemeClr val="bg1"/>
                </a:solidFill>
              </a:rPr>
              <a:t>içalylykda</a:t>
            </a:r>
            <a:r>
              <a:rPr lang="en-US" sz="3200" dirty="0">
                <a:solidFill>
                  <a:schemeClr val="bg1"/>
                </a:solidFill>
              </a:rPr>
              <a:t> </a:t>
            </a:r>
            <a:r>
              <a:rPr lang="en-US" sz="3200" dirty="0" err="1">
                <a:solidFill>
                  <a:schemeClr val="bg1"/>
                </a:solidFill>
              </a:rPr>
              <a:t>aýplap</a:t>
            </a:r>
            <a:r>
              <a:rPr lang="en-US" sz="3200" dirty="0">
                <a:solidFill>
                  <a:schemeClr val="bg1"/>
                </a:solidFill>
              </a:rPr>
              <a:t> </a:t>
            </a:r>
            <a:r>
              <a:rPr lang="en-US" sz="3200" dirty="0" err="1">
                <a:solidFill>
                  <a:schemeClr val="bg1"/>
                </a:solidFill>
              </a:rPr>
              <a:t>tussag</a:t>
            </a:r>
            <a:r>
              <a:rPr lang="en-US" sz="3200" dirty="0">
                <a:solidFill>
                  <a:schemeClr val="bg1"/>
                </a:solidFill>
              </a:rPr>
              <a:t> </a:t>
            </a:r>
            <a:r>
              <a:rPr lang="en-US" sz="3200" dirty="0" err="1">
                <a:solidFill>
                  <a:schemeClr val="bg1"/>
                </a:solidFill>
              </a:rPr>
              <a:t>edýär</a:t>
            </a:r>
            <a:r>
              <a:rPr lang="en-US" sz="3200" dirty="0">
                <a:solidFill>
                  <a:schemeClr val="bg1"/>
                </a:solidFill>
              </a:rPr>
              <a:t> we </a:t>
            </a:r>
            <a:r>
              <a:rPr lang="en-US" sz="3200" dirty="0" err="1">
                <a:solidFill>
                  <a:schemeClr val="bg1"/>
                </a:solidFill>
              </a:rPr>
              <a:t>kerweni</a:t>
            </a:r>
            <a:r>
              <a:rPr lang="en-US" sz="3200" dirty="0">
                <a:solidFill>
                  <a:schemeClr val="bg1"/>
                </a:solidFill>
              </a:rPr>
              <a:t> </a:t>
            </a:r>
            <a:r>
              <a:rPr lang="en-US" sz="3200" dirty="0" err="1">
                <a:solidFill>
                  <a:schemeClr val="bg1"/>
                </a:solidFill>
              </a:rPr>
              <a:t>talaň</a:t>
            </a:r>
            <a:r>
              <a:rPr lang="en-US" sz="3200" dirty="0">
                <a:solidFill>
                  <a:schemeClr val="bg1"/>
                </a:solidFill>
              </a:rPr>
              <a:t> </a:t>
            </a:r>
            <a:r>
              <a:rPr lang="en-US" sz="3200" dirty="0" err="1">
                <a:solidFill>
                  <a:schemeClr val="bg1"/>
                </a:solidFill>
              </a:rPr>
              <a:t>edip</a:t>
            </a:r>
            <a:r>
              <a:rPr lang="en-US" sz="3200" dirty="0">
                <a:solidFill>
                  <a:schemeClr val="bg1"/>
                </a:solidFill>
              </a:rPr>
              <a:t>, </a:t>
            </a:r>
            <a:r>
              <a:rPr lang="en-US" sz="3200" dirty="0" err="1">
                <a:solidFill>
                  <a:schemeClr val="bg1"/>
                </a:solidFill>
              </a:rPr>
              <a:t>ählisini</a:t>
            </a:r>
            <a:r>
              <a:rPr lang="en-US" sz="3200" dirty="0">
                <a:solidFill>
                  <a:schemeClr val="bg1"/>
                </a:solidFill>
              </a:rPr>
              <a:t> </a:t>
            </a:r>
            <a:r>
              <a:rPr lang="en-US" sz="3200" dirty="0" err="1">
                <a:solidFill>
                  <a:schemeClr val="bg1"/>
                </a:solidFill>
              </a:rPr>
              <a:t>ölüme</a:t>
            </a:r>
            <a:r>
              <a:rPr lang="en-US" sz="3200" dirty="0">
                <a:solidFill>
                  <a:schemeClr val="bg1"/>
                </a:solidFill>
              </a:rPr>
              <a:t> </a:t>
            </a:r>
            <a:r>
              <a:rPr lang="en-US" sz="3200" dirty="0" err="1">
                <a:solidFill>
                  <a:schemeClr val="bg1"/>
                </a:solidFill>
              </a:rPr>
              <a:t>höküm</a:t>
            </a:r>
            <a:r>
              <a:rPr lang="en-US" sz="3200" dirty="0">
                <a:solidFill>
                  <a:schemeClr val="bg1"/>
                </a:solidFill>
              </a:rPr>
              <a:t> </a:t>
            </a:r>
            <a:r>
              <a:rPr lang="en-US" sz="3200" dirty="0" err="1">
                <a:solidFill>
                  <a:schemeClr val="bg1"/>
                </a:solidFill>
              </a:rPr>
              <a:t>edipdir</a:t>
            </a:r>
            <a:r>
              <a:rPr lang="en-US" sz="3200" dirty="0">
                <a:solidFill>
                  <a:schemeClr val="bg1"/>
                </a:solidFill>
              </a:rPr>
              <a:t>. </a:t>
            </a:r>
            <a:r>
              <a:rPr lang="en-US" sz="3200" dirty="0" err="1">
                <a:solidFill>
                  <a:schemeClr val="bg1"/>
                </a:solidFill>
              </a:rPr>
              <a:t>Diňe</a:t>
            </a:r>
            <a:r>
              <a:rPr lang="en-US" sz="3200" dirty="0">
                <a:solidFill>
                  <a:schemeClr val="bg1"/>
                </a:solidFill>
              </a:rPr>
              <a:t> </a:t>
            </a:r>
            <a:r>
              <a:rPr lang="en-US" sz="3200" dirty="0" err="1">
                <a:solidFill>
                  <a:schemeClr val="bg1"/>
                </a:solidFill>
              </a:rPr>
              <a:t>bir</a:t>
            </a:r>
            <a:r>
              <a:rPr lang="en-US" sz="3200" dirty="0">
                <a:solidFill>
                  <a:schemeClr val="bg1"/>
                </a:solidFill>
              </a:rPr>
              <a:t> </a:t>
            </a:r>
            <a:r>
              <a:rPr lang="en-US" sz="3200" dirty="0" err="1">
                <a:solidFill>
                  <a:schemeClr val="bg1"/>
                </a:solidFill>
              </a:rPr>
              <a:t>düýekeş</a:t>
            </a:r>
            <a:r>
              <a:rPr lang="en-US" sz="3200" dirty="0">
                <a:solidFill>
                  <a:schemeClr val="bg1"/>
                </a:solidFill>
              </a:rPr>
              <a:t> </a:t>
            </a:r>
            <a:r>
              <a:rPr lang="en-US" sz="3200" dirty="0" err="1">
                <a:solidFill>
                  <a:schemeClr val="bg1"/>
                </a:solidFill>
              </a:rPr>
              <a:t>sypyp</a:t>
            </a:r>
            <a:r>
              <a:rPr lang="en-US" sz="3200" dirty="0">
                <a:solidFill>
                  <a:schemeClr val="bg1"/>
                </a:solidFill>
              </a:rPr>
              <a:t> </a:t>
            </a:r>
            <a:r>
              <a:rPr lang="en-US" sz="3200" dirty="0" err="1">
                <a:solidFill>
                  <a:schemeClr val="bg1"/>
                </a:solidFill>
              </a:rPr>
              <a:t>gaçýar</a:t>
            </a:r>
            <a:r>
              <a:rPr lang="en-US" sz="3200" dirty="0">
                <a:solidFill>
                  <a:schemeClr val="bg1"/>
                </a:solidFill>
              </a:rPr>
              <a:t> we </a:t>
            </a:r>
            <a:r>
              <a:rPr lang="en-US" sz="3200" dirty="0" err="1">
                <a:solidFill>
                  <a:schemeClr val="bg1"/>
                </a:solidFill>
              </a:rPr>
              <a:t>ähli</a:t>
            </a:r>
            <a:r>
              <a:rPr lang="en-US" sz="3200" dirty="0">
                <a:solidFill>
                  <a:schemeClr val="bg1"/>
                </a:solidFill>
              </a:rPr>
              <a:t> </a:t>
            </a:r>
            <a:r>
              <a:rPr lang="en-US" sz="3200" dirty="0" err="1">
                <a:solidFill>
                  <a:schemeClr val="bg1"/>
                </a:solidFill>
              </a:rPr>
              <a:t>wakany</a:t>
            </a:r>
            <a:r>
              <a:rPr lang="en-US" sz="3200" dirty="0">
                <a:solidFill>
                  <a:schemeClr val="bg1"/>
                </a:solidFill>
              </a:rPr>
              <a:t> </a:t>
            </a:r>
            <a:r>
              <a:rPr lang="en-US" sz="3200" dirty="0" err="1">
                <a:solidFill>
                  <a:schemeClr val="bg1"/>
                </a:solidFill>
              </a:rPr>
              <a:t>Çingizhana</a:t>
            </a:r>
            <a:r>
              <a:rPr lang="en-US" sz="3200" dirty="0">
                <a:solidFill>
                  <a:schemeClr val="bg1"/>
                </a:solidFill>
              </a:rPr>
              <a:t> </a:t>
            </a:r>
            <a:r>
              <a:rPr lang="en-US" sz="3200" dirty="0" err="1">
                <a:solidFill>
                  <a:schemeClr val="bg1"/>
                </a:solidFill>
              </a:rPr>
              <a:t>ýetiryär</a:t>
            </a:r>
            <a:r>
              <a:rPr lang="en-US" sz="3200" dirty="0">
                <a:solidFill>
                  <a:schemeClr val="bg1"/>
                </a:solidFill>
              </a:rPr>
              <a:t>.</a:t>
            </a:r>
            <a:endParaRPr lang="ru-RU" sz="3200" dirty="0">
              <a:solidFill>
                <a:schemeClr val="bg1"/>
              </a:solidFill>
            </a:endParaRPr>
          </a:p>
        </p:txBody>
      </p:sp>
    </p:spTree>
    <p:extLst>
      <p:ext uri="{BB962C8B-B14F-4D97-AF65-F5344CB8AC3E}">
        <p14:creationId xmlns:p14="http://schemas.microsoft.com/office/powerpoint/2010/main" val="1153394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5240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1850" y="471055"/>
            <a:ext cx="10515600" cy="907473"/>
          </a:xfrm>
        </p:spPr>
        <p:txBody>
          <a:bodyPr>
            <a:normAutofit/>
          </a:bodyPr>
          <a:lstStyle/>
          <a:p>
            <a:pPr algn="ctr"/>
            <a:endParaRPr lang="ru-RU" dirty="0">
              <a:solidFill>
                <a:schemeClr val="bg1"/>
              </a:solidFill>
            </a:endParaRPr>
          </a:p>
        </p:txBody>
      </p:sp>
      <p:sp>
        <p:nvSpPr>
          <p:cNvPr id="3" name="Объект 2"/>
          <p:cNvSpPr>
            <a:spLocks noGrp="1"/>
          </p:cNvSpPr>
          <p:nvPr>
            <p:ph idx="1"/>
          </p:nvPr>
        </p:nvSpPr>
        <p:spPr>
          <a:xfrm>
            <a:off x="443346" y="1745673"/>
            <a:ext cx="11333018" cy="4308763"/>
          </a:xfrm>
        </p:spPr>
        <p:txBody>
          <a:bodyPr>
            <a:normAutofit/>
          </a:bodyPr>
          <a:lstStyle/>
          <a:p>
            <a:pPr algn="just">
              <a:buFont typeface="Wingdings" pitchFamily="2" charset="2"/>
              <a:buChar char="v"/>
            </a:pPr>
            <a:r>
              <a:rPr lang="en-US" sz="3200" dirty="0">
                <a:solidFill>
                  <a:schemeClr val="bg1"/>
                </a:solidFill>
              </a:rPr>
              <a:t>Emma </a:t>
            </a:r>
            <a:r>
              <a:rPr lang="en-US" sz="3200" dirty="0" err="1">
                <a:solidFill>
                  <a:schemeClr val="bg1"/>
                </a:solidFill>
              </a:rPr>
              <a:t>Çingizhan</a:t>
            </a:r>
            <a:r>
              <a:rPr lang="en-US" sz="3200" dirty="0">
                <a:solidFill>
                  <a:schemeClr val="bg1"/>
                </a:solidFill>
              </a:rPr>
              <a:t> </a:t>
            </a:r>
            <a:r>
              <a:rPr lang="en-US" sz="3200" dirty="0" err="1">
                <a:solidFill>
                  <a:schemeClr val="bg1"/>
                </a:solidFill>
              </a:rPr>
              <a:t>gazabyny</a:t>
            </a:r>
            <a:r>
              <a:rPr lang="en-US" sz="3200" dirty="0">
                <a:solidFill>
                  <a:schemeClr val="bg1"/>
                </a:solidFill>
              </a:rPr>
              <a:t> </a:t>
            </a:r>
            <a:r>
              <a:rPr lang="en-US" sz="3200" dirty="0" err="1">
                <a:solidFill>
                  <a:schemeClr val="bg1"/>
                </a:solidFill>
              </a:rPr>
              <a:t>saklap</a:t>
            </a:r>
            <a:r>
              <a:rPr lang="en-US" sz="3200" dirty="0">
                <a:solidFill>
                  <a:schemeClr val="bg1"/>
                </a:solidFill>
              </a:rPr>
              <a:t>, </a:t>
            </a:r>
            <a:r>
              <a:rPr lang="en-US" sz="3200" dirty="0" err="1">
                <a:solidFill>
                  <a:schemeClr val="bg1"/>
                </a:solidFill>
              </a:rPr>
              <a:t>Horezme</a:t>
            </a:r>
            <a:r>
              <a:rPr lang="en-US" sz="3200" dirty="0">
                <a:solidFill>
                  <a:schemeClr val="bg1"/>
                </a:solidFill>
              </a:rPr>
              <a:t> </a:t>
            </a:r>
            <a:r>
              <a:rPr lang="en-US" sz="3200" dirty="0" err="1">
                <a:solidFill>
                  <a:schemeClr val="bg1"/>
                </a:solidFill>
              </a:rPr>
              <a:t>täzeden</a:t>
            </a:r>
            <a:r>
              <a:rPr lang="en-US" sz="3200" dirty="0">
                <a:solidFill>
                  <a:schemeClr val="bg1"/>
                </a:solidFill>
              </a:rPr>
              <a:t> </a:t>
            </a:r>
            <a:r>
              <a:rPr lang="en-US" sz="3200" dirty="0" err="1">
                <a:solidFill>
                  <a:schemeClr val="bg1"/>
                </a:solidFill>
              </a:rPr>
              <a:t>ilçilerini</a:t>
            </a:r>
            <a:r>
              <a:rPr lang="en-US" sz="3200" dirty="0">
                <a:solidFill>
                  <a:schemeClr val="bg1"/>
                </a:solidFill>
              </a:rPr>
              <a:t> </a:t>
            </a:r>
            <a:r>
              <a:rPr lang="en-US" sz="3200" dirty="0" err="1">
                <a:solidFill>
                  <a:schemeClr val="bg1"/>
                </a:solidFill>
              </a:rPr>
              <a:t>iberipdir</a:t>
            </a:r>
            <a:r>
              <a:rPr lang="en-US" sz="3200" dirty="0">
                <a:solidFill>
                  <a:schemeClr val="bg1"/>
                </a:solidFill>
              </a:rPr>
              <a:t>. Bu </a:t>
            </a:r>
            <a:r>
              <a:rPr lang="en-US" sz="3200" dirty="0" err="1">
                <a:solidFill>
                  <a:schemeClr val="bg1"/>
                </a:solidFill>
              </a:rPr>
              <a:t>gezek</a:t>
            </a:r>
            <a:r>
              <a:rPr lang="en-US" sz="3200" dirty="0">
                <a:solidFill>
                  <a:schemeClr val="bg1"/>
                </a:solidFill>
              </a:rPr>
              <a:t> </a:t>
            </a:r>
            <a:r>
              <a:rPr lang="en-US" sz="3200" dirty="0" err="1">
                <a:solidFill>
                  <a:schemeClr val="bg1"/>
                </a:solidFill>
              </a:rPr>
              <a:t>Muhammet</a:t>
            </a:r>
            <a:r>
              <a:rPr lang="en-US" sz="3200" dirty="0">
                <a:solidFill>
                  <a:schemeClr val="bg1"/>
                </a:solidFill>
              </a:rPr>
              <a:t> </a:t>
            </a:r>
            <a:r>
              <a:rPr lang="en-US" sz="3200" dirty="0" err="1">
                <a:solidFill>
                  <a:schemeClr val="bg1"/>
                </a:solidFill>
              </a:rPr>
              <a:t>şanyň</a:t>
            </a:r>
            <a:r>
              <a:rPr lang="en-US" sz="3200" dirty="0">
                <a:solidFill>
                  <a:schemeClr val="bg1"/>
                </a:solidFill>
              </a:rPr>
              <a:t> </a:t>
            </a:r>
            <a:r>
              <a:rPr lang="en-US" sz="3200" dirty="0" err="1">
                <a:solidFill>
                  <a:schemeClr val="bg1"/>
                </a:solidFill>
              </a:rPr>
              <a:t>özi</a:t>
            </a:r>
            <a:r>
              <a:rPr lang="en-US" sz="3200" dirty="0">
                <a:solidFill>
                  <a:schemeClr val="bg1"/>
                </a:solidFill>
              </a:rPr>
              <a:t> </a:t>
            </a:r>
            <a:r>
              <a:rPr lang="en-US" sz="3200" dirty="0" err="1">
                <a:solidFill>
                  <a:schemeClr val="bg1"/>
                </a:solidFill>
              </a:rPr>
              <a:t>gedemlik</a:t>
            </a:r>
            <a:r>
              <a:rPr lang="en-US" sz="3200" dirty="0">
                <a:solidFill>
                  <a:schemeClr val="bg1"/>
                </a:solidFill>
              </a:rPr>
              <a:t> </a:t>
            </a:r>
            <a:r>
              <a:rPr lang="en-US" sz="3200" dirty="0" err="1">
                <a:solidFill>
                  <a:schemeClr val="bg1"/>
                </a:solidFill>
              </a:rPr>
              <a:t>bilen</a:t>
            </a:r>
            <a:r>
              <a:rPr lang="en-US" sz="3200" dirty="0">
                <a:solidFill>
                  <a:schemeClr val="bg1"/>
                </a:solidFill>
              </a:rPr>
              <a:t> </a:t>
            </a:r>
            <a:r>
              <a:rPr lang="en-US" sz="3200" dirty="0" err="1">
                <a:solidFill>
                  <a:schemeClr val="bg1"/>
                </a:solidFill>
              </a:rPr>
              <a:t>baş</a:t>
            </a:r>
            <a:r>
              <a:rPr lang="en-US" sz="3200" dirty="0">
                <a:solidFill>
                  <a:schemeClr val="bg1"/>
                </a:solidFill>
              </a:rPr>
              <a:t> </a:t>
            </a:r>
            <a:r>
              <a:rPr lang="en-US" sz="3200" dirty="0" err="1">
                <a:solidFill>
                  <a:schemeClr val="bg1"/>
                </a:solidFill>
              </a:rPr>
              <a:t>ilçini</a:t>
            </a:r>
            <a:r>
              <a:rPr lang="en-US" sz="3200" dirty="0">
                <a:solidFill>
                  <a:schemeClr val="bg1"/>
                </a:solidFill>
              </a:rPr>
              <a:t> </a:t>
            </a:r>
            <a:r>
              <a:rPr lang="en-US" sz="3200" dirty="0" err="1">
                <a:solidFill>
                  <a:schemeClr val="bg1"/>
                </a:solidFill>
              </a:rPr>
              <a:t>öldürmegi</a:t>
            </a:r>
            <a:r>
              <a:rPr lang="en-US" sz="3200" dirty="0">
                <a:solidFill>
                  <a:schemeClr val="bg1"/>
                </a:solidFill>
              </a:rPr>
              <a:t>, </a:t>
            </a:r>
            <a:r>
              <a:rPr lang="en-US" sz="3200" dirty="0" err="1">
                <a:solidFill>
                  <a:schemeClr val="bg1"/>
                </a:solidFill>
              </a:rPr>
              <a:t>beýlekileriniň</a:t>
            </a:r>
            <a:r>
              <a:rPr lang="en-US" sz="3200" dirty="0">
                <a:solidFill>
                  <a:schemeClr val="bg1"/>
                </a:solidFill>
              </a:rPr>
              <a:t> </a:t>
            </a:r>
            <a:r>
              <a:rPr lang="en-US" sz="3200" dirty="0" err="1">
                <a:solidFill>
                  <a:schemeClr val="bg1"/>
                </a:solidFill>
              </a:rPr>
              <a:t>sakgalyny</a:t>
            </a:r>
            <a:r>
              <a:rPr lang="en-US" sz="3200" dirty="0">
                <a:solidFill>
                  <a:schemeClr val="bg1"/>
                </a:solidFill>
              </a:rPr>
              <a:t> </a:t>
            </a:r>
            <a:r>
              <a:rPr lang="en-US" sz="3200" dirty="0" err="1">
                <a:solidFill>
                  <a:schemeClr val="bg1"/>
                </a:solidFill>
              </a:rPr>
              <a:t>kesip</a:t>
            </a:r>
            <a:r>
              <a:rPr lang="en-US" sz="3200" dirty="0">
                <a:solidFill>
                  <a:schemeClr val="bg1"/>
                </a:solidFill>
              </a:rPr>
              <a:t>, </a:t>
            </a:r>
            <a:r>
              <a:rPr lang="en-US" sz="3200" dirty="0" err="1">
                <a:solidFill>
                  <a:schemeClr val="bg1"/>
                </a:solidFill>
              </a:rPr>
              <a:t>yzlaryna</a:t>
            </a:r>
            <a:r>
              <a:rPr lang="en-US" sz="3200" dirty="0">
                <a:solidFill>
                  <a:schemeClr val="bg1"/>
                </a:solidFill>
              </a:rPr>
              <a:t> </a:t>
            </a:r>
            <a:r>
              <a:rPr lang="en-US" sz="3200" dirty="0" err="1">
                <a:solidFill>
                  <a:schemeClr val="bg1"/>
                </a:solidFill>
              </a:rPr>
              <a:t>kowup</a:t>
            </a:r>
            <a:r>
              <a:rPr lang="en-US" sz="3200" dirty="0">
                <a:solidFill>
                  <a:schemeClr val="bg1"/>
                </a:solidFill>
              </a:rPr>
              <a:t> </a:t>
            </a:r>
            <a:r>
              <a:rPr lang="en-US" sz="3200" dirty="0" err="1">
                <a:solidFill>
                  <a:schemeClr val="bg1"/>
                </a:solidFill>
              </a:rPr>
              <a:t>goýbermegi</a:t>
            </a:r>
            <a:r>
              <a:rPr lang="en-US" sz="3200" dirty="0">
                <a:solidFill>
                  <a:schemeClr val="bg1"/>
                </a:solidFill>
              </a:rPr>
              <a:t> </a:t>
            </a:r>
            <a:r>
              <a:rPr lang="en-US" sz="3200" dirty="0" err="1">
                <a:solidFill>
                  <a:schemeClr val="bg1"/>
                </a:solidFill>
              </a:rPr>
              <a:t>buýrupdyr</a:t>
            </a:r>
            <a:r>
              <a:rPr lang="en-US" sz="3200" dirty="0">
                <a:solidFill>
                  <a:schemeClr val="bg1"/>
                </a:solidFill>
              </a:rPr>
              <a:t>. </a:t>
            </a:r>
            <a:endParaRPr lang="en-US" sz="3200" dirty="0" smtClean="0">
              <a:solidFill>
                <a:schemeClr val="bg1"/>
              </a:solidFill>
            </a:endParaRPr>
          </a:p>
          <a:p>
            <a:pPr algn="just">
              <a:buFont typeface="Wingdings" pitchFamily="2" charset="2"/>
              <a:buChar char="v"/>
            </a:pPr>
            <a:r>
              <a:rPr lang="en-US" sz="3200" dirty="0" err="1" smtClean="0">
                <a:solidFill>
                  <a:schemeClr val="bg1"/>
                </a:solidFill>
              </a:rPr>
              <a:t>Sakgaly</a:t>
            </a:r>
            <a:r>
              <a:rPr lang="en-US" sz="3200" dirty="0" smtClean="0">
                <a:solidFill>
                  <a:schemeClr val="bg1"/>
                </a:solidFill>
              </a:rPr>
              <a:t> </a:t>
            </a:r>
            <a:r>
              <a:rPr lang="en-US" sz="3200" dirty="0" err="1">
                <a:solidFill>
                  <a:schemeClr val="bg1"/>
                </a:solidFill>
              </a:rPr>
              <a:t>kesilen</a:t>
            </a:r>
            <a:r>
              <a:rPr lang="en-US" sz="3200" dirty="0">
                <a:solidFill>
                  <a:schemeClr val="bg1"/>
                </a:solidFill>
              </a:rPr>
              <a:t> </a:t>
            </a:r>
            <a:r>
              <a:rPr lang="en-US" sz="3200" dirty="0" err="1">
                <a:solidFill>
                  <a:schemeClr val="bg1"/>
                </a:solidFill>
              </a:rPr>
              <a:t>ilçiler</a:t>
            </a:r>
            <a:r>
              <a:rPr lang="en-US" sz="3200" dirty="0">
                <a:solidFill>
                  <a:schemeClr val="bg1"/>
                </a:solidFill>
              </a:rPr>
              <a:t> </a:t>
            </a:r>
            <a:r>
              <a:rPr lang="en-US" sz="3200" dirty="0" err="1">
                <a:solidFill>
                  <a:schemeClr val="bg1"/>
                </a:solidFill>
              </a:rPr>
              <a:t>Çingiz</a:t>
            </a:r>
            <a:r>
              <a:rPr lang="en-US" sz="3200" dirty="0">
                <a:solidFill>
                  <a:schemeClr val="bg1"/>
                </a:solidFill>
              </a:rPr>
              <a:t> </a:t>
            </a:r>
            <a:r>
              <a:rPr lang="en-US" sz="3200" dirty="0" err="1">
                <a:solidFill>
                  <a:schemeClr val="bg1"/>
                </a:solidFill>
              </a:rPr>
              <a:t>hanyň</a:t>
            </a:r>
            <a:r>
              <a:rPr lang="en-US" sz="3200" dirty="0">
                <a:solidFill>
                  <a:schemeClr val="bg1"/>
                </a:solidFill>
              </a:rPr>
              <a:t> </a:t>
            </a:r>
            <a:r>
              <a:rPr lang="en-US" sz="3200" dirty="0" err="1">
                <a:solidFill>
                  <a:schemeClr val="bg1"/>
                </a:solidFill>
              </a:rPr>
              <a:t>ýanyna</a:t>
            </a:r>
            <a:r>
              <a:rPr lang="en-US" sz="3200" dirty="0">
                <a:solidFill>
                  <a:schemeClr val="bg1"/>
                </a:solidFill>
              </a:rPr>
              <a:t> </a:t>
            </a:r>
            <a:r>
              <a:rPr lang="en-US" sz="3200" dirty="0" err="1">
                <a:solidFill>
                  <a:schemeClr val="bg1"/>
                </a:solidFill>
              </a:rPr>
              <a:t>gaýdyp</a:t>
            </a:r>
            <a:r>
              <a:rPr lang="en-US" sz="3200" dirty="0">
                <a:solidFill>
                  <a:schemeClr val="bg1"/>
                </a:solidFill>
              </a:rPr>
              <a:t> </a:t>
            </a:r>
            <a:r>
              <a:rPr lang="en-US" sz="3200" dirty="0" err="1">
                <a:solidFill>
                  <a:schemeClr val="bg1"/>
                </a:solidFill>
              </a:rPr>
              <a:t>gelipdir</a:t>
            </a:r>
            <a:r>
              <a:rPr lang="en-US" sz="3200" dirty="0">
                <a:solidFill>
                  <a:schemeClr val="bg1"/>
                </a:solidFill>
              </a:rPr>
              <a:t> we </a:t>
            </a:r>
            <a:r>
              <a:rPr lang="en-US" sz="3200" dirty="0" err="1">
                <a:solidFill>
                  <a:schemeClr val="bg1"/>
                </a:solidFill>
              </a:rPr>
              <a:t>şondan</a:t>
            </a:r>
            <a:r>
              <a:rPr lang="en-US" sz="3200" dirty="0">
                <a:solidFill>
                  <a:schemeClr val="bg1"/>
                </a:solidFill>
              </a:rPr>
              <a:t> </a:t>
            </a:r>
            <a:r>
              <a:rPr lang="en-US" sz="3200" dirty="0" err="1">
                <a:solidFill>
                  <a:schemeClr val="bg1"/>
                </a:solidFill>
              </a:rPr>
              <a:t>soň</a:t>
            </a:r>
            <a:r>
              <a:rPr lang="en-US" sz="3200" dirty="0">
                <a:solidFill>
                  <a:schemeClr val="bg1"/>
                </a:solidFill>
              </a:rPr>
              <a:t> </a:t>
            </a:r>
            <a:r>
              <a:rPr lang="en-US" sz="3200" dirty="0" err="1">
                <a:solidFill>
                  <a:schemeClr val="bg1"/>
                </a:solidFill>
              </a:rPr>
              <a:t>Çingiz</a:t>
            </a:r>
            <a:r>
              <a:rPr lang="en-US" sz="3200" dirty="0">
                <a:solidFill>
                  <a:schemeClr val="bg1"/>
                </a:solidFill>
              </a:rPr>
              <a:t> </a:t>
            </a:r>
            <a:r>
              <a:rPr lang="en-US" sz="3200" dirty="0" err="1">
                <a:solidFill>
                  <a:schemeClr val="bg1"/>
                </a:solidFill>
              </a:rPr>
              <a:t>han</a:t>
            </a:r>
            <a:r>
              <a:rPr lang="en-US" sz="3200" dirty="0">
                <a:solidFill>
                  <a:schemeClr val="bg1"/>
                </a:solidFill>
              </a:rPr>
              <a:t> </a:t>
            </a:r>
            <a:r>
              <a:rPr lang="en-US" sz="3200" dirty="0" err="1">
                <a:solidFill>
                  <a:schemeClr val="bg1"/>
                </a:solidFill>
              </a:rPr>
              <a:t>Horezme</a:t>
            </a:r>
            <a:r>
              <a:rPr lang="en-US" sz="3200" dirty="0">
                <a:solidFill>
                  <a:schemeClr val="bg1"/>
                </a:solidFill>
              </a:rPr>
              <a:t> </a:t>
            </a:r>
            <a:r>
              <a:rPr lang="en-US" sz="3200" dirty="0" err="1">
                <a:solidFill>
                  <a:schemeClr val="bg1"/>
                </a:solidFill>
              </a:rPr>
              <a:t>ýöriş</a:t>
            </a:r>
            <a:r>
              <a:rPr lang="en-US" sz="3200" dirty="0">
                <a:solidFill>
                  <a:schemeClr val="bg1"/>
                </a:solidFill>
              </a:rPr>
              <a:t> </a:t>
            </a:r>
            <a:r>
              <a:rPr lang="en-US" sz="3200" dirty="0" err="1">
                <a:solidFill>
                  <a:schemeClr val="bg1"/>
                </a:solidFill>
              </a:rPr>
              <a:t>etmegi</a:t>
            </a:r>
            <a:r>
              <a:rPr lang="en-US" sz="3200" dirty="0">
                <a:solidFill>
                  <a:schemeClr val="bg1"/>
                </a:solidFill>
              </a:rPr>
              <a:t> </a:t>
            </a:r>
            <a:r>
              <a:rPr lang="en-US" sz="3200" dirty="0" err="1">
                <a:solidFill>
                  <a:schemeClr val="bg1"/>
                </a:solidFill>
              </a:rPr>
              <a:t>ymykly</a:t>
            </a:r>
            <a:r>
              <a:rPr lang="en-US" sz="3200" dirty="0">
                <a:solidFill>
                  <a:schemeClr val="bg1"/>
                </a:solidFill>
              </a:rPr>
              <a:t> </a:t>
            </a:r>
            <a:r>
              <a:rPr lang="en-US" sz="3200" dirty="0" err="1">
                <a:solidFill>
                  <a:schemeClr val="bg1"/>
                </a:solidFill>
              </a:rPr>
              <a:t>ýüregine</a:t>
            </a:r>
            <a:r>
              <a:rPr lang="en-US" sz="3200" dirty="0">
                <a:solidFill>
                  <a:schemeClr val="bg1"/>
                </a:solidFill>
              </a:rPr>
              <a:t> </a:t>
            </a:r>
            <a:r>
              <a:rPr lang="en-US" sz="3200" dirty="0" err="1">
                <a:solidFill>
                  <a:schemeClr val="bg1"/>
                </a:solidFill>
              </a:rPr>
              <a:t>düwüpdir</a:t>
            </a:r>
            <a:r>
              <a:rPr lang="en-US" sz="3200" dirty="0">
                <a:solidFill>
                  <a:schemeClr val="bg1"/>
                </a:solidFill>
              </a:rPr>
              <a:t>. </a:t>
            </a:r>
            <a:endParaRPr lang="ru-RU" sz="3200" dirty="0">
              <a:solidFill>
                <a:schemeClr val="bg1"/>
              </a:solidFill>
            </a:endParaRPr>
          </a:p>
        </p:txBody>
      </p:sp>
    </p:spTree>
    <p:extLst>
      <p:ext uri="{BB962C8B-B14F-4D97-AF65-F5344CB8AC3E}">
        <p14:creationId xmlns:p14="http://schemas.microsoft.com/office/powerpoint/2010/main" val="63815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66255"/>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04800" y="1825625"/>
            <a:ext cx="11388436" cy="4713720"/>
          </a:xfrm>
        </p:spPr>
        <p:txBody>
          <a:bodyPr>
            <a:normAutofit lnSpcReduction="10000"/>
          </a:bodyPr>
          <a:lstStyle/>
          <a:p>
            <a:pPr marL="685800" indent="-457200" algn="just">
              <a:lnSpc>
                <a:spcPct val="115000"/>
              </a:lnSpc>
              <a:spcAft>
                <a:spcPts val="600"/>
              </a:spcAft>
              <a:buFont typeface="Wingdings" pitchFamily="2" charset="2"/>
              <a:buChar char="v"/>
            </a:pP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şa</a:t>
            </a:r>
            <a:r>
              <a:rPr lang="en-US" dirty="0">
                <a:solidFill>
                  <a:schemeClr val="bg1"/>
                </a:solidFill>
                <a:ea typeface="TimesNewRomanPSMT"/>
              </a:rPr>
              <a:t> </a:t>
            </a:r>
            <a:r>
              <a:rPr lang="en-US" dirty="0" err="1">
                <a:solidFill>
                  <a:schemeClr val="bg1"/>
                </a:solidFill>
                <a:ea typeface="TimesNewRomanPSMT"/>
              </a:rPr>
              <a:t>ýurdunda</a:t>
            </a:r>
            <a:r>
              <a:rPr lang="en-US" dirty="0">
                <a:solidFill>
                  <a:schemeClr val="bg1"/>
                </a:solidFill>
                <a:ea typeface="TimesNewRomanPSMT"/>
              </a:rPr>
              <a:t> </a:t>
            </a:r>
            <a:r>
              <a:rPr lang="en-US" dirty="0" err="1">
                <a:solidFill>
                  <a:schemeClr val="bg1"/>
                </a:solidFill>
                <a:ea typeface="TimesNewRomanPSMT"/>
              </a:rPr>
              <a:t>öz</a:t>
            </a:r>
            <a:r>
              <a:rPr lang="en-US" dirty="0">
                <a:solidFill>
                  <a:schemeClr val="bg1"/>
                </a:solidFill>
                <a:ea typeface="TimesNewRomanPSMT"/>
              </a:rPr>
              <a:t> </a:t>
            </a:r>
            <a:r>
              <a:rPr lang="en-US" dirty="0" err="1">
                <a:solidFill>
                  <a:schemeClr val="bg1"/>
                </a:solidFill>
                <a:ea typeface="TimesNewRomanPSMT"/>
              </a:rPr>
              <a:t>raýatlaryna</a:t>
            </a:r>
            <a:r>
              <a:rPr lang="en-US" dirty="0">
                <a:solidFill>
                  <a:schemeClr val="bg1"/>
                </a:solidFill>
                <a:ea typeface="TimesNewRomanPSMT"/>
              </a:rPr>
              <a:t> hem </a:t>
            </a:r>
            <a:r>
              <a:rPr lang="en-US" dirty="0" err="1">
                <a:solidFill>
                  <a:schemeClr val="bg1"/>
                </a:solidFill>
                <a:ea typeface="TimesNewRomanPSMT"/>
              </a:rPr>
              <a:t>rehimsizligi</a:t>
            </a:r>
            <a:r>
              <a:rPr lang="en-US" dirty="0">
                <a:solidFill>
                  <a:schemeClr val="bg1"/>
                </a:solidFill>
                <a:ea typeface="TimesNewRomanPSMT"/>
              </a:rPr>
              <a:t>, </a:t>
            </a:r>
            <a:r>
              <a:rPr lang="en-US" dirty="0" err="1">
                <a:solidFill>
                  <a:schemeClr val="bg1"/>
                </a:solidFill>
                <a:ea typeface="TimesNewRomanPSMT"/>
              </a:rPr>
              <a:t>zulumy</a:t>
            </a:r>
            <a:r>
              <a:rPr lang="en-US" dirty="0">
                <a:solidFill>
                  <a:schemeClr val="bg1"/>
                </a:solidFill>
                <a:ea typeface="TimesNewRomanPSMT"/>
              </a:rPr>
              <a:t> </a:t>
            </a:r>
            <a:r>
              <a:rPr lang="en-US" dirty="0" err="1">
                <a:solidFill>
                  <a:schemeClr val="bg1"/>
                </a:solidFill>
                <a:ea typeface="TimesNewRomanPSMT"/>
              </a:rPr>
              <a:t>rowa</a:t>
            </a:r>
            <a:r>
              <a:rPr lang="en-US" dirty="0">
                <a:solidFill>
                  <a:schemeClr val="bg1"/>
                </a:solidFill>
                <a:ea typeface="TimesNewRomanPSMT"/>
              </a:rPr>
              <a:t> </a:t>
            </a:r>
            <a:r>
              <a:rPr lang="en-US" dirty="0" err="1">
                <a:solidFill>
                  <a:schemeClr val="bg1"/>
                </a:solidFill>
                <a:ea typeface="TimesNewRomanPSMT"/>
              </a:rPr>
              <a:t>görüpdir</a:t>
            </a:r>
            <a:r>
              <a:rPr lang="en-US" dirty="0">
                <a:solidFill>
                  <a:schemeClr val="bg1"/>
                </a:solidFill>
                <a:ea typeface="TimesNewRomanPSMT"/>
              </a:rPr>
              <a:t>. </a:t>
            </a:r>
            <a:r>
              <a:rPr lang="en-US" dirty="0" err="1">
                <a:solidFill>
                  <a:schemeClr val="bg1"/>
                </a:solidFill>
                <a:ea typeface="TimesNewRomanPSMT"/>
              </a:rPr>
              <a:t>Salgytlar</a:t>
            </a:r>
            <a:r>
              <a:rPr lang="en-US" dirty="0">
                <a:solidFill>
                  <a:schemeClr val="bg1"/>
                </a:solidFill>
                <a:ea typeface="TimesNewRomanPSMT"/>
              </a:rPr>
              <a:t> </a:t>
            </a:r>
            <a:r>
              <a:rPr lang="en-US" dirty="0" err="1">
                <a:solidFill>
                  <a:schemeClr val="bg1"/>
                </a:solidFill>
                <a:ea typeface="TimesNewRomanPSMT"/>
              </a:rPr>
              <a:t>telim</a:t>
            </a:r>
            <a:r>
              <a:rPr lang="en-US" dirty="0">
                <a:solidFill>
                  <a:schemeClr val="bg1"/>
                </a:solidFill>
                <a:ea typeface="TimesNewRomanPSMT"/>
              </a:rPr>
              <a:t> </a:t>
            </a:r>
            <a:r>
              <a:rPr lang="en-US" dirty="0" err="1">
                <a:solidFill>
                  <a:schemeClr val="bg1"/>
                </a:solidFill>
                <a:ea typeface="TimesNewRomanPSMT"/>
              </a:rPr>
              <a:t>esse</a:t>
            </a:r>
            <a:r>
              <a:rPr lang="en-US" dirty="0">
                <a:solidFill>
                  <a:schemeClr val="bg1"/>
                </a:solidFill>
                <a:ea typeface="TimesNewRomanPSMT"/>
              </a:rPr>
              <a:t> </a:t>
            </a:r>
            <a:r>
              <a:rPr lang="en-US" dirty="0" err="1">
                <a:solidFill>
                  <a:schemeClr val="bg1"/>
                </a:solidFill>
                <a:ea typeface="TimesNewRomanPSMT"/>
              </a:rPr>
              <a:t>köpelipdir</a:t>
            </a:r>
            <a:r>
              <a:rPr lang="en-US" dirty="0">
                <a:solidFill>
                  <a:schemeClr val="bg1"/>
                </a:solidFill>
                <a:ea typeface="TimesNewRomanPSMT"/>
              </a:rPr>
              <a:t>, </a:t>
            </a:r>
            <a:r>
              <a:rPr lang="en-US" dirty="0" err="1">
                <a:solidFill>
                  <a:schemeClr val="bg1"/>
                </a:solidFill>
                <a:ea typeface="TimesNewRomanPSMT"/>
              </a:rPr>
              <a:t>soňabaka</a:t>
            </a:r>
            <a:r>
              <a:rPr lang="en-US" dirty="0">
                <a:solidFill>
                  <a:schemeClr val="bg1"/>
                </a:solidFill>
                <a:ea typeface="TimesNewRomanPSMT"/>
              </a:rPr>
              <a:t> </a:t>
            </a:r>
            <a:r>
              <a:rPr lang="en-US" dirty="0" err="1">
                <a:solidFill>
                  <a:schemeClr val="bg1"/>
                </a:solidFill>
                <a:ea typeface="TimesNewRomanPSMT"/>
              </a:rPr>
              <a:t>ýylda</a:t>
            </a:r>
            <a:r>
              <a:rPr lang="en-US" dirty="0">
                <a:solidFill>
                  <a:schemeClr val="bg1"/>
                </a:solidFill>
                <a:ea typeface="TimesNewRomanPSMT"/>
              </a:rPr>
              <a:t> 3 </a:t>
            </a:r>
            <a:r>
              <a:rPr lang="en-US" dirty="0" err="1">
                <a:solidFill>
                  <a:schemeClr val="bg1"/>
                </a:solidFill>
                <a:ea typeface="TimesNewRomanPSMT"/>
              </a:rPr>
              <a:t>gezek</a:t>
            </a:r>
            <a:r>
              <a:rPr lang="en-US" dirty="0">
                <a:solidFill>
                  <a:schemeClr val="bg1"/>
                </a:solidFill>
                <a:ea typeface="TimesNewRomanPSMT"/>
              </a:rPr>
              <a:t> </a:t>
            </a:r>
            <a:r>
              <a:rPr lang="en-US" dirty="0" err="1">
                <a:solidFill>
                  <a:schemeClr val="bg1"/>
                </a:solidFill>
                <a:ea typeface="TimesNewRomanPSMT"/>
              </a:rPr>
              <a:t>hyraç</a:t>
            </a:r>
            <a:r>
              <a:rPr lang="en-US" dirty="0">
                <a:solidFill>
                  <a:schemeClr val="bg1"/>
                </a:solidFill>
                <a:ea typeface="TimesNewRomanPSMT"/>
              </a:rPr>
              <a:t> </a:t>
            </a:r>
            <a:r>
              <a:rPr lang="en-US" dirty="0" err="1">
                <a:solidFill>
                  <a:schemeClr val="bg1"/>
                </a:solidFill>
                <a:ea typeface="TimesNewRomanPSMT"/>
              </a:rPr>
              <a:t>ýygnap</a:t>
            </a:r>
            <a:r>
              <a:rPr lang="en-US" dirty="0">
                <a:solidFill>
                  <a:schemeClr val="bg1"/>
                </a:solidFill>
                <a:ea typeface="TimesNewRomanPSMT"/>
              </a:rPr>
              <a:t> </a:t>
            </a:r>
            <a:r>
              <a:rPr lang="en-US" dirty="0" err="1">
                <a:solidFill>
                  <a:schemeClr val="bg1"/>
                </a:solidFill>
                <a:ea typeface="TimesNewRomanPSMT"/>
              </a:rPr>
              <a:t>başlapdyrlar</a:t>
            </a:r>
            <a:r>
              <a:rPr lang="en-US" dirty="0">
                <a:solidFill>
                  <a:schemeClr val="bg1"/>
                </a:solidFill>
                <a:ea typeface="TimesNewRomanPSMT"/>
              </a:rPr>
              <a:t>. </a:t>
            </a:r>
            <a:r>
              <a:rPr lang="en-US" dirty="0" err="1">
                <a:solidFill>
                  <a:schemeClr val="bg1"/>
                </a:solidFill>
                <a:ea typeface="TimesNewRomanPSMT"/>
              </a:rPr>
              <a:t>Şol</a:t>
            </a:r>
            <a:r>
              <a:rPr lang="en-US" dirty="0">
                <a:solidFill>
                  <a:schemeClr val="bg1"/>
                </a:solidFill>
                <a:ea typeface="TimesNewRomanPSMT"/>
              </a:rPr>
              <a:t> </a:t>
            </a:r>
            <a:r>
              <a:rPr lang="en-US" dirty="0" err="1">
                <a:solidFill>
                  <a:schemeClr val="bg1"/>
                </a:solidFill>
                <a:ea typeface="TimesNewRomanPSMT"/>
              </a:rPr>
              <a:t>sebäpden</a:t>
            </a:r>
            <a:r>
              <a:rPr lang="en-US" dirty="0">
                <a:solidFill>
                  <a:schemeClr val="bg1"/>
                </a:solidFill>
                <a:ea typeface="TimesNewRomanPSMT"/>
              </a:rPr>
              <a:t> </a:t>
            </a:r>
            <a:r>
              <a:rPr lang="en-US" dirty="0" err="1">
                <a:solidFill>
                  <a:schemeClr val="bg1"/>
                </a:solidFill>
                <a:ea typeface="TimesNewRomanPSMT"/>
              </a:rPr>
              <a:t>halkyň</a:t>
            </a:r>
            <a:r>
              <a:rPr lang="en-US" dirty="0">
                <a:solidFill>
                  <a:schemeClr val="bg1"/>
                </a:solidFill>
                <a:ea typeface="TimesNewRomanPSMT"/>
              </a:rPr>
              <a:t> </a:t>
            </a:r>
            <a:r>
              <a:rPr lang="en-US" dirty="0" err="1">
                <a:solidFill>
                  <a:schemeClr val="bg1"/>
                </a:solidFill>
                <a:ea typeface="TimesNewRomanPSMT"/>
              </a:rPr>
              <a:t>arasynda</a:t>
            </a:r>
            <a:r>
              <a:rPr lang="en-US" dirty="0">
                <a:solidFill>
                  <a:schemeClr val="bg1"/>
                </a:solidFill>
                <a:ea typeface="TimesNewRomanPSMT"/>
              </a:rPr>
              <a:t> </a:t>
            </a: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şa</a:t>
            </a:r>
            <a:r>
              <a:rPr lang="en-US" dirty="0">
                <a:solidFill>
                  <a:schemeClr val="bg1"/>
                </a:solidFill>
                <a:ea typeface="TimesNewRomanPSMT"/>
              </a:rPr>
              <a:t> </a:t>
            </a:r>
            <a:r>
              <a:rPr lang="en-US" dirty="0" err="1">
                <a:solidFill>
                  <a:schemeClr val="bg1"/>
                </a:solidFill>
                <a:ea typeface="TimesNewRomanPSMT"/>
              </a:rPr>
              <a:t>nälet</a:t>
            </a:r>
            <a:r>
              <a:rPr lang="en-US" dirty="0">
                <a:solidFill>
                  <a:schemeClr val="bg1"/>
                </a:solidFill>
                <a:ea typeface="TimesNewRomanPSMT"/>
              </a:rPr>
              <a:t> </a:t>
            </a:r>
            <a:r>
              <a:rPr lang="en-US" dirty="0" err="1">
                <a:solidFill>
                  <a:schemeClr val="bg1"/>
                </a:solidFill>
                <a:ea typeface="TimesNewRomanPSMT"/>
              </a:rPr>
              <a:t>okaýanlaryň</a:t>
            </a:r>
            <a:r>
              <a:rPr lang="en-US" dirty="0">
                <a:solidFill>
                  <a:schemeClr val="bg1"/>
                </a:solidFill>
                <a:ea typeface="TimesNewRomanPSMT"/>
              </a:rPr>
              <a:t> </a:t>
            </a:r>
            <a:r>
              <a:rPr lang="en-US" dirty="0" err="1">
                <a:solidFill>
                  <a:schemeClr val="bg1"/>
                </a:solidFill>
                <a:ea typeface="TimesNewRomanPSMT"/>
              </a:rPr>
              <a:t>sany</a:t>
            </a:r>
            <a:r>
              <a:rPr lang="en-US" dirty="0">
                <a:solidFill>
                  <a:schemeClr val="bg1"/>
                </a:solidFill>
                <a:ea typeface="TimesNewRomanPSMT"/>
              </a:rPr>
              <a:t> </a:t>
            </a:r>
            <a:r>
              <a:rPr lang="en-US" dirty="0" err="1">
                <a:solidFill>
                  <a:schemeClr val="bg1"/>
                </a:solidFill>
                <a:ea typeface="TimesNewRomanPSMT"/>
              </a:rPr>
              <a:t>artypdyr</a:t>
            </a:r>
            <a:r>
              <a:rPr lang="en-US" dirty="0">
                <a:solidFill>
                  <a:schemeClr val="bg1"/>
                </a:solidFill>
                <a:ea typeface="TimesNewRomanPSMT"/>
              </a:rPr>
              <a:t>. </a:t>
            </a:r>
          </a:p>
          <a:p>
            <a:pPr marL="685800" indent="-457200" algn="just">
              <a:lnSpc>
                <a:spcPct val="115000"/>
              </a:lnSpc>
              <a:spcAft>
                <a:spcPts val="600"/>
              </a:spcAft>
              <a:buFont typeface="Wingdings" pitchFamily="2" charset="2"/>
              <a:buChar char="v"/>
            </a:pP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şanyň</a:t>
            </a:r>
            <a:r>
              <a:rPr lang="en-US" dirty="0">
                <a:solidFill>
                  <a:schemeClr val="bg1"/>
                </a:solidFill>
                <a:ea typeface="TimesNewRomanPSMT"/>
              </a:rPr>
              <a:t> </a:t>
            </a:r>
            <a:r>
              <a:rPr lang="en-US" dirty="0" err="1">
                <a:solidFill>
                  <a:schemeClr val="bg1"/>
                </a:solidFill>
                <a:ea typeface="TimesNewRomanPSMT"/>
              </a:rPr>
              <a:t>ejesi</a:t>
            </a:r>
            <a:r>
              <a:rPr lang="en-US" dirty="0">
                <a:solidFill>
                  <a:schemeClr val="bg1"/>
                </a:solidFill>
                <a:ea typeface="TimesNewRomanPSMT"/>
              </a:rPr>
              <a:t> </a:t>
            </a:r>
            <a:r>
              <a:rPr lang="en-US" dirty="0" err="1">
                <a:solidFill>
                  <a:schemeClr val="bg1"/>
                </a:solidFill>
                <a:ea typeface="TimesNewRomanPSMT"/>
              </a:rPr>
              <a:t>Türkan</a:t>
            </a:r>
            <a:r>
              <a:rPr lang="en-US" dirty="0">
                <a:solidFill>
                  <a:schemeClr val="bg1"/>
                </a:solidFill>
                <a:ea typeface="TimesNewRomanPSMT"/>
              </a:rPr>
              <a:t> </a:t>
            </a:r>
            <a:r>
              <a:rPr lang="en-US" dirty="0" err="1">
                <a:solidFill>
                  <a:schemeClr val="bg1"/>
                </a:solidFill>
                <a:ea typeface="TimesNewRomanPSMT"/>
              </a:rPr>
              <a:t>hatyn</a:t>
            </a:r>
            <a:r>
              <a:rPr lang="en-US" dirty="0">
                <a:solidFill>
                  <a:schemeClr val="bg1"/>
                </a:solidFill>
                <a:ea typeface="TimesNewRomanPSMT"/>
              </a:rPr>
              <a:t> hem </a:t>
            </a:r>
            <a:r>
              <a:rPr lang="en-US" dirty="0" err="1">
                <a:solidFill>
                  <a:schemeClr val="bg1"/>
                </a:solidFill>
                <a:ea typeface="TimesNewRomanPSMT"/>
              </a:rPr>
              <a:t>örän</a:t>
            </a:r>
            <a:r>
              <a:rPr lang="en-US" dirty="0">
                <a:solidFill>
                  <a:schemeClr val="bg1"/>
                </a:solidFill>
                <a:ea typeface="TimesNewRomanPSMT"/>
              </a:rPr>
              <a:t> </a:t>
            </a:r>
            <a:r>
              <a:rPr lang="en-US" dirty="0" err="1">
                <a:solidFill>
                  <a:schemeClr val="bg1"/>
                </a:solidFill>
                <a:ea typeface="TimesNewRomanPSMT"/>
              </a:rPr>
              <a:t>hilegär</a:t>
            </a:r>
            <a:r>
              <a:rPr lang="en-US" dirty="0">
                <a:solidFill>
                  <a:schemeClr val="bg1"/>
                </a:solidFill>
                <a:ea typeface="TimesNewRomanPSMT"/>
              </a:rPr>
              <a:t> we </a:t>
            </a:r>
            <a:r>
              <a:rPr lang="en-US" dirty="0" err="1">
                <a:solidFill>
                  <a:schemeClr val="bg1"/>
                </a:solidFill>
                <a:ea typeface="TimesNewRomanPSMT"/>
              </a:rPr>
              <a:t>yzgytsyzlyk</a:t>
            </a:r>
            <a:r>
              <a:rPr lang="en-US" dirty="0">
                <a:solidFill>
                  <a:schemeClr val="bg1"/>
                </a:solidFill>
                <a:ea typeface="TimesNewRomanPSMT"/>
              </a:rPr>
              <a:t> </a:t>
            </a:r>
            <a:r>
              <a:rPr lang="en-US" dirty="0" err="1">
                <a:solidFill>
                  <a:schemeClr val="bg1"/>
                </a:solidFill>
                <a:ea typeface="TimesNewRomanPSMT"/>
              </a:rPr>
              <a:t>bilen</a:t>
            </a:r>
            <a:r>
              <a:rPr lang="en-US" dirty="0">
                <a:solidFill>
                  <a:schemeClr val="bg1"/>
                </a:solidFill>
                <a:ea typeface="TimesNewRomanPSMT"/>
              </a:rPr>
              <a:t> </a:t>
            </a:r>
            <a:r>
              <a:rPr lang="en-US" dirty="0" err="1">
                <a:solidFill>
                  <a:schemeClr val="bg1"/>
                </a:solidFill>
                <a:ea typeface="TimesNewRomanPSMT"/>
              </a:rPr>
              <a:t>döwlet</a:t>
            </a:r>
            <a:r>
              <a:rPr lang="en-US" dirty="0">
                <a:solidFill>
                  <a:schemeClr val="bg1"/>
                </a:solidFill>
                <a:ea typeface="TimesNewRomanPSMT"/>
              </a:rPr>
              <a:t> </a:t>
            </a:r>
            <a:r>
              <a:rPr lang="en-US" dirty="0" err="1">
                <a:solidFill>
                  <a:schemeClr val="bg1"/>
                </a:solidFill>
                <a:ea typeface="TimesNewRomanPSMT"/>
              </a:rPr>
              <a:t>işine</a:t>
            </a:r>
            <a:r>
              <a:rPr lang="en-US" dirty="0">
                <a:solidFill>
                  <a:schemeClr val="bg1"/>
                </a:solidFill>
                <a:ea typeface="TimesNewRomanPSMT"/>
              </a:rPr>
              <a:t> </a:t>
            </a:r>
            <a:r>
              <a:rPr lang="en-US" dirty="0" err="1">
                <a:solidFill>
                  <a:schemeClr val="bg1"/>
                </a:solidFill>
                <a:ea typeface="TimesNewRomanPSMT"/>
              </a:rPr>
              <a:t>gatyşypdyr</a:t>
            </a:r>
            <a:r>
              <a:rPr lang="en-US" dirty="0">
                <a:solidFill>
                  <a:schemeClr val="bg1"/>
                </a:solidFill>
                <a:ea typeface="TimesNewRomanPSMT"/>
              </a:rPr>
              <a:t>. </a:t>
            </a:r>
            <a:r>
              <a:rPr lang="en-US" dirty="0" err="1">
                <a:solidFill>
                  <a:schemeClr val="bg1"/>
                </a:solidFill>
                <a:ea typeface="TimesNewRomanPSMT"/>
              </a:rPr>
              <a:t>Abraýly</a:t>
            </a:r>
            <a:r>
              <a:rPr lang="en-US" dirty="0">
                <a:solidFill>
                  <a:schemeClr val="bg1"/>
                </a:solidFill>
                <a:ea typeface="TimesNewRomanPSMT"/>
              </a:rPr>
              <a:t> </a:t>
            </a:r>
            <a:r>
              <a:rPr lang="en-US" dirty="0" err="1">
                <a:solidFill>
                  <a:schemeClr val="bg1"/>
                </a:solidFill>
                <a:ea typeface="TimesNewRomanPSMT"/>
              </a:rPr>
              <a:t>kethudalary</a:t>
            </a:r>
            <a:r>
              <a:rPr lang="en-US" dirty="0">
                <a:solidFill>
                  <a:schemeClr val="bg1"/>
                </a:solidFill>
                <a:ea typeface="TimesNewRomanPSMT"/>
              </a:rPr>
              <a:t>, </a:t>
            </a:r>
            <a:r>
              <a:rPr lang="en-US" dirty="0" err="1">
                <a:solidFill>
                  <a:schemeClr val="bg1"/>
                </a:solidFill>
                <a:ea typeface="TimesNewRomanPSMT"/>
              </a:rPr>
              <a:t>serkerdeleri</a:t>
            </a:r>
            <a:r>
              <a:rPr lang="en-US" dirty="0">
                <a:solidFill>
                  <a:schemeClr val="bg1"/>
                </a:solidFill>
                <a:ea typeface="TimesNewRomanPSMT"/>
              </a:rPr>
              <a:t> </a:t>
            </a:r>
            <a:r>
              <a:rPr lang="en-US" dirty="0" err="1">
                <a:solidFill>
                  <a:schemeClr val="bg1"/>
                </a:solidFill>
                <a:ea typeface="TimesNewRomanPSMT"/>
              </a:rPr>
              <a:t>köşkden</a:t>
            </a:r>
            <a:r>
              <a:rPr lang="en-US" dirty="0">
                <a:solidFill>
                  <a:schemeClr val="bg1"/>
                </a:solidFill>
                <a:ea typeface="TimesNewRomanPSMT"/>
              </a:rPr>
              <a:t> </a:t>
            </a:r>
            <a:r>
              <a:rPr lang="en-US" dirty="0" err="1">
                <a:solidFill>
                  <a:schemeClr val="bg1"/>
                </a:solidFill>
                <a:ea typeface="TimesNewRomanPSMT"/>
              </a:rPr>
              <a:t>kowupdyr</a:t>
            </a:r>
            <a:r>
              <a:rPr lang="en-US" dirty="0">
                <a:solidFill>
                  <a:schemeClr val="bg1"/>
                </a:solidFill>
                <a:ea typeface="TimesNewRomanPSMT"/>
              </a:rPr>
              <a:t>, </a:t>
            </a:r>
            <a:r>
              <a:rPr lang="en-US" dirty="0" err="1">
                <a:solidFill>
                  <a:schemeClr val="bg1"/>
                </a:solidFill>
                <a:ea typeface="TimesNewRomanPSMT"/>
              </a:rPr>
              <a:t>özüne</a:t>
            </a:r>
            <a:r>
              <a:rPr lang="en-US" dirty="0">
                <a:solidFill>
                  <a:schemeClr val="bg1"/>
                </a:solidFill>
                <a:ea typeface="TimesNewRomanPSMT"/>
              </a:rPr>
              <a:t> </a:t>
            </a:r>
            <a:r>
              <a:rPr lang="en-US" dirty="0" err="1">
                <a:solidFill>
                  <a:schemeClr val="bg1"/>
                </a:solidFill>
                <a:ea typeface="TimesNewRomanPSMT"/>
              </a:rPr>
              <a:t>garyndaş</a:t>
            </a:r>
            <a:r>
              <a:rPr lang="en-US" dirty="0">
                <a:solidFill>
                  <a:schemeClr val="bg1"/>
                </a:solidFill>
                <a:ea typeface="TimesNewRomanPSMT"/>
              </a:rPr>
              <a:t> </a:t>
            </a:r>
            <a:r>
              <a:rPr lang="en-US" dirty="0" err="1">
                <a:solidFill>
                  <a:schemeClr val="bg1"/>
                </a:solidFill>
                <a:ea typeface="TimesNewRomanPSMT"/>
              </a:rPr>
              <a:t>gypjakly</a:t>
            </a:r>
            <a:r>
              <a:rPr lang="en-US" dirty="0">
                <a:solidFill>
                  <a:schemeClr val="bg1"/>
                </a:solidFill>
                <a:ea typeface="TimesNewRomanPSMT"/>
              </a:rPr>
              <a:t> </a:t>
            </a:r>
            <a:r>
              <a:rPr lang="en-US" dirty="0" err="1">
                <a:solidFill>
                  <a:schemeClr val="bg1"/>
                </a:solidFill>
                <a:ea typeface="TimesNewRomanPSMT"/>
              </a:rPr>
              <a:t>hyzmatkärlere</a:t>
            </a:r>
            <a:r>
              <a:rPr lang="en-US" dirty="0">
                <a:solidFill>
                  <a:schemeClr val="bg1"/>
                </a:solidFill>
                <a:ea typeface="TimesNewRomanPSMT"/>
              </a:rPr>
              <a:t> </a:t>
            </a:r>
            <a:r>
              <a:rPr lang="en-US" dirty="0" err="1">
                <a:solidFill>
                  <a:schemeClr val="bg1"/>
                </a:solidFill>
                <a:ea typeface="TimesNewRomanPSMT"/>
              </a:rPr>
              <a:t>belent</a:t>
            </a:r>
            <a:r>
              <a:rPr lang="en-US" dirty="0">
                <a:solidFill>
                  <a:schemeClr val="bg1"/>
                </a:solidFill>
                <a:ea typeface="TimesNewRomanPSMT"/>
              </a:rPr>
              <a:t> </a:t>
            </a:r>
            <a:r>
              <a:rPr lang="en-US" dirty="0" err="1">
                <a:solidFill>
                  <a:schemeClr val="bg1"/>
                </a:solidFill>
                <a:ea typeface="TimesNewRomanPSMT"/>
              </a:rPr>
              <a:t>wezipeleri</a:t>
            </a:r>
            <a:r>
              <a:rPr lang="en-US" dirty="0">
                <a:solidFill>
                  <a:schemeClr val="bg1"/>
                </a:solidFill>
                <a:ea typeface="TimesNewRomanPSMT"/>
              </a:rPr>
              <a:t> </a:t>
            </a:r>
            <a:r>
              <a:rPr lang="en-US" dirty="0" err="1">
                <a:solidFill>
                  <a:schemeClr val="bg1"/>
                </a:solidFill>
                <a:ea typeface="TimesNewRomanPSMT"/>
              </a:rPr>
              <a:t>beripdir</a:t>
            </a:r>
            <a:r>
              <a:rPr lang="en-US" dirty="0">
                <a:solidFill>
                  <a:schemeClr val="bg1"/>
                </a:solidFill>
                <a:ea typeface="TimesNewRomanPSMT"/>
              </a:rPr>
              <a:t>. </a:t>
            </a:r>
            <a:r>
              <a:rPr lang="en-US" dirty="0" err="1">
                <a:solidFill>
                  <a:schemeClr val="bg1"/>
                </a:solidFill>
                <a:ea typeface="TimesNewRomanPSMT"/>
              </a:rPr>
              <a:t>Gypjakly</a:t>
            </a:r>
            <a:r>
              <a:rPr lang="en-US" dirty="0">
                <a:solidFill>
                  <a:schemeClr val="bg1"/>
                </a:solidFill>
                <a:ea typeface="TimesNewRomanPSMT"/>
              </a:rPr>
              <a:t> </a:t>
            </a:r>
            <a:r>
              <a:rPr lang="en-US" dirty="0" err="1">
                <a:solidFill>
                  <a:schemeClr val="bg1"/>
                </a:solidFill>
                <a:ea typeface="TimesNewRomanPSMT"/>
              </a:rPr>
              <a:t>serkerdeler</a:t>
            </a:r>
            <a:r>
              <a:rPr lang="en-US" dirty="0">
                <a:solidFill>
                  <a:schemeClr val="bg1"/>
                </a:solidFill>
                <a:ea typeface="TimesNewRomanPSMT"/>
              </a:rPr>
              <a:t> </a:t>
            </a:r>
            <a:r>
              <a:rPr lang="en-US" dirty="0" err="1">
                <a:solidFill>
                  <a:schemeClr val="bg1"/>
                </a:solidFill>
                <a:ea typeface="TimesNewRomanPSMT"/>
              </a:rPr>
              <a:t>Muhammet</a:t>
            </a:r>
            <a:r>
              <a:rPr lang="en-US" dirty="0">
                <a:solidFill>
                  <a:schemeClr val="bg1"/>
                </a:solidFill>
                <a:ea typeface="TimesNewRomanPSMT"/>
              </a:rPr>
              <a:t> </a:t>
            </a:r>
            <a:r>
              <a:rPr lang="en-US" dirty="0" err="1">
                <a:solidFill>
                  <a:schemeClr val="bg1"/>
                </a:solidFill>
                <a:ea typeface="TimesNewRomanPSMT"/>
              </a:rPr>
              <a:t>şanyň</a:t>
            </a:r>
            <a:r>
              <a:rPr lang="en-US" dirty="0">
                <a:solidFill>
                  <a:schemeClr val="bg1"/>
                </a:solidFill>
                <a:ea typeface="TimesNewRomanPSMT"/>
              </a:rPr>
              <a:t> </a:t>
            </a:r>
            <a:r>
              <a:rPr lang="en-US" dirty="0" err="1">
                <a:solidFill>
                  <a:schemeClr val="bg1"/>
                </a:solidFill>
                <a:ea typeface="TimesNewRomanPSMT"/>
              </a:rPr>
              <a:t>permanlaryna</a:t>
            </a:r>
            <a:r>
              <a:rPr lang="en-US" dirty="0">
                <a:solidFill>
                  <a:schemeClr val="bg1"/>
                </a:solidFill>
                <a:ea typeface="TimesNewRomanPSMT"/>
              </a:rPr>
              <a:t> </a:t>
            </a:r>
            <a:r>
              <a:rPr lang="en-US" dirty="0" err="1">
                <a:solidFill>
                  <a:schemeClr val="bg1"/>
                </a:solidFill>
                <a:ea typeface="TimesNewRomanPSMT"/>
              </a:rPr>
              <a:t>gulak</a:t>
            </a:r>
            <a:r>
              <a:rPr lang="en-US" dirty="0">
                <a:solidFill>
                  <a:schemeClr val="bg1"/>
                </a:solidFill>
                <a:ea typeface="TimesNewRomanPSMT"/>
              </a:rPr>
              <a:t> hem </a:t>
            </a:r>
            <a:r>
              <a:rPr lang="en-US" dirty="0" err="1">
                <a:solidFill>
                  <a:schemeClr val="bg1"/>
                </a:solidFill>
                <a:ea typeface="TimesNewRomanPSMT"/>
              </a:rPr>
              <a:t>asmandyrlar</a:t>
            </a:r>
            <a:r>
              <a:rPr lang="en-US" dirty="0">
                <a:solidFill>
                  <a:schemeClr val="bg1"/>
                </a:solidFill>
                <a:ea typeface="TimesNewRomanPSMT"/>
              </a:rPr>
              <a:t>.</a:t>
            </a:r>
            <a:endParaRPr lang="ru-RU" dirty="0">
              <a:solidFill>
                <a:schemeClr val="bg1"/>
              </a:solidFill>
              <a:ea typeface="TimesNewRomanPSMT"/>
            </a:endParaRPr>
          </a:p>
          <a:p>
            <a:endParaRPr lang="ru-RU" dirty="0"/>
          </a:p>
        </p:txBody>
      </p:sp>
    </p:spTree>
    <p:extLst>
      <p:ext uri="{BB962C8B-B14F-4D97-AF65-F5344CB8AC3E}">
        <p14:creationId xmlns:p14="http://schemas.microsoft.com/office/powerpoint/2010/main" val="201178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154758"/>
          </a:xfrm>
        </p:spPr>
        <p:txBody>
          <a:bodyPr/>
          <a:lstStyle/>
          <a:p>
            <a:endParaRPr lang="ru-RU" dirty="0"/>
          </a:p>
        </p:txBody>
      </p:sp>
      <p:pic>
        <p:nvPicPr>
          <p:cNvPr id="2050" name="Picture 2" descr="C:\Users\TOSHIBA\Desktop\PREZENTASIÝA TARYH\КАРТЫ по истории  СМОТРЕЛА\kartalar TARYH смотрела\mongos13.gif"/>
          <p:cNvPicPr>
            <a:picLocks noChangeAspect="1" noChangeArrowheads="1"/>
          </p:cNvPicPr>
          <p:nvPr/>
        </p:nvPicPr>
        <p:blipFill>
          <a:blip r:embed="rId2"/>
          <a:srcRect/>
          <a:stretch>
            <a:fillRect/>
          </a:stretch>
        </p:blipFill>
        <p:spPr bwMode="auto">
          <a:xfrm>
            <a:off x="2066896" y="407720"/>
            <a:ext cx="8286808" cy="7408641"/>
          </a:xfrm>
          <a:prstGeom prst="rect">
            <a:avLst/>
          </a:prstGeom>
          <a:noFill/>
        </p:spPr>
      </p:pic>
    </p:spTree>
    <p:extLst>
      <p:ext uri="{BB962C8B-B14F-4D97-AF65-F5344CB8AC3E}">
        <p14:creationId xmlns:p14="http://schemas.microsoft.com/office/powerpoint/2010/main" val="4184331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369072"/>
          </a:xfrm>
        </p:spPr>
        <p:txBody>
          <a:bodyPr numCol="1">
            <a:normAutofit/>
          </a:bodyPr>
          <a:lstStyle/>
          <a:p>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en-US" sz="2400" b="1" i="1" dirty="0" err="1">
                <a:latin typeface="Times New Roman" pitchFamily="18" charset="0"/>
                <a:cs typeface="Times New Roman" pitchFamily="18" charset="0"/>
              </a:rPr>
              <a:t>Soltan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Tekeş</a:t>
            </a: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tk-TM" sz="2400" b="1" i="1" dirty="0">
                <a:latin typeface="Times New Roman" pitchFamily="18" charset="0"/>
                <a:cs typeface="Times New Roman" pitchFamily="18" charset="0"/>
              </a:rPr>
              <a:t/>
            </a:r>
            <a:br>
              <a:rPr lang="tk-TM" sz="2400" b="1" i="1" dirty="0">
                <a:latin typeface="Times New Roman" pitchFamily="18" charset="0"/>
                <a:cs typeface="Times New Roman" pitchFamily="18" charset="0"/>
              </a:rPr>
            </a:br>
            <a:r>
              <a:rPr lang="en-US" sz="2400" dirty="0" err="1">
                <a:latin typeface="Times New Roman" pitchFamily="18" charset="0"/>
                <a:cs typeface="Times New Roman" pitchFamily="18" charset="0"/>
              </a:rPr>
              <a:t>Soltan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Alaeddin</a:t>
            </a:r>
            <a:r>
              <a:rPr lang="en-US" sz="2400"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Tekeşiň</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dolandyran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döwründe</a:t>
            </a:r>
            <a:r>
              <a:rPr lang="en-US" sz="2400" dirty="0">
                <a:latin typeface="Times New Roman" pitchFamily="18" charset="0"/>
                <a:cs typeface="Times New Roman" pitchFamily="18" charset="0"/>
              </a:rPr>
              <a:t> (1172-1200) </a:t>
            </a: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döwlet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iň</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ýokary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derejä</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ýetýär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Orta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Aziýanyň</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köp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ýerini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Eýrany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Iragy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Horezmşalar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döwletine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tabyn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edýär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Paýtagt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şäher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Gürgenjiň</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ösdürilmegine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uly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üns</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berýär</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ylmyň</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hakyky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howandary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bolupdyr</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 name="Рисунок 3" descr="http://img27.imageshack.us/img27/2853/13649590.jpg"/>
          <p:cNvPicPr/>
          <p:nvPr/>
        </p:nvPicPr>
        <p:blipFill>
          <a:blip r:embed="rId2"/>
          <a:srcRect/>
          <a:stretch>
            <a:fillRect/>
          </a:stretch>
        </p:blipFill>
        <p:spPr bwMode="auto">
          <a:xfrm>
            <a:off x="2166910" y="357166"/>
            <a:ext cx="8072494" cy="2357454"/>
          </a:xfrm>
          <a:prstGeom prst="rect">
            <a:avLst/>
          </a:prstGeom>
          <a:noFill/>
          <a:ln w="9525">
            <a:noFill/>
            <a:miter lim="800000"/>
            <a:headEnd/>
            <a:tailEnd/>
          </a:ln>
        </p:spPr>
      </p:pic>
    </p:spTree>
    <p:extLst>
      <p:ext uri="{BB962C8B-B14F-4D97-AF65-F5344CB8AC3E}">
        <p14:creationId xmlns:p14="http://schemas.microsoft.com/office/powerpoint/2010/main" val="2514157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124692"/>
            <a:ext cx="10515600" cy="762000"/>
          </a:xfrm>
        </p:spPr>
        <p:txBody>
          <a:bodyPr/>
          <a:lstStyle/>
          <a:p>
            <a:endParaRPr lang="ru-RU" dirty="0"/>
          </a:p>
        </p:txBody>
      </p:sp>
      <p:sp>
        <p:nvSpPr>
          <p:cNvPr id="3" name="Объект 2"/>
          <p:cNvSpPr>
            <a:spLocks noGrp="1"/>
          </p:cNvSpPr>
          <p:nvPr>
            <p:ph idx="1"/>
          </p:nvPr>
        </p:nvSpPr>
        <p:spPr>
          <a:xfrm>
            <a:off x="387927" y="955964"/>
            <a:ext cx="11443855" cy="5666509"/>
          </a:xfrm>
        </p:spPr>
        <p:txBody>
          <a:bodyPr>
            <a:noAutofit/>
          </a:bodyPr>
          <a:lstStyle/>
          <a:p>
            <a:pPr algn="just">
              <a:buFont typeface="Wingdings" pitchFamily="2" charset="2"/>
              <a:buChar char="v"/>
            </a:pPr>
            <a:r>
              <a:rPr lang="en-US" dirty="0" err="1">
                <a:solidFill>
                  <a:schemeClr val="bg1"/>
                </a:solidFill>
              </a:rPr>
              <a:t>Ol</a:t>
            </a:r>
            <a:r>
              <a:rPr lang="en-US" dirty="0">
                <a:solidFill>
                  <a:schemeClr val="bg1"/>
                </a:solidFill>
              </a:rPr>
              <a:t> 1140-njy </a:t>
            </a:r>
            <a:r>
              <a:rPr lang="en-US" dirty="0" err="1">
                <a:solidFill>
                  <a:schemeClr val="bg1"/>
                </a:solidFill>
              </a:rPr>
              <a:t>ýylda</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Sanjaryň</a:t>
            </a:r>
            <a:r>
              <a:rPr lang="en-US" dirty="0">
                <a:solidFill>
                  <a:schemeClr val="bg1"/>
                </a:solidFill>
              </a:rPr>
              <a:t> </a:t>
            </a:r>
            <a:r>
              <a:rPr lang="en-US" dirty="0" err="1">
                <a:solidFill>
                  <a:schemeClr val="bg1"/>
                </a:solidFill>
              </a:rPr>
              <a:t>tabynlygyndaky</a:t>
            </a:r>
            <a:r>
              <a:rPr lang="en-US" dirty="0">
                <a:solidFill>
                  <a:schemeClr val="bg1"/>
                </a:solidFill>
              </a:rPr>
              <a:t> </a:t>
            </a:r>
            <a:r>
              <a:rPr lang="en-US" dirty="0" err="1">
                <a:solidFill>
                  <a:schemeClr val="bg1"/>
                </a:solidFill>
              </a:rPr>
              <a:t>Buharany</a:t>
            </a:r>
            <a:r>
              <a:rPr lang="en-US" dirty="0">
                <a:solidFill>
                  <a:schemeClr val="bg1"/>
                </a:solidFill>
              </a:rPr>
              <a:t> </a:t>
            </a:r>
            <a:r>
              <a:rPr lang="en-US" dirty="0" err="1">
                <a:solidFill>
                  <a:schemeClr val="bg1"/>
                </a:solidFill>
              </a:rPr>
              <a:t>basyp</a:t>
            </a:r>
            <a:r>
              <a:rPr lang="en-US" dirty="0">
                <a:solidFill>
                  <a:schemeClr val="bg1"/>
                </a:solidFill>
              </a:rPr>
              <a:t> </a:t>
            </a:r>
            <a:r>
              <a:rPr lang="en-US" dirty="0" err="1">
                <a:solidFill>
                  <a:schemeClr val="bg1"/>
                </a:solidFill>
              </a:rPr>
              <a:t>alýar</a:t>
            </a:r>
            <a:r>
              <a:rPr lang="en-US" dirty="0">
                <a:solidFill>
                  <a:schemeClr val="bg1"/>
                </a:solidFill>
              </a:rPr>
              <a:t>. 1141-nji </a:t>
            </a:r>
            <a:r>
              <a:rPr lang="en-US" dirty="0" err="1">
                <a:solidFill>
                  <a:schemeClr val="bg1"/>
                </a:solidFill>
              </a:rPr>
              <a:t>ýylda</a:t>
            </a:r>
            <a:r>
              <a:rPr lang="en-US" dirty="0">
                <a:solidFill>
                  <a:schemeClr val="bg1"/>
                </a:solidFill>
              </a:rPr>
              <a:t> </a:t>
            </a:r>
            <a:r>
              <a:rPr lang="en-US" dirty="0" err="1">
                <a:solidFill>
                  <a:schemeClr val="bg1"/>
                </a:solidFill>
              </a:rPr>
              <a:t>Atsyz</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Sanjaryň</a:t>
            </a:r>
            <a:r>
              <a:rPr lang="en-US" dirty="0">
                <a:solidFill>
                  <a:schemeClr val="bg1"/>
                </a:solidFill>
              </a:rPr>
              <a:t> </a:t>
            </a:r>
            <a:r>
              <a:rPr lang="en-US" dirty="0" err="1">
                <a:solidFill>
                  <a:schemeClr val="bg1"/>
                </a:solidFill>
              </a:rPr>
              <a:t>Mawerannahra</a:t>
            </a:r>
            <a:r>
              <a:rPr lang="en-US" dirty="0">
                <a:solidFill>
                  <a:schemeClr val="bg1"/>
                </a:solidFill>
              </a:rPr>
              <a:t>, </a:t>
            </a:r>
            <a:r>
              <a:rPr lang="en-US" dirty="0" err="1">
                <a:solidFill>
                  <a:schemeClr val="bg1"/>
                </a:solidFill>
              </a:rPr>
              <a:t>garahytaýlylaryň</a:t>
            </a:r>
            <a:r>
              <a:rPr lang="en-US" dirty="0">
                <a:solidFill>
                  <a:schemeClr val="bg1"/>
                </a:solidFill>
              </a:rPr>
              <a:t> </a:t>
            </a:r>
            <a:r>
              <a:rPr lang="en-US" dirty="0" err="1">
                <a:solidFill>
                  <a:schemeClr val="bg1"/>
                </a:solidFill>
              </a:rPr>
              <a:t>üstüne</a:t>
            </a:r>
            <a:r>
              <a:rPr lang="en-US" dirty="0">
                <a:solidFill>
                  <a:schemeClr val="bg1"/>
                </a:solidFill>
              </a:rPr>
              <a:t> </a:t>
            </a:r>
            <a:r>
              <a:rPr lang="en-US" dirty="0" err="1">
                <a:solidFill>
                  <a:schemeClr val="bg1"/>
                </a:solidFill>
              </a:rPr>
              <a:t>ýörişe</a:t>
            </a:r>
            <a:r>
              <a:rPr lang="en-US" dirty="0">
                <a:solidFill>
                  <a:schemeClr val="bg1"/>
                </a:solidFill>
              </a:rPr>
              <a:t> </a:t>
            </a:r>
            <a:r>
              <a:rPr lang="en-US" dirty="0" err="1">
                <a:solidFill>
                  <a:schemeClr val="bg1"/>
                </a:solidFill>
              </a:rPr>
              <a:t>ugrandygyndan</a:t>
            </a:r>
            <a:r>
              <a:rPr lang="en-US" dirty="0">
                <a:solidFill>
                  <a:schemeClr val="bg1"/>
                </a:solidFill>
              </a:rPr>
              <a:t> </a:t>
            </a:r>
            <a:r>
              <a:rPr lang="en-US" dirty="0" err="1">
                <a:solidFill>
                  <a:schemeClr val="bg1"/>
                </a:solidFill>
              </a:rPr>
              <a:t>peýdalanyp</a:t>
            </a:r>
            <a:r>
              <a:rPr lang="en-US" dirty="0">
                <a:solidFill>
                  <a:schemeClr val="bg1"/>
                </a:solidFill>
              </a:rPr>
              <a:t>, </a:t>
            </a:r>
            <a:r>
              <a:rPr lang="en-US" dirty="0" err="1">
                <a:solidFill>
                  <a:schemeClr val="bg1"/>
                </a:solidFill>
              </a:rPr>
              <a:t>Maryny</a:t>
            </a:r>
            <a:r>
              <a:rPr lang="en-US" dirty="0">
                <a:solidFill>
                  <a:schemeClr val="bg1"/>
                </a:solidFill>
              </a:rPr>
              <a:t> </a:t>
            </a:r>
            <a:r>
              <a:rPr lang="en-US" dirty="0" err="1">
                <a:solidFill>
                  <a:schemeClr val="bg1"/>
                </a:solidFill>
              </a:rPr>
              <a:t>eýeleýär</a:t>
            </a:r>
            <a:r>
              <a:rPr lang="en-US" dirty="0">
                <a:solidFill>
                  <a:schemeClr val="bg1"/>
                </a:solidFill>
              </a:rPr>
              <a:t> we </a:t>
            </a:r>
            <a:r>
              <a:rPr lang="en-US" dirty="0" err="1">
                <a:solidFill>
                  <a:schemeClr val="bg1"/>
                </a:solidFill>
              </a:rPr>
              <a:t>soltanyň</a:t>
            </a:r>
            <a:r>
              <a:rPr lang="en-US" dirty="0">
                <a:solidFill>
                  <a:schemeClr val="bg1"/>
                </a:solidFill>
              </a:rPr>
              <a:t> </a:t>
            </a:r>
            <a:r>
              <a:rPr lang="en-US" dirty="0" err="1">
                <a:solidFill>
                  <a:schemeClr val="bg1"/>
                </a:solidFill>
              </a:rPr>
              <a:t>döwlet</a:t>
            </a:r>
            <a:r>
              <a:rPr lang="en-US" dirty="0">
                <a:solidFill>
                  <a:schemeClr val="bg1"/>
                </a:solidFill>
              </a:rPr>
              <a:t> </a:t>
            </a:r>
            <a:r>
              <a:rPr lang="en-US" dirty="0" err="1">
                <a:solidFill>
                  <a:schemeClr val="bg1"/>
                </a:solidFill>
              </a:rPr>
              <a:t>hazynasyny</a:t>
            </a:r>
            <a:r>
              <a:rPr lang="en-US" dirty="0">
                <a:solidFill>
                  <a:schemeClr val="bg1"/>
                </a:solidFill>
              </a:rPr>
              <a:t> </a:t>
            </a:r>
            <a:r>
              <a:rPr lang="en-US" dirty="0" err="1">
                <a:solidFill>
                  <a:schemeClr val="bg1"/>
                </a:solidFill>
              </a:rPr>
              <a:t>alýar</a:t>
            </a:r>
            <a:r>
              <a:rPr lang="en-US" dirty="0">
                <a:solidFill>
                  <a:schemeClr val="bg1"/>
                </a:solidFill>
              </a:rPr>
              <a:t>. 1142-nji </a:t>
            </a:r>
            <a:r>
              <a:rPr lang="en-US" dirty="0" err="1">
                <a:solidFill>
                  <a:schemeClr val="bg1"/>
                </a:solidFill>
              </a:rPr>
              <a:t>ýylda</a:t>
            </a:r>
            <a:r>
              <a:rPr lang="en-US" dirty="0">
                <a:solidFill>
                  <a:schemeClr val="bg1"/>
                </a:solidFill>
              </a:rPr>
              <a:t> </a:t>
            </a:r>
            <a:r>
              <a:rPr lang="en-US" dirty="0" err="1">
                <a:solidFill>
                  <a:schemeClr val="bg1"/>
                </a:solidFill>
              </a:rPr>
              <a:t>bolsa</a:t>
            </a:r>
            <a:r>
              <a:rPr lang="en-US" dirty="0">
                <a:solidFill>
                  <a:schemeClr val="bg1"/>
                </a:solidFill>
              </a:rPr>
              <a:t> </a:t>
            </a:r>
            <a:r>
              <a:rPr lang="en-US" dirty="0" err="1" smtClean="0">
                <a:solidFill>
                  <a:schemeClr val="bg1"/>
                </a:solidFill>
              </a:rPr>
              <a:t>Nişapury</a:t>
            </a:r>
            <a:r>
              <a:rPr lang="en-US" dirty="0" smtClean="0">
                <a:solidFill>
                  <a:schemeClr val="bg1"/>
                </a:solidFill>
              </a:rPr>
              <a:t> </a:t>
            </a:r>
            <a:r>
              <a:rPr lang="en-US" dirty="0" err="1">
                <a:solidFill>
                  <a:schemeClr val="bg1"/>
                </a:solidFill>
              </a:rPr>
              <a:t>eýeleýär</a:t>
            </a:r>
            <a:r>
              <a:rPr lang="en-US" dirty="0">
                <a:solidFill>
                  <a:schemeClr val="bg1"/>
                </a:solidFill>
              </a:rPr>
              <a:t>. </a:t>
            </a:r>
            <a:r>
              <a:rPr lang="en-US" dirty="0" err="1">
                <a:solidFill>
                  <a:schemeClr val="bg1"/>
                </a:solidFill>
              </a:rPr>
              <a:t>Öz</a:t>
            </a:r>
            <a:r>
              <a:rPr lang="en-US" dirty="0">
                <a:solidFill>
                  <a:schemeClr val="bg1"/>
                </a:solidFill>
              </a:rPr>
              <a:t> </a:t>
            </a:r>
            <a:r>
              <a:rPr lang="en-US" dirty="0" err="1">
                <a:solidFill>
                  <a:schemeClr val="bg1"/>
                </a:solidFill>
              </a:rPr>
              <a:t>adyna</a:t>
            </a:r>
            <a:r>
              <a:rPr lang="en-US" dirty="0">
                <a:solidFill>
                  <a:schemeClr val="bg1"/>
                </a:solidFill>
              </a:rPr>
              <a:t> </a:t>
            </a:r>
            <a:r>
              <a:rPr lang="en-US" dirty="0" err="1">
                <a:solidFill>
                  <a:schemeClr val="bg1"/>
                </a:solidFill>
              </a:rPr>
              <a:t>hutba</a:t>
            </a:r>
            <a:r>
              <a:rPr lang="en-US" dirty="0">
                <a:solidFill>
                  <a:schemeClr val="bg1"/>
                </a:solidFill>
              </a:rPr>
              <a:t> </a:t>
            </a:r>
            <a:r>
              <a:rPr lang="en-US" dirty="0" err="1">
                <a:solidFill>
                  <a:schemeClr val="bg1"/>
                </a:solidFill>
              </a:rPr>
              <a:t>okadýar</a:t>
            </a:r>
            <a:r>
              <a:rPr lang="en-US" dirty="0">
                <a:solidFill>
                  <a:schemeClr val="bg1"/>
                </a:solidFill>
              </a:rPr>
              <a:t> we </a:t>
            </a:r>
            <a:r>
              <a:rPr lang="en-US" dirty="0" err="1">
                <a:solidFill>
                  <a:schemeClr val="bg1"/>
                </a:solidFill>
              </a:rPr>
              <a:t>zikge</a:t>
            </a:r>
            <a:r>
              <a:rPr lang="en-US" dirty="0">
                <a:solidFill>
                  <a:schemeClr val="bg1"/>
                </a:solidFill>
              </a:rPr>
              <a:t> </a:t>
            </a:r>
            <a:r>
              <a:rPr lang="en-US" dirty="0" err="1" smtClean="0">
                <a:solidFill>
                  <a:schemeClr val="bg1"/>
                </a:solidFill>
              </a:rPr>
              <a:t>kakdyrýar</a:t>
            </a:r>
            <a:r>
              <a:rPr lang="tk-TM" dirty="0" smtClean="0">
                <a:solidFill>
                  <a:schemeClr val="bg1"/>
                </a:solidFill>
              </a:rPr>
              <a:t>;</a:t>
            </a:r>
            <a:endParaRPr lang="tk-TM" dirty="0">
              <a:solidFill>
                <a:schemeClr val="bg1"/>
              </a:solidFill>
            </a:endParaRPr>
          </a:p>
          <a:p>
            <a:pPr algn="just">
              <a:buFont typeface="Wingdings" pitchFamily="2" charset="2"/>
              <a:buChar char="v"/>
            </a:pPr>
            <a:r>
              <a:rPr lang="en-US" dirty="0" err="1">
                <a:solidFill>
                  <a:schemeClr val="bg1"/>
                </a:solidFill>
              </a:rPr>
              <a:t>Katwan</a:t>
            </a:r>
            <a:r>
              <a:rPr lang="en-US" dirty="0">
                <a:solidFill>
                  <a:schemeClr val="bg1"/>
                </a:solidFill>
              </a:rPr>
              <a:t> </a:t>
            </a:r>
            <a:r>
              <a:rPr lang="en-US" dirty="0" err="1">
                <a:solidFill>
                  <a:schemeClr val="bg1"/>
                </a:solidFill>
              </a:rPr>
              <a:t>söweşinde</a:t>
            </a:r>
            <a:r>
              <a:rPr lang="en-US" dirty="0">
                <a:solidFill>
                  <a:schemeClr val="bg1"/>
                </a:solidFill>
              </a:rPr>
              <a:t> </a:t>
            </a:r>
            <a:r>
              <a:rPr lang="en-US" dirty="0" err="1">
                <a:solidFill>
                  <a:schemeClr val="bg1"/>
                </a:solidFill>
              </a:rPr>
              <a:t>ýeňlip</a:t>
            </a:r>
            <a:r>
              <a:rPr lang="en-US" dirty="0">
                <a:solidFill>
                  <a:schemeClr val="bg1"/>
                </a:solidFill>
              </a:rPr>
              <a:t> </a:t>
            </a:r>
            <a:r>
              <a:rPr lang="en-US" dirty="0" err="1">
                <a:solidFill>
                  <a:schemeClr val="bg1"/>
                </a:solidFill>
              </a:rPr>
              <a:t>yzyna</a:t>
            </a:r>
            <a:r>
              <a:rPr lang="en-US" dirty="0">
                <a:solidFill>
                  <a:schemeClr val="bg1"/>
                </a:solidFill>
              </a:rPr>
              <a:t> </a:t>
            </a:r>
            <a:r>
              <a:rPr lang="en-US" dirty="0" err="1">
                <a:solidFill>
                  <a:schemeClr val="bg1"/>
                </a:solidFill>
              </a:rPr>
              <a:t>dolanan</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Sanjar</a:t>
            </a:r>
            <a:r>
              <a:rPr lang="en-US" dirty="0">
                <a:solidFill>
                  <a:schemeClr val="bg1"/>
                </a:solidFill>
              </a:rPr>
              <a:t> 1143-nji </a:t>
            </a:r>
            <a:r>
              <a:rPr lang="en-US" dirty="0" err="1">
                <a:solidFill>
                  <a:schemeClr val="bg1"/>
                </a:solidFill>
              </a:rPr>
              <a:t>ýylda</a:t>
            </a:r>
            <a:r>
              <a:rPr lang="en-US" dirty="0">
                <a:solidFill>
                  <a:schemeClr val="bg1"/>
                </a:solidFill>
              </a:rPr>
              <a:t> </a:t>
            </a:r>
            <a:r>
              <a:rPr lang="en-US" dirty="0" err="1">
                <a:solidFill>
                  <a:schemeClr val="bg1"/>
                </a:solidFill>
              </a:rPr>
              <a:t>Horezme</a:t>
            </a:r>
            <a:r>
              <a:rPr lang="en-US" dirty="0">
                <a:solidFill>
                  <a:schemeClr val="bg1"/>
                </a:solidFill>
              </a:rPr>
              <a:t> </a:t>
            </a:r>
            <a:r>
              <a:rPr lang="en-US" dirty="0" err="1">
                <a:solidFill>
                  <a:schemeClr val="bg1"/>
                </a:solidFill>
              </a:rPr>
              <a:t>ikinji</a:t>
            </a:r>
            <a:r>
              <a:rPr lang="en-US" dirty="0">
                <a:solidFill>
                  <a:schemeClr val="bg1"/>
                </a:solidFill>
              </a:rPr>
              <a:t> </a:t>
            </a:r>
            <a:r>
              <a:rPr lang="en-US" dirty="0" err="1">
                <a:solidFill>
                  <a:schemeClr val="bg1"/>
                </a:solidFill>
              </a:rPr>
              <a:t>gezek</a:t>
            </a:r>
            <a:r>
              <a:rPr lang="en-US" dirty="0">
                <a:solidFill>
                  <a:schemeClr val="bg1"/>
                </a:solidFill>
              </a:rPr>
              <a:t> </a:t>
            </a:r>
            <a:r>
              <a:rPr lang="en-US" dirty="0" err="1">
                <a:solidFill>
                  <a:schemeClr val="bg1"/>
                </a:solidFill>
              </a:rPr>
              <a:t>ýöriş</a:t>
            </a:r>
            <a:r>
              <a:rPr lang="en-US" dirty="0">
                <a:solidFill>
                  <a:schemeClr val="bg1"/>
                </a:solidFill>
              </a:rPr>
              <a:t> </a:t>
            </a:r>
            <a:r>
              <a:rPr lang="en-US" dirty="0" err="1">
                <a:solidFill>
                  <a:schemeClr val="bg1"/>
                </a:solidFill>
              </a:rPr>
              <a:t>edýär</a:t>
            </a:r>
            <a:r>
              <a:rPr lang="en-US" dirty="0">
                <a:solidFill>
                  <a:schemeClr val="bg1"/>
                </a:solidFill>
              </a:rPr>
              <a:t>. </a:t>
            </a:r>
            <a:r>
              <a:rPr lang="en-US" dirty="0" err="1">
                <a:solidFill>
                  <a:schemeClr val="bg1"/>
                </a:solidFill>
              </a:rPr>
              <a:t>Gazaply</a:t>
            </a:r>
            <a:r>
              <a:rPr lang="en-US" dirty="0">
                <a:solidFill>
                  <a:schemeClr val="bg1"/>
                </a:solidFill>
              </a:rPr>
              <a:t> </a:t>
            </a:r>
            <a:r>
              <a:rPr lang="en-US" dirty="0" err="1">
                <a:solidFill>
                  <a:schemeClr val="bg1"/>
                </a:solidFill>
              </a:rPr>
              <a:t>söweş</a:t>
            </a:r>
            <a:r>
              <a:rPr lang="en-US" dirty="0">
                <a:solidFill>
                  <a:schemeClr val="bg1"/>
                </a:solidFill>
              </a:rPr>
              <a:t> </a:t>
            </a:r>
            <a:r>
              <a:rPr lang="en-US" dirty="0" err="1">
                <a:solidFill>
                  <a:schemeClr val="bg1"/>
                </a:solidFill>
              </a:rPr>
              <a:t>gidýän</a:t>
            </a:r>
            <a:r>
              <a:rPr lang="en-US" dirty="0">
                <a:solidFill>
                  <a:schemeClr val="bg1"/>
                </a:solidFill>
              </a:rPr>
              <a:t> </a:t>
            </a:r>
            <a:r>
              <a:rPr lang="en-US" dirty="0" err="1">
                <a:solidFill>
                  <a:schemeClr val="bg1"/>
                </a:solidFill>
              </a:rPr>
              <a:t>wagty</a:t>
            </a:r>
            <a:r>
              <a:rPr lang="en-US" dirty="0">
                <a:solidFill>
                  <a:schemeClr val="bg1"/>
                </a:solidFill>
              </a:rPr>
              <a:t>, </a:t>
            </a:r>
            <a:r>
              <a:rPr lang="en-US" dirty="0" err="1">
                <a:solidFill>
                  <a:schemeClr val="bg1"/>
                </a:solidFill>
              </a:rPr>
              <a:t>Atsyz</a:t>
            </a:r>
            <a:r>
              <a:rPr lang="en-US" dirty="0">
                <a:solidFill>
                  <a:schemeClr val="bg1"/>
                </a:solidFill>
              </a:rPr>
              <a:t> </a:t>
            </a:r>
            <a:r>
              <a:rPr lang="en-US" dirty="0" err="1">
                <a:solidFill>
                  <a:schemeClr val="bg1"/>
                </a:solidFill>
              </a:rPr>
              <a:t>ýene</a:t>
            </a:r>
            <a:r>
              <a:rPr lang="en-US" dirty="0">
                <a:solidFill>
                  <a:schemeClr val="bg1"/>
                </a:solidFill>
              </a:rPr>
              <a:t>-de </a:t>
            </a:r>
            <a:r>
              <a:rPr lang="en-US" dirty="0" err="1">
                <a:solidFill>
                  <a:schemeClr val="bg1"/>
                </a:solidFill>
              </a:rPr>
              <a:t>soltana</a:t>
            </a:r>
            <a:r>
              <a:rPr lang="en-US" dirty="0">
                <a:solidFill>
                  <a:schemeClr val="bg1"/>
                </a:solidFill>
              </a:rPr>
              <a:t> </a:t>
            </a:r>
            <a:r>
              <a:rPr lang="en-US" dirty="0" err="1">
                <a:solidFill>
                  <a:schemeClr val="bg1"/>
                </a:solidFill>
              </a:rPr>
              <a:t>töwella</a:t>
            </a:r>
            <a:r>
              <a:rPr lang="en-US" dirty="0">
                <a:solidFill>
                  <a:schemeClr val="bg1"/>
                </a:solidFill>
              </a:rPr>
              <a:t> </a:t>
            </a:r>
            <a:r>
              <a:rPr lang="en-US" dirty="0" err="1">
                <a:solidFill>
                  <a:schemeClr val="bg1"/>
                </a:solidFill>
              </a:rPr>
              <a:t>edýär</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Marydan</a:t>
            </a:r>
            <a:r>
              <a:rPr lang="en-US" dirty="0">
                <a:solidFill>
                  <a:schemeClr val="bg1"/>
                </a:solidFill>
              </a:rPr>
              <a:t> </a:t>
            </a:r>
            <a:r>
              <a:rPr lang="en-US" dirty="0" err="1">
                <a:solidFill>
                  <a:schemeClr val="bg1"/>
                </a:solidFill>
              </a:rPr>
              <a:t>alnyp</a:t>
            </a:r>
            <a:r>
              <a:rPr lang="en-US" dirty="0">
                <a:solidFill>
                  <a:schemeClr val="bg1"/>
                </a:solidFill>
              </a:rPr>
              <a:t> </a:t>
            </a:r>
            <a:r>
              <a:rPr lang="en-US" dirty="0" err="1">
                <a:solidFill>
                  <a:schemeClr val="bg1"/>
                </a:solidFill>
              </a:rPr>
              <a:t>gaýdylan</a:t>
            </a:r>
            <a:r>
              <a:rPr lang="en-US" dirty="0">
                <a:solidFill>
                  <a:schemeClr val="bg1"/>
                </a:solidFill>
              </a:rPr>
              <a:t> </a:t>
            </a:r>
            <a:r>
              <a:rPr lang="en-US" dirty="0" err="1">
                <a:solidFill>
                  <a:schemeClr val="bg1"/>
                </a:solidFill>
              </a:rPr>
              <a:t>hazynalarynyň</a:t>
            </a:r>
            <a:r>
              <a:rPr lang="en-US" dirty="0">
                <a:solidFill>
                  <a:schemeClr val="bg1"/>
                </a:solidFill>
              </a:rPr>
              <a:t> </a:t>
            </a:r>
            <a:r>
              <a:rPr lang="en-US" dirty="0" err="1">
                <a:solidFill>
                  <a:schemeClr val="bg1"/>
                </a:solidFill>
              </a:rPr>
              <a:t>ählisini</a:t>
            </a:r>
            <a:r>
              <a:rPr lang="en-US" dirty="0">
                <a:solidFill>
                  <a:schemeClr val="bg1"/>
                </a:solidFill>
              </a:rPr>
              <a:t> </a:t>
            </a:r>
            <a:r>
              <a:rPr lang="en-US" dirty="0" err="1">
                <a:solidFill>
                  <a:schemeClr val="bg1"/>
                </a:solidFill>
              </a:rPr>
              <a:t>alyp</a:t>
            </a:r>
            <a:r>
              <a:rPr lang="en-US" dirty="0">
                <a:solidFill>
                  <a:schemeClr val="bg1"/>
                </a:solidFill>
              </a:rPr>
              <a:t>, </a:t>
            </a:r>
            <a:r>
              <a:rPr lang="en-US" dirty="0" err="1">
                <a:solidFill>
                  <a:schemeClr val="bg1"/>
                </a:solidFill>
              </a:rPr>
              <a:t>Atsyzy</a:t>
            </a:r>
            <a:r>
              <a:rPr lang="en-US" dirty="0">
                <a:solidFill>
                  <a:schemeClr val="bg1"/>
                </a:solidFill>
              </a:rPr>
              <a:t> </a:t>
            </a:r>
            <a:r>
              <a:rPr lang="en-US" dirty="0" err="1">
                <a:solidFill>
                  <a:schemeClr val="bg1"/>
                </a:solidFill>
              </a:rPr>
              <a:t>bagyşlap</a:t>
            </a:r>
            <a:r>
              <a:rPr lang="en-US" dirty="0">
                <a:solidFill>
                  <a:schemeClr val="bg1"/>
                </a:solidFill>
              </a:rPr>
              <a:t>, </a:t>
            </a:r>
            <a:r>
              <a:rPr lang="en-US" dirty="0" err="1">
                <a:solidFill>
                  <a:schemeClr val="bg1"/>
                </a:solidFill>
              </a:rPr>
              <a:t>yzyna</a:t>
            </a:r>
            <a:r>
              <a:rPr lang="en-US" dirty="0">
                <a:solidFill>
                  <a:schemeClr val="bg1"/>
                </a:solidFill>
              </a:rPr>
              <a:t> </a:t>
            </a:r>
            <a:r>
              <a:rPr lang="en-US" dirty="0" err="1" smtClean="0">
                <a:solidFill>
                  <a:schemeClr val="bg1"/>
                </a:solidFill>
              </a:rPr>
              <a:t>dolanýar</a:t>
            </a:r>
            <a:r>
              <a:rPr lang="tk-TM" dirty="0" smtClean="0">
                <a:solidFill>
                  <a:schemeClr val="bg1"/>
                </a:solidFill>
              </a:rPr>
              <a:t>; </a:t>
            </a:r>
          </a:p>
          <a:p>
            <a:pPr algn="just">
              <a:buFont typeface="Wingdings" pitchFamily="2" charset="2"/>
              <a:buChar char="v"/>
            </a:pPr>
            <a:endParaRPr lang="tk-TM" dirty="0" smtClean="0">
              <a:solidFill>
                <a:schemeClr val="bg1"/>
              </a:solidFill>
            </a:endParaRPr>
          </a:p>
        </p:txBody>
      </p:sp>
    </p:spTree>
    <p:extLst>
      <p:ext uri="{BB962C8B-B14F-4D97-AF65-F5344CB8AC3E}">
        <p14:creationId xmlns:p14="http://schemas.microsoft.com/office/powerpoint/2010/main" val="1620536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6"/>
            <a:ext cx="10515600" cy="673966"/>
          </a:xfrm>
        </p:spPr>
        <p:txBody>
          <a:bodyPr>
            <a:normAutofit fontScale="90000"/>
          </a:bodyPr>
          <a:lstStyle/>
          <a:p>
            <a:endParaRPr lang="ru-RU" dirty="0"/>
          </a:p>
        </p:txBody>
      </p:sp>
      <p:sp>
        <p:nvSpPr>
          <p:cNvPr id="3" name="Объект 2"/>
          <p:cNvSpPr>
            <a:spLocks noGrp="1"/>
          </p:cNvSpPr>
          <p:nvPr>
            <p:ph idx="1"/>
          </p:nvPr>
        </p:nvSpPr>
        <p:spPr>
          <a:xfrm>
            <a:off x="290945" y="1233055"/>
            <a:ext cx="11513128" cy="5389418"/>
          </a:xfrm>
        </p:spPr>
        <p:txBody>
          <a:bodyPr>
            <a:normAutofit/>
          </a:bodyPr>
          <a:lstStyle/>
          <a:p>
            <a:pPr algn="just">
              <a:buFont typeface="Wingdings" pitchFamily="2" charset="2"/>
              <a:buChar char="v"/>
            </a:pPr>
            <a:r>
              <a:rPr lang="en-US" sz="3000" dirty="0" err="1">
                <a:solidFill>
                  <a:schemeClr val="bg1"/>
                </a:solidFill>
              </a:rPr>
              <a:t>Soltan</a:t>
            </a:r>
            <a:r>
              <a:rPr lang="en-US" sz="3000" dirty="0">
                <a:solidFill>
                  <a:schemeClr val="bg1"/>
                </a:solidFill>
              </a:rPr>
              <a:t> </a:t>
            </a:r>
            <a:r>
              <a:rPr lang="en-US" sz="3000" dirty="0" err="1">
                <a:solidFill>
                  <a:schemeClr val="bg1"/>
                </a:solidFill>
              </a:rPr>
              <a:t>Sanjar</a:t>
            </a:r>
            <a:r>
              <a:rPr lang="en-US" sz="3000" dirty="0">
                <a:solidFill>
                  <a:schemeClr val="bg1"/>
                </a:solidFill>
              </a:rPr>
              <a:t> 1147-nji </a:t>
            </a:r>
            <a:r>
              <a:rPr lang="en-US" sz="3000" dirty="0" err="1">
                <a:solidFill>
                  <a:schemeClr val="bg1"/>
                </a:solidFill>
              </a:rPr>
              <a:t>ýylda</a:t>
            </a:r>
            <a:r>
              <a:rPr lang="en-US" sz="3000" dirty="0">
                <a:solidFill>
                  <a:schemeClr val="bg1"/>
                </a:solidFill>
              </a:rPr>
              <a:t> </a:t>
            </a:r>
            <a:r>
              <a:rPr lang="en-US" sz="3000" dirty="0" err="1">
                <a:solidFill>
                  <a:schemeClr val="bg1"/>
                </a:solidFill>
              </a:rPr>
              <a:t>üçünji</a:t>
            </a:r>
            <a:r>
              <a:rPr lang="en-US" sz="3000" dirty="0">
                <a:solidFill>
                  <a:schemeClr val="bg1"/>
                </a:solidFill>
              </a:rPr>
              <a:t> </a:t>
            </a:r>
            <a:r>
              <a:rPr lang="en-US" sz="3000" dirty="0" err="1">
                <a:solidFill>
                  <a:schemeClr val="bg1"/>
                </a:solidFill>
              </a:rPr>
              <a:t>gezek</a:t>
            </a:r>
            <a:r>
              <a:rPr lang="en-US" sz="3000" dirty="0">
                <a:solidFill>
                  <a:schemeClr val="bg1"/>
                </a:solidFill>
              </a:rPr>
              <a:t> </a:t>
            </a:r>
            <a:r>
              <a:rPr lang="en-US" sz="3000" dirty="0" err="1">
                <a:solidFill>
                  <a:schemeClr val="bg1"/>
                </a:solidFill>
              </a:rPr>
              <a:t>Horezme</a:t>
            </a:r>
            <a:r>
              <a:rPr lang="en-US" sz="3000" dirty="0">
                <a:solidFill>
                  <a:schemeClr val="bg1"/>
                </a:solidFill>
              </a:rPr>
              <a:t> </a:t>
            </a:r>
            <a:r>
              <a:rPr lang="en-US" sz="3000" dirty="0" err="1">
                <a:solidFill>
                  <a:schemeClr val="bg1"/>
                </a:solidFill>
              </a:rPr>
              <a:t>ýöriş</a:t>
            </a:r>
            <a:r>
              <a:rPr lang="en-US" sz="3000" dirty="0">
                <a:solidFill>
                  <a:schemeClr val="bg1"/>
                </a:solidFill>
              </a:rPr>
              <a:t> </a:t>
            </a:r>
            <a:r>
              <a:rPr lang="en-US" sz="3000" dirty="0" err="1">
                <a:solidFill>
                  <a:schemeClr val="bg1"/>
                </a:solidFill>
              </a:rPr>
              <a:t>edýär</a:t>
            </a:r>
            <a:r>
              <a:rPr lang="en-US" sz="3000" dirty="0">
                <a:solidFill>
                  <a:schemeClr val="bg1"/>
                </a:solidFill>
              </a:rPr>
              <a:t>. </a:t>
            </a:r>
            <a:r>
              <a:rPr lang="en-US" sz="3000" dirty="0" err="1">
                <a:solidFill>
                  <a:schemeClr val="bg1"/>
                </a:solidFill>
              </a:rPr>
              <a:t>Atsyz</a:t>
            </a:r>
            <a:r>
              <a:rPr lang="en-US" sz="3000" dirty="0">
                <a:solidFill>
                  <a:schemeClr val="bg1"/>
                </a:solidFill>
              </a:rPr>
              <a:t> </a:t>
            </a:r>
            <a:r>
              <a:rPr lang="en-US" sz="3000" dirty="0" err="1">
                <a:solidFill>
                  <a:schemeClr val="bg1"/>
                </a:solidFill>
              </a:rPr>
              <a:t>berk</a:t>
            </a:r>
            <a:r>
              <a:rPr lang="en-US" sz="3000" dirty="0">
                <a:solidFill>
                  <a:schemeClr val="bg1"/>
                </a:solidFill>
              </a:rPr>
              <a:t> </a:t>
            </a:r>
            <a:r>
              <a:rPr lang="en-US" sz="3000" dirty="0" err="1">
                <a:solidFill>
                  <a:schemeClr val="bg1"/>
                </a:solidFill>
              </a:rPr>
              <a:t>Hazarasp</a:t>
            </a:r>
            <a:r>
              <a:rPr lang="en-US" sz="3000" dirty="0">
                <a:solidFill>
                  <a:schemeClr val="bg1"/>
                </a:solidFill>
              </a:rPr>
              <a:t> </a:t>
            </a:r>
            <a:r>
              <a:rPr lang="en-US" sz="3000" dirty="0" err="1">
                <a:solidFill>
                  <a:schemeClr val="bg1"/>
                </a:solidFill>
              </a:rPr>
              <a:t>galasyna</a:t>
            </a:r>
            <a:r>
              <a:rPr lang="en-US" sz="3000" dirty="0">
                <a:solidFill>
                  <a:schemeClr val="bg1"/>
                </a:solidFill>
              </a:rPr>
              <a:t> </a:t>
            </a:r>
            <a:r>
              <a:rPr lang="en-US" sz="3000" dirty="0" err="1">
                <a:solidFill>
                  <a:schemeClr val="bg1"/>
                </a:solidFill>
              </a:rPr>
              <a:t>girýär</a:t>
            </a:r>
            <a:r>
              <a:rPr lang="en-US" sz="3000" dirty="0">
                <a:solidFill>
                  <a:schemeClr val="bg1"/>
                </a:solidFill>
              </a:rPr>
              <a:t>, gala </a:t>
            </a:r>
            <a:r>
              <a:rPr lang="en-US" sz="3000" dirty="0" err="1">
                <a:solidFill>
                  <a:schemeClr val="bg1"/>
                </a:solidFill>
              </a:rPr>
              <a:t>soltanyň</a:t>
            </a:r>
            <a:r>
              <a:rPr lang="en-US" sz="3000" dirty="0">
                <a:solidFill>
                  <a:schemeClr val="bg1"/>
                </a:solidFill>
              </a:rPr>
              <a:t> </a:t>
            </a:r>
            <a:r>
              <a:rPr lang="en-US" sz="3000" dirty="0" err="1">
                <a:solidFill>
                  <a:schemeClr val="bg1"/>
                </a:solidFill>
              </a:rPr>
              <a:t>goşuny</a:t>
            </a:r>
            <a:r>
              <a:rPr lang="en-US" sz="3000" dirty="0">
                <a:solidFill>
                  <a:schemeClr val="bg1"/>
                </a:solidFill>
              </a:rPr>
              <a:t> </a:t>
            </a:r>
            <a:r>
              <a:rPr lang="en-US" sz="3000" dirty="0" err="1">
                <a:solidFill>
                  <a:schemeClr val="bg1"/>
                </a:solidFill>
              </a:rPr>
              <a:t>tarapyndan</a:t>
            </a:r>
            <a:r>
              <a:rPr lang="en-US" sz="3000" dirty="0">
                <a:solidFill>
                  <a:schemeClr val="bg1"/>
                </a:solidFill>
              </a:rPr>
              <a:t> </a:t>
            </a:r>
            <a:r>
              <a:rPr lang="en-US" sz="3000" dirty="0" err="1">
                <a:solidFill>
                  <a:schemeClr val="bg1"/>
                </a:solidFill>
              </a:rPr>
              <a:t>gabalýar</a:t>
            </a:r>
            <a:r>
              <a:rPr lang="en-US" sz="3000" dirty="0">
                <a:solidFill>
                  <a:schemeClr val="bg1"/>
                </a:solidFill>
              </a:rPr>
              <a:t>. Bu </a:t>
            </a:r>
            <a:r>
              <a:rPr lang="en-US" sz="3000" dirty="0" err="1">
                <a:solidFill>
                  <a:schemeClr val="bg1"/>
                </a:solidFill>
              </a:rPr>
              <a:t>söweşde</a:t>
            </a:r>
            <a:r>
              <a:rPr lang="en-US" sz="3000" dirty="0">
                <a:solidFill>
                  <a:schemeClr val="bg1"/>
                </a:solidFill>
              </a:rPr>
              <a:t> </a:t>
            </a:r>
            <a:r>
              <a:rPr lang="en-US" sz="3000" dirty="0" err="1">
                <a:solidFill>
                  <a:schemeClr val="bg1"/>
                </a:solidFill>
              </a:rPr>
              <a:t>Atsyz</a:t>
            </a:r>
            <a:r>
              <a:rPr lang="en-US" sz="3000" dirty="0">
                <a:solidFill>
                  <a:schemeClr val="bg1"/>
                </a:solidFill>
              </a:rPr>
              <a:t> </a:t>
            </a:r>
            <a:r>
              <a:rPr lang="en-US" sz="3000" dirty="0" err="1">
                <a:solidFill>
                  <a:schemeClr val="bg1"/>
                </a:solidFill>
              </a:rPr>
              <a:t>ýeňilşe</a:t>
            </a:r>
            <a:r>
              <a:rPr lang="en-US" sz="3000" dirty="0">
                <a:solidFill>
                  <a:schemeClr val="bg1"/>
                </a:solidFill>
              </a:rPr>
              <a:t> </a:t>
            </a:r>
            <a:r>
              <a:rPr lang="en-US" sz="3000" dirty="0" err="1">
                <a:solidFill>
                  <a:schemeClr val="bg1"/>
                </a:solidFill>
              </a:rPr>
              <a:t>sezewar</a:t>
            </a:r>
            <a:r>
              <a:rPr lang="en-US" sz="3000" dirty="0">
                <a:solidFill>
                  <a:schemeClr val="bg1"/>
                </a:solidFill>
              </a:rPr>
              <a:t> </a:t>
            </a:r>
            <a:r>
              <a:rPr lang="en-US" sz="3000" dirty="0" err="1">
                <a:solidFill>
                  <a:schemeClr val="bg1"/>
                </a:solidFill>
              </a:rPr>
              <a:t>bolýar</a:t>
            </a:r>
            <a:r>
              <a:rPr lang="en-US" sz="3000" dirty="0">
                <a:solidFill>
                  <a:schemeClr val="bg1"/>
                </a:solidFill>
              </a:rPr>
              <a:t>. </a:t>
            </a:r>
            <a:r>
              <a:rPr lang="en-US" sz="3000" dirty="0" err="1">
                <a:solidFill>
                  <a:schemeClr val="bg1"/>
                </a:solidFill>
              </a:rPr>
              <a:t>Adamlaryň</a:t>
            </a:r>
            <a:r>
              <a:rPr lang="en-US" sz="3000" dirty="0">
                <a:solidFill>
                  <a:schemeClr val="bg1"/>
                </a:solidFill>
              </a:rPr>
              <a:t> </a:t>
            </a:r>
            <a:r>
              <a:rPr lang="en-US" sz="3000" dirty="0" err="1">
                <a:solidFill>
                  <a:schemeClr val="bg1"/>
                </a:solidFill>
              </a:rPr>
              <a:t>uly</a:t>
            </a:r>
            <a:r>
              <a:rPr lang="en-US" sz="3000" dirty="0">
                <a:solidFill>
                  <a:schemeClr val="bg1"/>
                </a:solidFill>
              </a:rPr>
              <a:t> </a:t>
            </a:r>
            <a:r>
              <a:rPr lang="en-US" sz="3000" dirty="0" err="1">
                <a:solidFill>
                  <a:schemeClr val="bg1"/>
                </a:solidFill>
              </a:rPr>
              <a:t>töwellalary</a:t>
            </a:r>
            <a:r>
              <a:rPr lang="en-US" sz="3000" dirty="0">
                <a:solidFill>
                  <a:schemeClr val="bg1"/>
                </a:solidFill>
              </a:rPr>
              <a:t> </a:t>
            </a:r>
            <a:r>
              <a:rPr lang="en-US" sz="3000" dirty="0" err="1">
                <a:solidFill>
                  <a:schemeClr val="bg1"/>
                </a:solidFill>
              </a:rPr>
              <a:t>netijesinde</a:t>
            </a:r>
            <a:r>
              <a:rPr lang="en-US" sz="3000" dirty="0">
                <a:solidFill>
                  <a:schemeClr val="bg1"/>
                </a:solidFill>
              </a:rPr>
              <a:t>, </a:t>
            </a:r>
            <a:r>
              <a:rPr lang="en-US" sz="3000" dirty="0" err="1">
                <a:solidFill>
                  <a:schemeClr val="bg1"/>
                </a:solidFill>
              </a:rPr>
              <a:t>soltan</a:t>
            </a:r>
            <a:r>
              <a:rPr lang="en-US" sz="3000" dirty="0">
                <a:solidFill>
                  <a:schemeClr val="bg1"/>
                </a:solidFill>
              </a:rPr>
              <a:t> </a:t>
            </a:r>
            <a:r>
              <a:rPr lang="en-US" sz="3000" dirty="0" err="1">
                <a:solidFill>
                  <a:schemeClr val="bg1"/>
                </a:solidFill>
              </a:rPr>
              <a:t>ýene</a:t>
            </a:r>
            <a:r>
              <a:rPr lang="en-US" sz="3000" dirty="0">
                <a:solidFill>
                  <a:schemeClr val="bg1"/>
                </a:solidFill>
              </a:rPr>
              <a:t>-de </a:t>
            </a:r>
            <a:r>
              <a:rPr lang="en-US" sz="3000" dirty="0" err="1">
                <a:solidFill>
                  <a:schemeClr val="bg1"/>
                </a:solidFill>
              </a:rPr>
              <a:t>Atsyzy</a:t>
            </a:r>
            <a:r>
              <a:rPr lang="en-US" sz="3000" dirty="0">
                <a:solidFill>
                  <a:schemeClr val="bg1"/>
                </a:solidFill>
              </a:rPr>
              <a:t> </a:t>
            </a:r>
            <a:r>
              <a:rPr lang="en-US" sz="3000" dirty="0" err="1">
                <a:solidFill>
                  <a:schemeClr val="bg1"/>
                </a:solidFill>
              </a:rPr>
              <a:t>bagyşlaýar</a:t>
            </a:r>
            <a:r>
              <a:rPr lang="en-US" sz="3000" dirty="0">
                <a:solidFill>
                  <a:schemeClr val="bg1"/>
                </a:solidFill>
              </a:rPr>
              <a:t>. </a:t>
            </a:r>
            <a:r>
              <a:rPr lang="en-US" sz="3000" dirty="0" err="1">
                <a:solidFill>
                  <a:schemeClr val="bg1"/>
                </a:solidFill>
              </a:rPr>
              <a:t>Ýaraşykdan</a:t>
            </a:r>
            <a:r>
              <a:rPr lang="en-US" sz="3000" dirty="0">
                <a:solidFill>
                  <a:schemeClr val="bg1"/>
                </a:solidFill>
              </a:rPr>
              <a:t> </a:t>
            </a:r>
            <a:r>
              <a:rPr lang="en-US" sz="3000" dirty="0" err="1">
                <a:solidFill>
                  <a:schemeClr val="bg1"/>
                </a:solidFill>
              </a:rPr>
              <a:t>soň</a:t>
            </a:r>
            <a:r>
              <a:rPr lang="en-US" sz="3000" dirty="0">
                <a:solidFill>
                  <a:schemeClr val="bg1"/>
                </a:solidFill>
              </a:rPr>
              <a:t>, </a:t>
            </a:r>
            <a:r>
              <a:rPr lang="en-US" sz="3000" dirty="0" err="1">
                <a:solidFill>
                  <a:schemeClr val="bg1"/>
                </a:solidFill>
              </a:rPr>
              <a:t>Atsyz</a:t>
            </a:r>
            <a:r>
              <a:rPr lang="en-US" sz="3000" dirty="0">
                <a:solidFill>
                  <a:schemeClr val="bg1"/>
                </a:solidFill>
              </a:rPr>
              <a:t> </a:t>
            </a:r>
            <a:r>
              <a:rPr lang="en-US" sz="3000" dirty="0" err="1">
                <a:solidFill>
                  <a:schemeClr val="bg1"/>
                </a:solidFill>
              </a:rPr>
              <a:t>soltanyň</a:t>
            </a:r>
            <a:r>
              <a:rPr lang="en-US" sz="3000" dirty="0">
                <a:solidFill>
                  <a:schemeClr val="bg1"/>
                </a:solidFill>
              </a:rPr>
              <a:t> </a:t>
            </a:r>
            <a:r>
              <a:rPr lang="en-US" sz="3000" dirty="0" err="1">
                <a:solidFill>
                  <a:schemeClr val="bg1"/>
                </a:solidFill>
              </a:rPr>
              <a:t>garşysyna</a:t>
            </a:r>
            <a:r>
              <a:rPr lang="en-US" sz="3000" dirty="0">
                <a:solidFill>
                  <a:schemeClr val="bg1"/>
                </a:solidFill>
              </a:rPr>
              <a:t> </a:t>
            </a:r>
            <a:r>
              <a:rPr lang="en-US" sz="3000" dirty="0" err="1">
                <a:solidFill>
                  <a:schemeClr val="bg1"/>
                </a:solidFill>
              </a:rPr>
              <a:t>çykmaýar</a:t>
            </a:r>
            <a:r>
              <a:rPr lang="en-US" sz="3000" dirty="0" smtClean="0">
                <a:solidFill>
                  <a:schemeClr val="bg1"/>
                </a:solidFill>
              </a:rPr>
              <a:t>.</a:t>
            </a:r>
            <a:endParaRPr lang="tk-TM" sz="3000" dirty="0" smtClean="0">
              <a:solidFill>
                <a:schemeClr val="bg1"/>
              </a:solidFill>
            </a:endParaRPr>
          </a:p>
          <a:p>
            <a:pPr algn="just">
              <a:buFont typeface="Wingdings" pitchFamily="2" charset="2"/>
              <a:buChar char="v"/>
            </a:pPr>
            <a:r>
              <a:rPr lang="tk-TM" sz="3000" dirty="0">
                <a:solidFill>
                  <a:schemeClr val="bg1"/>
                </a:solidFill>
              </a:rPr>
              <a:t>Soltan Sanjar ýesir düşen wagty Atsyz oguzlara hat ýazyp, soltany bendilikden boşatmaga çagyrmak bilen çäklenmän, 1156-njy ýylda ogly Ilarslany ýanyna alyp, ägirt uly goşun bilen Şähristana gelýär. </a:t>
            </a:r>
            <a:endParaRPr lang="tk-TM" sz="3000" dirty="0" smtClean="0">
              <a:solidFill>
                <a:schemeClr val="bg1"/>
              </a:solidFill>
            </a:endParaRPr>
          </a:p>
          <a:p>
            <a:pPr algn="just">
              <a:buFont typeface="Wingdings" pitchFamily="2" charset="2"/>
              <a:buChar char="v"/>
            </a:pPr>
            <a:r>
              <a:rPr lang="tk-TM" sz="3000" dirty="0" smtClean="0">
                <a:solidFill>
                  <a:schemeClr val="bg1"/>
                </a:solidFill>
              </a:rPr>
              <a:t>Ýöne </a:t>
            </a:r>
            <a:r>
              <a:rPr lang="tk-TM" sz="3000" dirty="0">
                <a:solidFill>
                  <a:schemeClr val="bg1"/>
                </a:solidFill>
              </a:rPr>
              <a:t>1156-njy ýylda Soltan Sanjar bendilikden gaçýar. Atsyz soltana hat iberip, özüniň tabynlygyny bildirýär. Emma 1156-njy ýylyň iýul aýynda Atsyz 61 ýaşynda, ysmaz keseli bilen keselläp </a:t>
            </a:r>
            <a:r>
              <a:rPr lang="tk-TM" sz="3000" dirty="0" smtClean="0">
                <a:solidFill>
                  <a:schemeClr val="bg1"/>
                </a:solidFill>
              </a:rPr>
              <a:t>aradan çykýar</a:t>
            </a:r>
            <a:r>
              <a:rPr lang="tk-TM" sz="3000" dirty="0">
                <a:solidFill>
                  <a:schemeClr val="bg1"/>
                </a:solidFill>
              </a:rPr>
              <a:t>.</a:t>
            </a:r>
            <a:endParaRPr lang="tk-TM" sz="3000" dirty="0" smtClean="0">
              <a:solidFill>
                <a:schemeClr val="bg1"/>
              </a:solidFill>
            </a:endParaRPr>
          </a:p>
          <a:p>
            <a:pPr algn="just">
              <a:buFont typeface="Wingdings" pitchFamily="2" charset="2"/>
              <a:buChar char="v"/>
            </a:pPr>
            <a:endParaRPr lang="en-US" dirty="0">
              <a:solidFill>
                <a:schemeClr val="bg1"/>
              </a:solidFill>
            </a:endParaRPr>
          </a:p>
          <a:p>
            <a:endParaRPr lang="ru-RU" dirty="0"/>
          </a:p>
        </p:txBody>
      </p:sp>
    </p:spTree>
    <p:extLst>
      <p:ext uri="{BB962C8B-B14F-4D97-AF65-F5344CB8AC3E}">
        <p14:creationId xmlns:p14="http://schemas.microsoft.com/office/powerpoint/2010/main" val="337329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5"/>
            <a:ext cx="10515600" cy="854075"/>
          </a:xfrm>
        </p:spPr>
        <p:txBody>
          <a:bodyPr/>
          <a:lstStyle/>
          <a:p>
            <a:endParaRPr lang="ru-RU" dirty="0"/>
          </a:p>
        </p:txBody>
      </p:sp>
      <p:sp>
        <p:nvSpPr>
          <p:cNvPr id="3" name="Объект 2"/>
          <p:cNvSpPr>
            <a:spLocks noGrp="1"/>
          </p:cNvSpPr>
          <p:nvPr>
            <p:ph idx="1"/>
          </p:nvPr>
        </p:nvSpPr>
        <p:spPr>
          <a:xfrm>
            <a:off x="346364" y="1413164"/>
            <a:ext cx="11499272" cy="5140036"/>
          </a:xfrm>
        </p:spPr>
        <p:txBody>
          <a:bodyPr>
            <a:normAutofit fontScale="92500"/>
          </a:bodyPr>
          <a:lstStyle/>
          <a:p>
            <a:pPr algn="just">
              <a:buFont typeface="Wingdings" pitchFamily="2" charset="2"/>
              <a:buChar char="v"/>
            </a:pPr>
            <a:r>
              <a:rPr lang="en-US" dirty="0" err="1">
                <a:solidFill>
                  <a:schemeClr val="bg1"/>
                </a:solidFill>
              </a:rPr>
              <a:t>Soltan</a:t>
            </a:r>
            <a:r>
              <a:rPr lang="en-US" dirty="0">
                <a:solidFill>
                  <a:schemeClr val="bg1"/>
                </a:solidFill>
              </a:rPr>
              <a:t> </a:t>
            </a:r>
            <a:r>
              <a:rPr lang="en-US" dirty="0" err="1">
                <a:solidFill>
                  <a:schemeClr val="bg1"/>
                </a:solidFill>
              </a:rPr>
              <a:t>Tekeşiň</a:t>
            </a:r>
            <a:r>
              <a:rPr lang="en-US" dirty="0">
                <a:solidFill>
                  <a:schemeClr val="bg1"/>
                </a:solidFill>
              </a:rPr>
              <a:t> </a:t>
            </a:r>
            <a:r>
              <a:rPr lang="en-US" dirty="0" err="1">
                <a:solidFill>
                  <a:schemeClr val="bg1"/>
                </a:solidFill>
              </a:rPr>
              <a:t>hökümdarlyk</a:t>
            </a:r>
            <a:r>
              <a:rPr lang="en-US" dirty="0">
                <a:solidFill>
                  <a:schemeClr val="bg1"/>
                </a:solidFill>
              </a:rPr>
              <a:t> </a:t>
            </a:r>
            <a:r>
              <a:rPr lang="en-US" dirty="0" err="1">
                <a:solidFill>
                  <a:schemeClr val="bg1"/>
                </a:solidFill>
              </a:rPr>
              <a:t>eden</a:t>
            </a:r>
            <a:r>
              <a:rPr lang="en-US" dirty="0">
                <a:solidFill>
                  <a:schemeClr val="bg1"/>
                </a:solidFill>
              </a:rPr>
              <a:t> </a:t>
            </a:r>
            <a:r>
              <a:rPr lang="en-US" dirty="0" err="1">
                <a:solidFill>
                  <a:schemeClr val="bg1"/>
                </a:solidFill>
              </a:rPr>
              <a:t>ýyllary</a:t>
            </a:r>
            <a:r>
              <a:rPr lang="en-US" dirty="0">
                <a:solidFill>
                  <a:schemeClr val="bg1"/>
                </a:solidFill>
              </a:rPr>
              <a:t> </a:t>
            </a:r>
            <a:r>
              <a:rPr lang="en-US" dirty="0" err="1">
                <a:solidFill>
                  <a:schemeClr val="bg1"/>
                </a:solidFill>
              </a:rPr>
              <a:t>Köneürgenç</a:t>
            </a:r>
            <a:r>
              <a:rPr lang="en-US" dirty="0">
                <a:solidFill>
                  <a:schemeClr val="bg1"/>
                </a:solidFill>
              </a:rPr>
              <a:t> </a:t>
            </a:r>
            <a:r>
              <a:rPr lang="en-US" dirty="0" err="1">
                <a:solidFill>
                  <a:schemeClr val="bg1"/>
                </a:solidFill>
              </a:rPr>
              <a:t>türkmen</a:t>
            </a:r>
            <a:r>
              <a:rPr lang="en-US" dirty="0">
                <a:solidFill>
                  <a:schemeClr val="bg1"/>
                </a:solidFill>
              </a:rPr>
              <a:t> </a:t>
            </a:r>
            <a:r>
              <a:rPr lang="en-US" dirty="0" err="1">
                <a:solidFill>
                  <a:schemeClr val="bg1"/>
                </a:solidFill>
              </a:rPr>
              <a:t>döwletiniň</a:t>
            </a:r>
            <a:r>
              <a:rPr lang="en-US" dirty="0">
                <a:solidFill>
                  <a:schemeClr val="bg1"/>
                </a:solidFill>
              </a:rPr>
              <a:t> </a:t>
            </a:r>
            <a:r>
              <a:rPr lang="en-US" dirty="0" err="1">
                <a:solidFill>
                  <a:schemeClr val="bg1"/>
                </a:solidFill>
              </a:rPr>
              <a:t>çägi</a:t>
            </a:r>
            <a:r>
              <a:rPr lang="en-US" dirty="0">
                <a:solidFill>
                  <a:schemeClr val="bg1"/>
                </a:solidFill>
              </a:rPr>
              <a:t> </a:t>
            </a:r>
            <a:r>
              <a:rPr lang="en-US" dirty="0" err="1">
                <a:solidFill>
                  <a:schemeClr val="bg1"/>
                </a:solidFill>
              </a:rPr>
              <a:t>Syrderýadan</a:t>
            </a:r>
            <a:r>
              <a:rPr lang="en-US" dirty="0">
                <a:solidFill>
                  <a:schemeClr val="bg1"/>
                </a:solidFill>
              </a:rPr>
              <a:t> </a:t>
            </a:r>
            <a:r>
              <a:rPr lang="en-US" dirty="0" err="1">
                <a:solidFill>
                  <a:schemeClr val="bg1"/>
                </a:solidFill>
              </a:rPr>
              <a:t>Yraga</a:t>
            </a:r>
            <a:r>
              <a:rPr lang="en-US" dirty="0">
                <a:solidFill>
                  <a:schemeClr val="bg1"/>
                </a:solidFill>
              </a:rPr>
              <a:t> </a:t>
            </a:r>
            <a:r>
              <a:rPr lang="en-US" dirty="0" err="1">
                <a:solidFill>
                  <a:schemeClr val="bg1"/>
                </a:solidFill>
              </a:rPr>
              <a:t>çenli</a:t>
            </a:r>
            <a:r>
              <a:rPr lang="en-US" dirty="0">
                <a:solidFill>
                  <a:schemeClr val="bg1"/>
                </a:solidFill>
              </a:rPr>
              <a:t> </a:t>
            </a:r>
            <a:r>
              <a:rPr lang="en-US" dirty="0" err="1">
                <a:solidFill>
                  <a:schemeClr val="bg1"/>
                </a:solidFill>
              </a:rPr>
              <a:t>giňelipdir</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Tekeşiň</a:t>
            </a:r>
            <a:r>
              <a:rPr lang="en-US" dirty="0">
                <a:solidFill>
                  <a:schemeClr val="bg1"/>
                </a:solidFill>
              </a:rPr>
              <a:t> </a:t>
            </a:r>
            <a:r>
              <a:rPr lang="en-US" dirty="0" err="1">
                <a:solidFill>
                  <a:schemeClr val="bg1"/>
                </a:solidFill>
              </a:rPr>
              <a:t>barha</a:t>
            </a:r>
            <a:r>
              <a:rPr lang="en-US" dirty="0">
                <a:solidFill>
                  <a:schemeClr val="bg1"/>
                </a:solidFill>
              </a:rPr>
              <a:t> </a:t>
            </a:r>
            <a:r>
              <a:rPr lang="en-US" dirty="0" err="1">
                <a:solidFill>
                  <a:schemeClr val="bg1"/>
                </a:solidFill>
              </a:rPr>
              <a:t>güýçlenmegi</a:t>
            </a:r>
            <a:r>
              <a:rPr lang="en-US" dirty="0">
                <a:solidFill>
                  <a:schemeClr val="bg1"/>
                </a:solidFill>
              </a:rPr>
              <a:t> </a:t>
            </a:r>
            <a:r>
              <a:rPr lang="en-US" dirty="0" err="1">
                <a:solidFill>
                  <a:schemeClr val="bg1"/>
                </a:solidFill>
              </a:rPr>
              <a:t>Bagdat</a:t>
            </a:r>
            <a:r>
              <a:rPr lang="en-US" dirty="0">
                <a:solidFill>
                  <a:schemeClr val="bg1"/>
                </a:solidFill>
              </a:rPr>
              <a:t> </a:t>
            </a:r>
            <a:r>
              <a:rPr lang="en-US" dirty="0" err="1">
                <a:solidFill>
                  <a:schemeClr val="bg1"/>
                </a:solidFill>
              </a:rPr>
              <a:t>halyfyna</a:t>
            </a:r>
            <a:r>
              <a:rPr lang="en-US" dirty="0">
                <a:solidFill>
                  <a:schemeClr val="bg1"/>
                </a:solidFill>
              </a:rPr>
              <a:t> </a:t>
            </a:r>
            <a:r>
              <a:rPr lang="en-US" dirty="0" err="1" smtClean="0">
                <a:solidFill>
                  <a:schemeClr val="bg1"/>
                </a:solidFill>
              </a:rPr>
              <a:t>ýaramandyr</a:t>
            </a:r>
            <a:r>
              <a:rPr lang="tk-TM" dirty="0">
                <a:solidFill>
                  <a:schemeClr val="bg1"/>
                </a:solidFill>
              </a:rPr>
              <a:t>;</a:t>
            </a:r>
            <a:endParaRPr lang="tk-TM" dirty="0" smtClean="0">
              <a:solidFill>
                <a:schemeClr val="bg1"/>
              </a:solidFill>
            </a:endParaRPr>
          </a:p>
          <a:p>
            <a:pPr algn="just">
              <a:buFont typeface="Wingdings" pitchFamily="2" charset="2"/>
              <a:buChar char="v"/>
            </a:pPr>
            <a:r>
              <a:rPr lang="en-US" dirty="0" smtClean="0">
                <a:solidFill>
                  <a:schemeClr val="bg1"/>
                </a:solidFill>
              </a:rPr>
              <a:t>1200-nji </a:t>
            </a:r>
            <a:r>
              <a:rPr lang="en-US" dirty="0" err="1">
                <a:solidFill>
                  <a:schemeClr val="bg1"/>
                </a:solidFill>
              </a:rPr>
              <a:t>ýylda</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Tekeş</a:t>
            </a:r>
            <a:r>
              <a:rPr lang="en-US" dirty="0">
                <a:solidFill>
                  <a:schemeClr val="bg1"/>
                </a:solidFill>
              </a:rPr>
              <a:t> </a:t>
            </a:r>
            <a:r>
              <a:rPr lang="en-US" dirty="0" err="1">
                <a:solidFill>
                  <a:schemeClr val="bg1"/>
                </a:solidFill>
              </a:rPr>
              <a:t>Bagdada</a:t>
            </a:r>
            <a:r>
              <a:rPr lang="en-US" dirty="0">
                <a:solidFill>
                  <a:schemeClr val="bg1"/>
                </a:solidFill>
              </a:rPr>
              <a:t> </a:t>
            </a:r>
            <a:r>
              <a:rPr lang="en-US" dirty="0" err="1">
                <a:solidFill>
                  <a:schemeClr val="bg1"/>
                </a:solidFill>
              </a:rPr>
              <a:t>ýöriş</a:t>
            </a:r>
            <a:r>
              <a:rPr lang="en-US" dirty="0">
                <a:solidFill>
                  <a:schemeClr val="bg1"/>
                </a:solidFill>
              </a:rPr>
              <a:t> </a:t>
            </a:r>
            <a:r>
              <a:rPr lang="en-US" dirty="0" err="1">
                <a:solidFill>
                  <a:schemeClr val="bg1"/>
                </a:solidFill>
              </a:rPr>
              <a:t>edýärkä</a:t>
            </a:r>
            <a:r>
              <a:rPr lang="en-US" dirty="0">
                <a:solidFill>
                  <a:schemeClr val="bg1"/>
                </a:solidFill>
              </a:rPr>
              <a:t> </a:t>
            </a:r>
            <a:r>
              <a:rPr lang="en-US" dirty="0" err="1">
                <a:solidFill>
                  <a:schemeClr val="bg1"/>
                </a:solidFill>
              </a:rPr>
              <a:t>dünýäden</a:t>
            </a:r>
            <a:r>
              <a:rPr lang="en-US" dirty="0">
                <a:solidFill>
                  <a:schemeClr val="bg1"/>
                </a:solidFill>
              </a:rPr>
              <a:t> </a:t>
            </a:r>
            <a:r>
              <a:rPr lang="en-US" dirty="0" err="1">
                <a:solidFill>
                  <a:schemeClr val="bg1"/>
                </a:solidFill>
              </a:rPr>
              <a:t>ötensoň</a:t>
            </a:r>
            <a:r>
              <a:rPr lang="en-US" dirty="0">
                <a:solidFill>
                  <a:schemeClr val="bg1"/>
                </a:solidFill>
              </a:rPr>
              <a:t>, </a:t>
            </a:r>
            <a:r>
              <a:rPr lang="en-US" dirty="0" err="1">
                <a:solidFill>
                  <a:schemeClr val="bg1"/>
                </a:solidFill>
              </a:rPr>
              <a:t>horezmşanyň</a:t>
            </a:r>
            <a:r>
              <a:rPr lang="en-US" dirty="0">
                <a:solidFill>
                  <a:schemeClr val="bg1"/>
                </a:solidFill>
              </a:rPr>
              <a:t> </a:t>
            </a:r>
            <a:r>
              <a:rPr lang="en-US" dirty="0" err="1">
                <a:solidFill>
                  <a:schemeClr val="bg1"/>
                </a:solidFill>
              </a:rPr>
              <a:t>goşuny</a:t>
            </a:r>
            <a:r>
              <a:rPr lang="en-US" dirty="0">
                <a:solidFill>
                  <a:schemeClr val="bg1"/>
                </a:solidFill>
              </a:rPr>
              <a:t> </a:t>
            </a:r>
            <a:r>
              <a:rPr lang="en-US" dirty="0" err="1">
                <a:solidFill>
                  <a:schemeClr val="bg1"/>
                </a:solidFill>
              </a:rPr>
              <a:t>Köneürgenje</a:t>
            </a:r>
            <a:r>
              <a:rPr lang="en-US" dirty="0">
                <a:solidFill>
                  <a:schemeClr val="bg1"/>
                </a:solidFill>
              </a:rPr>
              <a:t> </a:t>
            </a:r>
            <a:r>
              <a:rPr lang="en-US" dirty="0" err="1">
                <a:solidFill>
                  <a:schemeClr val="bg1"/>
                </a:solidFill>
              </a:rPr>
              <a:t>gaýdyp</a:t>
            </a:r>
            <a:r>
              <a:rPr lang="en-US" dirty="0">
                <a:solidFill>
                  <a:schemeClr val="bg1"/>
                </a:solidFill>
              </a:rPr>
              <a:t> </a:t>
            </a:r>
            <a:r>
              <a:rPr lang="en-US" dirty="0" err="1">
                <a:solidFill>
                  <a:schemeClr val="bg1"/>
                </a:solidFill>
              </a:rPr>
              <a:t>gelýär</a:t>
            </a:r>
            <a:r>
              <a:rPr lang="en-US" dirty="0">
                <a:solidFill>
                  <a:schemeClr val="bg1"/>
                </a:solidFill>
              </a:rPr>
              <a:t>. </a:t>
            </a:r>
            <a:r>
              <a:rPr lang="en-US" dirty="0" err="1">
                <a:solidFill>
                  <a:schemeClr val="bg1"/>
                </a:solidFill>
              </a:rPr>
              <a:t>Tekeş</a:t>
            </a:r>
            <a:r>
              <a:rPr lang="en-US" dirty="0">
                <a:solidFill>
                  <a:schemeClr val="bg1"/>
                </a:solidFill>
              </a:rPr>
              <a:t> </a:t>
            </a:r>
            <a:r>
              <a:rPr lang="en-US" dirty="0" err="1">
                <a:solidFill>
                  <a:schemeClr val="bg1"/>
                </a:solidFill>
              </a:rPr>
              <a:t>Gürgenje</a:t>
            </a:r>
            <a:r>
              <a:rPr lang="en-US" dirty="0">
                <a:solidFill>
                  <a:schemeClr val="bg1"/>
                </a:solidFill>
              </a:rPr>
              <a:t> </a:t>
            </a:r>
            <a:r>
              <a:rPr lang="en-US" dirty="0" err="1">
                <a:solidFill>
                  <a:schemeClr val="bg1"/>
                </a:solidFill>
              </a:rPr>
              <a:t>getirilip</a:t>
            </a:r>
            <a:r>
              <a:rPr lang="en-US" dirty="0">
                <a:solidFill>
                  <a:schemeClr val="bg1"/>
                </a:solidFill>
              </a:rPr>
              <a:t>, </a:t>
            </a:r>
            <a:r>
              <a:rPr lang="en-US" dirty="0" err="1">
                <a:solidFill>
                  <a:schemeClr val="bg1"/>
                </a:solidFill>
              </a:rPr>
              <a:t>özüniň</a:t>
            </a:r>
            <a:r>
              <a:rPr lang="en-US" dirty="0">
                <a:solidFill>
                  <a:schemeClr val="bg1"/>
                </a:solidFill>
              </a:rPr>
              <a:t> </a:t>
            </a:r>
            <a:r>
              <a:rPr lang="en-US" dirty="0" err="1">
                <a:solidFill>
                  <a:schemeClr val="bg1"/>
                </a:solidFill>
              </a:rPr>
              <a:t>gurduran</a:t>
            </a:r>
            <a:r>
              <a:rPr lang="en-US" dirty="0">
                <a:solidFill>
                  <a:schemeClr val="bg1"/>
                </a:solidFill>
              </a:rPr>
              <a:t> </a:t>
            </a:r>
            <a:r>
              <a:rPr lang="en-US" dirty="0" err="1">
                <a:solidFill>
                  <a:schemeClr val="bg1"/>
                </a:solidFill>
              </a:rPr>
              <a:t>aramgähinde</a:t>
            </a:r>
            <a:r>
              <a:rPr lang="en-US" dirty="0">
                <a:solidFill>
                  <a:schemeClr val="bg1"/>
                </a:solidFill>
              </a:rPr>
              <a:t> </a:t>
            </a:r>
            <a:r>
              <a:rPr lang="en-US" dirty="0" err="1" smtClean="0">
                <a:solidFill>
                  <a:schemeClr val="bg1"/>
                </a:solidFill>
              </a:rPr>
              <a:t>jaýlanylýar</a:t>
            </a:r>
            <a:r>
              <a:rPr lang="tk-TM" dirty="0">
                <a:solidFill>
                  <a:schemeClr val="bg1"/>
                </a:solidFill>
              </a:rPr>
              <a:t>;</a:t>
            </a:r>
            <a:endParaRPr lang="tk-TM" dirty="0" smtClean="0">
              <a:solidFill>
                <a:schemeClr val="bg1"/>
              </a:solidFill>
            </a:endParaRPr>
          </a:p>
          <a:p>
            <a:pPr algn="just">
              <a:buFont typeface="Wingdings" pitchFamily="2" charset="2"/>
              <a:buChar char="v"/>
            </a:pPr>
            <a:r>
              <a:rPr lang="en-US" dirty="0" err="1">
                <a:solidFill>
                  <a:schemeClr val="bg1"/>
                </a:solidFill>
              </a:rPr>
              <a:t>Tekeşden</a:t>
            </a:r>
            <a:r>
              <a:rPr lang="en-US" dirty="0">
                <a:solidFill>
                  <a:schemeClr val="bg1"/>
                </a:solidFill>
              </a:rPr>
              <a:t> </a:t>
            </a:r>
            <a:r>
              <a:rPr lang="en-US" dirty="0" err="1">
                <a:solidFill>
                  <a:schemeClr val="bg1"/>
                </a:solidFill>
              </a:rPr>
              <a:t>soň</a:t>
            </a:r>
            <a:r>
              <a:rPr lang="en-US" dirty="0">
                <a:solidFill>
                  <a:schemeClr val="bg1"/>
                </a:solidFill>
              </a:rPr>
              <a:t> </a:t>
            </a:r>
            <a:r>
              <a:rPr lang="en-US" dirty="0" err="1">
                <a:solidFill>
                  <a:schemeClr val="bg1"/>
                </a:solidFill>
              </a:rPr>
              <a:t>horezmşalaryň</a:t>
            </a:r>
            <a:r>
              <a:rPr lang="en-US" dirty="0">
                <a:solidFill>
                  <a:schemeClr val="bg1"/>
                </a:solidFill>
              </a:rPr>
              <a:t> </a:t>
            </a:r>
            <a:r>
              <a:rPr lang="en-US" dirty="0" err="1">
                <a:solidFill>
                  <a:schemeClr val="bg1"/>
                </a:solidFill>
              </a:rPr>
              <a:t>tagtyna</a:t>
            </a:r>
            <a:r>
              <a:rPr lang="en-US" dirty="0">
                <a:solidFill>
                  <a:schemeClr val="bg1"/>
                </a:solidFill>
              </a:rPr>
              <a:t> </a:t>
            </a:r>
            <a:r>
              <a:rPr lang="en-US" dirty="0" err="1">
                <a:solidFill>
                  <a:schemeClr val="bg1"/>
                </a:solidFill>
              </a:rPr>
              <a:t>onuň</a:t>
            </a:r>
            <a:r>
              <a:rPr lang="en-US" dirty="0">
                <a:solidFill>
                  <a:schemeClr val="bg1"/>
                </a:solidFill>
              </a:rPr>
              <a:t> </a:t>
            </a:r>
            <a:r>
              <a:rPr lang="en-US" dirty="0" err="1">
                <a:solidFill>
                  <a:schemeClr val="bg1"/>
                </a:solidFill>
              </a:rPr>
              <a:t>ogly</a:t>
            </a:r>
            <a:r>
              <a:rPr lang="en-US" dirty="0">
                <a:solidFill>
                  <a:schemeClr val="bg1"/>
                </a:solidFill>
              </a:rPr>
              <a:t> </a:t>
            </a:r>
            <a:r>
              <a:rPr lang="en-US" dirty="0" err="1">
                <a:solidFill>
                  <a:schemeClr val="bg1"/>
                </a:solidFill>
              </a:rPr>
              <a:t>Alaeddin</a:t>
            </a:r>
            <a:r>
              <a:rPr lang="en-US" dirty="0">
                <a:solidFill>
                  <a:schemeClr val="bg1"/>
                </a:solidFill>
              </a:rPr>
              <a:t> </a:t>
            </a:r>
            <a:r>
              <a:rPr lang="en-US" dirty="0" err="1">
                <a:solidFill>
                  <a:schemeClr val="bg1"/>
                </a:solidFill>
              </a:rPr>
              <a:t>Muhammet</a:t>
            </a:r>
            <a:r>
              <a:rPr lang="en-US" dirty="0">
                <a:solidFill>
                  <a:schemeClr val="bg1"/>
                </a:solidFill>
              </a:rPr>
              <a:t> (1200-1220 ý.) </a:t>
            </a:r>
            <a:r>
              <a:rPr lang="en-US" dirty="0" err="1">
                <a:solidFill>
                  <a:schemeClr val="bg1"/>
                </a:solidFill>
              </a:rPr>
              <a:t>çykýar</a:t>
            </a:r>
            <a:r>
              <a:rPr lang="en-US" dirty="0">
                <a:solidFill>
                  <a:schemeClr val="bg1"/>
                </a:solidFill>
              </a:rPr>
              <a:t>. </a:t>
            </a:r>
            <a:r>
              <a:rPr lang="en-US" dirty="0" err="1">
                <a:solidFill>
                  <a:schemeClr val="bg1"/>
                </a:solidFill>
              </a:rPr>
              <a:t>Muhammet</a:t>
            </a:r>
            <a:r>
              <a:rPr lang="en-US" dirty="0">
                <a:solidFill>
                  <a:schemeClr val="bg1"/>
                </a:solidFill>
              </a:rPr>
              <a:t> </a:t>
            </a:r>
            <a:r>
              <a:rPr lang="en-US" dirty="0" err="1">
                <a:solidFill>
                  <a:schemeClr val="bg1"/>
                </a:solidFill>
              </a:rPr>
              <a:t>şa</a:t>
            </a:r>
            <a:r>
              <a:rPr lang="en-US" dirty="0">
                <a:solidFill>
                  <a:schemeClr val="bg1"/>
                </a:solidFill>
              </a:rPr>
              <a:t> </a:t>
            </a:r>
            <a:r>
              <a:rPr lang="en-US" dirty="0" err="1">
                <a:solidFill>
                  <a:schemeClr val="bg1"/>
                </a:solidFill>
              </a:rPr>
              <a:t>Mawerannahry</a:t>
            </a:r>
            <a:r>
              <a:rPr lang="en-US" dirty="0">
                <a:solidFill>
                  <a:schemeClr val="bg1"/>
                </a:solidFill>
              </a:rPr>
              <a:t> </a:t>
            </a:r>
            <a:r>
              <a:rPr lang="en-US" dirty="0" err="1">
                <a:solidFill>
                  <a:schemeClr val="bg1"/>
                </a:solidFill>
              </a:rPr>
              <a:t>elde</a:t>
            </a:r>
            <a:r>
              <a:rPr lang="en-US" dirty="0">
                <a:solidFill>
                  <a:schemeClr val="bg1"/>
                </a:solidFill>
              </a:rPr>
              <a:t> </a:t>
            </a:r>
            <a:r>
              <a:rPr lang="en-US" dirty="0" err="1">
                <a:solidFill>
                  <a:schemeClr val="bg1"/>
                </a:solidFill>
              </a:rPr>
              <a:t>saklamak</a:t>
            </a:r>
            <a:r>
              <a:rPr lang="en-US" dirty="0">
                <a:solidFill>
                  <a:schemeClr val="bg1"/>
                </a:solidFill>
              </a:rPr>
              <a:t> </a:t>
            </a:r>
            <a:r>
              <a:rPr lang="en-US" dirty="0" err="1">
                <a:solidFill>
                  <a:schemeClr val="bg1"/>
                </a:solidFill>
              </a:rPr>
              <a:t>üçin</a:t>
            </a:r>
            <a:r>
              <a:rPr lang="en-US" dirty="0">
                <a:solidFill>
                  <a:schemeClr val="bg1"/>
                </a:solidFill>
              </a:rPr>
              <a:t> </a:t>
            </a:r>
            <a:r>
              <a:rPr lang="en-US" dirty="0" err="1">
                <a:solidFill>
                  <a:schemeClr val="bg1"/>
                </a:solidFill>
              </a:rPr>
              <a:t>köp</a:t>
            </a:r>
            <a:r>
              <a:rPr lang="en-US" dirty="0">
                <a:solidFill>
                  <a:schemeClr val="bg1"/>
                </a:solidFill>
              </a:rPr>
              <a:t> </a:t>
            </a:r>
            <a:r>
              <a:rPr lang="en-US" dirty="0" err="1">
                <a:solidFill>
                  <a:schemeClr val="bg1"/>
                </a:solidFill>
              </a:rPr>
              <a:t>gezek</a:t>
            </a:r>
            <a:r>
              <a:rPr lang="en-US" dirty="0">
                <a:solidFill>
                  <a:schemeClr val="bg1"/>
                </a:solidFill>
              </a:rPr>
              <a:t> </a:t>
            </a:r>
            <a:r>
              <a:rPr lang="en-US" dirty="0" err="1">
                <a:solidFill>
                  <a:schemeClr val="bg1"/>
                </a:solidFill>
              </a:rPr>
              <a:t>Syrderýanyň</a:t>
            </a:r>
            <a:r>
              <a:rPr lang="en-US" dirty="0">
                <a:solidFill>
                  <a:schemeClr val="bg1"/>
                </a:solidFill>
              </a:rPr>
              <a:t> </a:t>
            </a:r>
            <a:r>
              <a:rPr lang="en-US" dirty="0" err="1">
                <a:solidFill>
                  <a:schemeClr val="bg1"/>
                </a:solidFill>
              </a:rPr>
              <a:t>kenarlarynda</a:t>
            </a:r>
            <a:r>
              <a:rPr lang="en-US" dirty="0">
                <a:solidFill>
                  <a:schemeClr val="bg1"/>
                </a:solidFill>
              </a:rPr>
              <a:t> </a:t>
            </a:r>
            <a:r>
              <a:rPr lang="en-US" dirty="0" err="1" smtClean="0">
                <a:solidFill>
                  <a:schemeClr val="bg1"/>
                </a:solidFill>
              </a:rPr>
              <a:t>söweşýär</a:t>
            </a:r>
            <a:r>
              <a:rPr lang="tk-TM" dirty="0" smtClean="0">
                <a:solidFill>
                  <a:schemeClr val="bg1"/>
                </a:solidFill>
              </a:rPr>
              <a:t>;</a:t>
            </a:r>
            <a:r>
              <a:rPr lang="en-US" dirty="0" smtClean="0">
                <a:solidFill>
                  <a:schemeClr val="bg1"/>
                </a:solidFill>
              </a:rPr>
              <a:t> </a:t>
            </a:r>
            <a:endParaRPr lang="tk-TM" dirty="0" smtClean="0">
              <a:solidFill>
                <a:schemeClr val="bg1"/>
              </a:solidFill>
            </a:endParaRPr>
          </a:p>
          <a:p>
            <a:pPr algn="just">
              <a:buFont typeface="Wingdings" pitchFamily="2" charset="2"/>
              <a:buChar char="v"/>
            </a:pPr>
            <a:r>
              <a:rPr lang="en-US" dirty="0" err="1" smtClean="0">
                <a:solidFill>
                  <a:schemeClr val="bg1"/>
                </a:solidFill>
              </a:rPr>
              <a:t>Garahytaýlylaryň</a:t>
            </a:r>
            <a:r>
              <a:rPr lang="en-US" dirty="0" smtClean="0">
                <a:solidFill>
                  <a:schemeClr val="bg1"/>
                </a:solidFill>
              </a:rPr>
              <a:t> </a:t>
            </a:r>
            <a:r>
              <a:rPr lang="en-US" dirty="0" err="1">
                <a:solidFill>
                  <a:schemeClr val="bg1"/>
                </a:solidFill>
              </a:rPr>
              <a:t>paýtagty</a:t>
            </a:r>
            <a:r>
              <a:rPr lang="en-US" dirty="0">
                <a:solidFill>
                  <a:schemeClr val="bg1"/>
                </a:solidFill>
              </a:rPr>
              <a:t> </a:t>
            </a:r>
            <a:r>
              <a:rPr lang="en-US" dirty="0" err="1">
                <a:solidFill>
                  <a:schemeClr val="bg1"/>
                </a:solidFill>
              </a:rPr>
              <a:t>Otrary</a:t>
            </a:r>
            <a:r>
              <a:rPr lang="en-US" dirty="0">
                <a:solidFill>
                  <a:schemeClr val="bg1"/>
                </a:solidFill>
              </a:rPr>
              <a:t> </a:t>
            </a:r>
            <a:r>
              <a:rPr lang="en-US" dirty="0" err="1">
                <a:solidFill>
                  <a:schemeClr val="bg1"/>
                </a:solidFill>
              </a:rPr>
              <a:t>eýeleýär</a:t>
            </a:r>
            <a:r>
              <a:rPr lang="en-US" dirty="0">
                <a:solidFill>
                  <a:schemeClr val="bg1"/>
                </a:solidFill>
              </a:rPr>
              <a:t> (1210 ý). </a:t>
            </a:r>
            <a:r>
              <a:rPr lang="en-US" dirty="0" err="1">
                <a:solidFill>
                  <a:schemeClr val="bg1"/>
                </a:solidFill>
              </a:rPr>
              <a:t>Balh</a:t>
            </a:r>
            <a:r>
              <a:rPr lang="en-US" dirty="0">
                <a:solidFill>
                  <a:schemeClr val="bg1"/>
                </a:solidFill>
              </a:rPr>
              <a:t>, </a:t>
            </a:r>
            <a:r>
              <a:rPr lang="en-US" dirty="0" err="1">
                <a:solidFill>
                  <a:schemeClr val="bg1"/>
                </a:solidFill>
              </a:rPr>
              <a:t>Gazna</a:t>
            </a:r>
            <a:r>
              <a:rPr lang="en-US" dirty="0">
                <a:solidFill>
                  <a:schemeClr val="bg1"/>
                </a:solidFill>
              </a:rPr>
              <a:t> </a:t>
            </a:r>
            <a:r>
              <a:rPr lang="en-US" dirty="0" err="1">
                <a:solidFill>
                  <a:schemeClr val="bg1"/>
                </a:solidFill>
              </a:rPr>
              <a:t>welaýatlaryny</a:t>
            </a:r>
            <a:r>
              <a:rPr lang="en-US" dirty="0">
                <a:solidFill>
                  <a:schemeClr val="bg1"/>
                </a:solidFill>
              </a:rPr>
              <a:t> </a:t>
            </a:r>
            <a:r>
              <a:rPr lang="en-US" dirty="0" err="1">
                <a:solidFill>
                  <a:schemeClr val="bg1"/>
                </a:solidFill>
              </a:rPr>
              <a:t>eýeleýär</a:t>
            </a:r>
            <a:r>
              <a:rPr lang="en-US" dirty="0">
                <a:solidFill>
                  <a:schemeClr val="bg1"/>
                </a:solidFill>
              </a:rPr>
              <a:t> we </a:t>
            </a:r>
            <a:r>
              <a:rPr lang="en-US" dirty="0" err="1">
                <a:solidFill>
                  <a:schemeClr val="bg1"/>
                </a:solidFill>
              </a:rPr>
              <a:t>ol</a:t>
            </a:r>
            <a:r>
              <a:rPr lang="en-US" dirty="0">
                <a:solidFill>
                  <a:schemeClr val="bg1"/>
                </a:solidFill>
              </a:rPr>
              <a:t> </a:t>
            </a:r>
            <a:r>
              <a:rPr lang="en-US" dirty="0" err="1">
                <a:solidFill>
                  <a:schemeClr val="bg1"/>
                </a:solidFill>
              </a:rPr>
              <a:t>ýerleri</a:t>
            </a:r>
            <a:r>
              <a:rPr lang="en-US" dirty="0">
                <a:solidFill>
                  <a:schemeClr val="bg1"/>
                </a:solidFill>
              </a:rPr>
              <a:t> </a:t>
            </a:r>
            <a:r>
              <a:rPr lang="en-US" dirty="0" err="1">
                <a:solidFill>
                  <a:schemeClr val="bg1"/>
                </a:solidFill>
              </a:rPr>
              <a:t>ogly</a:t>
            </a:r>
            <a:r>
              <a:rPr lang="en-US" dirty="0">
                <a:solidFill>
                  <a:schemeClr val="bg1"/>
                </a:solidFill>
              </a:rPr>
              <a:t> </a:t>
            </a:r>
            <a:r>
              <a:rPr lang="en-US" dirty="0" err="1">
                <a:solidFill>
                  <a:schemeClr val="bg1"/>
                </a:solidFill>
              </a:rPr>
              <a:t>Jelaleddin</a:t>
            </a:r>
            <a:r>
              <a:rPr lang="en-US" dirty="0">
                <a:solidFill>
                  <a:schemeClr val="bg1"/>
                </a:solidFill>
              </a:rPr>
              <a:t> </a:t>
            </a:r>
            <a:r>
              <a:rPr lang="en-US" dirty="0" err="1">
                <a:solidFill>
                  <a:schemeClr val="bg1"/>
                </a:solidFill>
              </a:rPr>
              <a:t>Meňburuna</a:t>
            </a:r>
            <a:r>
              <a:rPr lang="en-US" dirty="0">
                <a:solidFill>
                  <a:schemeClr val="bg1"/>
                </a:solidFill>
              </a:rPr>
              <a:t> </a:t>
            </a:r>
            <a:r>
              <a:rPr lang="en-US" dirty="0" err="1">
                <a:solidFill>
                  <a:schemeClr val="bg1"/>
                </a:solidFill>
              </a:rPr>
              <a:t>hökümdarlyga</a:t>
            </a:r>
            <a:r>
              <a:rPr lang="en-US" dirty="0">
                <a:solidFill>
                  <a:schemeClr val="bg1"/>
                </a:solidFill>
              </a:rPr>
              <a:t> </a:t>
            </a:r>
            <a:r>
              <a:rPr lang="en-US" dirty="0" err="1">
                <a:solidFill>
                  <a:schemeClr val="bg1"/>
                </a:solidFill>
              </a:rPr>
              <a:t>berýär</a:t>
            </a:r>
            <a:r>
              <a:rPr lang="en-US" dirty="0">
                <a:solidFill>
                  <a:schemeClr val="bg1"/>
                </a:solidFill>
              </a:rPr>
              <a:t>. </a:t>
            </a:r>
            <a:r>
              <a:rPr lang="en-US" dirty="0" err="1">
                <a:solidFill>
                  <a:schemeClr val="bg1"/>
                </a:solidFill>
              </a:rPr>
              <a:t>Muhammet</a:t>
            </a:r>
            <a:r>
              <a:rPr lang="en-US" dirty="0">
                <a:solidFill>
                  <a:schemeClr val="bg1"/>
                </a:solidFill>
              </a:rPr>
              <a:t> </a:t>
            </a:r>
            <a:r>
              <a:rPr lang="en-US" dirty="0" err="1">
                <a:solidFill>
                  <a:schemeClr val="bg1"/>
                </a:solidFill>
              </a:rPr>
              <a:t>şa</a:t>
            </a:r>
            <a:r>
              <a:rPr lang="en-US" dirty="0">
                <a:solidFill>
                  <a:schemeClr val="bg1"/>
                </a:solidFill>
              </a:rPr>
              <a:t> </a:t>
            </a:r>
            <a:r>
              <a:rPr lang="en-US" dirty="0" err="1">
                <a:solidFill>
                  <a:schemeClr val="bg1"/>
                </a:solidFill>
              </a:rPr>
              <a:t>özüne</a:t>
            </a:r>
            <a:r>
              <a:rPr lang="en-US" dirty="0">
                <a:solidFill>
                  <a:schemeClr val="bg1"/>
                </a:solidFill>
              </a:rPr>
              <a:t> </a:t>
            </a:r>
            <a:r>
              <a:rPr lang="en-US" dirty="0" err="1">
                <a:solidFill>
                  <a:schemeClr val="bg1"/>
                </a:solidFill>
              </a:rPr>
              <a:t>Soltan</a:t>
            </a:r>
            <a:r>
              <a:rPr lang="en-US" dirty="0">
                <a:solidFill>
                  <a:schemeClr val="bg1"/>
                </a:solidFill>
              </a:rPr>
              <a:t> </a:t>
            </a:r>
            <a:r>
              <a:rPr lang="en-US" dirty="0" err="1">
                <a:solidFill>
                  <a:schemeClr val="bg1"/>
                </a:solidFill>
              </a:rPr>
              <a:t>Sanjaryň</a:t>
            </a:r>
            <a:r>
              <a:rPr lang="en-US" dirty="0">
                <a:solidFill>
                  <a:schemeClr val="bg1"/>
                </a:solidFill>
              </a:rPr>
              <a:t> </a:t>
            </a:r>
            <a:r>
              <a:rPr lang="en-US" dirty="0" err="1">
                <a:solidFill>
                  <a:schemeClr val="bg1"/>
                </a:solidFill>
              </a:rPr>
              <a:t>derejesini</a:t>
            </a:r>
            <a:r>
              <a:rPr lang="en-US" dirty="0">
                <a:solidFill>
                  <a:schemeClr val="bg1"/>
                </a:solidFill>
              </a:rPr>
              <a:t> </a:t>
            </a:r>
            <a:r>
              <a:rPr lang="en-US" dirty="0" err="1">
                <a:solidFill>
                  <a:schemeClr val="bg1"/>
                </a:solidFill>
              </a:rPr>
              <a:t>dakýar</a:t>
            </a:r>
            <a:r>
              <a:rPr lang="en-US" dirty="0">
                <a:solidFill>
                  <a:schemeClr val="bg1"/>
                </a:solidFill>
              </a:rPr>
              <a:t>, “</a:t>
            </a:r>
            <a:r>
              <a:rPr lang="en-US" dirty="0" err="1">
                <a:solidFill>
                  <a:schemeClr val="bg1"/>
                </a:solidFill>
              </a:rPr>
              <a:t>Isgender</a:t>
            </a:r>
            <a:r>
              <a:rPr lang="en-US" dirty="0">
                <a:solidFill>
                  <a:schemeClr val="bg1"/>
                </a:solidFill>
              </a:rPr>
              <a:t> </a:t>
            </a:r>
            <a:r>
              <a:rPr lang="en-US" dirty="0" err="1">
                <a:solidFill>
                  <a:schemeClr val="bg1"/>
                </a:solidFill>
              </a:rPr>
              <a:t>Zülkarneýin</a:t>
            </a:r>
            <a:r>
              <a:rPr lang="en-US" dirty="0">
                <a:solidFill>
                  <a:schemeClr val="bg1"/>
                </a:solidFill>
              </a:rPr>
              <a:t>” </a:t>
            </a:r>
            <a:r>
              <a:rPr lang="en-US" dirty="0" err="1">
                <a:solidFill>
                  <a:schemeClr val="bg1"/>
                </a:solidFill>
              </a:rPr>
              <a:t>diýen</a:t>
            </a:r>
            <a:r>
              <a:rPr lang="en-US" dirty="0">
                <a:solidFill>
                  <a:schemeClr val="bg1"/>
                </a:solidFill>
              </a:rPr>
              <a:t> </a:t>
            </a:r>
            <a:r>
              <a:rPr lang="en-US" dirty="0" err="1">
                <a:solidFill>
                  <a:schemeClr val="bg1"/>
                </a:solidFill>
              </a:rPr>
              <a:t>lakamy</a:t>
            </a:r>
            <a:r>
              <a:rPr lang="en-US" dirty="0">
                <a:solidFill>
                  <a:schemeClr val="bg1"/>
                </a:solidFill>
              </a:rPr>
              <a:t> </a:t>
            </a:r>
            <a:r>
              <a:rPr lang="en-US" dirty="0" err="1">
                <a:solidFill>
                  <a:schemeClr val="bg1"/>
                </a:solidFill>
              </a:rPr>
              <a:t>alýar</a:t>
            </a:r>
            <a:r>
              <a:rPr lang="en-US" dirty="0">
                <a:solidFill>
                  <a:schemeClr val="bg1"/>
                </a:solidFill>
              </a:rPr>
              <a:t>. </a:t>
            </a:r>
            <a:r>
              <a:rPr lang="en-US" dirty="0" err="1">
                <a:solidFill>
                  <a:schemeClr val="bg1"/>
                </a:solidFill>
              </a:rPr>
              <a:t>Hytaýy</a:t>
            </a:r>
            <a:r>
              <a:rPr lang="en-US" dirty="0">
                <a:solidFill>
                  <a:schemeClr val="bg1"/>
                </a:solidFill>
              </a:rPr>
              <a:t> </a:t>
            </a:r>
            <a:r>
              <a:rPr lang="en-US" dirty="0" err="1">
                <a:solidFill>
                  <a:schemeClr val="bg1"/>
                </a:solidFill>
              </a:rPr>
              <a:t>basyp</a:t>
            </a:r>
            <a:r>
              <a:rPr lang="en-US" dirty="0">
                <a:solidFill>
                  <a:schemeClr val="bg1"/>
                </a:solidFill>
              </a:rPr>
              <a:t> </a:t>
            </a:r>
            <a:r>
              <a:rPr lang="en-US" dirty="0" err="1">
                <a:solidFill>
                  <a:schemeClr val="bg1"/>
                </a:solidFill>
              </a:rPr>
              <a:t>almagy</a:t>
            </a:r>
            <a:r>
              <a:rPr lang="en-US" dirty="0">
                <a:solidFill>
                  <a:schemeClr val="bg1"/>
                </a:solidFill>
              </a:rPr>
              <a:t> </a:t>
            </a:r>
            <a:r>
              <a:rPr lang="en-US" dirty="0" err="1">
                <a:solidFill>
                  <a:schemeClr val="bg1"/>
                </a:solidFill>
              </a:rPr>
              <a:t>ýüregine</a:t>
            </a:r>
            <a:r>
              <a:rPr lang="en-US" dirty="0">
                <a:solidFill>
                  <a:schemeClr val="bg1"/>
                </a:solidFill>
              </a:rPr>
              <a:t> </a:t>
            </a:r>
            <a:r>
              <a:rPr lang="en-US" dirty="0" err="1" smtClean="0">
                <a:solidFill>
                  <a:schemeClr val="bg1"/>
                </a:solidFill>
              </a:rPr>
              <a:t>düwýär</a:t>
            </a:r>
            <a:r>
              <a:rPr lang="tk-TM"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258043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235527"/>
            <a:ext cx="10515600" cy="623455"/>
          </a:xfrm>
        </p:spPr>
        <p:txBody>
          <a:bodyPr>
            <a:normAutofit fontScale="90000"/>
          </a:bodyPr>
          <a:lstStyle/>
          <a:p>
            <a:endParaRPr lang="ru-RU" dirty="0"/>
          </a:p>
        </p:txBody>
      </p:sp>
      <p:sp>
        <p:nvSpPr>
          <p:cNvPr id="3" name="Объект 2"/>
          <p:cNvSpPr>
            <a:spLocks noGrp="1"/>
          </p:cNvSpPr>
          <p:nvPr>
            <p:ph idx="1"/>
          </p:nvPr>
        </p:nvSpPr>
        <p:spPr>
          <a:xfrm>
            <a:off x="263237" y="969818"/>
            <a:ext cx="11707090" cy="5624945"/>
          </a:xfrm>
        </p:spPr>
        <p:txBody>
          <a:bodyPr>
            <a:normAutofit/>
          </a:bodyPr>
          <a:lstStyle/>
          <a:p>
            <a:pPr algn="just">
              <a:buFont typeface="Wingdings" pitchFamily="2" charset="2"/>
              <a:buChar char="v"/>
            </a:pPr>
            <a:r>
              <a:rPr lang="en-US" sz="3000" dirty="0" err="1">
                <a:solidFill>
                  <a:schemeClr val="bg1"/>
                </a:solidFill>
              </a:rPr>
              <a:t>Muhammet</a:t>
            </a:r>
            <a:r>
              <a:rPr lang="en-US" sz="3000" dirty="0">
                <a:solidFill>
                  <a:schemeClr val="bg1"/>
                </a:solidFill>
              </a:rPr>
              <a:t> </a:t>
            </a:r>
            <a:r>
              <a:rPr lang="en-US" sz="3000" dirty="0" err="1">
                <a:solidFill>
                  <a:schemeClr val="bg1"/>
                </a:solidFill>
              </a:rPr>
              <a:t>şa</a:t>
            </a:r>
            <a:r>
              <a:rPr lang="en-US" sz="3000" dirty="0">
                <a:solidFill>
                  <a:schemeClr val="bg1"/>
                </a:solidFill>
              </a:rPr>
              <a:t> </a:t>
            </a:r>
            <a:r>
              <a:rPr lang="en-US" sz="3000" dirty="0" err="1">
                <a:solidFill>
                  <a:schemeClr val="bg1"/>
                </a:solidFill>
              </a:rPr>
              <a:t>Bagdat</a:t>
            </a:r>
            <a:r>
              <a:rPr lang="en-US" sz="3000" dirty="0">
                <a:solidFill>
                  <a:schemeClr val="bg1"/>
                </a:solidFill>
              </a:rPr>
              <a:t> </a:t>
            </a:r>
            <a:r>
              <a:rPr lang="en-US" sz="3000" dirty="0" err="1">
                <a:solidFill>
                  <a:schemeClr val="bg1"/>
                </a:solidFill>
              </a:rPr>
              <a:t>halyfy</a:t>
            </a:r>
            <a:r>
              <a:rPr lang="en-US" sz="3000" dirty="0">
                <a:solidFill>
                  <a:schemeClr val="bg1"/>
                </a:solidFill>
              </a:rPr>
              <a:t> an-</a:t>
            </a:r>
            <a:r>
              <a:rPr lang="en-US" sz="3000" dirty="0" err="1">
                <a:solidFill>
                  <a:schemeClr val="bg1"/>
                </a:solidFill>
              </a:rPr>
              <a:t>Nasyrdan</a:t>
            </a:r>
            <a:r>
              <a:rPr lang="en-US" sz="3000" dirty="0">
                <a:solidFill>
                  <a:schemeClr val="bg1"/>
                </a:solidFill>
              </a:rPr>
              <a:t> </a:t>
            </a:r>
            <a:r>
              <a:rPr lang="en-US" sz="3000" dirty="0" err="1">
                <a:solidFill>
                  <a:schemeClr val="bg1"/>
                </a:solidFill>
              </a:rPr>
              <a:t>ähli</a:t>
            </a:r>
            <a:r>
              <a:rPr lang="en-US" sz="3000" dirty="0">
                <a:solidFill>
                  <a:schemeClr val="bg1"/>
                </a:solidFill>
              </a:rPr>
              <a:t> </a:t>
            </a:r>
            <a:r>
              <a:rPr lang="en-US" sz="3000" dirty="0" err="1">
                <a:solidFill>
                  <a:schemeClr val="bg1"/>
                </a:solidFill>
              </a:rPr>
              <a:t>yslam</a:t>
            </a:r>
            <a:r>
              <a:rPr lang="en-US" sz="3000" dirty="0">
                <a:solidFill>
                  <a:schemeClr val="bg1"/>
                </a:solidFill>
              </a:rPr>
              <a:t> </a:t>
            </a:r>
            <a:r>
              <a:rPr lang="en-US" sz="3000" dirty="0" err="1">
                <a:solidFill>
                  <a:schemeClr val="bg1"/>
                </a:solidFill>
              </a:rPr>
              <a:t>ýurtlarynyň</a:t>
            </a:r>
            <a:r>
              <a:rPr lang="en-US" sz="3000" dirty="0">
                <a:solidFill>
                  <a:schemeClr val="bg1"/>
                </a:solidFill>
              </a:rPr>
              <a:t> </a:t>
            </a:r>
            <a:r>
              <a:rPr lang="en-US" sz="3000" dirty="0" err="1">
                <a:solidFill>
                  <a:schemeClr val="bg1"/>
                </a:solidFill>
              </a:rPr>
              <a:t>soltany</a:t>
            </a:r>
            <a:r>
              <a:rPr lang="en-US" sz="3000" dirty="0">
                <a:solidFill>
                  <a:schemeClr val="bg1"/>
                </a:solidFill>
              </a:rPr>
              <a:t> </a:t>
            </a:r>
            <a:r>
              <a:rPr lang="en-US" sz="3000" dirty="0" err="1">
                <a:solidFill>
                  <a:schemeClr val="bg1"/>
                </a:solidFill>
              </a:rPr>
              <a:t>hökmünde</a:t>
            </a:r>
            <a:r>
              <a:rPr lang="en-US" sz="3000" dirty="0">
                <a:solidFill>
                  <a:schemeClr val="bg1"/>
                </a:solidFill>
              </a:rPr>
              <a:t> </a:t>
            </a:r>
            <a:r>
              <a:rPr lang="en-US" sz="3000" dirty="0" err="1">
                <a:solidFill>
                  <a:schemeClr val="bg1"/>
                </a:solidFill>
              </a:rPr>
              <a:t>Horezmşanyň</a:t>
            </a:r>
            <a:r>
              <a:rPr lang="en-US" sz="3000" dirty="0">
                <a:solidFill>
                  <a:schemeClr val="bg1"/>
                </a:solidFill>
              </a:rPr>
              <a:t> </a:t>
            </a:r>
            <a:r>
              <a:rPr lang="en-US" sz="3000" dirty="0" err="1">
                <a:solidFill>
                  <a:schemeClr val="bg1"/>
                </a:solidFill>
              </a:rPr>
              <a:t>ykrar</a:t>
            </a:r>
            <a:r>
              <a:rPr lang="en-US" sz="3000" dirty="0">
                <a:solidFill>
                  <a:schemeClr val="bg1"/>
                </a:solidFill>
              </a:rPr>
              <a:t> </a:t>
            </a:r>
            <a:r>
              <a:rPr lang="en-US" sz="3000" dirty="0" err="1">
                <a:solidFill>
                  <a:schemeClr val="bg1"/>
                </a:solidFill>
              </a:rPr>
              <a:t>edilmegini</a:t>
            </a:r>
            <a:r>
              <a:rPr lang="en-US" sz="3000" dirty="0">
                <a:solidFill>
                  <a:schemeClr val="bg1"/>
                </a:solidFill>
              </a:rPr>
              <a:t> </a:t>
            </a:r>
            <a:r>
              <a:rPr lang="en-US" sz="3000" dirty="0" err="1">
                <a:solidFill>
                  <a:schemeClr val="bg1"/>
                </a:solidFill>
              </a:rPr>
              <a:t>talap</a:t>
            </a:r>
            <a:r>
              <a:rPr lang="en-US" sz="3000" dirty="0">
                <a:solidFill>
                  <a:schemeClr val="bg1"/>
                </a:solidFill>
              </a:rPr>
              <a:t> </a:t>
            </a:r>
            <a:r>
              <a:rPr lang="en-US" sz="3000" dirty="0" err="1">
                <a:solidFill>
                  <a:schemeClr val="bg1"/>
                </a:solidFill>
              </a:rPr>
              <a:t>edýär</a:t>
            </a:r>
            <a:r>
              <a:rPr lang="en-US" sz="3000" dirty="0">
                <a:solidFill>
                  <a:schemeClr val="bg1"/>
                </a:solidFill>
              </a:rPr>
              <a:t>. </a:t>
            </a:r>
            <a:r>
              <a:rPr lang="en-US" sz="3000" dirty="0" err="1">
                <a:solidFill>
                  <a:schemeClr val="bg1"/>
                </a:solidFill>
              </a:rPr>
              <a:t>Beýle</a:t>
            </a:r>
            <a:r>
              <a:rPr lang="en-US" sz="3000" dirty="0">
                <a:solidFill>
                  <a:schemeClr val="bg1"/>
                </a:solidFill>
              </a:rPr>
              <a:t> </a:t>
            </a:r>
            <a:r>
              <a:rPr lang="en-US" sz="3000" dirty="0" err="1">
                <a:solidFill>
                  <a:schemeClr val="bg1"/>
                </a:solidFill>
              </a:rPr>
              <a:t>ýagdaý</a:t>
            </a:r>
            <a:r>
              <a:rPr lang="en-US" sz="3000" dirty="0">
                <a:solidFill>
                  <a:schemeClr val="bg1"/>
                </a:solidFill>
              </a:rPr>
              <a:t> </a:t>
            </a:r>
            <a:r>
              <a:rPr lang="en-US" sz="3000" dirty="0" err="1">
                <a:solidFill>
                  <a:schemeClr val="bg1"/>
                </a:solidFill>
              </a:rPr>
              <a:t>bilen</a:t>
            </a:r>
            <a:r>
              <a:rPr lang="en-US" sz="3000" dirty="0">
                <a:solidFill>
                  <a:schemeClr val="bg1"/>
                </a:solidFill>
              </a:rPr>
              <a:t> </a:t>
            </a:r>
            <a:r>
              <a:rPr lang="en-US" sz="3000" dirty="0" err="1">
                <a:solidFill>
                  <a:schemeClr val="bg1"/>
                </a:solidFill>
              </a:rPr>
              <a:t>halyf</a:t>
            </a:r>
            <a:r>
              <a:rPr lang="en-US" sz="3000" dirty="0">
                <a:solidFill>
                  <a:schemeClr val="bg1"/>
                </a:solidFill>
              </a:rPr>
              <a:t> </a:t>
            </a:r>
            <a:r>
              <a:rPr lang="en-US" sz="3000" dirty="0" err="1" smtClean="0">
                <a:solidFill>
                  <a:schemeClr val="bg1"/>
                </a:solidFill>
              </a:rPr>
              <a:t>ylalaşmaýar</a:t>
            </a:r>
            <a:r>
              <a:rPr lang="tk-TM" sz="3000" dirty="0">
                <a:solidFill>
                  <a:schemeClr val="bg1"/>
                </a:solidFill>
              </a:rPr>
              <a:t>;</a:t>
            </a:r>
            <a:endParaRPr lang="tk-TM" sz="3000" dirty="0" smtClean="0">
              <a:solidFill>
                <a:schemeClr val="bg1"/>
              </a:solidFill>
            </a:endParaRPr>
          </a:p>
          <a:p>
            <a:pPr algn="just">
              <a:buFont typeface="Wingdings" pitchFamily="2" charset="2"/>
              <a:buChar char="v"/>
            </a:pPr>
            <a:r>
              <a:rPr lang="en-US" sz="3000" dirty="0" err="1" smtClean="0">
                <a:solidFill>
                  <a:schemeClr val="bg1"/>
                </a:solidFill>
              </a:rPr>
              <a:t>Şonuň</a:t>
            </a:r>
            <a:r>
              <a:rPr lang="en-US" sz="3000" dirty="0" smtClean="0">
                <a:solidFill>
                  <a:schemeClr val="bg1"/>
                </a:solidFill>
              </a:rPr>
              <a:t> </a:t>
            </a:r>
            <a:r>
              <a:rPr lang="en-US" sz="3000" dirty="0" err="1">
                <a:solidFill>
                  <a:schemeClr val="bg1"/>
                </a:solidFill>
              </a:rPr>
              <a:t>üçin</a:t>
            </a:r>
            <a:r>
              <a:rPr lang="en-US" sz="3000" dirty="0">
                <a:solidFill>
                  <a:schemeClr val="bg1"/>
                </a:solidFill>
              </a:rPr>
              <a:t> hem 1217-nji </a:t>
            </a:r>
            <a:r>
              <a:rPr lang="en-US" sz="3000" dirty="0" err="1">
                <a:solidFill>
                  <a:schemeClr val="bg1"/>
                </a:solidFill>
              </a:rPr>
              <a:t>ýylda</a:t>
            </a:r>
            <a:r>
              <a:rPr lang="en-US" sz="3000" dirty="0">
                <a:solidFill>
                  <a:schemeClr val="bg1"/>
                </a:solidFill>
              </a:rPr>
              <a:t> </a:t>
            </a:r>
            <a:r>
              <a:rPr lang="en-US" sz="3000" dirty="0" err="1">
                <a:solidFill>
                  <a:schemeClr val="bg1"/>
                </a:solidFill>
              </a:rPr>
              <a:t>Horezmşa</a:t>
            </a:r>
            <a:r>
              <a:rPr lang="en-US" sz="3000" dirty="0">
                <a:solidFill>
                  <a:schemeClr val="bg1"/>
                </a:solidFill>
              </a:rPr>
              <a:t> </a:t>
            </a:r>
            <a:r>
              <a:rPr lang="en-US" sz="3000" dirty="0" err="1">
                <a:solidFill>
                  <a:schemeClr val="bg1"/>
                </a:solidFill>
              </a:rPr>
              <a:t>goşun</a:t>
            </a:r>
            <a:r>
              <a:rPr lang="en-US" sz="3000" dirty="0">
                <a:solidFill>
                  <a:schemeClr val="bg1"/>
                </a:solidFill>
              </a:rPr>
              <a:t> </a:t>
            </a:r>
            <a:r>
              <a:rPr lang="en-US" sz="3000" dirty="0" err="1">
                <a:solidFill>
                  <a:schemeClr val="bg1"/>
                </a:solidFill>
              </a:rPr>
              <a:t>bilen</a:t>
            </a:r>
            <a:r>
              <a:rPr lang="en-US" sz="3000" dirty="0">
                <a:solidFill>
                  <a:schemeClr val="bg1"/>
                </a:solidFill>
              </a:rPr>
              <a:t> </a:t>
            </a:r>
            <a:r>
              <a:rPr lang="en-US" sz="3000" dirty="0" err="1">
                <a:solidFill>
                  <a:schemeClr val="bg1"/>
                </a:solidFill>
              </a:rPr>
              <a:t>Bagdada</a:t>
            </a:r>
            <a:r>
              <a:rPr lang="en-US" sz="3000" dirty="0">
                <a:solidFill>
                  <a:schemeClr val="bg1"/>
                </a:solidFill>
              </a:rPr>
              <a:t> </a:t>
            </a:r>
            <a:r>
              <a:rPr lang="en-US" sz="3000" dirty="0" err="1">
                <a:solidFill>
                  <a:schemeClr val="bg1"/>
                </a:solidFill>
              </a:rPr>
              <a:t>ýöriş</a:t>
            </a:r>
            <a:r>
              <a:rPr lang="en-US" sz="3000" dirty="0">
                <a:solidFill>
                  <a:schemeClr val="bg1"/>
                </a:solidFill>
              </a:rPr>
              <a:t> </a:t>
            </a:r>
            <a:r>
              <a:rPr lang="en-US" sz="3000" dirty="0" err="1">
                <a:solidFill>
                  <a:schemeClr val="bg1"/>
                </a:solidFill>
              </a:rPr>
              <a:t>edýär</a:t>
            </a:r>
            <a:r>
              <a:rPr lang="en-US" sz="3000" dirty="0">
                <a:solidFill>
                  <a:schemeClr val="bg1"/>
                </a:solidFill>
              </a:rPr>
              <a:t>. </a:t>
            </a:r>
            <a:r>
              <a:rPr lang="en-US" sz="3000" dirty="0" err="1">
                <a:solidFill>
                  <a:schemeClr val="bg1"/>
                </a:solidFill>
              </a:rPr>
              <a:t>Asadabat</a:t>
            </a:r>
            <a:r>
              <a:rPr lang="en-US" sz="3000" dirty="0">
                <a:solidFill>
                  <a:schemeClr val="bg1"/>
                </a:solidFill>
              </a:rPr>
              <a:t> </a:t>
            </a:r>
            <a:r>
              <a:rPr lang="en-US" sz="3000" dirty="0" err="1">
                <a:solidFill>
                  <a:schemeClr val="bg1"/>
                </a:solidFill>
              </a:rPr>
              <a:t>geçelgesine</a:t>
            </a:r>
            <a:r>
              <a:rPr lang="en-US" sz="3000" dirty="0">
                <a:solidFill>
                  <a:schemeClr val="bg1"/>
                </a:solidFill>
              </a:rPr>
              <a:t> </a:t>
            </a:r>
            <a:r>
              <a:rPr lang="en-US" sz="3000" dirty="0" err="1">
                <a:solidFill>
                  <a:schemeClr val="bg1"/>
                </a:solidFill>
              </a:rPr>
              <a:t>ýetende</a:t>
            </a:r>
            <a:r>
              <a:rPr lang="en-US" sz="3000" dirty="0">
                <a:solidFill>
                  <a:schemeClr val="bg1"/>
                </a:solidFill>
              </a:rPr>
              <a:t>, </a:t>
            </a:r>
            <a:r>
              <a:rPr lang="en-US" sz="3000" dirty="0" err="1">
                <a:solidFill>
                  <a:schemeClr val="bg1"/>
                </a:solidFill>
              </a:rPr>
              <a:t>güýçli</a:t>
            </a:r>
            <a:r>
              <a:rPr lang="en-US" sz="3000" dirty="0">
                <a:solidFill>
                  <a:schemeClr val="bg1"/>
                </a:solidFill>
              </a:rPr>
              <a:t> gar </a:t>
            </a:r>
            <a:r>
              <a:rPr lang="en-US" sz="3000" dirty="0" err="1">
                <a:solidFill>
                  <a:schemeClr val="bg1"/>
                </a:solidFill>
              </a:rPr>
              <a:t>ýagýar</a:t>
            </a:r>
            <a:r>
              <a:rPr lang="en-US" sz="3000" dirty="0">
                <a:solidFill>
                  <a:schemeClr val="bg1"/>
                </a:solidFill>
              </a:rPr>
              <a:t> we </a:t>
            </a:r>
            <a:r>
              <a:rPr lang="en-US" sz="3000" dirty="0" err="1">
                <a:solidFill>
                  <a:schemeClr val="bg1"/>
                </a:solidFill>
              </a:rPr>
              <a:t>goşunyň</a:t>
            </a:r>
            <a:r>
              <a:rPr lang="en-US" sz="3000" dirty="0">
                <a:solidFill>
                  <a:schemeClr val="bg1"/>
                </a:solidFill>
              </a:rPr>
              <a:t> </a:t>
            </a:r>
            <a:r>
              <a:rPr lang="en-US" sz="3000" dirty="0" err="1">
                <a:solidFill>
                  <a:schemeClr val="bg1"/>
                </a:solidFill>
              </a:rPr>
              <a:t>bir</a:t>
            </a:r>
            <a:r>
              <a:rPr lang="en-US" sz="3000" dirty="0">
                <a:solidFill>
                  <a:schemeClr val="bg1"/>
                </a:solidFill>
              </a:rPr>
              <a:t> </a:t>
            </a:r>
            <a:r>
              <a:rPr lang="en-US" sz="3000" dirty="0" err="1">
                <a:solidFill>
                  <a:schemeClr val="bg1"/>
                </a:solidFill>
              </a:rPr>
              <a:t>bölegi</a:t>
            </a:r>
            <a:r>
              <a:rPr lang="en-US" sz="3000" dirty="0">
                <a:solidFill>
                  <a:schemeClr val="bg1"/>
                </a:solidFill>
              </a:rPr>
              <a:t> </a:t>
            </a:r>
            <a:r>
              <a:rPr lang="en-US" sz="3000" dirty="0" err="1">
                <a:solidFill>
                  <a:schemeClr val="bg1"/>
                </a:solidFill>
              </a:rPr>
              <a:t>heläk</a:t>
            </a:r>
            <a:r>
              <a:rPr lang="en-US" sz="3000" dirty="0">
                <a:solidFill>
                  <a:schemeClr val="bg1"/>
                </a:solidFill>
              </a:rPr>
              <a:t> </a:t>
            </a:r>
            <a:r>
              <a:rPr lang="en-US" sz="3000" dirty="0" err="1">
                <a:solidFill>
                  <a:schemeClr val="bg1"/>
                </a:solidFill>
              </a:rPr>
              <a:t>bolýar</a:t>
            </a:r>
            <a:r>
              <a:rPr lang="en-US" sz="3000" dirty="0">
                <a:solidFill>
                  <a:schemeClr val="bg1"/>
                </a:solidFill>
              </a:rPr>
              <a:t>. </a:t>
            </a:r>
            <a:r>
              <a:rPr lang="en-US" sz="3000" dirty="0" err="1">
                <a:solidFill>
                  <a:schemeClr val="bg1"/>
                </a:solidFill>
              </a:rPr>
              <a:t>Alaeddin</a:t>
            </a:r>
            <a:r>
              <a:rPr lang="en-US" sz="3000" dirty="0">
                <a:solidFill>
                  <a:schemeClr val="bg1"/>
                </a:solidFill>
              </a:rPr>
              <a:t> </a:t>
            </a:r>
            <a:r>
              <a:rPr lang="en-US" sz="3000" dirty="0" err="1">
                <a:solidFill>
                  <a:schemeClr val="bg1"/>
                </a:solidFill>
              </a:rPr>
              <a:t>Muhammet</a:t>
            </a:r>
            <a:r>
              <a:rPr lang="en-US" sz="3000" dirty="0">
                <a:solidFill>
                  <a:schemeClr val="bg1"/>
                </a:solidFill>
              </a:rPr>
              <a:t> </a:t>
            </a:r>
            <a:r>
              <a:rPr lang="en-US" sz="3000" dirty="0" err="1">
                <a:solidFill>
                  <a:schemeClr val="bg1"/>
                </a:solidFill>
              </a:rPr>
              <a:t>mejbury</a:t>
            </a:r>
            <a:r>
              <a:rPr lang="en-US" sz="3000" dirty="0">
                <a:solidFill>
                  <a:schemeClr val="bg1"/>
                </a:solidFill>
              </a:rPr>
              <a:t> </a:t>
            </a:r>
            <a:r>
              <a:rPr lang="en-US" sz="3000" dirty="0" err="1">
                <a:solidFill>
                  <a:schemeClr val="bg1"/>
                </a:solidFill>
              </a:rPr>
              <a:t>ýagdaýda</a:t>
            </a:r>
            <a:r>
              <a:rPr lang="en-US" sz="3000" dirty="0">
                <a:solidFill>
                  <a:schemeClr val="bg1"/>
                </a:solidFill>
              </a:rPr>
              <a:t> </a:t>
            </a:r>
            <a:r>
              <a:rPr lang="en-US" sz="3000" dirty="0" err="1">
                <a:solidFill>
                  <a:schemeClr val="bg1"/>
                </a:solidFill>
              </a:rPr>
              <a:t>yzyna</a:t>
            </a:r>
            <a:r>
              <a:rPr lang="en-US" sz="3000" dirty="0">
                <a:solidFill>
                  <a:schemeClr val="bg1"/>
                </a:solidFill>
              </a:rPr>
              <a:t> </a:t>
            </a:r>
            <a:r>
              <a:rPr lang="en-US" sz="3000" dirty="0" err="1">
                <a:solidFill>
                  <a:schemeClr val="bg1"/>
                </a:solidFill>
              </a:rPr>
              <a:t>dolanýar</a:t>
            </a:r>
            <a:r>
              <a:rPr lang="en-US" sz="3000" dirty="0">
                <a:solidFill>
                  <a:schemeClr val="bg1"/>
                </a:solidFill>
              </a:rPr>
              <a:t>. </a:t>
            </a:r>
            <a:r>
              <a:rPr lang="en-US" sz="3000" dirty="0" err="1">
                <a:solidFill>
                  <a:schemeClr val="bg1"/>
                </a:solidFill>
              </a:rPr>
              <a:t>Şondan</a:t>
            </a:r>
            <a:r>
              <a:rPr lang="en-US" sz="3000" dirty="0">
                <a:solidFill>
                  <a:schemeClr val="bg1"/>
                </a:solidFill>
              </a:rPr>
              <a:t> </a:t>
            </a:r>
            <a:r>
              <a:rPr lang="en-US" sz="3000" dirty="0" err="1">
                <a:solidFill>
                  <a:schemeClr val="bg1"/>
                </a:solidFill>
              </a:rPr>
              <a:t>soň</a:t>
            </a:r>
            <a:r>
              <a:rPr lang="en-US" sz="3000" dirty="0">
                <a:solidFill>
                  <a:schemeClr val="bg1"/>
                </a:solidFill>
              </a:rPr>
              <a:t> </a:t>
            </a:r>
            <a:r>
              <a:rPr lang="en-US" sz="3000" dirty="0" err="1">
                <a:solidFill>
                  <a:schemeClr val="bg1"/>
                </a:solidFill>
              </a:rPr>
              <a:t>onuň</a:t>
            </a:r>
            <a:r>
              <a:rPr lang="en-US" sz="3000" dirty="0">
                <a:solidFill>
                  <a:schemeClr val="bg1"/>
                </a:solidFill>
              </a:rPr>
              <a:t> </a:t>
            </a:r>
            <a:r>
              <a:rPr lang="en-US" sz="3000" dirty="0" err="1">
                <a:solidFill>
                  <a:schemeClr val="bg1"/>
                </a:solidFill>
              </a:rPr>
              <a:t>işi</a:t>
            </a:r>
            <a:r>
              <a:rPr lang="en-US" sz="3000" dirty="0">
                <a:solidFill>
                  <a:schemeClr val="bg1"/>
                </a:solidFill>
              </a:rPr>
              <a:t> </a:t>
            </a:r>
            <a:r>
              <a:rPr lang="en-US" sz="3000" dirty="0" err="1">
                <a:solidFill>
                  <a:schemeClr val="bg1"/>
                </a:solidFill>
              </a:rPr>
              <a:t>oňuna</a:t>
            </a:r>
            <a:r>
              <a:rPr lang="en-US" sz="3000" dirty="0">
                <a:solidFill>
                  <a:schemeClr val="bg1"/>
                </a:solidFill>
              </a:rPr>
              <a:t> </a:t>
            </a:r>
            <a:r>
              <a:rPr lang="en-US" sz="3000" dirty="0" err="1" smtClean="0">
                <a:solidFill>
                  <a:schemeClr val="bg1"/>
                </a:solidFill>
              </a:rPr>
              <a:t>bolmandyr</a:t>
            </a:r>
            <a:r>
              <a:rPr lang="tk-TM" sz="3000" dirty="0">
                <a:solidFill>
                  <a:schemeClr val="bg1"/>
                </a:solidFill>
              </a:rPr>
              <a:t>;</a:t>
            </a:r>
            <a:endParaRPr lang="tk-TM" sz="3000" dirty="0" smtClean="0">
              <a:solidFill>
                <a:schemeClr val="bg1"/>
              </a:solidFill>
            </a:endParaRPr>
          </a:p>
          <a:p>
            <a:pPr algn="just">
              <a:buFont typeface="Wingdings" pitchFamily="2" charset="2"/>
              <a:buChar char="v"/>
            </a:pPr>
            <a:r>
              <a:rPr lang="en-US" sz="3000" dirty="0" err="1">
                <a:solidFill>
                  <a:schemeClr val="bg1"/>
                </a:solidFill>
              </a:rPr>
              <a:t>Horezmşa</a:t>
            </a:r>
            <a:r>
              <a:rPr lang="en-US" sz="3000" dirty="0">
                <a:solidFill>
                  <a:schemeClr val="bg1"/>
                </a:solidFill>
              </a:rPr>
              <a:t> </a:t>
            </a:r>
            <a:r>
              <a:rPr lang="en-US" sz="3000" dirty="0" err="1">
                <a:solidFill>
                  <a:schemeClr val="bg1"/>
                </a:solidFill>
              </a:rPr>
              <a:t>Samarkantda</a:t>
            </a:r>
            <a:r>
              <a:rPr lang="en-US" sz="3000" dirty="0">
                <a:solidFill>
                  <a:schemeClr val="bg1"/>
                </a:solidFill>
              </a:rPr>
              <a:t>, </a:t>
            </a:r>
            <a:r>
              <a:rPr lang="en-US" sz="3000" dirty="0" err="1">
                <a:solidFill>
                  <a:schemeClr val="bg1"/>
                </a:solidFill>
              </a:rPr>
              <a:t>ejesi</a:t>
            </a:r>
            <a:r>
              <a:rPr lang="en-US" sz="3000" dirty="0">
                <a:solidFill>
                  <a:schemeClr val="bg1"/>
                </a:solidFill>
              </a:rPr>
              <a:t> </a:t>
            </a:r>
            <a:r>
              <a:rPr lang="en-US" sz="3000" dirty="0" err="1">
                <a:solidFill>
                  <a:schemeClr val="bg1"/>
                </a:solidFill>
              </a:rPr>
              <a:t>Türkan</a:t>
            </a:r>
            <a:r>
              <a:rPr lang="en-US" sz="3000" dirty="0">
                <a:solidFill>
                  <a:schemeClr val="bg1"/>
                </a:solidFill>
              </a:rPr>
              <a:t> </a:t>
            </a:r>
            <a:r>
              <a:rPr lang="en-US" sz="3000" dirty="0" err="1">
                <a:solidFill>
                  <a:schemeClr val="bg1"/>
                </a:solidFill>
              </a:rPr>
              <a:t>hatyn</a:t>
            </a:r>
            <a:r>
              <a:rPr lang="en-US" sz="3000" dirty="0">
                <a:solidFill>
                  <a:schemeClr val="bg1"/>
                </a:solidFill>
              </a:rPr>
              <a:t> </a:t>
            </a:r>
            <a:r>
              <a:rPr lang="en-US" sz="3000" dirty="0" err="1">
                <a:solidFill>
                  <a:schemeClr val="bg1"/>
                </a:solidFill>
              </a:rPr>
              <a:t>bolsa</a:t>
            </a:r>
            <a:r>
              <a:rPr lang="en-US" sz="3000" dirty="0">
                <a:solidFill>
                  <a:schemeClr val="bg1"/>
                </a:solidFill>
              </a:rPr>
              <a:t> </a:t>
            </a:r>
            <a:r>
              <a:rPr lang="en-US" sz="3000" dirty="0" err="1">
                <a:solidFill>
                  <a:schemeClr val="bg1"/>
                </a:solidFill>
              </a:rPr>
              <a:t>Gürgençde</a:t>
            </a:r>
            <a:r>
              <a:rPr lang="en-US" sz="3000" dirty="0">
                <a:solidFill>
                  <a:schemeClr val="bg1"/>
                </a:solidFill>
              </a:rPr>
              <a:t> (</a:t>
            </a:r>
            <a:r>
              <a:rPr lang="en-US" sz="3000" dirty="0" err="1">
                <a:solidFill>
                  <a:schemeClr val="bg1"/>
                </a:solidFill>
              </a:rPr>
              <a:t>Köneürgençde</a:t>
            </a:r>
            <a:r>
              <a:rPr lang="en-US" sz="3000" dirty="0">
                <a:solidFill>
                  <a:schemeClr val="bg1"/>
                </a:solidFill>
              </a:rPr>
              <a:t>) </a:t>
            </a:r>
            <a:r>
              <a:rPr lang="en-US" sz="3000" dirty="0" err="1">
                <a:solidFill>
                  <a:schemeClr val="bg1"/>
                </a:solidFill>
              </a:rPr>
              <a:t>hökümdarlyk</a:t>
            </a:r>
            <a:r>
              <a:rPr lang="en-US" sz="3000" dirty="0">
                <a:solidFill>
                  <a:schemeClr val="bg1"/>
                </a:solidFill>
              </a:rPr>
              <a:t> </a:t>
            </a:r>
            <a:r>
              <a:rPr lang="en-US" sz="3000" dirty="0" err="1">
                <a:solidFill>
                  <a:schemeClr val="bg1"/>
                </a:solidFill>
              </a:rPr>
              <a:t>edýärler</a:t>
            </a:r>
            <a:r>
              <a:rPr lang="en-US" sz="3000" dirty="0">
                <a:solidFill>
                  <a:schemeClr val="bg1"/>
                </a:solidFill>
              </a:rPr>
              <a:t>. </a:t>
            </a:r>
            <a:r>
              <a:rPr lang="en-US" sz="3000" dirty="0" err="1">
                <a:solidFill>
                  <a:schemeClr val="bg1"/>
                </a:solidFill>
              </a:rPr>
              <a:t>Horezmşa</a:t>
            </a:r>
            <a:r>
              <a:rPr lang="en-US" sz="3000" dirty="0">
                <a:solidFill>
                  <a:schemeClr val="bg1"/>
                </a:solidFill>
              </a:rPr>
              <a:t> </a:t>
            </a:r>
            <a:r>
              <a:rPr lang="en-US" sz="3000" dirty="0" err="1">
                <a:solidFill>
                  <a:schemeClr val="bg1"/>
                </a:solidFill>
              </a:rPr>
              <a:t>ejesiniň</a:t>
            </a:r>
            <a:r>
              <a:rPr lang="en-US" sz="3000" dirty="0">
                <a:solidFill>
                  <a:schemeClr val="bg1"/>
                </a:solidFill>
              </a:rPr>
              <a:t> </a:t>
            </a:r>
            <a:r>
              <a:rPr lang="en-US" sz="3000" dirty="0" err="1">
                <a:solidFill>
                  <a:schemeClr val="bg1"/>
                </a:solidFill>
              </a:rPr>
              <a:t>garşysyna</a:t>
            </a:r>
            <a:r>
              <a:rPr lang="en-US" sz="3000" dirty="0">
                <a:solidFill>
                  <a:schemeClr val="bg1"/>
                </a:solidFill>
              </a:rPr>
              <a:t> </a:t>
            </a:r>
            <a:r>
              <a:rPr lang="en-US" sz="3000" dirty="0" err="1">
                <a:solidFill>
                  <a:schemeClr val="bg1"/>
                </a:solidFill>
              </a:rPr>
              <a:t>gidip</a:t>
            </a:r>
            <a:r>
              <a:rPr lang="en-US" sz="3000" dirty="0">
                <a:solidFill>
                  <a:schemeClr val="bg1"/>
                </a:solidFill>
              </a:rPr>
              <a:t> </a:t>
            </a:r>
            <a:r>
              <a:rPr lang="en-US" sz="3000" dirty="0" err="1">
                <a:solidFill>
                  <a:schemeClr val="bg1"/>
                </a:solidFill>
              </a:rPr>
              <a:t>bilmeýär</a:t>
            </a:r>
            <a:r>
              <a:rPr lang="en-US" sz="3000" dirty="0">
                <a:solidFill>
                  <a:schemeClr val="bg1"/>
                </a:solidFill>
              </a:rPr>
              <a:t>. </a:t>
            </a:r>
            <a:r>
              <a:rPr lang="en-US" sz="3000" dirty="0" err="1">
                <a:solidFill>
                  <a:schemeClr val="bg1"/>
                </a:solidFill>
              </a:rPr>
              <a:t>Türkan</a:t>
            </a:r>
            <a:r>
              <a:rPr lang="en-US" sz="3000" dirty="0">
                <a:solidFill>
                  <a:schemeClr val="bg1"/>
                </a:solidFill>
              </a:rPr>
              <a:t> </a:t>
            </a:r>
            <a:r>
              <a:rPr lang="en-US" sz="3000" dirty="0" err="1">
                <a:solidFill>
                  <a:schemeClr val="bg1"/>
                </a:solidFill>
              </a:rPr>
              <a:t>hatyn</a:t>
            </a:r>
            <a:r>
              <a:rPr lang="en-US" sz="3000" dirty="0">
                <a:solidFill>
                  <a:schemeClr val="bg1"/>
                </a:solidFill>
              </a:rPr>
              <a:t> </a:t>
            </a:r>
            <a:r>
              <a:rPr lang="en-US" sz="3000" dirty="0" err="1">
                <a:solidFill>
                  <a:schemeClr val="bg1"/>
                </a:solidFill>
              </a:rPr>
              <a:t>öz</a:t>
            </a:r>
            <a:r>
              <a:rPr lang="en-US" sz="3000" dirty="0">
                <a:solidFill>
                  <a:schemeClr val="bg1"/>
                </a:solidFill>
              </a:rPr>
              <a:t> </a:t>
            </a:r>
            <a:r>
              <a:rPr lang="en-US" sz="3000" dirty="0" err="1">
                <a:solidFill>
                  <a:schemeClr val="bg1"/>
                </a:solidFill>
              </a:rPr>
              <a:t>diýenini</a:t>
            </a:r>
            <a:r>
              <a:rPr lang="en-US" sz="3000" dirty="0">
                <a:solidFill>
                  <a:schemeClr val="bg1"/>
                </a:solidFill>
              </a:rPr>
              <a:t> </a:t>
            </a:r>
            <a:r>
              <a:rPr lang="en-US" sz="3000" dirty="0" err="1">
                <a:solidFill>
                  <a:schemeClr val="bg1"/>
                </a:solidFill>
              </a:rPr>
              <a:t>ýöredýär</a:t>
            </a:r>
            <a:r>
              <a:rPr lang="en-US" sz="3000" dirty="0">
                <a:solidFill>
                  <a:schemeClr val="bg1"/>
                </a:solidFill>
              </a:rPr>
              <a:t>. </a:t>
            </a:r>
            <a:r>
              <a:rPr lang="en-US" sz="3000" dirty="0" err="1">
                <a:solidFill>
                  <a:schemeClr val="bg1"/>
                </a:solidFill>
              </a:rPr>
              <a:t>Köneürgenç</a:t>
            </a:r>
            <a:r>
              <a:rPr lang="en-US" sz="3000" dirty="0">
                <a:solidFill>
                  <a:schemeClr val="bg1"/>
                </a:solidFill>
              </a:rPr>
              <a:t> </a:t>
            </a:r>
            <a:r>
              <a:rPr lang="en-US" sz="3000" dirty="0" err="1">
                <a:solidFill>
                  <a:schemeClr val="bg1"/>
                </a:solidFill>
              </a:rPr>
              <a:t>tükmenleriniň</a:t>
            </a:r>
            <a:r>
              <a:rPr lang="en-US" sz="3000" dirty="0">
                <a:solidFill>
                  <a:schemeClr val="bg1"/>
                </a:solidFill>
              </a:rPr>
              <a:t> </a:t>
            </a:r>
            <a:r>
              <a:rPr lang="en-US" sz="3000" dirty="0" err="1">
                <a:solidFill>
                  <a:schemeClr val="bg1"/>
                </a:solidFill>
              </a:rPr>
              <a:t>döwletiniň</a:t>
            </a:r>
            <a:r>
              <a:rPr lang="en-US" sz="3000" dirty="0">
                <a:solidFill>
                  <a:schemeClr val="bg1"/>
                </a:solidFill>
              </a:rPr>
              <a:t> </a:t>
            </a:r>
            <a:r>
              <a:rPr lang="en-US" sz="3000" dirty="0" err="1">
                <a:solidFill>
                  <a:schemeClr val="bg1"/>
                </a:solidFill>
              </a:rPr>
              <a:t>şeýle</a:t>
            </a:r>
            <a:r>
              <a:rPr lang="en-US" sz="3000" dirty="0">
                <a:solidFill>
                  <a:schemeClr val="bg1"/>
                </a:solidFill>
              </a:rPr>
              <a:t> </a:t>
            </a:r>
            <a:r>
              <a:rPr lang="en-US" sz="3000" dirty="0" err="1">
                <a:solidFill>
                  <a:schemeClr val="bg1"/>
                </a:solidFill>
              </a:rPr>
              <a:t>güýçli</a:t>
            </a:r>
            <a:r>
              <a:rPr lang="en-US" sz="3000" dirty="0">
                <a:solidFill>
                  <a:schemeClr val="bg1"/>
                </a:solidFill>
              </a:rPr>
              <a:t> </a:t>
            </a:r>
            <a:r>
              <a:rPr lang="en-US" sz="3000" dirty="0" err="1">
                <a:solidFill>
                  <a:schemeClr val="bg1"/>
                </a:solidFill>
              </a:rPr>
              <a:t>ösen</a:t>
            </a:r>
            <a:r>
              <a:rPr lang="en-US" sz="3000" dirty="0">
                <a:solidFill>
                  <a:schemeClr val="bg1"/>
                </a:solidFill>
              </a:rPr>
              <a:t> </a:t>
            </a:r>
            <a:r>
              <a:rPr lang="en-US" sz="3000" dirty="0" err="1">
                <a:solidFill>
                  <a:schemeClr val="bg1"/>
                </a:solidFill>
              </a:rPr>
              <a:t>ýagdaýynda</a:t>
            </a:r>
            <a:r>
              <a:rPr lang="en-US" sz="3000" dirty="0">
                <a:solidFill>
                  <a:schemeClr val="bg1"/>
                </a:solidFill>
              </a:rPr>
              <a:t> </a:t>
            </a:r>
            <a:r>
              <a:rPr lang="en-US" sz="3000" dirty="0" err="1">
                <a:solidFill>
                  <a:schemeClr val="bg1"/>
                </a:solidFill>
              </a:rPr>
              <a:t>ýurduň</a:t>
            </a:r>
            <a:r>
              <a:rPr lang="en-US" sz="3000" dirty="0">
                <a:solidFill>
                  <a:schemeClr val="bg1"/>
                </a:solidFill>
              </a:rPr>
              <a:t> </a:t>
            </a:r>
            <a:r>
              <a:rPr lang="en-US" sz="3000" dirty="0" err="1">
                <a:solidFill>
                  <a:schemeClr val="bg1"/>
                </a:solidFill>
              </a:rPr>
              <a:t>içinde</a:t>
            </a:r>
            <a:r>
              <a:rPr lang="en-US" sz="3000" dirty="0">
                <a:solidFill>
                  <a:schemeClr val="bg1"/>
                </a:solidFill>
              </a:rPr>
              <a:t> </a:t>
            </a:r>
            <a:r>
              <a:rPr lang="en-US" sz="3000" dirty="0" err="1">
                <a:solidFill>
                  <a:schemeClr val="bg1"/>
                </a:solidFill>
              </a:rPr>
              <a:t>agzalalyk</a:t>
            </a:r>
            <a:r>
              <a:rPr lang="en-US" sz="3000" dirty="0">
                <a:solidFill>
                  <a:schemeClr val="bg1"/>
                </a:solidFill>
              </a:rPr>
              <a:t>, </a:t>
            </a:r>
            <a:r>
              <a:rPr lang="en-US" sz="3000" dirty="0" err="1">
                <a:solidFill>
                  <a:schemeClr val="bg1"/>
                </a:solidFill>
              </a:rPr>
              <a:t>gapma-garşylyklar</a:t>
            </a:r>
            <a:r>
              <a:rPr lang="en-US" sz="3000" dirty="0">
                <a:solidFill>
                  <a:schemeClr val="bg1"/>
                </a:solidFill>
              </a:rPr>
              <a:t> </a:t>
            </a:r>
            <a:r>
              <a:rPr lang="en-US" sz="3000" dirty="0" err="1" smtClean="0">
                <a:solidFill>
                  <a:schemeClr val="bg1"/>
                </a:solidFill>
              </a:rPr>
              <a:t>başlaýar</a:t>
            </a:r>
            <a:r>
              <a:rPr lang="tk-TM" sz="3000" dirty="0" smtClean="0">
                <a:solidFill>
                  <a:schemeClr val="bg1"/>
                </a:solidFill>
              </a:rPr>
              <a:t>;</a:t>
            </a:r>
            <a:endParaRPr lang="ru-RU" sz="3000" dirty="0">
              <a:solidFill>
                <a:schemeClr val="bg1"/>
              </a:solidFill>
            </a:endParaRPr>
          </a:p>
        </p:txBody>
      </p:sp>
    </p:spTree>
    <p:extLst>
      <p:ext uri="{BB962C8B-B14F-4D97-AF65-F5344CB8AC3E}">
        <p14:creationId xmlns:p14="http://schemas.microsoft.com/office/powerpoint/2010/main" val="180775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5"/>
            <a:ext cx="10515600" cy="743239"/>
          </a:xfrm>
        </p:spPr>
        <p:txBody>
          <a:bodyPr/>
          <a:lstStyle/>
          <a:p>
            <a:endParaRPr lang="ru-RU" dirty="0"/>
          </a:p>
        </p:txBody>
      </p:sp>
      <p:sp>
        <p:nvSpPr>
          <p:cNvPr id="3" name="Объект 2"/>
          <p:cNvSpPr>
            <a:spLocks noGrp="1"/>
          </p:cNvSpPr>
          <p:nvPr>
            <p:ph idx="1"/>
          </p:nvPr>
        </p:nvSpPr>
        <p:spPr>
          <a:xfrm>
            <a:off x="429491" y="1343891"/>
            <a:ext cx="11443854" cy="5181600"/>
          </a:xfrm>
        </p:spPr>
        <p:txBody>
          <a:bodyPr>
            <a:normAutofit/>
          </a:bodyPr>
          <a:lstStyle/>
          <a:p>
            <a:pPr algn="just">
              <a:buFont typeface="Wingdings" pitchFamily="2" charset="2"/>
              <a:buChar char="v"/>
            </a:pPr>
            <a:r>
              <a:rPr lang="en-US" sz="3200" dirty="0" err="1">
                <a:solidFill>
                  <a:schemeClr val="bg1"/>
                </a:solidFill>
              </a:rPr>
              <a:t>Netijede</a:t>
            </a:r>
            <a:r>
              <a:rPr lang="en-US" sz="3200" dirty="0">
                <a:solidFill>
                  <a:schemeClr val="bg1"/>
                </a:solidFill>
              </a:rPr>
              <a:t>, </a:t>
            </a:r>
            <a:r>
              <a:rPr lang="en-US" sz="3200" dirty="0" err="1">
                <a:solidFill>
                  <a:schemeClr val="bg1"/>
                </a:solidFill>
              </a:rPr>
              <a:t>şeýle</a:t>
            </a:r>
            <a:r>
              <a:rPr lang="en-US" sz="3200" dirty="0">
                <a:solidFill>
                  <a:schemeClr val="bg1"/>
                </a:solidFill>
              </a:rPr>
              <a:t> </a:t>
            </a:r>
            <a:r>
              <a:rPr lang="en-US" sz="3200" dirty="0" err="1">
                <a:solidFill>
                  <a:schemeClr val="bg1"/>
                </a:solidFill>
              </a:rPr>
              <a:t>ýagdaý</a:t>
            </a:r>
            <a:r>
              <a:rPr lang="en-US" sz="3200" dirty="0">
                <a:solidFill>
                  <a:schemeClr val="bg1"/>
                </a:solidFill>
              </a:rPr>
              <a:t> </a:t>
            </a:r>
            <a:r>
              <a:rPr lang="en-US" sz="3200" dirty="0" err="1">
                <a:solidFill>
                  <a:schemeClr val="bg1"/>
                </a:solidFill>
              </a:rPr>
              <a:t>Horezmşalar</a:t>
            </a:r>
            <a:r>
              <a:rPr lang="en-US" sz="3200" dirty="0">
                <a:solidFill>
                  <a:schemeClr val="bg1"/>
                </a:solidFill>
              </a:rPr>
              <a:t> </a:t>
            </a:r>
            <a:r>
              <a:rPr lang="en-US" sz="3200" dirty="0" err="1">
                <a:solidFill>
                  <a:schemeClr val="bg1"/>
                </a:solidFill>
              </a:rPr>
              <a:t>döwletiniň</a:t>
            </a:r>
            <a:r>
              <a:rPr lang="en-US" sz="3200" dirty="0">
                <a:solidFill>
                  <a:schemeClr val="bg1"/>
                </a:solidFill>
              </a:rPr>
              <a:t> </a:t>
            </a:r>
            <a:r>
              <a:rPr lang="en-US" sz="3200" dirty="0" err="1">
                <a:solidFill>
                  <a:schemeClr val="bg1"/>
                </a:solidFill>
              </a:rPr>
              <a:t>agyr</a:t>
            </a:r>
            <a:r>
              <a:rPr lang="en-US" sz="3200" dirty="0">
                <a:solidFill>
                  <a:schemeClr val="bg1"/>
                </a:solidFill>
              </a:rPr>
              <a:t> </a:t>
            </a:r>
            <a:r>
              <a:rPr lang="en-US" sz="3200" dirty="0" err="1">
                <a:solidFill>
                  <a:schemeClr val="bg1"/>
                </a:solidFill>
              </a:rPr>
              <a:t>synaga</a:t>
            </a:r>
            <a:r>
              <a:rPr lang="en-US" sz="3200" dirty="0">
                <a:solidFill>
                  <a:schemeClr val="bg1"/>
                </a:solidFill>
              </a:rPr>
              <a:t> </a:t>
            </a:r>
            <a:r>
              <a:rPr lang="en-US" sz="3200" dirty="0" err="1">
                <a:solidFill>
                  <a:schemeClr val="bg1"/>
                </a:solidFill>
              </a:rPr>
              <a:t>döz</a:t>
            </a:r>
            <a:r>
              <a:rPr lang="en-US" sz="3200" dirty="0">
                <a:solidFill>
                  <a:schemeClr val="bg1"/>
                </a:solidFill>
              </a:rPr>
              <a:t> </a:t>
            </a:r>
            <a:r>
              <a:rPr lang="en-US" sz="3200" dirty="0" err="1">
                <a:solidFill>
                  <a:schemeClr val="bg1"/>
                </a:solidFill>
              </a:rPr>
              <a:t>gelmän</a:t>
            </a:r>
            <a:r>
              <a:rPr lang="en-US" sz="3200" dirty="0">
                <a:solidFill>
                  <a:schemeClr val="bg1"/>
                </a:solidFill>
              </a:rPr>
              <a:t>, </a:t>
            </a:r>
            <a:r>
              <a:rPr lang="en-US" sz="3200" dirty="0" err="1">
                <a:solidFill>
                  <a:schemeClr val="bg1"/>
                </a:solidFill>
              </a:rPr>
              <a:t>Çingiz</a:t>
            </a:r>
            <a:r>
              <a:rPr lang="en-US" sz="3200" dirty="0">
                <a:solidFill>
                  <a:schemeClr val="bg1"/>
                </a:solidFill>
              </a:rPr>
              <a:t> </a:t>
            </a:r>
            <a:r>
              <a:rPr lang="en-US" sz="3200" dirty="0" err="1">
                <a:solidFill>
                  <a:schemeClr val="bg1"/>
                </a:solidFill>
              </a:rPr>
              <a:t>hanyň</a:t>
            </a:r>
            <a:r>
              <a:rPr lang="en-US" sz="3200" dirty="0">
                <a:solidFill>
                  <a:schemeClr val="bg1"/>
                </a:solidFill>
              </a:rPr>
              <a:t> </a:t>
            </a:r>
            <a:r>
              <a:rPr lang="en-US" sz="3200" dirty="0" err="1">
                <a:solidFill>
                  <a:schemeClr val="bg1"/>
                </a:solidFill>
              </a:rPr>
              <a:t>öňünde</a:t>
            </a:r>
            <a:r>
              <a:rPr lang="en-US" sz="3200" dirty="0">
                <a:solidFill>
                  <a:schemeClr val="bg1"/>
                </a:solidFill>
              </a:rPr>
              <a:t> </a:t>
            </a:r>
            <a:r>
              <a:rPr lang="en-US" sz="3200" dirty="0" err="1">
                <a:solidFill>
                  <a:schemeClr val="bg1"/>
                </a:solidFill>
              </a:rPr>
              <a:t>boýun</a:t>
            </a:r>
            <a:r>
              <a:rPr lang="en-US" sz="3200" dirty="0">
                <a:solidFill>
                  <a:schemeClr val="bg1"/>
                </a:solidFill>
              </a:rPr>
              <a:t> </a:t>
            </a:r>
            <a:r>
              <a:rPr lang="en-US" sz="3200" dirty="0" err="1">
                <a:solidFill>
                  <a:schemeClr val="bg1"/>
                </a:solidFill>
              </a:rPr>
              <a:t>egmegine</a:t>
            </a:r>
            <a:r>
              <a:rPr lang="en-US" sz="3200" dirty="0">
                <a:solidFill>
                  <a:schemeClr val="bg1"/>
                </a:solidFill>
              </a:rPr>
              <a:t> </a:t>
            </a:r>
            <a:r>
              <a:rPr lang="en-US" sz="3200" dirty="0" err="1" smtClean="0">
                <a:solidFill>
                  <a:schemeClr val="bg1"/>
                </a:solidFill>
              </a:rPr>
              <a:t>getiripdir</a:t>
            </a:r>
            <a:r>
              <a:rPr lang="en-US" sz="3200" dirty="0" smtClean="0">
                <a:solidFill>
                  <a:schemeClr val="bg1"/>
                </a:solidFill>
              </a:rPr>
              <a:t>.</a:t>
            </a:r>
            <a:endParaRPr lang="tk-TM" sz="3200" dirty="0">
              <a:solidFill>
                <a:schemeClr val="bg1"/>
              </a:solidFill>
            </a:endParaRPr>
          </a:p>
          <a:p>
            <a:pPr algn="just">
              <a:buFont typeface="Wingdings" pitchFamily="2" charset="2"/>
              <a:buChar char="v"/>
            </a:pPr>
            <a:r>
              <a:rPr lang="en-US" sz="3200" dirty="0" err="1" smtClean="0">
                <a:solidFill>
                  <a:schemeClr val="bg1"/>
                </a:solidFill>
              </a:rPr>
              <a:t>Gürgenjiň</a:t>
            </a:r>
            <a:r>
              <a:rPr lang="en-US" sz="3200" dirty="0" smtClean="0">
                <a:solidFill>
                  <a:schemeClr val="bg1"/>
                </a:solidFill>
              </a:rPr>
              <a:t> </a:t>
            </a:r>
            <a:r>
              <a:rPr lang="en-US" sz="3200" dirty="0" err="1">
                <a:solidFill>
                  <a:schemeClr val="bg1"/>
                </a:solidFill>
              </a:rPr>
              <a:t>syýasy-medeni</a:t>
            </a:r>
            <a:r>
              <a:rPr lang="en-US" sz="3200" dirty="0">
                <a:solidFill>
                  <a:schemeClr val="bg1"/>
                </a:solidFill>
              </a:rPr>
              <a:t> </a:t>
            </a:r>
            <a:r>
              <a:rPr lang="en-US" sz="3200" dirty="0" err="1">
                <a:solidFill>
                  <a:schemeClr val="bg1"/>
                </a:solidFill>
              </a:rPr>
              <a:t>ösüşi</a:t>
            </a:r>
            <a:r>
              <a:rPr lang="en-US" sz="3200" dirty="0">
                <a:solidFill>
                  <a:schemeClr val="bg1"/>
                </a:solidFill>
              </a:rPr>
              <a:t>. </a:t>
            </a:r>
            <a:r>
              <a:rPr lang="en-US" sz="3200" dirty="0" err="1">
                <a:solidFill>
                  <a:schemeClr val="bg1"/>
                </a:solidFill>
              </a:rPr>
              <a:t>Köneürgenç</a:t>
            </a:r>
            <a:r>
              <a:rPr lang="en-US" sz="3200" dirty="0">
                <a:solidFill>
                  <a:schemeClr val="bg1"/>
                </a:solidFill>
              </a:rPr>
              <a:t> </a:t>
            </a:r>
            <a:r>
              <a:rPr lang="en-US" sz="3200" dirty="0" err="1">
                <a:solidFill>
                  <a:schemeClr val="bg1"/>
                </a:solidFill>
              </a:rPr>
              <a:t>türkmen</a:t>
            </a:r>
            <a:r>
              <a:rPr lang="en-US" sz="3200" dirty="0">
                <a:solidFill>
                  <a:schemeClr val="bg1"/>
                </a:solidFill>
              </a:rPr>
              <a:t> </a:t>
            </a:r>
            <a:r>
              <a:rPr lang="en-US" sz="3200" dirty="0" err="1">
                <a:solidFill>
                  <a:schemeClr val="bg1"/>
                </a:solidFill>
              </a:rPr>
              <a:t>döwleti</a:t>
            </a:r>
            <a:r>
              <a:rPr lang="en-US" sz="3200" dirty="0">
                <a:solidFill>
                  <a:schemeClr val="bg1"/>
                </a:solidFill>
              </a:rPr>
              <a:t> XII-XIII </a:t>
            </a:r>
            <a:r>
              <a:rPr lang="en-US" sz="3200" dirty="0" err="1">
                <a:solidFill>
                  <a:schemeClr val="bg1"/>
                </a:solidFill>
              </a:rPr>
              <a:t>asyrlaryň</a:t>
            </a:r>
            <a:r>
              <a:rPr lang="en-US" sz="3200" dirty="0">
                <a:solidFill>
                  <a:schemeClr val="bg1"/>
                </a:solidFill>
              </a:rPr>
              <a:t> </a:t>
            </a:r>
            <a:r>
              <a:rPr lang="en-US" sz="3200" dirty="0" err="1">
                <a:solidFill>
                  <a:schemeClr val="bg1"/>
                </a:solidFill>
              </a:rPr>
              <a:t>sepgidinde</a:t>
            </a:r>
            <a:r>
              <a:rPr lang="en-US" sz="3200" dirty="0">
                <a:solidFill>
                  <a:schemeClr val="bg1"/>
                </a:solidFill>
              </a:rPr>
              <a:t> </a:t>
            </a:r>
            <a:r>
              <a:rPr lang="en-US" sz="3200" dirty="0" err="1">
                <a:solidFill>
                  <a:schemeClr val="bg1"/>
                </a:solidFill>
              </a:rPr>
              <a:t>Merkezi</a:t>
            </a:r>
            <a:r>
              <a:rPr lang="en-US" sz="3200" dirty="0">
                <a:solidFill>
                  <a:schemeClr val="bg1"/>
                </a:solidFill>
              </a:rPr>
              <a:t> </a:t>
            </a:r>
            <a:r>
              <a:rPr lang="en-US" sz="3200" dirty="0" err="1">
                <a:solidFill>
                  <a:schemeClr val="bg1"/>
                </a:solidFill>
              </a:rPr>
              <a:t>Aziýany</a:t>
            </a:r>
            <a:r>
              <a:rPr lang="en-US" sz="3200" dirty="0">
                <a:solidFill>
                  <a:schemeClr val="bg1"/>
                </a:solidFill>
              </a:rPr>
              <a:t>, </a:t>
            </a:r>
            <a:r>
              <a:rPr lang="en-US" sz="3200" dirty="0" err="1">
                <a:solidFill>
                  <a:schemeClr val="bg1"/>
                </a:solidFill>
              </a:rPr>
              <a:t>Owganystany</a:t>
            </a:r>
            <a:r>
              <a:rPr lang="en-US" sz="3200" dirty="0">
                <a:solidFill>
                  <a:schemeClr val="bg1"/>
                </a:solidFill>
              </a:rPr>
              <a:t>, </a:t>
            </a:r>
            <a:r>
              <a:rPr lang="en-US" sz="3200" dirty="0" err="1">
                <a:solidFill>
                  <a:schemeClr val="bg1"/>
                </a:solidFill>
              </a:rPr>
              <a:t>Demirgazyk</a:t>
            </a:r>
            <a:r>
              <a:rPr lang="en-US" sz="3200" dirty="0">
                <a:solidFill>
                  <a:schemeClr val="bg1"/>
                </a:solidFill>
              </a:rPr>
              <a:t> </a:t>
            </a:r>
            <a:r>
              <a:rPr lang="en-US" sz="3200" dirty="0" err="1">
                <a:solidFill>
                  <a:schemeClr val="bg1"/>
                </a:solidFill>
              </a:rPr>
              <a:t>Hindistany</a:t>
            </a:r>
            <a:r>
              <a:rPr lang="en-US" sz="3200" dirty="0">
                <a:solidFill>
                  <a:schemeClr val="bg1"/>
                </a:solidFill>
              </a:rPr>
              <a:t>, </a:t>
            </a:r>
            <a:r>
              <a:rPr lang="en-US" sz="3200" dirty="0" err="1">
                <a:solidFill>
                  <a:schemeClr val="bg1"/>
                </a:solidFill>
              </a:rPr>
              <a:t>Eýrany</a:t>
            </a:r>
            <a:r>
              <a:rPr lang="en-US" sz="3200" dirty="0">
                <a:solidFill>
                  <a:schemeClr val="bg1"/>
                </a:solidFill>
              </a:rPr>
              <a:t>, </a:t>
            </a:r>
            <a:r>
              <a:rPr lang="en-US" sz="3200" dirty="0" err="1">
                <a:solidFill>
                  <a:schemeClr val="bg1"/>
                </a:solidFill>
              </a:rPr>
              <a:t>Yragy</a:t>
            </a:r>
            <a:r>
              <a:rPr lang="en-US" sz="3200" dirty="0">
                <a:solidFill>
                  <a:schemeClr val="bg1"/>
                </a:solidFill>
              </a:rPr>
              <a:t> </a:t>
            </a:r>
            <a:r>
              <a:rPr lang="en-US" sz="3200" dirty="0" err="1">
                <a:solidFill>
                  <a:schemeClr val="bg1"/>
                </a:solidFill>
              </a:rPr>
              <a:t>öz</a:t>
            </a:r>
            <a:r>
              <a:rPr lang="en-US" sz="3200" dirty="0">
                <a:solidFill>
                  <a:schemeClr val="bg1"/>
                </a:solidFill>
              </a:rPr>
              <a:t> </a:t>
            </a:r>
            <a:r>
              <a:rPr lang="en-US" sz="3200" dirty="0" err="1">
                <a:solidFill>
                  <a:schemeClr val="bg1"/>
                </a:solidFill>
              </a:rPr>
              <a:t>tabynlygynda</a:t>
            </a:r>
            <a:r>
              <a:rPr lang="en-US" sz="3200" dirty="0">
                <a:solidFill>
                  <a:schemeClr val="bg1"/>
                </a:solidFill>
              </a:rPr>
              <a:t> </a:t>
            </a:r>
            <a:r>
              <a:rPr lang="en-US" sz="3200" dirty="0" err="1" smtClean="0">
                <a:solidFill>
                  <a:schemeClr val="bg1"/>
                </a:solidFill>
              </a:rPr>
              <a:t>saklapdyr</a:t>
            </a:r>
            <a:r>
              <a:rPr lang="en-US" sz="3200" dirty="0" smtClean="0">
                <a:solidFill>
                  <a:schemeClr val="bg1"/>
                </a:solidFill>
              </a:rPr>
              <a:t>.</a:t>
            </a:r>
            <a:endParaRPr lang="tk-TM" sz="3200" dirty="0" smtClean="0">
              <a:solidFill>
                <a:schemeClr val="bg1"/>
              </a:solidFill>
            </a:endParaRPr>
          </a:p>
          <a:p>
            <a:pPr algn="just">
              <a:buFont typeface="Wingdings" pitchFamily="2" charset="2"/>
              <a:buChar char="v"/>
            </a:pPr>
            <a:r>
              <a:rPr lang="en-US" sz="3200" dirty="0" err="1" smtClean="0">
                <a:solidFill>
                  <a:schemeClr val="bg1"/>
                </a:solidFill>
              </a:rPr>
              <a:t>Köneürgenç</a:t>
            </a:r>
            <a:r>
              <a:rPr lang="en-US" sz="3200" dirty="0" smtClean="0">
                <a:solidFill>
                  <a:schemeClr val="bg1"/>
                </a:solidFill>
              </a:rPr>
              <a:t> </a:t>
            </a:r>
            <a:r>
              <a:rPr lang="en-US" sz="3200" dirty="0" err="1">
                <a:solidFill>
                  <a:schemeClr val="bg1"/>
                </a:solidFill>
              </a:rPr>
              <a:t>türkmenleriniň</a:t>
            </a:r>
            <a:r>
              <a:rPr lang="en-US" sz="3200" dirty="0">
                <a:solidFill>
                  <a:schemeClr val="bg1"/>
                </a:solidFill>
              </a:rPr>
              <a:t> </a:t>
            </a:r>
            <a:r>
              <a:rPr lang="en-US" sz="3200" dirty="0" err="1">
                <a:solidFill>
                  <a:schemeClr val="bg1"/>
                </a:solidFill>
              </a:rPr>
              <a:t>döwletiniň</a:t>
            </a:r>
            <a:r>
              <a:rPr lang="en-US" sz="3200" dirty="0">
                <a:solidFill>
                  <a:schemeClr val="bg1"/>
                </a:solidFill>
              </a:rPr>
              <a:t> </a:t>
            </a:r>
            <a:r>
              <a:rPr lang="en-US" sz="3200" dirty="0" err="1">
                <a:solidFill>
                  <a:schemeClr val="bg1"/>
                </a:solidFill>
              </a:rPr>
              <a:t>garamagynda</a:t>
            </a:r>
            <a:r>
              <a:rPr lang="en-US" sz="3200" dirty="0">
                <a:solidFill>
                  <a:schemeClr val="bg1"/>
                </a:solidFill>
              </a:rPr>
              <a:t> 400-den </a:t>
            </a:r>
            <a:r>
              <a:rPr lang="en-US" sz="3200" dirty="0" err="1">
                <a:solidFill>
                  <a:schemeClr val="bg1"/>
                </a:solidFill>
              </a:rPr>
              <a:t>gowrak</a:t>
            </a:r>
            <a:r>
              <a:rPr lang="en-US" sz="3200" dirty="0">
                <a:solidFill>
                  <a:schemeClr val="bg1"/>
                </a:solidFill>
              </a:rPr>
              <a:t> </a:t>
            </a:r>
            <a:r>
              <a:rPr lang="en-US" sz="3200" dirty="0" err="1">
                <a:solidFill>
                  <a:schemeClr val="bg1"/>
                </a:solidFill>
              </a:rPr>
              <a:t>şäher</a:t>
            </a:r>
            <a:r>
              <a:rPr lang="en-US" sz="3200" dirty="0">
                <a:solidFill>
                  <a:schemeClr val="bg1"/>
                </a:solidFill>
              </a:rPr>
              <a:t> </a:t>
            </a:r>
            <a:r>
              <a:rPr lang="en-US" sz="3200" dirty="0" err="1">
                <a:solidFill>
                  <a:schemeClr val="bg1"/>
                </a:solidFill>
              </a:rPr>
              <a:t>bolupdyr</a:t>
            </a:r>
            <a:r>
              <a:rPr lang="en-US" sz="3200" dirty="0">
                <a:solidFill>
                  <a:schemeClr val="bg1"/>
                </a:solidFill>
              </a:rPr>
              <a:t>. </a:t>
            </a:r>
            <a:r>
              <a:rPr lang="en-US" sz="3200" dirty="0" err="1">
                <a:solidFill>
                  <a:schemeClr val="bg1"/>
                </a:solidFill>
              </a:rPr>
              <a:t>Ýurtda</a:t>
            </a:r>
            <a:r>
              <a:rPr lang="en-US" sz="3200" dirty="0">
                <a:solidFill>
                  <a:schemeClr val="bg1"/>
                </a:solidFill>
              </a:rPr>
              <a:t> </a:t>
            </a:r>
            <a:r>
              <a:rPr lang="en-US" sz="3200" dirty="0" err="1">
                <a:solidFill>
                  <a:schemeClr val="bg1"/>
                </a:solidFill>
              </a:rPr>
              <a:t>ekerançylyk</a:t>
            </a:r>
            <a:r>
              <a:rPr lang="en-US" sz="3200" dirty="0">
                <a:solidFill>
                  <a:schemeClr val="bg1"/>
                </a:solidFill>
              </a:rPr>
              <a:t>, </a:t>
            </a:r>
            <a:r>
              <a:rPr lang="en-US" sz="3200" dirty="0" err="1">
                <a:solidFill>
                  <a:schemeClr val="bg1"/>
                </a:solidFill>
              </a:rPr>
              <a:t>senetçilik</a:t>
            </a:r>
            <a:r>
              <a:rPr lang="en-US" sz="3200" dirty="0">
                <a:solidFill>
                  <a:schemeClr val="bg1"/>
                </a:solidFill>
              </a:rPr>
              <a:t>, </a:t>
            </a:r>
            <a:r>
              <a:rPr lang="en-US" sz="3200" dirty="0" err="1">
                <a:solidFill>
                  <a:schemeClr val="bg1"/>
                </a:solidFill>
              </a:rPr>
              <a:t>hünärmentçilik</a:t>
            </a:r>
            <a:r>
              <a:rPr lang="en-US" sz="3200" dirty="0">
                <a:solidFill>
                  <a:schemeClr val="bg1"/>
                </a:solidFill>
              </a:rPr>
              <a:t> </a:t>
            </a:r>
            <a:r>
              <a:rPr lang="en-US" sz="3200" dirty="0" err="1">
                <a:solidFill>
                  <a:schemeClr val="bg1"/>
                </a:solidFill>
              </a:rPr>
              <a:t>ylym</a:t>
            </a:r>
            <a:r>
              <a:rPr lang="en-US" sz="3200" dirty="0">
                <a:solidFill>
                  <a:schemeClr val="bg1"/>
                </a:solidFill>
              </a:rPr>
              <a:t> we </a:t>
            </a:r>
            <a:r>
              <a:rPr lang="en-US" sz="3200" dirty="0" err="1">
                <a:solidFill>
                  <a:schemeClr val="bg1"/>
                </a:solidFill>
              </a:rPr>
              <a:t>medeniýet</a:t>
            </a:r>
            <a:r>
              <a:rPr lang="en-US" sz="3200" dirty="0">
                <a:solidFill>
                  <a:schemeClr val="bg1"/>
                </a:solidFill>
              </a:rPr>
              <a:t> </a:t>
            </a:r>
            <a:r>
              <a:rPr lang="en-US" sz="3200" dirty="0" err="1">
                <a:solidFill>
                  <a:schemeClr val="bg1"/>
                </a:solidFill>
              </a:rPr>
              <a:t>uly</a:t>
            </a:r>
            <a:r>
              <a:rPr lang="en-US" sz="3200" dirty="0">
                <a:solidFill>
                  <a:schemeClr val="bg1"/>
                </a:solidFill>
              </a:rPr>
              <a:t> </a:t>
            </a:r>
            <a:r>
              <a:rPr lang="en-US" sz="3200" dirty="0" err="1">
                <a:solidFill>
                  <a:schemeClr val="bg1"/>
                </a:solidFill>
              </a:rPr>
              <a:t>ösüşlere</a:t>
            </a:r>
            <a:r>
              <a:rPr lang="en-US" sz="3200" dirty="0">
                <a:solidFill>
                  <a:schemeClr val="bg1"/>
                </a:solidFill>
              </a:rPr>
              <a:t> </a:t>
            </a:r>
            <a:r>
              <a:rPr lang="en-US" sz="3200" dirty="0" err="1">
                <a:solidFill>
                  <a:schemeClr val="bg1"/>
                </a:solidFill>
              </a:rPr>
              <a:t>eýe</a:t>
            </a:r>
            <a:r>
              <a:rPr lang="en-US" sz="3200" dirty="0">
                <a:solidFill>
                  <a:schemeClr val="bg1"/>
                </a:solidFill>
              </a:rPr>
              <a:t> </a:t>
            </a:r>
            <a:r>
              <a:rPr lang="en-US" sz="3200" dirty="0" err="1">
                <a:solidFill>
                  <a:schemeClr val="bg1"/>
                </a:solidFill>
              </a:rPr>
              <a:t>bolupdyr</a:t>
            </a:r>
            <a:r>
              <a:rPr lang="en-US" sz="3200" dirty="0">
                <a:solidFill>
                  <a:schemeClr val="bg1"/>
                </a:solidFill>
              </a:rPr>
              <a:t>. </a:t>
            </a:r>
            <a:r>
              <a:rPr lang="en-US" sz="3200" dirty="0" err="1">
                <a:solidFill>
                  <a:schemeClr val="bg1"/>
                </a:solidFill>
              </a:rPr>
              <a:t>Ajaýyp</a:t>
            </a:r>
            <a:r>
              <a:rPr lang="en-US" sz="3200" dirty="0">
                <a:solidFill>
                  <a:schemeClr val="bg1"/>
                </a:solidFill>
              </a:rPr>
              <a:t> </a:t>
            </a:r>
            <a:r>
              <a:rPr lang="en-US" sz="3200" dirty="0" err="1">
                <a:solidFill>
                  <a:schemeClr val="bg1"/>
                </a:solidFill>
              </a:rPr>
              <a:t>şahyrlar</a:t>
            </a:r>
            <a:r>
              <a:rPr lang="en-US" sz="3200" dirty="0">
                <a:solidFill>
                  <a:schemeClr val="bg1"/>
                </a:solidFill>
              </a:rPr>
              <a:t>, </a:t>
            </a:r>
            <a:r>
              <a:rPr lang="en-US" sz="3200" dirty="0" err="1">
                <a:solidFill>
                  <a:schemeClr val="bg1"/>
                </a:solidFill>
              </a:rPr>
              <a:t>edebiýatçylar</a:t>
            </a:r>
            <a:r>
              <a:rPr lang="en-US" sz="3200" dirty="0">
                <a:solidFill>
                  <a:schemeClr val="bg1"/>
                </a:solidFill>
              </a:rPr>
              <a:t>, </a:t>
            </a:r>
            <a:r>
              <a:rPr lang="en-US" sz="3200" dirty="0" err="1">
                <a:solidFill>
                  <a:schemeClr val="bg1"/>
                </a:solidFill>
              </a:rPr>
              <a:t>taryhçylar</a:t>
            </a:r>
            <a:r>
              <a:rPr lang="en-US" sz="3200" dirty="0">
                <a:solidFill>
                  <a:schemeClr val="bg1"/>
                </a:solidFill>
              </a:rPr>
              <a:t>, </a:t>
            </a:r>
            <a:r>
              <a:rPr lang="en-US" sz="3200" dirty="0" err="1">
                <a:solidFill>
                  <a:schemeClr val="bg1"/>
                </a:solidFill>
              </a:rPr>
              <a:t>ylym</a:t>
            </a:r>
            <a:r>
              <a:rPr lang="en-US" sz="3200" dirty="0">
                <a:solidFill>
                  <a:schemeClr val="bg1"/>
                </a:solidFill>
              </a:rPr>
              <a:t> </a:t>
            </a:r>
            <a:r>
              <a:rPr lang="en-US" sz="3200" dirty="0" err="1">
                <a:solidFill>
                  <a:schemeClr val="bg1"/>
                </a:solidFill>
              </a:rPr>
              <a:t>adamlary</a:t>
            </a:r>
            <a:r>
              <a:rPr lang="en-US" sz="3200" dirty="0">
                <a:solidFill>
                  <a:schemeClr val="bg1"/>
                </a:solidFill>
              </a:rPr>
              <a:t> </a:t>
            </a:r>
            <a:r>
              <a:rPr lang="en-US" sz="3200" dirty="0" err="1">
                <a:solidFill>
                  <a:schemeClr val="bg1"/>
                </a:solidFill>
              </a:rPr>
              <a:t>Horezmde</a:t>
            </a:r>
            <a:r>
              <a:rPr lang="en-US" sz="3200" dirty="0">
                <a:solidFill>
                  <a:schemeClr val="bg1"/>
                </a:solidFill>
              </a:rPr>
              <a:t> </a:t>
            </a:r>
            <a:r>
              <a:rPr lang="en-US" sz="3200" dirty="0" err="1">
                <a:solidFill>
                  <a:schemeClr val="bg1"/>
                </a:solidFill>
              </a:rPr>
              <a:t>jemlenipdir</a:t>
            </a:r>
            <a:r>
              <a:rPr lang="en-US" sz="3200" dirty="0">
                <a:solidFill>
                  <a:schemeClr val="bg1"/>
                </a:solidFill>
              </a:rPr>
              <a:t>.</a:t>
            </a:r>
            <a:endParaRPr lang="ru-RU" sz="3200" dirty="0">
              <a:solidFill>
                <a:schemeClr val="bg1"/>
              </a:solidFill>
            </a:endParaRPr>
          </a:p>
        </p:txBody>
      </p:sp>
    </p:spTree>
    <p:extLst>
      <p:ext uri="{BB962C8B-B14F-4D97-AF65-F5344CB8AC3E}">
        <p14:creationId xmlns:p14="http://schemas.microsoft.com/office/powerpoint/2010/main" val="424853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9804" y="620688"/>
            <a:ext cx="8229600" cy="3600400"/>
          </a:xfrm>
        </p:spPr>
        <p:txBody>
          <a:bodyPr>
            <a:noAutofit/>
          </a:bodyPr>
          <a:lstStyle/>
          <a:p>
            <a:pPr algn="just"/>
            <a:r>
              <a:rPr lang="tk-TM"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Alaeddin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Muhammet</a:t>
            </a:r>
            <a:r>
              <a:rPr lang="tk-TM" sz="3200" b="1" i="1" dirty="0">
                <a:latin typeface="Times New Roman" pitchFamily="18" charset="0"/>
                <a:cs typeface="Times New Roman" pitchFamily="18" charset="0"/>
              </a:rPr>
              <a:t/>
            </a:r>
            <a:br>
              <a:rPr lang="tk-TM" sz="3200" b="1" i="1" dirty="0">
                <a:latin typeface="Times New Roman" pitchFamily="18" charset="0"/>
                <a:cs typeface="Times New Roman" pitchFamily="18" charset="0"/>
              </a:rPr>
            </a:br>
            <a:r>
              <a:rPr lang="en-US" sz="3200" dirty="0" err="1">
                <a:latin typeface="Times New Roman" pitchFamily="18" charset="0"/>
                <a:cs typeface="Times New Roman" pitchFamily="18" charset="0"/>
              </a:rPr>
              <a:t>Alaeddin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Muhammet</a:t>
            </a:r>
            <a:r>
              <a:rPr lang="en-US" sz="3200" dirty="0">
                <a:latin typeface="Times New Roman" pitchFamily="18" charset="0"/>
                <a:cs typeface="Times New Roman" pitchFamily="18" charset="0"/>
              </a:rPr>
              <a:t> II 1200-1220-nji </a:t>
            </a:r>
            <a:r>
              <a:rPr lang="en-US" sz="3200" dirty="0" err="1">
                <a:latin typeface="Times New Roman" pitchFamily="18" charset="0"/>
                <a:cs typeface="Times New Roman" pitchFamily="18" charset="0"/>
              </a:rPr>
              <a:t>ýyllarda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döwleti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dolandyrýar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Onuň</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döwründe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döwletiň</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çäkleri</a:t>
            </a:r>
            <a:r>
              <a:rPr lang="en-US" sz="3200" dirty="0">
                <a:latin typeface="Times New Roman" pitchFamily="18" charset="0"/>
                <a:cs typeface="Times New Roman" pitchFamily="18" charset="0"/>
              </a:rPr>
              <a:t> has-</a:t>
            </a:r>
            <a:r>
              <a:rPr lang="en-US" sz="3200" dirty="0" err="1">
                <a:latin typeface="Times New Roman" pitchFamily="18" charset="0"/>
                <a:cs typeface="Times New Roman" pitchFamily="18" charset="0"/>
              </a:rPr>
              <a:t>da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giňelýär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Mawerannahr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ýerleri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Gur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döwleti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tabyn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edilýär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Muhammet</a:t>
            </a:r>
            <a:r>
              <a:rPr lang="en-US" sz="3200" dirty="0">
                <a:latin typeface="Times New Roman" pitchFamily="18" charset="0"/>
                <a:cs typeface="Times New Roman" pitchFamily="18" charset="0"/>
              </a:rPr>
              <a:t> II-</a:t>
            </a:r>
            <a:r>
              <a:rPr lang="en-US" sz="3200" dirty="0" err="1">
                <a:latin typeface="Times New Roman" pitchFamily="18" charset="0"/>
                <a:cs typeface="Times New Roman" pitchFamily="18" charset="0"/>
              </a:rPr>
              <a:t>niň</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döwründe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döwletiň</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içerden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gowşamaklygy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başlanýar</a:t>
            </a:r>
            <a:r>
              <a:rPr lang="en-US" sz="3200" dirty="0">
                <a:latin typeface="Times New Roman" pitchFamily="18" charset="0"/>
                <a:cs typeface="Times New Roman" pitchFamily="18" charset="0"/>
              </a:rPr>
              <a:t>.</a:t>
            </a:r>
            <a:br>
              <a:rPr lang="en-US" sz="3200" dirty="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4" name="Рисунок 3" descr="http://img37.imageshack.us/img37/421/87760958.jpg"/>
          <p:cNvPicPr/>
          <p:nvPr/>
        </p:nvPicPr>
        <p:blipFill>
          <a:blip r:embed="rId2"/>
          <a:srcRect/>
          <a:stretch>
            <a:fillRect/>
          </a:stretch>
        </p:blipFill>
        <p:spPr bwMode="auto">
          <a:xfrm>
            <a:off x="2166910" y="4005064"/>
            <a:ext cx="8072494" cy="2424332"/>
          </a:xfrm>
          <a:prstGeom prst="rect">
            <a:avLst/>
          </a:prstGeom>
          <a:noFill/>
          <a:ln w="9525">
            <a:noFill/>
            <a:miter lim="800000"/>
            <a:headEnd/>
            <a:tailEnd/>
          </a:ln>
        </p:spPr>
      </p:pic>
    </p:spTree>
    <p:extLst>
      <p:ext uri="{BB962C8B-B14F-4D97-AF65-F5344CB8AC3E}">
        <p14:creationId xmlns:p14="http://schemas.microsoft.com/office/powerpoint/2010/main" val="404639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38200" y="365126"/>
            <a:ext cx="10515600" cy="992620"/>
          </a:xfrm>
        </p:spPr>
        <p:txBody>
          <a:bodyPr/>
          <a:lstStyle/>
          <a:p>
            <a:endParaRPr lang="ru-RU" dirty="0"/>
          </a:p>
        </p:txBody>
      </p:sp>
      <p:sp>
        <p:nvSpPr>
          <p:cNvPr id="3" name="Объект 2"/>
          <p:cNvSpPr>
            <a:spLocks noGrp="1"/>
          </p:cNvSpPr>
          <p:nvPr>
            <p:ph idx="1"/>
          </p:nvPr>
        </p:nvSpPr>
        <p:spPr>
          <a:xfrm>
            <a:off x="457200" y="1593273"/>
            <a:ext cx="11319164" cy="4973782"/>
          </a:xfrm>
        </p:spPr>
        <p:txBody>
          <a:bodyPr>
            <a:noAutofit/>
          </a:bodyPr>
          <a:lstStyle/>
          <a:p>
            <a:pPr algn="just">
              <a:buFont typeface="Wingdings" pitchFamily="2" charset="2"/>
              <a:buChar char="v"/>
            </a:pPr>
            <a:r>
              <a:rPr lang="en-US" sz="3400" dirty="0" err="1">
                <a:solidFill>
                  <a:schemeClr val="bg1"/>
                </a:solidFill>
              </a:rPr>
              <a:t>Köneürgenç</a:t>
            </a:r>
            <a:r>
              <a:rPr lang="en-US" sz="3400" dirty="0">
                <a:solidFill>
                  <a:schemeClr val="bg1"/>
                </a:solidFill>
              </a:rPr>
              <a:t> </a:t>
            </a:r>
            <a:r>
              <a:rPr lang="en-US" sz="3400" dirty="0" err="1">
                <a:solidFill>
                  <a:schemeClr val="bg1"/>
                </a:solidFill>
              </a:rPr>
              <a:t>türkmen</a:t>
            </a:r>
            <a:r>
              <a:rPr lang="en-US" sz="3400" dirty="0">
                <a:solidFill>
                  <a:schemeClr val="bg1"/>
                </a:solidFill>
              </a:rPr>
              <a:t> </a:t>
            </a:r>
            <a:r>
              <a:rPr lang="en-US" sz="3400" dirty="0" err="1">
                <a:solidFill>
                  <a:schemeClr val="bg1"/>
                </a:solidFill>
              </a:rPr>
              <a:t>döwletiniň</a:t>
            </a:r>
            <a:r>
              <a:rPr lang="en-US" sz="3400" dirty="0">
                <a:solidFill>
                  <a:schemeClr val="bg1"/>
                </a:solidFill>
              </a:rPr>
              <a:t> </a:t>
            </a:r>
            <a:r>
              <a:rPr lang="en-US" sz="3400" dirty="0" err="1">
                <a:solidFill>
                  <a:schemeClr val="bg1"/>
                </a:solidFill>
              </a:rPr>
              <a:t>paýtagty</a:t>
            </a:r>
            <a:r>
              <a:rPr lang="en-US" sz="3400" dirty="0">
                <a:solidFill>
                  <a:schemeClr val="bg1"/>
                </a:solidFill>
              </a:rPr>
              <a:t> </a:t>
            </a:r>
            <a:r>
              <a:rPr lang="en-US" sz="3400" dirty="0" err="1">
                <a:solidFill>
                  <a:schemeClr val="bg1"/>
                </a:solidFill>
              </a:rPr>
              <a:t>Gürgenç</a:t>
            </a:r>
            <a:r>
              <a:rPr lang="en-US" sz="3400" dirty="0">
                <a:solidFill>
                  <a:schemeClr val="bg1"/>
                </a:solidFill>
              </a:rPr>
              <a:t> </a:t>
            </a:r>
            <a:r>
              <a:rPr lang="en-US" sz="3400" dirty="0" err="1">
                <a:solidFill>
                  <a:schemeClr val="bg1"/>
                </a:solidFill>
              </a:rPr>
              <a:t>medeniýetiň</a:t>
            </a:r>
            <a:r>
              <a:rPr lang="en-US" sz="3400" dirty="0">
                <a:solidFill>
                  <a:schemeClr val="bg1"/>
                </a:solidFill>
              </a:rPr>
              <a:t>, </a:t>
            </a:r>
            <a:r>
              <a:rPr lang="en-US" sz="3400" dirty="0" err="1">
                <a:solidFill>
                  <a:schemeClr val="bg1"/>
                </a:solidFill>
              </a:rPr>
              <a:t>ylmyň</a:t>
            </a:r>
            <a:r>
              <a:rPr lang="en-US" sz="3400" dirty="0">
                <a:solidFill>
                  <a:schemeClr val="bg1"/>
                </a:solidFill>
              </a:rPr>
              <a:t>, </a:t>
            </a:r>
            <a:r>
              <a:rPr lang="en-US" sz="3400" dirty="0" err="1">
                <a:solidFill>
                  <a:schemeClr val="bg1"/>
                </a:solidFill>
              </a:rPr>
              <a:t>hünärmentçiligiň</a:t>
            </a:r>
            <a:r>
              <a:rPr lang="en-US" sz="3400" dirty="0">
                <a:solidFill>
                  <a:schemeClr val="bg1"/>
                </a:solidFill>
              </a:rPr>
              <a:t> we </a:t>
            </a:r>
            <a:r>
              <a:rPr lang="en-US" sz="3400" dirty="0" err="1">
                <a:solidFill>
                  <a:schemeClr val="bg1"/>
                </a:solidFill>
              </a:rPr>
              <a:t>söwdanyň</a:t>
            </a:r>
            <a:r>
              <a:rPr lang="en-US" sz="3400" dirty="0">
                <a:solidFill>
                  <a:schemeClr val="bg1"/>
                </a:solidFill>
              </a:rPr>
              <a:t> </a:t>
            </a:r>
            <a:r>
              <a:rPr lang="en-US" sz="3400" dirty="0" err="1">
                <a:solidFill>
                  <a:schemeClr val="bg1"/>
                </a:solidFill>
              </a:rPr>
              <a:t>iri</a:t>
            </a:r>
            <a:r>
              <a:rPr lang="en-US" sz="3400" dirty="0">
                <a:solidFill>
                  <a:schemeClr val="bg1"/>
                </a:solidFill>
              </a:rPr>
              <a:t> </a:t>
            </a:r>
            <a:r>
              <a:rPr lang="en-US" sz="3400" dirty="0" err="1">
                <a:solidFill>
                  <a:schemeClr val="bg1"/>
                </a:solidFill>
              </a:rPr>
              <a:t>merkezine</a:t>
            </a:r>
            <a:r>
              <a:rPr lang="en-US" sz="3400" dirty="0">
                <a:solidFill>
                  <a:schemeClr val="bg1"/>
                </a:solidFill>
              </a:rPr>
              <a:t> </a:t>
            </a:r>
            <a:r>
              <a:rPr lang="en-US" sz="3400" dirty="0" err="1">
                <a:solidFill>
                  <a:schemeClr val="bg1"/>
                </a:solidFill>
              </a:rPr>
              <a:t>öwrülipdir</a:t>
            </a:r>
            <a:r>
              <a:rPr lang="en-US" sz="3400" dirty="0">
                <a:solidFill>
                  <a:schemeClr val="bg1"/>
                </a:solidFill>
              </a:rPr>
              <a:t>. </a:t>
            </a:r>
            <a:r>
              <a:rPr lang="en-US" sz="3400" dirty="0" err="1">
                <a:solidFill>
                  <a:schemeClr val="bg1"/>
                </a:solidFill>
              </a:rPr>
              <a:t>Şäherde</a:t>
            </a:r>
            <a:r>
              <a:rPr lang="en-US" sz="3400" dirty="0">
                <a:solidFill>
                  <a:schemeClr val="bg1"/>
                </a:solidFill>
              </a:rPr>
              <a:t> </a:t>
            </a:r>
            <a:r>
              <a:rPr lang="en-US" sz="3400" dirty="0" err="1">
                <a:solidFill>
                  <a:schemeClr val="bg1"/>
                </a:solidFill>
              </a:rPr>
              <a:t>uly</a:t>
            </a:r>
            <a:r>
              <a:rPr lang="en-US" sz="3400" dirty="0">
                <a:solidFill>
                  <a:schemeClr val="bg1"/>
                </a:solidFill>
              </a:rPr>
              <a:t> </a:t>
            </a:r>
            <a:r>
              <a:rPr lang="en-US" sz="3400" dirty="0" err="1">
                <a:solidFill>
                  <a:schemeClr val="bg1"/>
                </a:solidFill>
              </a:rPr>
              <a:t>ymaratlaryň</a:t>
            </a:r>
            <a:r>
              <a:rPr lang="en-US" sz="3400" dirty="0">
                <a:solidFill>
                  <a:schemeClr val="bg1"/>
                </a:solidFill>
              </a:rPr>
              <a:t> </a:t>
            </a:r>
            <a:r>
              <a:rPr lang="en-US" sz="3400" dirty="0" err="1">
                <a:solidFill>
                  <a:schemeClr val="bg1"/>
                </a:solidFill>
              </a:rPr>
              <a:t>gurluşygy</a:t>
            </a:r>
            <a:r>
              <a:rPr lang="en-US" sz="3400" dirty="0">
                <a:solidFill>
                  <a:schemeClr val="bg1"/>
                </a:solidFill>
              </a:rPr>
              <a:t> </a:t>
            </a:r>
            <a:r>
              <a:rPr lang="en-US" sz="3400" dirty="0" err="1">
                <a:solidFill>
                  <a:schemeClr val="bg1"/>
                </a:solidFill>
              </a:rPr>
              <a:t>alnyp</a:t>
            </a:r>
            <a:r>
              <a:rPr lang="en-US" sz="3400" dirty="0">
                <a:solidFill>
                  <a:schemeClr val="bg1"/>
                </a:solidFill>
              </a:rPr>
              <a:t> </a:t>
            </a:r>
            <a:r>
              <a:rPr lang="en-US" sz="3400" dirty="0" err="1">
                <a:solidFill>
                  <a:schemeClr val="bg1"/>
                </a:solidFill>
              </a:rPr>
              <a:t>barlypdyr</a:t>
            </a:r>
            <a:r>
              <a:rPr lang="en-US" sz="3400" dirty="0">
                <a:solidFill>
                  <a:schemeClr val="bg1"/>
                </a:solidFill>
              </a:rPr>
              <a:t>. </a:t>
            </a:r>
            <a:endParaRPr lang="tk-TM" sz="3400" dirty="0" smtClean="0">
              <a:solidFill>
                <a:schemeClr val="bg1"/>
              </a:solidFill>
            </a:endParaRPr>
          </a:p>
          <a:p>
            <a:pPr algn="just">
              <a:buFont typeface="Wingdings" pitchFamily="2" charset="2"/>
              <a:buChar char="v"/>
            </a:pPr>
            <a:r>
              <a:rPr lang="en-US" sz="3400" dirty="0" err="1" smtClean="0">
                <a:solidFill>
                  <a:schemeClr val="bg1"/>
                </a:solidFill>
              </a:rPr>
              <a:t>Gürgenjiň</a:t>
            </a:r>
            <a:r>
              <a:rPr lang="en-US" sz="3400" dirty="0" smtClean="0">
                <a:solidFill>
                  <a:schemeClr val="bg1"/>
                </a:solidFill>
              </a:rPr>
              <a:t> </a:t>
            </a:r>
            <a:r>
              <a:rPr lang="en-US" sz="3400" dirty="0" err="1">
                <a:solidFill>
                  <a:schemeClr val="bg1"/>
                </a:solidFill>
              </a:rPr>
              <a:t>hünärmentçilik</a:t>
            </a:r>
            <a:r>
              <a:rPr lang="en-US" sz="3400" dirty="0">
                <a:solidFill>
                  <a:schemeClr val="bg1"/>
                </a:solidFill>
              </a:rPr>
              <a:t> </a:t>
            </a:r>
            <a:r>
              <a:rPr lang="en-US" sz="3400" dirty="0" err="1">
                <a:solidFill>
                  <a:schemeClr val="bg1"/>
                </a:solidFill>
              </a:rPr>
              <a:t>önümleri</a:t>
            </a:r>
            <a:r>
              <a:rPr lang="en-US" sz="3400" dirty="0">
                <a:solidFill>
                  <a:schemeClr val="bg1"/>
                </a:solidFill>
              </a:rPr>
              <a:t> </a:t>
            </a:r>
            <a:r>
              <a:rPr lang="en-US" sz="3400" dirty="0" err="1">
                <a:solidFill>
                  <a:schemeClr val="bg1"/>
                </a:solidFill>
              </a:rPr>
              <a:t>dünýäniň</a:t>
            </a:r>
            <a:r>
              <a:rPr lang="en-US" sz="3400" dirty="0">
                <a:solidFill>
                  <a:schemeClr val="bg1"/>
                </a:solidFill>
              </a:rPr>
              <a:t> </a:t>
            </a:r>
            <a:r>
              <a:rPr lang="en-US" sz="3400" dirty="0" err="1">
                <a:solidFill>
                  <a:schemeClr val="bg1"/>
                </a:solidFill>
              </a:rPr>
              <a:t>köp</a:t>
            </a:r>
            <a:r>
              <a:rPr lang="en-US" sz="3400" dirty="0">
                <a:solidFill>
                  <a:schemeClr val="bg1"/>
                </a:solidFill>
              </a:rPr>
              <a:t> </a:t>
            </a:r>
            <a:r>
              <a:rPr lang="en-US" sz="3400" dirty="0" err="1">
                <a:solidFill>
                  <a:schemeClr val="bg1"/>
                </a:solidFill>
              </a:rPr>
              <a:t>ýurtlarynda</a:t>
            </a:r>
            <a:r>
              <a:rPr lang="en-US" sz="3400" dirty="0">
                <a:solidFill>
                  <a:schemeClr val="bg1"/>
                </a:solidFill>
              </a:rPr>
              <a:t> </a:t>
            </a:r>
            <a:r>
              <a:rPr lang="en-US" sz="3400" dirty="0" err="1">
                <a:solidFill>
                  <a:schemeClr val="bg1"/>
                </a:solidFill>
              </a:rPr>
              <a:t>şöhratlanypdyr</a:t>
            </a:r>
            <a:r>
              <a:rPr lang="en-US" sz="3400" dirty="0">
                <a:solidFill>
                  <a:schemeClr val="bg1"/>
                </a:solidFill>
              </a:rPr>
              <a:t>. </a:t>
            </a:r>
            <a:r>
              <a:rPr lang="en-US" sz="3400" dirty="0" err="1">
                <a:solidFill>
                  <a:schemeClr val="bg1"/>
                </a:solidFill>
              </a:rPr>
              <a:t>Horezm</a:t>
            </a:r>
            <a:r>
              <a:rPr lang="en-US" sz="3400" dirty="0">
                <a:solidFill>
                  <a:schemeClr val="bg1"/>
                </a:solidFill>
              </a:rPr>
              <a:t> </a:t>
            </a:r>
            <a:r>
              <a:rPr lang="en-US" sz="3400" dirty="0" err="1">
                <a:solidFill>
                  <a:schemeClr val="bg1"/>
                </a:solidFill>
              </a:rPr>
              <a:t>Beýik</a:t>
            </a:r>
            <a:r>
              <a:rPr lang="en-US" sz="3400" dirty="0">
                <a:solidFill>
                  <a:schemeClr val="bg1"/>
                </a:solidFill>
              </a:rPr>
              <a:t> </a:t>
            </a:r>
            <a:r>
              <a:rPr lang="en-US" sz="3400" dirty="0" err="1">
                <a:solidFill>
                  <a:schemeClr val="bg1"/>
                </a:solidFill>
              </a:rPr>
              <a:t>Ýüpek</a:t>
            </a:r>
            <a:r>
              <a:rPr lang="en-US" sz="3400" dirty="0">
                <a:solidFill>
                  <a:schemeClr val="bg1"/>
                </a:solidFill>
              </a:rPr>
              <a:t> </a:t>
            </a:r>
            <a:r>
              <a:rPr lang="en-US" sz="3400" dirty="0" err="1">
                <a:solidFill>
                  <a:schemeClr val="bg1"/>
                </a:solidFill>
              </a:rPr>
              <a:t>ýolunyň</a:t>
            </a:r>
            <a:r>
              <a:rPr lang="en-US" sz="3400" dirty="0">
                <a:solidFill>
                  <a:schemeClr val="bg1"/>
                </a:solidFill>
              </a:rPr>
              <a:t> </a:t>
            </a:r>
            <a:r>
              <a:rPr lang="en-US" sz="3400" dirty="0" err="1">
                <a:solidFill>
                  <a:schemeClr val="bg1"/>
                </a:solidFill>
              </a:rPr>
              <a:t>çatrygynda</a:t>
            </a:r>
            <a:r>
              <a:rPr lang="en-US" sz="3400" dirty="0">
                <a:solidFill>
                  <a:schemeClr val="bg1"/>
                </a:solidFill>
              </a:rPr>
              <a:t> </a:t>
            </a:r>
            <a:r>
              <a:rPr lang="en-US" sz="3400" dirty="0" err="1">
                <a:solidFill>
                  <a:schemeClr val="bg1"/>
                </a:solidFill>
              </a:rPr>
              <a:t>ýerleşendigi</a:t>
            </a:r>
            <a:r>
              <a:rPr lang="en-US" sz="3400" dirty="0">
                <a:solidFill>
                  <a:schemeClr val="bg1"/>
                </a:solidFill>
              </a:rPr>
              <a:t> </a:t>
            </a:r>
            <a:r>
              <a:rPr lang="en-US" sz="3400" dirty="0" err="1">
                <a:solidFill>
                  <a:schemeClr val="bg1"/>
                </a:solidFill>
              </a:rPr>
              <a:t>sebäpli</a:t>
            </a:r>
            <a:r>
              <a:rPr lang="en-US" sz="3400" dirty="0">
                <a:solidFill>
                  <a:schemeClr val="bg1"/>
                </a:solidFill>
              </a:rPr>
              <a:t>, </a:t>
            </a:r>
            <a:r>
              <a:rPr lang="en-US" sz="3400" dirty="0" err="1">
                <a:solidFill>
                  <a:schemeClr val="bg1"/>
                </a:solidFill>
              </a:rPr>
              <a:t>Gürgenje</a:t>
            </a:r>
            <a:r>
              <a:rPr lang="en-US" sz="3400" dirty="0">
                <a:solidFill>
                  <a:schemeClr val="bg1"/>
                </a:solidFill>
              </a:rPr>
              <a:t> </a:t>
            </a:r>
            <a:r>
              <a:rPr lang="en-US" sz="3400" dirty="0" err="1">
                <a:solidFill>
                  <a:schemeClr val="bg1"/>
                </a:solidFill>
              </a:rPr>
              <a:t>dürli</a:t>
            </a:r>
            <a:r>
              <a:rPr lang="en-US" sz="3400" dirty="0">
                <a:solidFill>
                  <a:schemeClr val="bg1"/>
                </a:solidFill>
              </a:rPr>
              <a:t> </a:t>
            </a:r>
            <a:r>
              <a:rPr lang="en-US" sz="3400" dirty="0" err="1">
                <a:solidFill>
                  <a:schemeClr val="bg1"/>
                </a:solidFill>
              </a:rPr>
              <a:t>ýurtlardan</a:t>
            </a:r>
            <a:r>
              <a:rPr lang="en-US" sz="3400" dirty="0">
                <a:solidFill>
                  <a:schemeClr val="bg1"/>
                </a:solidFill>
              </a:rPr>
              <a:t> </a:t>
            </a:r>
            <a:r>
              <a:rPr lang="en-US" sz="3400" dirty="0" err="1">
                <a:solidFill>
                  <a:schemeClr val="bg1"/>
                </a:solidFill>
              </a:rPr>
              <a:t>täjirler</a:t>
            </a:r>
            <a:r>
              <a:rPr lang="en-US" sz="3400" dirty="0">
                <a:solidFill>
                  <a:schemeClr val="bg1"/>
                </a:solidFill>
              </a:rPr>
              <a:t>, </a:t>
            </a:r>
            <a:r>
              <a:rPr lang="en-US" sz="3400" dirty="0" err="1">
                <a:solidFill>
                  <a:schemeClr val="bg1"/>
                </a:solidFill>
              </a:rPr>
              <a:t>söwdagärler</a:t>
            </a:r>
            <a:r>
              <a:rPr lang="en-US" sz="3400" dirty="0">
                <a:solidFill>
                  <a:schemeClr val="bg1"/>
                </a:solidFill>
              </a:rPr>
              <a:t> </a:t>
            </a:r>
            <a:r>
              <a:rPr lang="en-US" sz="3400" dirty="0" err="1">
                <a:solidFill>
                  <a:schemeClr val="bg1"/>
                </a:solidFill>
              </a:rPr>
              <a:t>haryt</a:t>
            </a:r>
            <a:r>
              <a:rPr lang="en-US" sz="3400" dirty="0">
                <a:solidFill>
                  <a:schemeClr val="bg1"/>
                </a:solidFill>
              </a:rPr>
              <a:t> </a:t>
            </a:r>
            <a:r>
              <a:rPr lang="en-US" sz="3400" dirty="0" err="1">
                <a:solidFill>
                  <a:schemeClr val="bg1"/>
                </a:solidFill>
              </a:rPr>
              <a:t>getiripdirler</a:t>
            </a:r>
            <a:r>
              <a:rPr lang="en-US" sz="3400" dirty="0">
                <a:solidFill>
                  <a:schemeClr val="bg1"/>
                </a:solidFill>
              </a:rPr>
              <a:t>. </a:t>
            </a:r>
            <a:r>
              <a:rPr lang="en-US" sz="3400" dirty="0" err="1">
                <a:solidFill>
                  <a:schemeClr val="bg1"/>
                </a:solidFill>
              </a:rPr>
              <a:t>Olaryň</a:t>
            </a:r>
            <a:r>
              <a:rPr lang="en-US" sz="3400" dirty="0">
                <a:solidFill>
                  <a:schemeClr val="bg1"/>
                </a:solidFill>
              </a:rPr>
              <a:t> </a:t>
            </a:r>
            <a:r>
              <a:rPr lang="en-US" sz="3400" dirty="0" err="1">
                <a:solidFill>
                  <a:schemeClr val="bg1"/>
                </a:solidFill>
              </a:rPr>
              <a:t>getiren</a:t>
            </a:r>
            <a:r>
              <a:rPr lang="en-US" sz="3400" dirty="0">
                <a:solidFill>
                  <a:schemeClr val="bg1"/>
                </a:solidFill>
              </a:rPr>
              <a:t> </a:t>
            </a:r>
            <a:r>
              <a:rPr lang="en-US" sz="3400" dirty="0" err="1">
                <a:solidFill>
                  <a:schemeClr val="bg1"/>
                </a:solidFill>
              </a:rPr>
              <a:t>harytlary</a:t>
            </a:r>
            <a:r>
              <a:rPr lang="en-US" sz="3400" dirty="0">
                <a:solidFill>
                  <a:schemeClr val="bg1"/>
                </a:solidFill>
              </a:rPr>
              <a:t> </a:t>
            </a:r>
            <a:r>
              <a:rPr lang="en-US" sz="3400" dirty="0" err="1">
                <a:solidFill>
                  <a:schemeClr val="bg1"/>
                </a:solidFill>
              </a:rPr>
              <a:t>Horezmiň</a:t>
            </a:r>
            <a:r>
              <a:rPr lang="en-US" sz="3400" dirty="0">
                <a:solidFill>
                  <a:schemeClr val="bg1"/>
                </a:solidFill>
              </a:rPr>
              <a:t> </a:t>
            </a:r>
            <a:r>
              <a:rPr lang="en-US" sz="3400" dirty="0" err="1">
                <a:solidFill>
                  <a:schemeClr val="bg1"/>
                </a:solidFill>
              </a:rPr>
              <a:t>üsti</a:t>
            </a:r>
            <a:r>
              <a:rPr lang="en-US" sz="3400" dirty="0">
                <a:solidFill>
                  <a:schemeClr val="bg1"/>
                </a:solidFill>
              </a:rPr>
              <a:t> </a:t>
            </a:r>
            <a:r>
              <a:rPr lang="en-US" sz="3400" dirty="0" err="1">
                <a:solidFill>
                  <a:schemeClr val="bg1"/>
                </a:solidFill>
              </a:rPr>
              <a:t>bilen</a:t>
            </a:r>
            <a:r>
              <a:rPr lang="en-US" sz="3400" dirty="0">
                <a:solidFill>
                  <a:schemeClr val="bg1"/>
                </a:solidFill>
              </a:rPr>
              <a:t> </a:t>
            </a:r>
            <a:r>
              <a:rPr lang="en-US" sz="3400" dirty="0" err="1">
                <a:solidFill>
                  <a:schemeClr val="bg1"/>
                </a:solidFill>
              </a:rPr>
              <a:t>Alynky</a:t>
            </a:r>
            <a:r>
              <a:rPr lang="en-US" sz="3400" dirty="0">
                <a:solidFill>
                  <a:schemeClr val="bg1"/>
                </a:solidFill>
              </a:rPr>
              <a:t> </a:t>
            </a:r>
            <a:r>
              <a:rPr lang="en-US" sz="3400" dirty="0" err="1">
                <a:solidFill>
                  <a:schemeClr val="bg1"/>
                </a:solidFill>
              </a:rPr>
              <a:t>Aziýa</a:t>
            </a:r>
            <a:r>
              <a:rPr lang="en-US" sz="3400" dirty="0">
                <a:solidFill>
                  <a:schemeClr val="bg1"/>
                </a:solidFill>
              </a:rPr>
              <a:t> we </a:t>
            </a:r>
            <a:r>
              <a:rPr lang="en-US" sz="3400" dirty="0" err="1">
                <a:solidFill>
                  <a:schemeClr val="bg1"/>
                </a:solidFill>
              </a:rPr>
              <a:t>Ýewropa</a:t>
            </a:r>
            <a:r>
              <a:rPr lang="en-US" sz="3400" dirty="0">
                <a:solidFill>
                  <a:schemeClr val="bg1"/>
                </a:solidFill>
              </a:rPr>
              <a:t> </a:t>
            </a:r>
            <a:r>
              <a:rPr lang="en-US" sz="3400" dirty="0" err="1">
                <a:solidFill>
                  <a:schemeClr val="bg1"/>
                </a:solidFill>
              </a:rPr>
              <a:t>ýurtlaryna</a:t>
            </a:r>
            <a:r>
              <a:rPr lang="en-US" sz="3400" dirty="0">
                <a:solidFill>
                  <a:schemeClr val="bg1"/>
                </a:solidFill>
              </a:rPr>
              <a:t>-da </a:t>
            </a:r>
            <a:r>
              <a:rPr lang="en-US" sz="3400" dirty="0" err="1">
                <a:solidFill>
                  <a:schemeClr val="bg1"/>
                </a:solidFill>
              </a:rPr>
              <a:t>äkidilipdir</a:t>
            </a:r>
            <a:r>
              <a:rPr lang="en-US" sz="3400" dirty="0">
                <a:solidFill>
                  <a:schemeClr val="bg1"/>
                </a:solidFill>
              </a:rPr>
              <a:t>.</a:t>
            </a:r>
            <a:endParaRPr lang="ru-RU" sz="3400" dirty="0">
              <a:solidFill>
                <a:schemeClr val="bg1"/>
              </a:solidFill>
            </a:endParaRPr>
          </a:p>
        </p:txBody>
      </p:sp>
    </p:spTree>
    <p:extLst>
      <p:ext uri="{BB962C8B-B14F-4D97-AF65-F5344CB8AC3E}">
        <p14:creationId xmlns:p14="http://schemas.microsoft.com/office/powerpoint/2010/main" val="170034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990</Words>
  <Application>Microsoft Office PowerPoint</Application>
  <PresentationFormat>Широкоэкранный</PresentationFormat>
  <Paragraphs>40</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Calibri Light</vt:lpstr>
      <vt:lpstr>Times New Roman</vt:lpstr>
      <vt:lpstr>TimesNewRomanPSMT</vt:lpstr>
      <vt:lpstr>Wingdings</vt:lpstr>
      <vt:lpstr>Тема Office</vt:lpstr>
      <vt:lpstr>Köneürgenç türkmen döwleti we mongollaryň          Türkmenistanyň ýerlerini basyp almagy</vt:lpstr>
      <vt:lpstr>       Soltan  Tekeş  Soltan Alaeddin Tekeşiň dolandyran döwründe (1172-1200) bu döwlet iň ýokary derejä ýetýär. Orta Aziýanyň köp ýerini, Eýrany, Iragy Horezmşalar döwletine tabyn edýär. Paýtagt şäher Gürgenjiň ösdürilmegine uly üns berýär. Ol ylmyň hakyky howandary bolupdyr. </vt:lpstr>
      <vt:lpstr>Презентация PowerPoint</vt:lpstr>
      <vt:lpstr>Презентация PowerPoint</vt:lpstr>
      <vt:lpstr>Презентация PowerPoint</vt:lpstr>
      <vt:lpstr>Презентация PowerPoint</vt:lpstr>
      <vt:lpstr>Презентация PowerPoint</vt:lpstr>
      <vt:lpstr> Alaeddin Muhammet Alaeddin Muhammet II 1200-1220-nji ýyllarda döwleti dolandyrýar. Onuň döwründe döwletiň çäkleri has-da giňelýär. Mawerannahr ýerleri, Gur döwleti tabyn edilýär. Muhammet II-niň döwründe döwletiň içerden gowşamaklygy başlanýar. </vt:lpstr>
      <vt:lpstr>Презентация PowerPoint</vt:lpstr>
      <vt:lpstr>        Medenýeti  Horezmşalar –Anuşteginler döwletiniň paýtagty Gürgenç ösen ylmy we medeni merkezleriň biri bolýar. Mangol çozuşlaryndan başlap bu şäher birnäçe gezek weýran edilýär. Muňa garamazdan Gürgençde saklanyp galan ajaýyp ymaratlar bu beýik şäheriň birwagtky şöhratynyň subutnamalarydyr.  </vt:lpstr>
      <vt:lpstr>Köneürgenç türkmen döwleti</vt:lpstr>
      <vt:lpstr>Mongol döwletiniň döremegi we onuň Köneürgenç döwleti bilen gatnaşygy.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BEÝIK SELJUK TÜRKMEN DÖWLETI</dc:title>
  <dc:creator>Lenovo</dc:creator>
  <cp:lastModifiedBy>Lenovo</cp:lastModifiedBy>
  <cp:revision>64</cp:revision>
  <dcterms:created xsi:type="dcterms:W3CDTF">2018-03-10T04:31:13Z</dcterms:created>
  <dcterms:modified xsi:type="dcterms:W3CDTF">2020-10-19T05:39:22Z</dcterms:modified>
</cp:coreProperties>
</file>