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54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27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74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12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87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61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51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75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85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25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11217-6119-47D9-AF68-D627100F3996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EC441-F9B8-41BB-A76C-55FF9E336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0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771" y="0"/>
            <a:ext cx="10406743" cy="1185408"/>
          </a:xfrm>
        </p:spPr>
        <p:txBody>
          <a:bodyPr/>
          <a:lstStyle/>
          <a:p>
            <a:r>
              <a:rPr lang="tk-TM" b="1" dirty="0" smtClean="0">
                <a:solidFill>
                  <a:srgbClr val="002060"/>
                </a:solidFill>
              </a:rPr>
              <a:t>Transformatoryň boş iş düzgüni.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8000" y="1294266"/>
            <a:ext cx="11292114" cy="1655762"/>
          </a:xfrm>
        </p:spPr>
        <p:txBody>
          <a:bodyPr>
            <a:normAutofit/>
          </a:bodyPr>
          <a:lstStyle/>
          <a:p>
            <a:r>
              <a:rPr lang="tk-TM" sz="3200" b="1" dirty="0" smtClean="0"/>
              <a:t>Meýilnama</a:t>
            </a:r>
          </a:p>
          <a:p>
            <a:r>
              <a:rPr lang="tk-TM" sz="3200" b="1" dirty="0" smtClean="0"/>
              <a:t>1.Transformatoryň degişli ululyklary.</a:t>
            </a:r>
            <a:endParaRPr lang="ru-RU" sz="3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612" y="2794745"/>
            <a:ext cx="10450217" cy="406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5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tk-TM" sz="4000" dirty="0" smtClean="0">
                <a:solidFill>
                  <a:srgbClr val="0070C0"/>
                </a:solidFill>
              </a:rPr>
              <a:t>Boş iş düzgüninde transformatoryň ikinji sarymyna hiç-hili ýük birikdirilmeýär, ýagny, ol açyk goýulýar. Onuň birinji sarymy bolsa, </a:t>
            </a:r>
            <a:r>
              <a:rPr lang="tk-TM" sz="4000" dirty="0" smtClean="0"/>
              <a:t>U</a:t>
            </a:r>
            <a:r>
              <a:rPr lang="tk-TM" sz="2400" dirty="0" smtClean="0"/>
              <a:t>1</a:t>
            </a:r>
            <a:r>
              <a:rPr lang="tk-TM" sz="4000" dirty="0" smtClean="0">
                <a:solidFill>
                  <a:srgbClr val="0070C0"/>
                </a:solidFill>
              </a:rPr>
              <a:t> naprýaženiýeli üýtgeýän toguň setine birikdirilýär. </a:t>
            </a:r>
            <a:r>
              <a:rPr lang="tk-TM" sz="4000" dirty="0" smtClean="0"/>
              <a:t>U</a:t>
            </a:r>
            <a:r>
              <a:rPr lang="tk-TM" dirty="0" smtClean="0"/>
              <a:t>1</a:t>
            </a:r>
            <a:r>
              <a:rPr lang="tk-TM" sz="4000" dirty="0" smtClean="0">
                <a:solidFill>
                  <a:srgbClr val="0070C0"/>
                </a:solidFill>
              </a:rPr>
              <a:t> naprýaženiýäniň täsiri netijesinde birinji sarymdan transformatoryň boş iş togy diýlip atlandyrylýan  </a:t>
            </a:r>
            <a:r>
              <a:rPr lang="tk-TM" sz="4000" dirty="0" smtClean="0"/>
              <a:t>I</a:t>
            </a:r>
            <a:r>
              <a:rPr lang="tk-TM" sz="2000" dirty="0" smtClean="0"/>
              <a:t>1</a:t>
            </a:r>
            <a:r>
              <a:rPr lang="tk-TM" sz="4000" dirty="0" smtClean="0">
                <a:solidFill>
                  <a:srgbClr val="0070C0"/>
                </a:solidFill>
              </a:rPr>
              <a:t> tok geçýär. Adatça bu toguň ululygy transformatorlar konstruktirlenende onuň nominal togunyň </a:t>
            </a:r>
            <a:r>
              <a:rPr lang="tk-TM" sz="4000" dirty="0" smtClean="0"/>
              <a:t>2,5÷10 %</a:t>
            </a:r>
            <a:r>
              <a:rPr lang="tk-TM" sz="4000" dirty="0" smtClean="0">
                <a:solidFill>
                  <a:srgbClr val="0070C0"/>
                </a:solidFill>
              </a:rPr>
              <a:t>-inden köp bolmaz ýaly </a:t>
            </a:r>
            <a:r>
              <a:rPr lang="en-US" sz="4000" dirty="0" err="1" smtClean="0">
                <a:solidFill>
                  <a:srgbClr val="0070C0"/>
                </a:solidFill>
              </a:rPr>
              <a:t>edilýär</a:t>
            </a:r>
            <a:r>
              <a:rPr lang="en-US" sz="4000" dirty="0" smtClean="0">
                <a:solidFill>
                  <a:srgbClr val="0070C0"/>
                </a:solidFill>
              </a:rPr>
              <a:t>, </a:t>
            </a:r>
            <a:r>
              <a:rPr lang="en-US" sz="4000" dirty="0" err="1" smtClean="0">
                <a:solidFill>
                  <a:srgbClr val="0070C0"/>
                </a:solidFill>
              </a:rPr>
              <a:t>ýagny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I</a:t>
            </a:r>
            <a:r>
              <a:rPr lang="en-US" sz="2400" dirty="0" smtClean="0"/>
              <a:t>0</a:t>
            </a:r>
            <a:r>
              <a:rPr lang="en-US" sz="4000" dirty="0" smtClean="0"/>
              <a:t>=(0,025÷0,1)I</a:t>
            </a:r>
            <a:r>
              <a:rPr lang="en-US" sz="2400" dirty="0" smtClean="0"/>
              <a:t>1n</a:t>
            </a:r>
            <a:r>
              <a:rPr lang="en-US" sz="4000" dirty="0" smtClean="0"/>
              <a:t>. </a:t>
            </a:r>
            <a:r>
              <a:rPr lang="en-US" sz="4000" dirty="0" smtClean="0">
                <a:solidFill>
                  <a:srgbClr val="0070C0"/>
                </a:solidFill>
              </a:rPr>
              <a:t>Bu </a:t>
            </a:r>
            <a:r>
              <a:rPr lang="tk-TM" sz="4000" dirty="0" smtClean="0">
                <a:solidFill>
                  <a:srgbClr val="0070C0"/>
                </a:solidFill>
              </a:rPr>
              <a:t>toguň döredýän magnit akymynyň transformatoryň ýapyk magnitgeçirijisiniň üsti boýunça geçýän bölegine baş magnit akymy diýilýä</a:t>
            </a:r>
            <a:r>
              <a:rPr lang="en-US" sz="4000" dirty="0" smtClean="0">
                <a:solidFill>
                  <a:srgbClr val="0070C0"/>
                </a:solidFill>
              </a:rPr>
              <a:t>r we </a:t>
            </a:r>
            <a:r>
              <a:rPr lang="en-US" sz="4000" dirty="0" err="1" smtClean="0">
                <a:solidFill>
                  <a:srgbClr val="0070C0"/>
                </a:solidFill>
              </a:rPr>
              <a:t>ol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ru-RU" sz="4000" b="1" dirty="0" smtClean="0"/>
              <a:t>Ф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harpy </a:t>
            </a:r>
            <a:r>
              <a:rPr lang="en-US" sz="4000" dirty="0" err="1" smtClean="0">
                <a:solidFill>
                  <a:srgbClr val="0070C0"/>
                </a:solidFill>
              </a:rPr>
              <a:t>bilen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belgilenýär</a:t>
            </a:r>
            <a:r>
              <a:rPr lang="en-US" sz="4000" dirty="0" smtClean="0">
                <a:solidFill>
                  <a:srgbClr val="0070C0"/>
                </a:solidFill>
              </a:rPr>
              <a:t>.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34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Bu </a:t>
            </a:r>
            <a:r>
              <a:rPr lang="tk-TM" sz="3600" dirty="0" smtClean="0">
                <a:solidFill>
                  <a:srgbClr val="0070C0"/>
                </a:solidFill>
              </a:rPr>
              <a:t>akym transformatoryň birinji we ikinji sarymlarynda </a:t>
            </a:r>
            <a:r>
              <a:rPr lang="tk-TM" sz="3600" dirty="0" smtClean="0"/>
              <a:t>e</a:t>
            </a:r>
            <a:r>
              <a:rPr lang="tk-TM" sz="2000" dirty="0" smtClean="0"/>
              <a:t>1</a:t>
            </a:r>
            <a:r>
              <a:rPr lang="tk-TM" sz="3600" dirty="0" smtClean="0"/>
              <a:t> we e</a:t>
            </a:r>
            <a:r>
              <a:rPr lang="tk-TM" sz="2400" dirty="0" smtClean="0"/>
              <a:t>2</a:t>
            </a:r>
            <a:r>
              <a:rPr lang="tk-TM" sz="3600" dirty="0" smtClean="0"/>
              <a:t> </a:t>
            </a:r>
            <a:r>
              <a:rPr lang="tk-TM" sz="3600" dirty="0" smtClean="0">
                <a:solidFill>
                  <a:srgbClr val="0070C0"/>
                </a:solidFill>
              </a:rPr>
              <a:t>elektrik hereketlendiriji güýji indusirleýär. Magnit akymynyň, birinji sarymy gurşap alan howanyň üsti boýunça geçýän bölegine ýaýraýan magnit akymy diýilýär </a:t>
            </a:r>
            <a:r>
              <a:rPr lang="en-US" sz="3600" dirty="0" smtClean="0">
                <a:solidFill>
                  <a:srgbClr val="0070C0"/>
                </a:solidFill>
              </a:rPr>
              <a:t>we </a:t>
            </a:r>
            <a:r>
              <a:rPr lang="ru-RU" sz="3600" dirty="0" smtClean="0">
                <a:solidFill>
                  <a:srgbClr val="0070C0"/>
                </a:solidFill>
              </a:rPr>
              <a:t>Ф</a:t>
            </a:r>
            <a:r>
              <a:rPr lang="el-GR" sz="3600" dirty="0" smtClean="0">
                <a:solidFill>
                  <a:srgbClr val="0070C0"/>
                </a:solidFill>
              </a:rPr>
              <a:t>δ</a:t>
            </a:r>
            <a:r>
              <a:rPr lang="el-GR" sz="2000" dirty="0" smtClean="0">
                <a:solidFill>
                  <a:srgbClr val="0070C0"/>
                </a:solidFill>
              </a:rPr>
              <a:t>1</a:t>
            </a:r>
            <a:r>
              <a:rPr lang="el-GR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bilen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tk-TM" sz="3600" dirty="0" smtClean="0">
                <a:solidFill>
                  <a:srgbClr val="0070C0"/>
                </a:solidFill>
              </a:rPr>
              <a:t>belgilenilýär. Bu akym diňe birinji sarymyň sargylaryny kesip geçýär </a:t>
            </a:r>
            <a:r>
              <a:rPr lang="en-US" sz="3600" dirty="0" smtClean="0">
                <a:solidFill>
                  <a:srgbClr val="0070C0"/>
                </a:solidFill>
              </a:rPr>
              <a:t>we </a:t>
            </a:r>
            <a:r>
              <a:rPr lang="tk-TM" sz="3600" dirty="0" smtClean="0">
                <a:solidFill>
                  <a:srgbClr val="0070C0"/>
                </a:solidFill>
              </a:rPr>
              <a:t>ol ýerde </a:t>
            </a:r>
            <a:r>
              <a:rPr lang="en-US" sz="3600" dirty="0" smtClean="0">
                <a:solidFill>
                  <a:srgbClr val="0070C0"/>
                </a:solidFill>
              </a:rPr>
              <a:t>e</a:t>
            </a:r>
            <a:r>
              <a:rPr lang="el-GR" sz="3600" dirty="0" smtClean="0">
                <a:solidFill>
                  <a:srgbClr val="0070C0"/>
                </a:solidFill>
              </a:rPr>
              <a:t>δ</a:t>
            </a:r>
            <a:r>
              <a:rPr lang="el-GR" sz="2400" dirty="0" smtClean="0">
                <a:solidFill>
                  <a:srgbClr val="0070C0"/>
                </a:solidFill>
              </a:rPr>
              <a:t>1</a:t>
            </a:r>
            <a:r>
              <a:rPr lang="el-GR" sz="3600" dirty="0" smtClean="0">
                <a:solidFill>
                  <a:srgbClr val="0070C0"/>
                </a:solidFill>
              </a:rPr>
              <a:t> </a:t>
            </a:r>
            <a:r>
              <a:rPr lang="tk-TM" sz="3600" dirty="0" smtClean="0">
                <a:solidFill>
                  <a:srgbClr val="0070C0"/>
                </a:solidFill>
              </a:rPr>
              <a:t>elektrik hereketlendiriji güýji indusirleýär. Ýaýraýan </a:t>
            </a:r>
            <a:r>
              <a:rPr lang="ru-RU" sz="3600" dirty="0" smtClean="0">
                <a:solidFill>
                  <a:srgbClr val="0070C0"/>
                </a:solidFill>
              </a:rPr>
              <a:t>Ф</a:t>
            </a:r>
            <a:r>
              <a:rPr lang="el-GR" sz="3600" dirty="0" smtClean="0">
                <a:solidFill>
                  <a:srgbClr val="0070C0"/>
                </a:solidFill>
              </a:rPr>
              <a:t>δ</a:t>
            </a:r>
            <a:r>
              <a:rPr lang="el-GR" dirty="0" smtClean="0">
                <a:solidFill>
                  <a:srgbClr val="0070C0"/>
                </a:solidFill>
              </a:rPr>
              <a:t>1</a:t>
            </a:r>
            <a:r>
              <a:rPr lang="el-GR" sz="3600" dirty="0" smtClean="0">
                <a:solidFill>
                  <a:srgbClr val="0070C0"/>
                </a:solidFill>
              </a:rPr>
              <a:t>  </a:t>
            </a:r>
            <a:r>
              <a:rPr lang="tk-TM" sz="3600" dirty="0" smtClean="0">
                <a:solidFill>
                  <a:srgbClr val="0070C0"/>
                </a:solidFill>
              </a:rPr>
              <a:t>magnit akymynyň geçýän ýolunyň esasy böleginiň howanyň ýa-da mineral ýagyň üstündenligi sebäpli, onuň ululygy baş magnit akymynyň ululygyndan örän kiçidir. Şeýle</a:t>
            </a:r>
            <a:r>
              <a:rPr lang="en-US" sz="3600" dirty="0" smtClean="0">
                <a:solidFill>
                  <a:srgbClr val="0070C0"/>
                </a:solidFill>
              </a:rPr>
              <a:t>-de, </a:t>
            </a:r>
            <a:r>
              <a:rPr lang="ru-RU" sz="3600" dirty="0" smtClean="0">
                <a:solidFill>
                  <a:srgbClr val="0070C0"/>
                </a:solidFill>
              </a:rPr>
              <a:t>Ф</a:t>
            </a:r>
            <a:r>
              <a:rPr lang="el-GR" sz="3600" dirty="0" smtClean="0">
                <a:solidFill>
                  <a:srgbClr val="0070C0"/>
                </a:solidFill>
              </a:rPr>
              <a:t>δ</a:t>
            </a:r>
            <a:r>
              <a:rPr lang="el-GR" sz="2400" dirty="0" smtClean="0">
                <a:solidFill>
                  <a:srgbClr val="0070C0"/>
                </a:solidFill>
              </a:rPr>
              <a:t>1</a:t>
            </a:r>
            <a:r>
              <a:rPr lang="el-GR" sz="3600" dirty="0" smtClean="0">
                <a:solidFill>
                  <a:srgbClr val="0070C0"/>
                </a:solidFill>
              </a:rPr>
              <a:t>  </a:t>
            </a:r>
            <a:r>
              <a:rPr lang="tk-TM" sz="3600" dirty="0" smtClean="0">
                <a:solidFill>
                  <a:srgbClr val="0070C0"/>
                </a:solidFill>
              </a:rPr>
              <a:t>akymy</a:t>
            </a:r>
            <a:r>
              <a:rPr lang="en-US" sz="3600" dirty="0" smtClean="0">
                <a:solidFill>
                  <a:srgbClr val="0070C0"/>
                </a:solidFill>
              </a:rPr>
              <a:t> I</a:t>
            </a:r>
            <a:r>
              <a:rPr lang="en-US" sz="2000" dirty="0" smtClean="0">
                <a:solidFill>
                  <a:srgbClr val="0070C0"/>
                </a:solidFill>
              </a:rPr>
              <a:t>0</a:t>
            </a:r>
            <a:r>
              <a:rPr lang="en-US" sz="3600" dirty="0" smtClean="0">
                <a:solidFill>
                  <a:srgbClr val="0070C0"/>
                </a:solidFill>
              </a:rPr>
              <a:t>  toga  </a:t>
            </a:r>
            <a:r>
              <a:rPr lang="tk-TM" sz="3600" dirty="0" smtClean="0">
                <a:solidFill>
                  <a:srgbClr val="0070C0"/>
                </a:solidFill>
              </a:rPr>
              <a:t>göni baglydyr. Baş magnit akymy bilen I</a:t>
            </a:r>
            <a:r>
              <a:rPr lang="tk-TM" sz="2400" dirty="0" smtClean="0">
                <a:solidFill>
                  <a:srgbClr val="0070C0"/>
                </a:solidFill>
              </a:rPr>
              <a:t>0</a:t>
            </a:r>
            <a:r>
              <a:rPr lang="tk-TM" sz="3600" dirty="0" smtClean="0">
                <a:solidFill>
                  <a:srgbClr val="0070C0"/>
                </a:solidFill>
              </a:rPr>
              <a:t> toguň arasynda bolsa, beýle göni baglanyşy</a:t>
            </a:r>
            <a:r>
              <a:rPr lang="en-US" sz="3600" dirty="0" smtClean="0">
                <a:solidFill>
                  <a:srgbClr val="0070C0"/>
                </a:solidFill>
              </a:rPr>
              <a:t>k </a:t>
            </a:r>
            <a:r>
              <a:rPr lang="tk-TM" sz="3600" dirty="0" smtClean="0">
                <a:solidFill>
                  <a:srgbClr val="0070C0"/>
                </a:solidFill>
              </a:rPr>
              <a:t>ýokdyr</a:t>
            </a:r>
            <a:r>
              <a:rPr lang="en-US" sz="3600" dirty="0" smtClean="0">
                <a:solidFill>
                  <a:srgbClr val="0070C0"/>
                </a:solidFill>
              </a:rPr>
              <a:t>. 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67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tk-TM" sz="3600" dirty="0" smtClean="0">
                <a:solidFill>
                  <a:srgbClr val="0070C0"/>
                </a:solidFill>
              </a:rPr>
              <a:t>Transformatorlarda bolýan hadysalary häsiýetlendirýän ululyklaryň özara gatnaşyklaryny aýdyň görkezmek üçin, köplenç ýagdaýlarda diagramma gurulýar. Beýgeldiji transformatoryň boş iş düzgüni üçin hil taýdan gurlan diagrammasy 1.4-nji (a) suratda görkezilendir.</a:t>
            </a:r>
          </a:p>
          <a:p>
            <a:r>
              <a:rPr lang="tk-TM" sz="3600" dirty="0" smtClean="0">
                <a:solidFill>
                  <a:srgbClr val="0070C0"/>
                </a:solidFill>
              </a:rPr>
              <a:t>Diagramma gurlanda onuň daýanjy hökmünde birinji we ikinji sarymlar üçin umumy bolan amplituda ululygy</a:t>
            </a:r>
          </a:p>
          <a:p>
            <a:pPr marL="0" indent="0">
              <a:buNone/>
            </a:pPr>
            <a:r>
              <a:rPr lang="tk-TM" sz="3600" dirty="0" smtClean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tk-TM" sz="3600" dirty="0" smtClean="0"/>
              <a:t>(2.2)                                  </a:t>
            </a:r>
          </a:p>
          <a:p>
            <a:r>
              <a:rPr lang="tk-TM" sz="3600" dirty="0" smtClean="0">
                <a:solidFill>
                  <a:srgbClr val="0070C0"/>
                </a:solidFill>
              </a:rPr>
              <a:t>görnüşde kesgitlenýän baş magnit akymy alynýar we beýleki ululyklaryň ählisi şoňa görä gurulýar.</a:t>
            </a:r>
          </a:p>
          <a:p>
            <a:endParaRPr lang="tk-TM" sz="3600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1" y="3643086"/>
            <a:ext cx="3425047" cy="68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62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Ф</a:t>
            </a:r>
            <a:r>
              <a:rPr lang="el-GR" sz="3600" dirty="0" smtClean="0">
                <a:solidFill>
                  <a:srgbClr val="0070C0"/>
                </a:solidFill>
              </a:rPr>
              <a:t>δ</a:t>
            </a:r>
            <a:r>
              <a:rPr lang="el-GR" sz="2400" dirty="0" smtClean="0">
                <a:solidFill>
                  <a:srgbClr val="0070C0"/>
                </a:solidFill>
              </a:rPr>
              <a:t>1</a:t>
            </a:r>
            <a:r>
              <a:rPr lang="el-GR" sz="3600" dirty="0" smtClean="0">
                <a:solidFill>
                  <a:srgbClr val="0070C0"/>
                </a:solidFill>
              </a:rPr>
              <a:t> </a:t>
            </a:r>
            <a:r>
              <a:rPr lang="tk-TM" sz="3600" dirty="0" smtClean="0">
                <a:solidFill>
                  <a:srgbClr val="0070C0"/>
                </a:solidFill>
              </a:rPr>
              <a:t>ýaýraýan magnit akymynyň geçýän ýolunyň esasy böleginiň howanyň ýa-da mineral ýagyň üstündenligi sebäpli, ol özüniň fazasy boýunça I</a:t>
            </a:r>
            <a:r>
              <a:rPr lang="tk-TM" sz="2400" dirty="0" smtClean="0">
                <a:solidFill>
                  <a:srgbClr val="0070C0"/>
                </a:solidFill>
              </a:rPr>
              <a:t>0</a:t>
            </a:r>
            <a:r>
              <a:rPr lang="tk-TM" sz="3600" dirty="0" smtClean="0">
                <a:solidFill>
                  <a:srgbClr val="0070C0"/>
                </a:solidFill>
              </a:rPr>
              <a:t> tok bilen gabat gelýär. Emma, transformatoryň magnitgeçirijisiniň ýukajyk polat plastinkalardan taýýarlanylýandygyna garamazdan, onda köwlenme toklaryň täsirinde döreýän magnit ýitgileri </a:t>
            </a:r>
            <a:r>
              <a:rPr lang="ru-RU" sz="3600" dirty="0" smtClean="0"/>
              <a:t>Ф</a:t>
            </a: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baş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tk-TM" sz="3600" dirty="0" smtClean="0">
                <a:solidFill>
                  <a:srgbClr val="0070C0"/>
                </a:solidFill>
              </a:rPr>
              <a:t>magnit akymynyň öz fazasy boýunça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smtClean="0">
                <a:solidFill>
                  <a:srgbClr val="0070C0"/>
                </a:solidFill>
              </a:rPr>
              <a:t>I</a:t>
            </a:r>
            <a:r>
              <a:rPr lang="en-US" sz="2400" dirty="0" smtClean="0">
                <a:solidFill>
                  <a:srgbClr val="0070C0"/>
                </a:solidFill>
              </a:rPr>
              <a:t>0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tk-TM" sz="3600" dirty="0" smtClean="0">
                <a:solidFill>
                  <a:srgbClr val="0070C0"/>
                </a:solidFill>
              </a:rPr>
              <a:t>tokdan örän ujypsyz </a:t>
            </a:r>
            <a:r>
              <a:rPr lang="el-GR" sz="3600" dirty="0" smtClean="0">
                <a:solidFill>
                  <a:srgbClr val="0070C0"/>
                </a:solidFill>
              </a:rPr>
              <a:t>δ </a:t>
            </a:r>
            <a:r>
              <a:rPr lang="tk-TM" sz="3600" dirty="0" smtClean="0">
                <a:solidFill>
                  <a:srgbClr val="0070C0"/>
                </a:solidFill>
              </a:rPr>
              <a:t>burça yza galmagyna getirýär</a:t>
            </a:r>
            <a:r>
              <a:rPr lang="en-US" sz="3600" dirty="0" smtClean="0">
                <a:solidFill>
                  <a:srgbClr val="0070C0"/>
                </a:solidFill>
              </a:rPr>
              <a:t>. </a:t>
            </a:r>
            <a:endParaRPr lang="en-US" sz="3600" dirty="0" smtClean="0">
              <a:solidFill>
                <a:srgbClr val="0070C0"/>
              </a:solidFill>
            </a:endParaRPr>
          </a:p>
          <a:p>
            <a:r>
              <a:rPr lang="tk-TM" sz="3600" dirty="0" smtClean="0">
                <a:solidFill>
                  <a:srgbClr val="0070C0"/>
                </a:solidFill>
              </a:rPr>
              <a:t>Transformatoryň sarymlarynda indusirlenýän   we   elektrik hereketlendiriji güýçleriň ululyklarynyň magnit akymynyň üýtgemek tizligine baglydygy sebäpli, olar öz fazalary boýunça  -den  </a:t>
            </a:r>
            <a:r>
              <a:rPr lang="tk-TM" sz="3600" dirty="0" smtClean="0"/>
              <a:t>90º</a:t>
            </a:r>
            <a:r>
              <a:rPr lang="tk-TM" sz="3600" dirty="0" smtClean="0">
                <a:solidFill>
                  <a:srgbClr val="0070C0"/>
                </a:solidFill>
              </a:rPr>
              <a:t> yza galýandygy aşakdaky görnüşde subut edilýär:</a:t>
            </a:r>
          </a:p>
          <a:p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6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endParaRPr lang="tk-TM" sz="3600" dirty="0" smtClean="0"/>
          </a:p>
          <a:p>
            <a:endParaRPr lang="tk-TM" sz="3600" dirty="0"/>
          </a:p>
          <a:p>
            <a:endParaRPr lang="tk-TM" sz="3600" dirty="0" smtClean="0"/>
          </a:p>
          <a:p>
            <a:endParaRPr lang="tk-TM" sz="3600" dirty="0"/>
          </a:p>
          <a:p>
            <a:endParaRPr lang="tk-TM" sz="3600" dirty="0" smtClean="0"/>
          </a:p>
          <a:p>
            <a:endParaRPr lang="tk-TM" sz="3600" dirty="0"/>
          </a:p>
          <a:p>
            <a:endParaRPr lang="tk-TM" sz="3600" dirty="0" smtClean="0"/>
          </a:p>
          <a:p>
            <a:endParaRPr lang="tk-TM" sz="3600" dirty="0"/>
          </a:p>
          <a:p>
            <a:pPr marL="0" indent="0">
              <a:buNone/>
            </a:pPr>
            <a:r>
              <a:rPr lang="tk-TM" sz="3600" dirty="0" smtClean="0"/>
              <a:t>bu ýerde</a:t>
            </a:r>
            <a:r>
              <a:rPr lang="en-US" sz="3600" dirty="0" smtClean="0"/>
              <a:t>  </a:t>
            </a:r>
            <a:r>
              <a:rPr lang="tk-TM" sz="3600" dirty="0" smtClean="0"/>
              <a:t>                                               degişlilikde transformatoryň birinji we ikinji sarymlarynda indusirlenýän elektrik hereketlendiriji güýjüň amplituda ululyklarydyr</a:t>
            </a:r>
            <a:r>
              <a:rPr lang="en-US" sz="3600" dirty="0" smtClean="0"/>
              <a:t>.</a:t>
            </a:r>
            <a:endParaRPr lang="ru-RU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648" y="4959200"/>
            <a:ext cx="4813981" cy="51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00" y="203199"/>
            <a:ext cx="11640458" cy="36866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5595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tk-TM" sz="3600" dirty="0" smtClean="0">
                <a:solidFill>
                  <a:schemeClr val="accent1">
                    <a:lumMod val="75000"/>
                  </a:schemeClr>
                </a:solidFill>
              </a:rPr>
              <a:t>Elektrik hereketlendiriji güýçleriň täsir ediji ululyklary degişlilikde: </a:t>
            </a:r>
          </a:p>
          <a:p>
            <a:r>
              <a:rPr lang="tk-TM" sz="3600" dirty="0" smtClean="0">
                <a:solidFill>
                  <a:schemeClr val="accent1">
                    <a:lumMod val="75000"/>
                  </a:schemeClr>
                </a:solidFill>
              </a:rPr>
              <a:t>      			    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</a:t>
            </a:r>
            <a:r>
              <a:rPr lang="tk-TM" sz="3600" dirty="0" smtClean="0">
                <a:solidFill>
                  <a:schemeClr val="accent1">
                    <a:lumMod val="75000"/>
                  </a:schemeClr>
                </a:solidFill>
              </a:rPr>
              <a:t> (2.4)</a:t>
            </a:r>
          </a:p>
          <a:p>
            <a:r>
              <a:rPr lang="tk-TM" sz="3600" dirty="0" smtClean="0">
                <a:solidFill>
                  <a:schemeClr val="accent1">
                    <a:lumMod val="75000"/>
                  </a:schemeClr>
                </a:solidFill>
              </a:rPr>
              <a:t>  elektrik hereketlendiriji güýç bolsa, öz gezeginde   ýaýraýan magnit akymyndan </a:t>
            </a:r>
            <a:r>
              <a:rPr lang="tk-TM" sz="3600" dirty="0" smtClean="0"/>
              <a:t>90º</a:t>
            </a:r>
            <a:r>
              <a:rPr lang="tk-TM" sz="3600" dirty="0" smtClean="0">
                <a:solidFill>
                  <a:schemeClr val="accent1">
                    <a:lumMod val="75000"/>
                  </a:schemeClr>
                </a:solidFill>
              </a:rPr>
              <a:t> burça yza galýar.</a:t>
            </a:r>
          </a:p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k-TM" sz="3600" dirty="0" smtClean="0">
                <a:solidFill>
                  <a:schemeClr val="accent1">
                    <a:lumMod val="75000"/>
                  </a:schemeClr>
                </a:solidFill>
              </a:rPr>
              <a:t>Transformatoryň boş iş düzgüninde ikinji sarymyndan tok geçmeýänligi üçin onuň gysgyçlarynyň arasyndaky   naprýaženiýe ikinji sarymda indusirlenýän   elektrik hereketlendiriji güýje deňdir.</a:t>
            </a:r>
          </a:p>
          <a:p>
            <a:endParaRPr lang="tk-TM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492" y="1059543"/>
            <a:ext cx="6930178" cy="67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87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tk-TM" sz="3200" dirty="0" smtClean="0"/>
              <a:t>Kirhgofuň ikinji kanunyna görä</a:t>
            </a:r>
            <a:r>
              <a:rPr lang="tk-TM" sz="3200" dirty="0" smtClean="0">
                <a:solidFill>
                  <a:schemeClr val="accent1">
                    <a:lumMod val="75000"/>
                  </a:schemeClr>
                </a:solidFill>
              </a:rPr>
              <a:t>, real transformatoryň birinji sarymyna goýlan   naprýaženiýe bu sarymda baş magnit akymy tarapyndan indussirlenen   elektrik hereketlendiriji güýji, ýaýraýan magnit akymy tarapyndan indussirlenen   elektrik hereketlendiriji güýji we onuň R aktiw garşylygyndaky naprýaženiýäniň peselmegini deňagramlaşdyrýar, ýagny:</a:t>
            </a:r>
            <a:endParaRPr lang="tk-TM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48" y="2871214"/>
            <a:ext cx="3962400" cy="5577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1495" y="2432023"/>
            <a:ext cx="7576675" cy="442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03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425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Transformatoryň boş iş düzgüni.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31</cp:revision>
  <dcterms:created xsi:type="dcterms:W3CDTF">2020-01-30T06:00:06Z</dcterms:created>
  <dcterms:modified xsi:type="dcterms:W3CDTF">2020-02-18T06:19:45Z</dcterms:modified>
</cp:coreProperties>
</file>