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2" d="100"/>
          <a:sy n="52" d="100"/>
        </p:scale>
        <p:origin x="720"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FD6E3AF-3E2C-4E9E-B8AB-DE8D233F2F69}" type="datetimeFigureOut">
              <a:rPr lang="ru-RU" smtClean="0"/>
              <a:t>17.02.2021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922994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D6E3AF-3E2C-4E9E-B8AB-DE8D233F2F69}" type="datetimeFigureOut">
              <a:rPr lang="ru-RU" smtClean="0"/>
              <a:t>17.02.2021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1430878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D6E3AF-3E2C-4E9E-B8AB-DE8D233F2F69}" type="datetimeFigureOut">
              <a:rPr lang="ru-RU" smtClean="0"/>
              <a:t>17.02.2021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1609860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D6E3AF-3E2C-4E9E-B8AB-DE8D233F2F69}" type="datetimeFigureOut">
              <a:rPr lang="ru-RU" smtClean="0"/>
              <a:t>17.02.2021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504604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FD6E3AF-3E2C-4E9E-B8AB-DE8D233F2F69}" type="datetimeFigureOut">
              <a:rPr lang="ru-RU" smtClean="0"/>
              <a:t>17.02.2021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2982449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FD6E3AF-3E2C-4E9E-B8AB-DE8D233F2F69}" type="datetimeFigureOut">
              <a:rPr lang="ru-RU" smtClean="0"/>
              <a:t>17.02.2021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2066477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FD6E3AF-3E2C-4E9E-B8AB-DE8D233F2F69}" type="datetimeFigureOut">
              <a:rPr lang="ru-RU" smtClean="0"/>
              <a:t>17.02.2021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738550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FD6E3AF-3E2C-4E9E-B8AB-DE8D233F2F69}" type="datetimeFigureOut">
              <a:rPr lang="ru-RU" smtClean="0"/>
              <a:t>17.02.2021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2269932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FD6E3AF-3E2C-4E9E-B8AB-DE8D233F2F69}" type="datetimeFigureOut">
              <a:rPr lang="ru-RU" smtClean="0"/>
              <a:t>17.02.2021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1356677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FD6E3AF-3E2C-4E9E-B8AB-DE8D233F2F69}" type="datetimeFigureOut">
              <a:rPr lang="ru-RU" smtClean="0"/>
              <a:t>17.02.2021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2948027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FD6E3AF-3E2C-4E9E-B8AB-DE8D233F2F69}" type="datetimeFigureOut">
              <a:rPr lang="ru-RU" smtClean="0"/>
              <a:t>17.02.2021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2820472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D6E3AF-3E2C-4E9E-B8AB-DE8D233F2F69}" type="datetimeFigureOut">
              <a:rPr lang="ru-RU" smtClean="0"/>
              <a:t>17.02.2021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46CABF-148D-4377-A371-2004BCFC0B33}" type="slidenum">
              <a:rPr lang="ru-RU" smtClean="0"/>
              <a:t>‹#›</a:t>
            </a:fld>
            <a:endParaRPr lang="ru-RU"/>
          </a:p>
        </p:txBody>
      </p:sp>
    </p:spTree>
    <p:extLst>
      <p:ext uri="{BB962C8B-B14F-4D97-AF65-F5344CB8AC3E}">
        <p14:creationId xmlns:p14="http://schemas.microsoft.com/office/powerpoint/2010/main" val="554068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extLst>
              <p:ext uri="{D42A27DB-BD31-4B8C-83A1-F6EECF244321}">
                <p14:modId xmlns:p14="http://schemas.microsoft.com/office/powerpoint/2010/main" val="1802539080"/>
              </p:ext>
            </p:extLst>
          </p:nvPr>
        </p:nvGraphicFramePr>
        <p:xfrm>
          <a:off x="277090" y="471055"/>
          <a:ext cx="11563927" cy="6031345"/>
        </p:xfrm>
        <a:graphic>
          <a:graphicData uri="http://schemas.openxmlformats.org/drawingml/2006/table">
            <a:tbl>
              <a:tblPr>
                <a:tableStyleId>{5C22544A-7EE6-4342-B048-85BDC9FD1C3A}</a:tableStyleId>
              </a:tblPr>
              <a:tblGrid>
                <a:gridCol w="11563927">
                  <a:extLst>
                    <a:ext uri="{9D8B030D-6E8A-4147-A177-3AD203B41FA5}">
                      <a16:colId xmlns="" xmlns:a16="http://schemas.microsoft.com/office/drawing/2014/main" val="1200676204"/>
                    </a:ext>
                  </a:extLst>
                </a:gridCol>
              </a:tblGrid>
              <a:tr h="6031345">
                <a:tc>
                  <a:txBody>
                    <a:bodyPr/>
                    <a:lstStyle/>
                    <a:p>
                      <a:r>
                        <a:rPr lang="tk-TM" sz="4400" b="1" dirty="0" smtClean="0">
                          <a:effectLst/>
                          <a:latin typeface="Times New Roman" panose="02020603050405020304" pitchFamily="18" charset="0"/>
                          <a:cs typeface="Times New Roman" panose="02020603050405020304" pitchFamily="18" charset="0"/>
                        </a:rPr>
                        <a:t>Tema:</a:t>
                      </a:r>
                      <a:r>
                        <a:rPr lang="hr-HR" sz="4800" b="1" kern="1200" dirty="0" smtClean="0">
                          <a:solidFill>
                            <a:schemeClr val="dk1"/>
                          </a:solidFill>
                          <a:effectLst/>
                          <a:latin typeface="Times New Roman" panose="02020603050405020304" pitchFamily="18" charset="0"/>
                          <a:ea typeface="+mn-ea"/>
                          <a:cs typeface="Times New Roman" panose="02020603050405020304" pitchFamily="18" charset="0"/>
                        </a:rPr>
                        <a:t>Ýagtylygyň esasy ululyklary we olaryň ölçeg birlikleri</a:t>
                      </a:r>
                      <a:endParaRPr lang="tk-TM" sz="4800" b="1"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r>
                        <a:rPr lang="tk-TM" sz="4800" b="1" kern="1200" dirty="0" smtClean="0">
                          <a:solidFill>
                            <a:schemeClr val="dk1"/>
                          </a:solidFill>
                          <a:effectLst/>
                          <a:latin typeface="Times New Roman" panose="02020603050405020304" pitchFamily="18" charset="0"/>
                          <a:ea typeface="+mn-ea"/>
                          <a:cs typeface="Times New Roman" panose="02020603050405020304" pitchFamily="18" charset="0"/>
                        </a:rPr>
                        <a:t>Meýilnama</a:t>
                      </a:r>
                      <a:endParaRPr lang="ru-RU" sz="4800" kern="1200" dirty="0" smtClean="0">
                        <a:solidFill>
                          <a:schemeClr val="dk1"/>
                        </a:solidFill>
                        <a:effectLst/>
                        <a:latin typeface="Times New Roman" panose="02020603050405020304" pitchFamily="18" charset="0"/>
                        <a:ea typeface="+mn-ea"/>
                        <a:cs typeface="Times New Roman" panose="02020603050405020304" pitchFamily="18" charset="0"/>
                      </a:endParaRPr>
                    </a:p>
                    <a:p>
                      <a:r>
                        <a:rPr lang="hr-HR" sz="4800" kern="1200" dirty="0" smtClean="0">
                          <a:solidFill>
                            <a:schemeClr val="dk1"/>
                          </a:solidFill>
                          <a:effectLst/>
                          <a:latin typeface="Times New Roman" panose="02020603050405020304" pitchFamily="18" charset="0"/>
                          <a:ea typeface="+mn-ea"/>
                          <a:cs typeface="Times New Roman" panose="02020603050405020304" pitchFamily="18" charset="0"/>
                        </a:rPr>
                        <a:t>Ýagtylygy häsiýetlendirýän esasy fiziki ululyklar. </a:t>
                      </a:r>
                      <a:endParaRPr lang="ru-RU" sz="4800" kern="1200" dirty="0" smtClean="0">
                        <a:solidFill>
                          <a:schemeClr val="dk1"/>
                        </a:solidFill>
                        <a:effectLst/>
                        <a:latin typeface="Times New Roman" panose="02020603050405020304" pitchFamily="18" charset="0"/>
                        <a:ea typeface="+mn-ea"/>
                        <a:cs typeface="Times New Roman" panose="02020603050405020304" pitchFamily="18" charset="0"/>
                      </a:endParaRPr>
                    </a:p>
                    <a:p>
                      <a:r>
                        <a:rPr lang="hr-HR" sz="4800" kern="1200" dirty="0" smtClean="0">
                          <a:solidFill>
                            <a:schemeClr val="dk1"/>
                          </a:solidFill>
                          <a:effectLst/>
                          <a:latin typeface="Times New Roman" panose="02020603050405020304" pitchFamily="18" charset="0"/>
                          <a:ea typeface="+mn-ea"/>
                          <a:cs typeface="Times New Roman" panose="02020603050405020304" pitchFamily="18" charset="0"/>
                        </a:rPr>
                        <a:t>Tolkunlaryň görnüşleri. </a:t>
                      </a:r>
                      <a:endParaRPr lang="ru-RU" sz="4800" kern="1200" dirty="0" smtClean="0">
                        <a:solidFill>
                          <a:schemeClr val="dk1"/>
                        </a:solidFill>
                        <a:effectLst/>
                        <a:latin typeface="Times New Roman" panose="02020603050405020304" pitchFamily="18" charset="0"/>
                        <a:ea typeface="+mn-ea"/>
                        <a:cs typeface="Times New Roman" panose="02020603050405020304" pitchFamily="18" charset="0"/>
                      </a:endParaRPr>
                    </a:p>
                    <a:p>
                      <a:r>
                        <a:rPr lang="hr-HR" sz="4800" kern="1200" dirty="0" smtClean="0">
                          <a:solidFill>
                            <a:schemeClr val="dk1"/>
                          </a:solidFill>
                          <a:effectLst/>
                          <a:latin typeface="Times New Roman" panose="02020603050405020304" pitchFamily="18" charset="0"/>
                          <a:ea typeface="+mn-ea"/>
                          <a:cs typeface="Times New Roman" panose="02020603050405020304" pitchFamily="18" charset="0"/>
                        </a:rPr>
                        <a:t>Ýagtylygyň kuwwaty we ölçeg birlikleri.</a:t>
                      </a:r>
                      <a:endParaRPr lang="ru-RU" sz="199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40000"/>
                        <a:lumOff val="60000"/>
                      </a:schemeClr>
                    </a:solidFill>
                  </a:tcPr>
                </a:tc>
                <a:extLst>
                  <a:ext uri="{0D108BD9-81ED-4DB2-BD59-A6C34878D82A}">
                    <a16:rowId xmlns="" xmlns:a16="http://schemas.microsoft.com/office/drawing/2014/main" val="134526892"/>
                  </a:ext>
                </a:extLst>
              </a:tr>
            </a:tbl>
          </a:graphicData>
        </a:graphic>
      </p:graphicFrame>
    </p:spTree>
    <p:extLst>
      <p:ext uri="{BB962C8B-B14F-4D97-AF65-F5344CB8AC3E}">
        <p14:creationId xmlns:p14="http://schemas.microsoft.com/office/powerpoint/2010/main" val="1073914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9594" y="448852"/>
            <a:ext cx="11438792" cy="6128238"/>
          </a:xfrm>
          <a:solidFill>
            <a:schemeClr val="accent4">
              <a:lumMod val="40000"/>
              <a:lumOff val="60000"/>
            </a:schemeClr>
          </a:solidFill>
        </p:spPr>
        <p:txBody>
          <a:bodyPr>
            <a:noAutofit/>
          </a:bodyPr>
          <a:lstStyle/>
          <a:p>
            <a:pPr algn="just"/>
            <a:r>
              <a:rPr lang="sq-AL" sz="2900" dirty="0">
                <a:latin typeface="Times New Roman" panose="02020603050405020304" pitchFamily="18" charset="0"/>
                <a:cs typeface="Times New Roman" panose="02020603050405020304" pitchFamily="18" charset="0"/>
              </a:rPr>
              <a:t>Ýagtylygy häsiýetlendirýän esasy fiziki ululyklar hökmüde ýagtylygyň tolkun uzynlygyna, akymyna, yşyklandyrylyşyna, ýagtylygyň güýjüne, üste düşýän ýagtylygyň ýitiligine (dykyzlygyna) we jisimleriň ýagtylyga görä häsiýetleriniň üýtgemegine (ýagtylygyň yzyna serpilmegine, döwülmegine, çuňlugyna siňişine) düşünilýär.</a:t>
            </a:r>
            <a:endParaRPr lang="ru-RU" sz="2900" dirty="0">
              <a:latin typeface="Times New Roman" panose="02020603050405020304" pitchFamily="18" charset="0"/>
              <a:cs typeface="Times New Roman" panose="02020603050405020304" pitchFamily="18" charset="0"/>
            </a:endParaRPr>
          </a:p>
          <a:p>
            <a:pPr algn="just"/>
            <a:r>
              <a:rPr lang="sq-AL" sz="2900" dirty="0">
                <a:latin typeface="Times New Roman" panose="02020603050405020304" pitchFamily="18" charset="0"/>
                <a:cs typeface="Times New Roman" panose="02020603050405020304" pitchFamily="18" charset="0"/>
              </a:rPr>
              <a:t>Meselem, ýagtylygyň tolkun uzynlygyna düşünmek üçin elektromagnit energiýanyň dürli-dürli tolkun uzynlyklary ýagtylygyň tizligi bilen älem giňişliginde ýaýraýandygyny ýatlamak peýdalydyr. Muňa mysal hökmünde ýygylygy 50 Gs deň bolan elektromagnit energiýanyň tolkun uzynlygy 6000 km deň bolsa, onda ýygylyk 5000 Gs bolanda tolkun uzynlygy 60 km deň bolar. Getirilen mysaldan görnüşi ýaly ýygylyk ulaldygyça tolkun uzynlygy kiçelýär. Şeýle äpet uly tolkun uzynlyklaryndan, uzynlygy bir millimetriň müňden, hatda milliondan bir bölegine deň bolan tolkun uzynlyklarynyň bardygy, olary ölçäp, hasaplap, anyklap bolýandygy fizika dersinden bellidir</a:t>
            </a:r>
            <a:endParaRPr lang="ru-RU" sz="2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8281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7160" y="230910"/>
            <a:ext cx="11456377" cy="6292982"/>
          </a:xfrm>
          <a:solidFill>
            <a:schemeClr val="accent4">
              <a:lumMod val="40000"/>
              <a:lumOff val="60000"/>
            </a:schemeClr>
          </a:solidFill>
        </p:spPr>
        <p:txBody>
          <a:bodyPr>
            <a:noAutofit/>
          </a:bodyPr>
          <a:lstStyle/>
          <a:p>
            <a:pPr algn="just"/>
            <a:r>
              <a:rPr lang="sq-AL" sz="3200" dirty="0">
                <a:latin typeface="Times New Roman" panose="02020603050405020304" pitchFamily="18" charset="0"/>
                <a:cs typeface="Times New Roman" panose="02020603050405020304" pitchFamily="18" charset="0"/>
              </a:rPr>
              <a:t>Ýagtylygyň tolkun uzynlyklary ýowaş-ýowaşdan peseldildigiçe ýagtylygyň reňkleri şu aşakdaky ýaly yzygiderlikde üýtgeýärler: mämişi, sary, ýaşyl, mawy, gök we fiolet (gögümtil?) – Emma, ýagtylyk tehnikasynyň dürli pudaklarynda, dürli tolkun uzynlykly hem-de düzümi örän çylşyrymly spektrli şöhlelere-de duş gelinýär. Şeýlelikde görünýän şöhleleriň energiýasy gözüň görejine edýän täsirlerinden başga-da ýagtylyga duýgur elementlere-de täsir edip ýagtylyk duýgurlaryny oýarýar. Şol oýanýan duýgylar hem ýagtylyk şöhleleriniň kuwwatlarynyň hem-de tolkun uzynlyklarynyň intensiwliklerine (çuslygyna?) baglydyr. Şeýlelikde, gözüň görejine hem-de ýagtylyga duýgur elementlere ýagtylygyň täsirini şöhleleriň kuwwaty we tolkun uzynlyklary bilen düşündirilýär.</a:t>
            </a:r>
            <a:endParaRPr lang="ru-RU" sz="3200" dirty="0">
              <a:latin typeface="Times New Roman" panose="02020603050405020304" pitchFamily="18" charset="0"/>
              <a:cs typeface="Times New Roman" panose="02020603050405020304" pitchFamily="18" charset="0"/>
            </a:endParaRPr>
          </a:p>
        </p:txBody>
      </p:sp>
      <p:sp>
        <p:nvSpPr>
          <p:cNvPr id="18" name="Rectangle 16"/>
          <p:cNvSpPr>
            <a:spLocks noChangeArrowheads="1"/>
          </p:cNvSpPr>
          <p:nvPr/>
        </p:nvSpPr>
        <p:spPr bwMode="auto">
          <a:xfrm>
            <a:off x="-230909"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9" name="Rectangle 22"/>
          <p:cNvSpPr>
            <a:spLocks noChangeArrowheads="1"/>
          </p:cNvSpPr>
          <p:nvPr/>
        </p:nvSpPr>
        <p:spPr bwMode="auto">
          <a:xfrm>
            <a:off x="-230909"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 name="Rectangle 68"/>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73" name="Rectangle 74"/>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2692480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Объект 2"/>
              <p:cNvSpPr>
                <a:spLocks noGrp="1"/>
              </p:cNvSpPr>
              <p:nvPr>
                <p:ph idx="1"/>
              </p:nvPr>
            </p:nvSpPr>
            <p:spPr>
              <a:xfrm>
                <a:off x="147782" y="73891"/>
                <a:ext cx="11859491" cy="6687127"/>
              </a:xfrm>
              <a:solidFill>
                <a:schemeClr val="accent4">
                  <a:lumMod val="40000"/>
                  <a:lumOff val="60000"/>
                </a:schemeClr>
              </a:solidFill>
            </p:spPr>
            <p:txBody>
              <a:bodyPr>
                <a:normAutofit/>
              </a:bodyPr>
              <a:lstStyle/>
              <a:p>
                <a:pPr lvl="0" algn="just"/>
                <a:r>
                  <a:rPr lang="sq-AL" sz="3000" dirty="0">
                    <a:latin typeface="Times New Roman" panose="02020603050405020304" pitchFamily="18" charset="0"/>
                    <a:cs typeface="Times New Roman" panose="02020603050405020304" pitchFamily="18" charset="0"/>
                  </a:rPr>
                  <a:t>Ýagtylygy häsiýetlendirýän fiziki ululyklaryň biri-de ýagtylyk akymydyr. Matematika dersinde akym diýlip wektorlaryň böwsüp geçýän </a:t>
                </a:r>
                <a:r>
                  <a:rPr lang="sq-AL" sz="3000" b="1" dirty="0">
                    <a:latin typeface="Times New Roman" panose="02020603050405020304" pitchFamily="18" charset="0"/>
                    <a:cs typeface="Times New Roman" panose="02020603050405020304" pitchFamily="18" charset="0"/>
                  </a:rPr>
                  <a:t>ds</a:t>
                </a:r>
                <a:r>
                  <a:rPr lang="sq-AL" sz="3000" dirty="0">
                    <a:latin typeface="Times New Roman" panose="02020603050405020304" pitchFamily="18" charset="0"/>
                    <a:cs typeface="Times New Roman" panose="02020603050405020304" pitchFamily="18" charset="0"/>
                  </a:rPr>
                  <a:t> üste köpeltmek hasylyna aýdylýar.</a:t>
                </a:r>
                <a:endParaRPr lang="ru-RU" sz="3000" dirty="0">
                  <a:latin typeface="Times New Roman" panose="02020603050405020304" pitchFamily="18" charset="0"/>
                  <a:cs typeface="Times New Roman" panose="02020603050405020304" pitchFamily="18" charset="0"/>
                </a:endParaRPr>
              </a:p>
              <a:p>
                <a:pPr algn="just"/>
                <a:r>
                  <a:rPr lang="sq-AL" sz="3000" dirty="0">
                    <a:latin typeface="Times New Roman" panose="02020603050405020304" pitchFamily="18" charset="0"/>
                    <a:cs typeface="Times New Roman" panose="02020603050405020304" pitchFamily="18" charset="0"/>
                  </a:rPr>
                  <a:t>Biziň mysalymyzda ýagtylygyň akymy diýlip ýagtylandyryş (E) şöhleleriniň tekizligiň </a:t>
                </a:r>
                <a:r>
                  <a:rPr lang="sq-AL" sz="3000" b="1" dirty="0">
                    <a:latin typeface="Times New Roman" panose="02020603050405020304" pitchFamily="18" charset="0"/>
                    <a:cs typeface="Times New Roman" panose="02020603050405020304" pitchFamily="18" charset="0"/>
                  </a:rPr>
                  <a:t>ds</a:t>
                </a:r>
                <a:r>
                  <a:rPr lang="sq-AL" sz="3000" dirty="0">
                    <a:latin typeface="Times New Roman" panose="02020603050405020304" pitchFamily="18" charset="0"/>
                    <a:cs typeface="Times New Roman" panose="02020603050405020304" pitchFamily="18" charset="0"/>
                  </a:rPr>
                  <a:t>-üstüne köpeltmek hasylyna deňdir, ýagny</a:t>
                </a:r>
                <a:endParaRPr lang="ru-RU" sz="3000" dirty="0">
                  <a:latin typeface="Times New Roman" panose="02020603050405020304" pitchFamily="18" charset="0"/>
                  <a:cs typeface="Times New Roman" panose="02020603050405020304" pitchFamily="18" charset="0"/>
                </a:endParaRPr>
              </a:p>
              <a:p>
                <a:r>
                  <a:rPr lang="sq-AL" dirty="0"/>
                  <a:t> </a:t>
                </a:r>
                <a:endParaRPr lang="ru-RU" dirty="0"/>
              </a:p>
              <a:p>
                <a14:m>
                  <m:oMath xmlns:m="http://schemas.openxmlformats.org/officeDocument/2006/math">
                    <m:r>
                      <a:rPr lang="sq-AL" sz="3000" i="1"/>
                      <m:t>                                       </m:t>
                    </m:r>
                    <m:r>
                      <a:rPr lang="sq-AL" sz="3000" i="1"/>
                      <m:t>𝐹</m:t>
                    </m:r>
                    <m:r>
                      <a:rPr lang="sq-AL" sz="3000" i="1"/>
                      <m:t>=</m:t>
                    </m:r>
                    <m:nary>
                      <m:naryPr>
                        <m:limLoc m:val="undOvr"/>
                        <m:ctrlPr>
                          <a:rPr lang="ru-RU" sz="3000" i="1"/>
                        </m:ctrlPr>
                      </m:naryPr>
                      <m:sub>
                        <m:r>
                          <a:rPr lang="sq-AL" sz="3000" i="1"/>
                          <m:t>𝑠</m:t>
                        </m:r>
                      </m:sub>
                      <m:sup/>
                      <m:e>
                        <m:acc>
                          <m:accPr>
                            <m:chr m:val="⃗"/>
                            <m:ctrlPr>
                              <a:rPr lang="ru-RU" sz="3000" i="1"/>
                            </m:ctrlPr>
                          </m:accPr>
                          <m:e>
                            <m:r>
                              <a:rPr lang="sq-AL" sz="3000" i="1"/>
                              <m:t>𝐸</m:t>
                            </m:r>
                          </m:e>
                        </m:acc>
                      </m:e>
                    </m:nary>
                    <m:r>
                      <a:rPr lang="sq-AL" sz="3000" i="1"/>
                      <m:t>∙</m:t>
                    </m:r>
                    <m:acc>
                      <m:accPr>
                        <m:chr m:val="⃗"/>
                        <m:ctrlPr>
                          <a:rPr lang="ru-RU" sz="3000" i="1"/>
                        </m:ctrlPr>
                      </m:accPr>
                      <m:e>
                        <m:r>
                          <a:rPr lang="sq-AL" sz="3000" i="1"/>
                          <m:t>𝑑𝑠</m:t>
                        </m:r>
                      </m:e>
                    </m:acc>
                    <m:r>
                      <a:rPr lang="sq-AL" sz="3000" i="1"/>
                      <m:t>.                                          (1.1)</m:t>
                    </m:r>
                  </m:oMath>
                </a14:m>
                <a:endParaRPr lang="ru-RU" sz="3000" dirty="0">
                  <a:latin typeface="Times New Roman" panose="02020603050405020304" pitchFamily="18" charset="0"/>
                  <a:cs typeface="Times New Roman" panose="02020603050405020304" pitchFamily="18" charset="0"/>
                </a:endParaRPr>
              </a:p>
              <a:p>
                <a:r>
                  <a:rPr lang="sq-AL" sz="3000" dirty="0">
                    <a:latin typeface="Times New Roman" panose="02020603050405020304" pitchFamily="18" charset="0"/>
                    <a:cs typeface="Times New Roman" panose="02020603050405020304" pitchFamily="18" charset="0"/>
                  </a:rPr>
                  <a:t>Bu ýerde      </a:t>
                </a:r>
                <a14:m>
                  <m:oMath xmlns:m="http://schemas.openxmlformats.org/officeDocument/2006/math">
                    <m:r>
                      <a:rPr lang="sq-AL" sz="3000" i="1"/>
                      <m:t>𝐹</m:t>
                    </m:r>
                    <m:r>
                      <a:rPr lang="sq-AL" sz="3000" i="1"/>
                      <m:t>−</m:t>
                    </m:r>
                  </m:oMath>
                </a14:m>
                <a:r>
                  <a:rPr lang="sq-AL" sz="3000" dirty="0">
                    <a:latin typeface="Times New Roman" panose="02020603050405020304" pitchFamily="18" charset="0"/>
                    <a:cs typeface="Times New Roman" panose="02020603050405020304" pitchFamily="18" charset="0"/>
                  </a:rPr>
                  <a:t> ýagtylygyň akymy, lýumen  </a:t>
                </a:r>
                <a14:m>
                  <m:oMath xmlns:m="http://schemas.openxmlformats.org/officeDocument/2006/math">
                    <m:d>
                      <m:dPr>
                        <m:begChr m:val="["/>
                        <m:endChr m:val="]"/>
                        <m:ctrlPr>
                          <a:rPr lang="ru-RU" sz="3000" i="1"/>
                        </m:ctrlPr>
                      </m:dPr>
                      <m:e>
                        <m:r>
                          <a:rPr lang="sq-AL" sz="3000" i="1"/>
                          <m:t>𝓁</m:t>
                        </m:r>
                        <m:r>
                          <a:rPr lang="sq-AL" sz="3000" i="1"/>
                          <m:t>𝑘</m:t>
                        </m:r>
                      </m:e>
                    </m:d>
                  </m:oMath>
                </a14:m>
                <a:endParaRPr lang="ru-RU" sz="3000" dirty="0">
                  <a:latin typeface="Times New Roman" panose="02020603050405020304" pitchFamily="18" charset="0"/>
                  <a:cs typeface="Times New Roman" panose="02020603050405020304" pitchFamily="18" charset="0"/>
                </a:endParaRPr>
              </a:p>
              <a:p>
                <a:r>
                  <a:rPr lang="sq-AL" sz="3000" dirty="0">
                    <a:latin typeface="Times New Roman" panose="02020603050405020304" pitchFamily="18" charset="0"/>
                    <a:cs typeface="Times New Roman" panose="02020603050405020304" pitchFamily="18" charset="0"/>
                  </a:rPr>
                  <a:t>               </a:t>
                </a:r>
                <a:r>
                  <a:rPr lang="ru-RU" sz="3000" dirty="0">
                    <a:latin typeface="Times New Roman" panose="02020603050405020304" pitchFamily="18" charset="0"/>
                    <a:cs typeface="Times New Roman" panose="02020603050405020304" pitchFamily="18" charset="0"/>
                  </a:rPr>
                  <a:t>	</a:t>
                </a:r>
                <a14:m>
                  <m:oMath xmlns:m="http://schemas.openxmlformats.org/officeDocument/2006/math">
                    <m:r>
                      <a:rPr lang="sq-AL" sz="3000" i="1"/>
                      <m:t>𝐸</m:t>
                    </m:r>
                    <m:r>
                      <a:rPr lang="sq-AL" sz="3000" i="1"/>
                      <m:t>−</m:t>
                    </m:r>
                  </m:oMath>
                </a14:m>
                <a:r>
                  <a:rPr lang="sq-AL" sz="3000" dirty="0">
                    <a:latin typeface="Times New Roman" panose="02020603050405020304" pitchFamily="18" charset="0"/>
                    <a:cs typeface="Times New Roman" panose="02020603050405020304" pitchFamily="18" charset="0"/>
                  </a:rPr>
                  <a:t> ýagtylandyryş, lýuks  </a:t>
                </a:r>
                <a14:m>
                  <m:oMath xmlns:m="http://schemas.openxmlformats.org/officeDocument/2006/math">
                    <m:d>
                      <m:dPr>
                        <m:begChr m:val="["/>
                        <m:endChr m:val="]"/>
                        <m:ctrlPr>
                          <a:rPr lang="ru-RU" sz="3000" i="1"/>
                        </m:ctrlPr>
                      </m:dPr>
                      <m:e>
                        <m:r>
                          <a:rPr lang="sq-AL" sz="3000" i="1"/>
                          <m:t>𝓁</m:t>
                        </m:r>
                        <m:r>
                          <a:rPr lang="sq-AL" sz="3000" i="1"/>
                          <m:t>𝑘</m:t>
                        </m:r>
                      </m:e>
                    </m:d>
                  </m:oMath>
                </a14:m>
                <a:endParaRPr lang="ru-RU" sz="3000" dirty="0">
                  <a:latin typeface="Times New Roman" panose="02020603050405020304" pitchFamily="18" charset="0"/>
                  <a:cs typeface="Times New Roman" panose="02020603050405020304" pitchFamily="18" charset="0"/>
                </a:endParaRPr>
              </a:p>
              <a:p>
                <a:r>
                  <a:rPr lang="sq-AL" sz="3000" dirty="0">
                    <a:latin typeface="Times New Roman" panose="02020603050405020304" pitchFamily="18" charset="0"/>
                    <a:cs typeface="Times New Roman" panose="02020603050405020304" pitchFamily="18" charset="0"/>
                  </a:rPr>
                  <a:t>	             </a:t>
                </a:r>
                <a14:m>
                  <m:oMath xmlns:m="http://schemas.openxmlformats.org/officeDocument/2006/math">
                    <m:r>
                      <a:rPr lang="sq-AL" sz="3000" i="1"/>
                      <m:t>𝑑𝑠</m:t>
                    </m:r>
                    <m:r>
                      <a:rPr lang="sq-AL" sz="3000" i="1"/>
                      <m:t>−</m:t>
                    </m:r>
                  </m:oMath>
                </a14:m>
                <a:r>
                  <a:rPr lang="sq-AL" sz="3000" dirty="0">
                    <a:latin typeface="Times New Roman" panose="02020603050405020304" pitchFamily="18" charset="0"/>
                    <a:cs typeface="Times New Roman" panose="02020603050405020304" pitchFamily="18" charset="0"/>
                  </a:rPr>
                  <a:t> islendik tekizlikde elementar üstüň tekiz meýdançasy  </a:t>
                </a:r>
                <a14:m>
                  <m:oMath xmlns:m="http://schemas.openxmlformats.org/officeDocument/2006/math">
                    <m:d>
                      <m:dPr>
                        <m:begChr m:val="["/>
                        <m:endChr m:val="]"/>
                        <m:ctrlPr>
                          <a:rPr lang="ru-RU" sz="3000" i="1"/>
                        </m:ctrlPr>
                      </m:dPr>
                      <m:e>
                        <m:sSup>
                          <m:sSupPr>
                            <m:ctrlPr>
                              <a:rPr lang="ru-RU" sz="3000" i="1"/>
                            </m:ctrlPr>
                          </m:sSupPr>
                          <m:e>
                            <m:r>
                              <a:rPr lang="sq-AL" sz="3000" i="1"/>
                              <m:t>𝑚</m:t>
                            </m:r>
                          </m:e>
                          <m:sup>
                            <m:r>
                              <a:rPr lang="sq-AL" sz="3000" i="1"/>
                              <m:t>2</m:t>
                            </m:r>
                          </m:sup>
                        </m:sSup>
                      </m:e>
                    </m:d>
                  </m:oMath>
                </a14:m>
                <a:r>
                  <a:rPr lang="sq-AL" sz="3000" dirty="0">
                    <a:latin typeface="Times New Roman" panose="02020603050405020304" pitchFamily="18" charset="0"/>
                    <a:cs typeface="Times New Roman" panose="02020603050405020304" pitchFamily="18" charset="0"/>
                  </a:rPr>
                  <a:t>.</a:t>
                </a:r>
                <a:endParaRPr lang="ru-RU" sz="3000" dirty="0">
                  <a:latin typeface="Times New Roman" panose="02020603050405020304" pitchFamily="18" charset="0"/>
                  <a:cs typeface="Times New Roman" panose="02020603050405020304" pitchFamily="18" charset="0"/>
                </a:endParaRPr>
              </a:p>
              <a:p>
                <a:endParaRPr lang="ru-RU" dirty="0"/>
              </a:p>
            </p:txBody>
          </p:sp>
        </mc:Choice>
        <mc:Fallback>
          <p:sp>
            <p:nvSpPr>
              <p:cNvPr id="3" name="Объект 2"/>
              <p:cNvSpPr>
                <a:spLocks noGrp="1" noRot="1" noChangeAspect="1" noMove="1" noResize="1" noEditPoints="1" noAdjustHandles="1" noChangeArrowheads="1" noChangeShapeType="1" noTextEdit="1"/>
              </p:cNvSpPr>
              <p:nvPr>
                <p:ph idx="1"/>
              </p:nvPr>
            </p:nvSpPr>
            <p:spPr>
              <a:xfrm>
                <a:off x="147782" y="73891"/>
                <a:ext cx="11859491" cy="6687127"/>
              </a:xfrm>
              <a:blipFill rotWithShape="0">
                <a:blip r:embed="rId2"/>
                <a:stretch>
                  <a:fillRect l="-1028" t="-1823" r="-1182"/>
                </a:stretch>
              </a:blipFill>
            </p:spPr>
            <p:txBody>
              <a:bodyPr/>
              <a:lstStyle/>
              <a:p>
                <a:r>
                  <a:rPr lang="ru-RU">
                    <a:noFill/>
                  </a:rPr>
                  <a:t> </a:t>
                </a:r>
              </a:p>
            </p:txBody>
          </p:sp>
        </mc:Fallback>
      </mc:AlternateContent>
    </p:spTree>
    <p:extLst>
      <p:ext uri="{BB962C8B-B14F-4D97-AF65-F5344CB8AC3E}">
        <p14:creationId xmlns:p14="http://schemas.microsoft.com/office/powerpoint/2010/main" val="1079021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Объект 2"/>
              <p:cNvSpPr>
                <a:spLocks noGrp="1"/>
              </p:cNvSpPr>
              <p:nvPr>
                <p:ph idx="1"/>
              </p:nvPr>
            </p:nvSpPr>
            <p:spPr>
              <a:xfrm>
                <a:off x="230909" y="175491"/>
                <a:ext cx="11711709" cy="6511636"/>
              </a:xfrm>
              <a:solidFill>
                <a:schemeClr val="accent4">
                  <a:lumMod val="40000"/>
                  <a:lumOff val="60000"/>
                </a:schemeClr>
              </a:solidFill>
            </p:spPr>
            <p:txBody>
              <a:bodyPr>
                <a:normAutofit/>
              </a:bodyPr>
              <a:lstStyle/>
              <a:p>
                <a:pPr lvl="0" algn="just"/>
                <a:r>
                  <a:rPr lang="sq-AL" sz="3200" dirty="0">
                    <a:latin typeface="Times New Roman" panose="02020603050405020304" pitchFamily="18" charset="0"/>
                    <a:cs typeface="Times New Roman" panose="02020603050405020304" pitchFamily="18" charset="0"/>
                  </a:rPr>
                  <a:t>Şeýlelikde, ýagtylygyň akymy diýlip adam gözüne täsiri netijesinde ýagtylyk duýgusyny döredýän şöhleleriň kuwwatyna düşünülýär. Ýagtylyk akymynyň ölçeg birligi hökmünde lýumen </a:t>
                </a:r>
                <a14:m>
                  <m:oMath xmlns:m="http://schemas.openxmlformats.org/officeDocument/2006/math">
                    <m:d>
                      <m:dPr>
                        <m:begChr m:val="["/>
                        <m:endChr m:val="]"/>
                        <m:ctrlPr>
                          <a:rPr lang="ru-RU" sz="3200" i="1"/>
                        </m:ctrlPr>
                      </m:dPr>
                      <m:e>
                        <m:r>
                          <a:rPr lang="sq-AL" sz="3200" i="1"/>
                          <m:t>𝓁</m:t>
                        </m:r>
                        <m:r>
                          <a:rPr lang="sq-AL" sz="3200" i="1"/>
                          <m:t>𝑚</m:t>
                        </m:r>
                      </m:e>
                    </m:d>
                  </m:oMath>
                </a14:m>
                <a:r>
                  <a:rPr lang="sq-AL" sz="3200" dirty="0">
                    <a:latin typeface="Times New Roman" panose="02020603050405020304" pitchFamily="18" charset="0"/>
                    <a:cs typeface="Times New Roman" panose="02020603050405020304" pitchFamily="18" charset="0"/>
                  </a:rPr>
                  <a:t> kabul edilendir. Lýumen-Latyn sözi, türkmen dilinde ýagtylyk diýen manyny berýär. Fizika dersinde lýumen şeýle düşündirilýär: - stearin (häsiýeti guýruk ýa-da doňdurylan ýaga meňzeşiräk) jisimden ýasalan şemjagazyň ýagtylyk akymy 10-15 </a:t>
                </a:r>
                <a14:m>
                  <m:oMath xmlns:m="http://schemas.openxmlformats.org/officeDocument/2006/math">
                    <m:d>
                      <m:dPr>
                        <m:begChr m:val="["/>
                        <m:endChr m:val="]"/>
                        <m:ctrlPr>
                          <a:rPr lang="ru-RU" sz="3200" i="1"/>
                        </m:ctrlPr>
                      </m:dPr>
                      <m:e>
                        <m:r>
                          <a:rPr lang="sq-AL" sz="3200" i="1"/>
                          <m:t>𝓁</m:t>
                        </m:r>
                        <m:r>
                          <a:rPr lang="sq-AL" sz="3200" i="1"/>
                          <m:t>𝑚</m:t>
                        </m:r>
                      </m:e>
                    </m:d>
                  </m:oMath>
                </a14:m>
                <a:r>
                  <a:rPr lang="sq-AL" sz="3200" dirty="0">
                    <a:latin typeface="Times New Roman" panose="02020603050405020304" pitchFamily="18" charset="0"/>
                    <a:cs typeface="Times New Roman" panose="02020603050405020304" pitchFamily="18" charset="0"/>
                  </a:rPr>
                  <a:t> deň diýlip kabul edilipdir, onda kuwwaty 25 Wt naprýaženiýesi 220 wolta deň nakally elektrik çyrasynyň ýagtylyk akymy 220 lýumene deň diýilýär. Diýmek, kuwwaty 25 wata deň bolan nakally elektrik çyralarynyň ýagtylyk akymy 220 lýumen bolýan bolsa, onda 50 Wt çyra üçin ýagtylyk akymy 440 lýumen, 100 Wt kuwwatly nakally çyra üçin 880 lýumen bolar diýip, ýönekeý hasaplamalar esasynda san bahalaryny anyklap bileris. </a:t>
                </a:r>
                <a:endParaRPr lang="ru-RU" sz="3200" dirty="0">
                  <a:latin typeface="Times New Roman" panose="02020603050405020304" pitchFamily="18" charset="0"/>
                  <a:cs typeface="Times New Roman" panose="02020603050405020304" pitchFamily="18" charset="0"/>
                </a:endParaRPr>
              </a:p>
            </p:txBody>
          </p:sp>
        </mc:Choice>
        <mc:Fallback>
          <p:sp>
            <p:nvSpPr>
              <p:cNvPr id="3" name="Объект 2"/>
              <p:cNvSpPr>
                <a:spLocks noGrp="1" noRot="1" noChangeAspect="1" noMove="1" noResize="1" noEditPoints="1" noAdjustHandles="1" noChangeArrowheads="1" noChangeShapeType="1" noTextEdit="1"/>
              </p:cNvSpPr>
              <p:nvPr>
                <p:ph idx="1"/>
              </p:nvPr>
            </p:nvSpPr>
            <p:spPr>
              <a:xfrm>
                <a:off x="230909" y="175491"/>
                <a:ext cx="11711709" cy="6511636"/>
              </a:xfrm>
              <a:blipFill rotWithShape="0">
                <a:blip r:embed="rId2"/>
                <a:stretch>
                  <a:fillRect l="-1197" t="-2060" r="-1301"/>
                </a:stretch>
              </a:blipFill>
            </p:spPr>
            <p:txBody>
              <a:bodyPr/>
              <a:lstStyle/>
              <a:p>
                <a:r>
                  <a:rPr lang="ru-RU">
                    <a:noFill/>
                  </a:rPr>
                  <a:t> </a:t>
                </a:r>
              </a:p>
            </p:txBody>
          </p:sp>
        </mc:Fallback>
      </mc:AlternateContent>
    </p:spTree>
    <p:extLst>
      <p:ext uri="{BB962C8B-B14F-4D97-AF65-F5344CB8AC3E}">
        <p14:creationId xmlns:p14="http://schemas.microsoft.com/office/powerpoint/2010/main" val="1412537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Объект 2"/>
              <p:cNvSpPr>
                <a:spLocks noGrp="1"/>
              </p:cNvSpPr>
              <p:nvPr>
                <p:ph idx="1"/>
              </p:nvPr>
            </p:nvSpPr>
            <p:spPr>
              <a:xfrm>
                <a:off x="249382" y="230909"/>
                <a:ext cx="11693236" cy="6400800"/>
              </a:xfrm>
              <a:solidFill>
                <a:schemeClr val="accent4">
                  <a:lumMod val="40000"/>
                  <a:lumOff val="60000"/>
                </a:schemeClr>
              </a:solidFill>
            </p:spPr>
            <p:txBody>
              <a:bodyPr>
                <a:normAutofit/>
              </a:bodyPr>
              <a:lstStyle/>
              <a:p>
                <a:pPr lvl="0" algn="just"/>
                <a:r>
                  <a:rPr lang="sq-AL" sz="3200" dirty="0">
                    <a:latin typeface="Times New Roman" panose="02020603050405020304" pitchFamily="18" charset="0"/>
                    <a:cs typeface="Times New Roman" panose="02020603050405020304" pitchFamily="18" charset="0"/>
                  </a:rPr>
                  <a:t>Ýagtylygy häsiýetlendirýän fiziki ululyklaryň ýene-de biri yşyklandyrylyş (ýagtylygyň hili diýilse-de ýalňyş bolmaz) diýilýän ululykdyr.</a:t>
                </a:r>
                <a:endParaRPr lang="ru-RU" sz="3200" dirty="0">
                  <a:latin typeface="Times New Roman" panose="02020603050405020304" pitchFamily="18" charset="0"/>
                  <a:cs typeface="Times New Roman" panose="02020603050405020304" pitchFamily="18" charset="0"/>
                </a:endParaRPr>
              </a:p>
              <a:p>
                <a:pPr algn="just"/>
                <a:r>
                  <a:rPr lang="sq-AL" sz="3200" dirty="0">
                    <a:latin typeface="Times New Roman" panose="02020603050405020304" pitchFamily="18" charset="0"/>
                    <a:cs typeface="Times New Roman" panose="02020603050405020304" pitchFamily="18" charset="0"/>
                  </a:rPr>
                  <a:t>Ýagtylandyryşyň güýçlidigini (intensiwligini) </a:t>
                </a:r>
                <a14:m>
                  <m:oMath xmlns:m="http://schemas.openxmlformats.org/officeDocument/2006/math">
                    <m:r>
                      <a:rPr lang="sq-AL" sz="3200" i="1"/>
                      <m:t>𝑑𝑠</m:t>
                    </m:r>
                    <m:r>
                      <a:rPr lang="sq-AL" sz="3200" i="1"/>
                      <m:t>−</m:t>
                    </m:r>
                  </m:oMath>
                </a14:m>
                <a:r>
                  <a:rPr lang="sq-AL" sz="3200" dirty="0">
                    <a:latin typeface="Times New Roman" panose="02020603050405020304" pitchFamily="18" charset="0"/>
                    <a:cs typeface="Times New Roman" panose="02020603050405020304" pitchFamily="18" charset="0"/>
                  </a:rPr>
                  <a:t> üstjagaza düşýän ýagtylyk akymynyň dykyzlygyna aýdylýar</a:t>
                </a:r>
                <a:endParaRPr lang="ru-RU" sz="3200" dirty="0">
                  <a:latin typeface="Times New Roman" panose="02020603050405020304" pitchFamily="18" charset="0"/>
                  <a:cs typeface="Times New Roman" panose="02020603050405020304" pitchFamily="18" charset="0"/>
                </a:endParaRPr>
              </a:p>
              <a:p>
                <a:pPr algn="just"/>
                <a14:m>
                  <m:oMath xmlns:m="http://schemas.openxmlformats.org/officeDocument/2006/math">
                    <m:r>
                      <a:rPr lang="sq-AL" sz="3200" i="1"/>
                      <m:t>                                            </m:t>
                    </m:r>
                    <m:r>
                      <a:rPr lang="sq-AL" sz="3200" i="1"/>
                      <m:t>𝐸</m:t>
                    </m:r>
                    <m:r>
                      <a:rPr lang="sq-AL" sz="3200" i="1"/>
                      <m:t>=</m:t>
                    </m:r>
                    <m:f>
                      <m:fPr>
                        <m:ctrlPr>
                          <a:rPr lang="ru-RU" sz="3200" i="1"/>
                        </m:ctrlPr>
                      </m:fPr>
                      <m:num>
                        <m:r>
                          <a:rPr lang="sq-AL" sz="3200" i="1"/>
                          <m:t>𝐹</m:t>
                        </m:r>
                      </m:num>
                      <m:den>
                        <m:r>
                          <a:rPr lang="sq-AL" sz="3200" i="1"/>
                          <m:t>𝑆</m:t>
                        </m:r>
                      </m:den>
                    </m:f>
                    <m:r>
                      <a:rPr lang="sq-AL" sz="3200" i="1"/>
                      <m:t>.                                         (1.2)</m:t>
                    </m:r>
                  </m:oMath>
                </a14:m>
                <a:endParaRPr lang="ru-RU" sz="3200" dirty="0">
                  <a:latin typeface="Times New Roman" panose="02020603050405020304" pitchFamily="18" charset="0"/>
                  <a:cs typeface="Times New Roman" panose="02020603050405020304" pitchFamily="18" charset="0"/>
                </a:endParaRPr>
              </a:p>
              <a:p>
                <a:pPr algn="just"/>
                <a:r>
                  <a:rPr lang="sq-AL" sz="3200" dirty="0">
                    <a:latin typeface="Times New Roman" panose="02020603050405020304" pitchFamily="18" charset="0"/>
                    <a:cs typeface="Times New Roman" panose="02020603050405020304" pitchFamily="18" charset="0"/>
                  </a:rPr>
                  <a:t>Başgaça aýdylanda ýagtylandyryşyň hili ýa-da yşyklandyrylyşy diýlip ýagtylygyň </a:t>
                </a:r>
                <a14:m>
                  <m:oMath xmlns:m="http://schemas.openxmlformats.org/officeDocument/2006/math">
                    <m:r>
                      <a:rPr lang="sq-AL" sz="3200" i="1"/>
                      <m:t>𝐹</m:t>
                    </m:r>
                    <m:r>
                      <a:rPr lang="sq-AL" sz="3200" i="1"/>
                      <m:t>−</m:t>
                    </m:r>
                  </m:oMath>
                </a14:m>
                <a:r>
                  <a:rPr lang="sq-AL" sz="3200" dirty="0">
                    <a:latin typeface="Times New Roman" panose="02020603050405020304" pitchFamily="18" charset="0"/>
                    <a:cs typeface="Times New Roman" panose="02020603050405020304" pitchFamily="18" charset="0"/>
                  </a:rPr>
                  <a:t> akymynyň  </a:t>
                </a:r>
                <a14:m>
                  <m:oMath xmlns:m="http://schemas.openxmlformats.org/officeDocument/2006/math">
                    <m:r>
                      <a:rPr lang="sq-AL" sz="3200" i="1"/>
                      <m:t>𝑆</m:t>
                    </m:r>
                    <m:r>
                      <a:rPr lang="sq-AL" sz="3200" i="1"/>
                      <m:t>−</m:t>
                    </m:r>
                  </m:oMath>
                </a14:m>
                <a:r>
                  <a:rPr lang="sq-AL" sz="3200" dirty="0">
                    <a:latin typeface="Times New Roman" panose="02020603050405020304" pitchFamily="18" charset="0"/>
                    <a:cs typeface="Times New Roman" panose="02020603050405020304" pitchFamily="18" charset="0"/>
                  </a:rPr>
                  <a:t> üste bolan gatnaşygyna aýdylýar.</a:t>
                </a:r>
                <a:endParaRPr lang="ru-RU" sz="3200" dirty="0">
                  <a:latin typeface="Times New Roman" panose="02020603050405020304" pitchFamily="18" charset="0"/>
                  <a:cs typeface="Times New Roman" panose="02020603050405020304" pitchFamily="18" charset="0"/>
                </a:endParaRPr>
              </a:p>
              <a:p>
                <a:endParaRPr lang="ru-RU" dirty="0"/>
              </a:p>
            </p:txBody>
          </p:sp>
        </mc:Choice>
        <mc:Fallback>
          <p:sp>
            <p:nvSpPr>
              <p:cNvPr id="3" name="Объект 2"/>
              <p:cNvSpPr>
                <a:spLocks noGrp="1" noRot="1" noChangeAspect="1" noMove="1" noResize="1" noEditPoints="1" noAdjustHandles="1" noChangeArrowheads="1" noChangeShapeType="1" noTextEdit="1"/>
              </p:cNvSpPr>
              <p:nvPr>
                <p:ph idx="1"/>
              </p:nvPr>
            </p:nvSpPr>
            <p:spPr>
              <a:xfrm>
                <a:off x="249382" y="230909"/>
                <a:ext cx="11693236" cy="6400800"/>
              </a:xfrm>
              <a:blipFill rotWithShape="0">
                <a:blip r:embed="rId2"/>
                <a:stretch>
                  <a:fillRect l="-1199" t="-2095" r="-1303"/>
                </a:stretch>
              </a:blipFill>
            </p:spPr>
            <p:txBody>
              <a:bodyPr/>
              <a:lstStyle/>
              <a:p>
                <a:r>
                  <a:rPr lang="ru-RU">
                    <a:noFill/>
                  </a:rPr>
                  <a:t> </a:t>
                </a:r>
              </a:p>
            </p:txBody>
          </p:sp>
        </mc:Fallback>
      </mc:AlternateContent>
    </p:spTree>
    <p:extLst>
      <p:ext uri="{BB962C8B-B14F-4D97-AF65-F5344CB8AC3E}">
        <p14:creationId xmlns:p14="http://schemas.microsoft.com/office/powerpoint/2010/main" val="1472193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77091" y="221672"/>
            <a:ext cx="11665527" cy="6428509"/>
          </a:xfrm>
          <a:solidFill>
            <a:schemeClr val="accent4">
              <a:lumMod val="40000"/>
              <a:lumOff val="60000"/>
            </a:schemeClr>
          </a:solidFill>
        </p:spPr>
        <p:txBody>
          <a:bodyPr>
            <a:normAutofit/>
          </a:bodyPr>
          <a:lstStyle/>
          <a:p>
            <a:endParaRPr lang="ru-RU" dirty="0"/>
          </a:p>
        </p:txBody>
      </p:sp>
    </p:spTree>
    <p:extLst>
      <p:ext uri="{BB962C8B-B14F-4D97-AF65-F5344CB8AC3E}">
        <p14:creationId xmlns:p14="http://schemas.microsoft.com/office/powerpoint/2010/main" val="277170830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225</TotalTime>
  <Words>349</Words>
  <Application>Microsoft Office PowerPoint</Application>
  <PresentationFormat>Широкоэкранный</PresentationFormat>
  <Paragraphs>20</Paragraphs>
  <Slides>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vt:i4>
      </vt:variant>
    </vt:vector>
  </HeadingPairs>
  <TitlesOfParts>
    <vt:vector size="12"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Metrologiki derňew shemalary 1. Döwlet metrologiki shema 2. Metrologiki derňew döwründe geçirilýän çäreler</dc:title>
  <dc:creator>Аманов Гуйчгельды</dc:creator>
  <cp:lastModifiedBy>Пользователь</cp:lastModifiedBy>
  <cp:revision>16</cp:revision>
  <dcterms:created xsi:type="dcterms:W3CDTF">2020-12-30T08:40:54Z</dcterms:created>
  <dcterms:modified xsi:type="dcterms:W3CDTF">2021-02-17T03:20:32Z</dcterms:modified>
</cp:coreProperties>
</file>