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6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7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8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theme/theme9.xml" ContentType="application/vnd.openxmlformats-officedocument.theme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701" r:id="rId3"/>
    <p:sldMasterId id="2147483718" r:id="rId4"/>
    <p:sldMasterId id="2147483735" r:id="rId5"/>
    <p:sldMasterId id="2147483770" r:id="rId6"/>
    <p:sldMasterId id="2147483822" r:id="rId7"/>
    <p:sldMasterId id="2147483840" r:id="rId8"/>
    <p:sldMasterId id="2147483857" r:id="rId9"/>
    <p:sldMasterId id="2147483875" r:id="rId10"/>
  </p:sldMasterIdLst>
  <p:sldIdLst>
    <p:sldId id="256" r:id="rId11"/>
    <p:sldId id="257" r:id="rId12"/>
    <p:sldId id="258" r:id="rId13"/>
    <p:sldId id="259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67" r:id="rId22"/>
    <p:sldId id="268" r:id="rId23"/>
    <p:sldId id="269" r:id="rId24"/>
    <p:sldId id="270" r:id="rId25"/>
    <p:sldId id="271" r:id="rId26"/>
    <p:sldId id="272" r:id="rId27"/>
    <p:sldId id="273" r:id="rId28"/>
    <p:sldId id="274" r:id="rId29"/>
    <p:sldId id="275" r:id="rId30"/>
    <p:sldId id="276" r:id="rId31"/>
    <p:sldId id="277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4795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60779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90391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49239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62726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64283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51063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816903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39814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699150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51904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523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582059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91644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00428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36240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394999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277762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2106732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386151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8092876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94788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97819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165358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60202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480472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4052002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54454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7825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976863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520705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21330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0339123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5914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499473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46281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074123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5156372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494341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852920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266347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0301081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209243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616966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9373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4800212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616056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69263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185359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879512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936053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9848923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06885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41621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2169429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201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430452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85226550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1934556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031545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7151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4985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2149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5248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717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0960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1837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1379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3610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82149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7599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396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53356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3405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10214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372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23832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2017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90424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43742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18327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5977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334162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730230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9122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8165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409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33387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18257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86157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59754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00600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70338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11848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95519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91418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927282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08024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31842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546785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763210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741370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70535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755178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59388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0697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65466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98487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052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72500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51439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70592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411508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76949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92293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700676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911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2216746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05260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835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92470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32498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950009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911543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69046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13813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499611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67818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20923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0075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243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65554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70731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90500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3146904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53598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1582867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67882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83792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70833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818258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147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08868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31848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19781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5773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23024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29588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73878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49266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41950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199395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39598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5.xml"/><Relationship Id="rId13" Type="http://schemas.openxmlformats.org/officeDocument/2006/relationships/slideLayout" Target="../slideLayouts/slideLayout150.xml"/><Relationship Id="rId3" Type="http://schemas.openxmlformats.org/officeDocument/2006/relationships/slideLayout" Target="../slideLayouts/slideLayout140.xml"/><Relationship Id="rId7" Type="http://schemas.openxmlformats.org/officeDocument/2006/relationships/slideLayout" Target="../slideLayouts/slideLayout144.xml"/><Relationship Id="rId12" Type="http://schemas.openxmlformats.org/officeDocument/2006/relationships/slideLayout" Target="../slideLayouts/slideLayout149.xml"/><Relationship Id="rId17" Type="http://schemas.openxmlformats.org/officeDocument/2006/relationships/theme" Target="../theme/theme10.xml"/><Relationship Id="rId2" Type="http://schemas.openxmlformats.org/officeDocument/2006/relationships/slideLayout" Target="../slideLayouts/slideLayout139.xml"/><Relationship Id="rId16" Type="http://schemas.openxmlformats.org/officeDocument/2006/relationships/slideLayout" Target="../slideLayouts/slideLayout153.xml"/><Relationship Id="rId1" Type="http://schemas.openxmlformats.org/officeDocument/2006/relationships/slideLayout" Target="../slideLayouts/slideLayout138.xml"/><Relationship Id="rId6" Type="http://schemas.openxmlformats.org/officeDocument/2006/relationships/slideLayout" Target="../slideLayouts/slideLayout143.xml"/><Relationship Id="rId11" Type="http://schemas.openxmlformats.org/officeDocument/2006/relationships/slideLayout" Target="../slideLayouts/slideLayout148.xml"/><Relationship Id="rId5" Type="http://schemas.openxmlformats.org/officeDocument/2006/relationships/slideLayout" Target="../slideLayouts/slideLayout142.xml"/><Relationship Id="rId15" Type="http://schemas.openxmlformats.org/officeDocument/2006/relationships/slideLayout" Target="../slideLayouts/slideLayout152.xml"/><Relationship Id="rId10" Type="http://schemas.openxmlformats.org/officeDocument/2006/relationships/slideLayout" Target="../slideLayouts/slideLayout147.xml"/><Relationship Id="rId4" Type="http://schemas.openxmlformats.org/officeDocument/2006/relationships/slideLayout" Target="../slideLayouts/slideLayout141.xml"/><Relationship Id="rId9" Type="http://schemas.openxmlformats.org/officeDocument/2006/relationships/slideLayout" Target="../slideLayouts/slideLayout146.xml"/><Relationship Id="rId14" Type="http://schemas.openxmlformats.org/officeDocument/2006/relationships/slideLayout" Target="../slideLayouts/slideLayout15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40.xml"/><Relationship Id="rId16" Type="http://schemas.openxmlformats.org/officeDocument/2006/relationships/slideLayout" Target="../slideLayouts/slideLayout54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5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slideLayout" Target="../slideLayouts/slideLayout67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6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56.xml"/><Relationship Id="rId16" Type="http://schemas.openxmlformats.org/officeDocument/2006/relationships/slideLayout" Target="../slideLayouts/slideLayout70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14" Type="http://schemas.openxmlformats.org/officeDocument/2006/relationships/slideLayout" Target="../slideLayouts/slideLayout6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18" Type="http://schemas.openxmlformats.org/officeDocument/2006/relationships/theme" Target="../theme/theme6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17" Type="http://schemas.openxmlformats.org/officeDocument/2006/relationships/slideLayout" Target="../slideLayouts/slideLayout87.xml"/><Relationship Id="rId2" Type="http://schemas.openxmlformats.org/officeDocument/2006/relationships/slideLayout" Target="../slideLayouts/slideLayout72.xml"/><Relationship Id="rId16" Type="http://schemas.openxmlformats.org/officeDocument/2006/relationships/slideLayout" Target="../slideLayouts/slideLayout86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slideLayout" Target="../slideLayouts/slideLayout8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13" Type="http://schemas.openxmlformats.org/officeDocument/2006/relationships/slideLayout" Target="../slideLayouts/slideLayout100.xml"/><Relationship Id="rId18" Type="http://schemas.openxmlformats.org/officeDocument/2006/relationships/theme" Target="../theme/theme7.xml"/><Relationship Id="rId3" Type="http://schemas.openxmlformats.org/officeDocument/2006/relationships/slideLayout" Target="../slideLayouts/slideLayout90.xml"/><Relationship Id="rId21" Type="http://schemas.openxmlformats.org/officeDocument/2006/relationships/image" Target="../media/image6.png"/><Relationship Id="rId7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9.xml"/><Relationship Id="rId17" Type="http://schemas.openxmlformats.org/officeDocument/2006/relationships/slideLayout" Target="../slideLayouts/slideLayout104.xml"/><Relationship Id="rId2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103.xml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5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97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Relationship Id="rId14" Type="http://schemas.openxmlformats.org/officeDocument/2006/relationships/slideLayout" Target="../slideLayouts/slideLayout101.xml"/><Relationship Id="rId22" Type="http://schemas.openxmlformats.org/officeDocument/2006/relationships/image" Target="../media/image7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13" Type="http://schemas.openxmlformats.org/officeDocument/2006/relationships/slideLayout" Target="../slideLayouts/slideLayout117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slideLayout" Target="../slideLayouts/slideLayout116.xml"/><Relationship Id="rId17" Type="http://schemas.openxmlformats.org/officeDocument/2006/relationships/theme" Target="../theme/theme8.xml"/><Relationship Id="rId2" Type="http://schemas.openxmlformats.org/officeDocument/2006/relationships/slideLayout" Target="../slideLayouts/slideLayout106.xml"/><Relationship Id="rId16" Type="http://schemas.openxmlformats.org/officeDocument/2006/relationships/slideLayout" Target="../slideLayouts/slideLayout120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5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Relationship Id="rId14" Type="http://schemas.openxmlformats.org/officeDocument/2006/relationships/slideLayout" Target="../slideLayouts/slideLayout11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slideLayout" Target="../slideLayouts/slideLayout133.xml"/><Relationship Id="rId18" Type="http://schemas.openxmlformats.org/officeDocument/2006/relationships/theme" Target="../theme/theme9.xml"/><Relationship Id="rId3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2.xml"/><Relationship Id="rId17" Type="http://schemas.openxmlformats.org/officeDocument/2006/relationships/slideLayout" Target="../slideLayouts/slideLayout137.xml"/><Relationship Id="rId2" Type="http://schemas.openxmlformats.org/officeDocument/2006/relationships/slideLayout" Target="../slideLayouts/slideLayout122.xml"/><Relationship Id="rId16" Type="http://schemas.openxmlformats.org/officeDocument/2006/relationships/slideLayout" Target="../slideLayouts/slideLayout136.xml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30.xml"/><Relationship Id="rId19" Type="http://schemas.openxmlformats.org/officeDocument/2006/relationships/image" Target="../media/image10.png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slideLayout" Target="../slideLayouts/slideLayout1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2082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320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2" r:id="rId7"/>
    <p:sldLayoutId id="2147483883" r:id="rId8"/>
    <p:sldLayoutId id="2147483884" r:id="rId9"/>
    <p:sldLayoutId id="2147483885" r:id="rId10"/>
    <p:sldLayoutId id="2147483886" r:id="rId11"/>
    <p:sldLayoutId id="2147483887" r:id="rId12"/>
    <p:sldLayoutId id="2147483888" r:id="rId13"/>
    <p:sldLayoutId id="2147483889" r:id="rId14"/>
    <p:sldLayoutId id="2147483890" r:id="rId15"/>
    <p:sldLayoutId id="214748389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824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599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4040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844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  <p:sldLayoutId id="2147483749" r:id="rId14"/>
    <p:sldLayoutId id="2147483750" r:id="rId15"/>
    <p:sldLayoutId id="214748375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65754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  <p:sldLayoutId id="2147483784" r:id="rId14"/>
    <p:sldLayoutId id="2147483785" r:id="rId15"/>
    <p:sldLayoutId id="2147483786" r:id="rId16"/>
    <p:sldLayoutId id="214748378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9637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  <p:sldLayoutId id="2147483835" r:id="rId13"/>
    <p:sldLayoutId id="2147483836" r:id="rId14"/>
    <p:sldLayoutId id="2147483837" r:id="rId15"/>
    <p:sldLayoutId id="2147483838" r:id="rId16"/>
    <p:sldLayoutId id="214748383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910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  <p:sldLayoutId id="2147483853" r:id="rId13"/>
    <p:sldLayoutId id="2147483854" r:id="rId14"/>
    <p:sldLayoutId id="2147483855" r:id="rId15"/>
    <p:sldLayoutId id="214748385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41C4BE6-C722-4CB8-A82A-2B37BF162D53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B4F264C-6415-4F67-B14E-52D74201F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542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  <p:sldLayoutId id="2147483869" r:id="rId12"/>
    <p:sldLayoutId id="2147483870" r:id="rId13"/>
    <p:sldLayoutId id="2147483871" r:id="rId14"/>
    <p:sldLayoutId id="2147483872" r:id="rId15"/>
    <p:sldLayoutId id="2147483873" r:id="rId16"/>
    <p:sldLayoutId id="214748387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9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9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9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9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9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" y="446085"/>
            <a:ext cx="1133301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7-nji </a:t>
            </a:r>
            <a:r>
              <a:rPr lang="en-US" sz="36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tema</a:t>
            </a:r>
            <a:endParaRPr lang="en-US" sz="3600" b="1" dirty="0" smtClean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  <a:p>
            <a:pPr algn="ctr"/>
            <a:r>
              <a:rPr lang="en-US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BIOSFERA, OŇA AÝAWLY ÇEMELEŞMEK WE </a:t>
            </a:r>
            <a:endParaRPr lang="ru-RU" sz="3600" b="1" dirty="0" smtClean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  <a:p>
            <a:pPr algn="ctr"/>
            <a:r>
              <a:rPr lang="en-US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GORAMAK MESELELERI</a:t>
            </a:r>
          </a:p>
          <a:p>
            <a:pPr algn="ctr"/>
            <a:r>
              <a:rPr lang="en-US" sz="36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Umumy</a:t>
            </a:r>
            <a:r>
              <a:rPr lang="en-US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okuwyň</a:t>
            </a:r>
            <a:r>
              <a:rPr lang="en-US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meýilnamasy</a:t>
            </a:r>
            <a:r>
              <a:rPr lang="en-US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:</a:t>
            </a:r>
            <a:endParaRPr lang="ru-RU" sz="3600" b="1" dirty="0" smtClean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  <a:p>
            <a:pPr algn="ctr"/>
            <a:endParaRPr lang="en-US" sz="3600" b="1" dirty="0" smtClean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  <a:p>
            <a:r>
              <a:rPr lang="en-US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1.	</a:t>
            </a:r>
            <a:r>
              <a:rPr lang="en-US" sz="36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Biosfera</a:t>
            </a:r>
            <a:r>
              <a:rPr lang="en-US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barada</a:t>
            </a:r>
            <a:r>
              <a:rPr lang="en-US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düşünje</a:t>
            </a:r>
            <a:endParaRPr lang="en-US" sz="3600" b="1" dirty="0" smtClean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  <a:p>
            <a:r>
              <a:rPr lang="en-US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2.	</a:t>
            </a:r>
            <a:r>
              <a:rPr lang="en-US" sz="36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Tehnosfera</a:t>
            </a:r>
            <a:r>
              <a:rPr lang="en-US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we </a:t>
            </a:r>
            <a:r>
              <a:rPr lang="en-US" sz="36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noosfera</a:t>
            </a:r>
            <a:r>
              <a:rPr lang="en-US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düşünjeleri</a:t>
            </a:r>
            <a:endParaRPr lang="en-US" sz="3600" b="1" dirty="0" smtClean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  <a:p>
            <a:r>
              <a:rPr lang="en-US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3.	</a:t>
            </a:r>
            <a:r>
              <a:rPr lang="en-US" sz="36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Tebigy</a:t>
            </a:r>
            <a:r>
              <a:rPr lang="en-US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baýlyklar</a:t>
            </a:r>
            <a:r>
              <a:rPr lang="en-US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barada</a:t>
            </a:r>
            <a:r>
              <a:rPr lang="en-US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umumy</a:t>
            </a:r>
            <a:r>
              <a:rPr lang="en-US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düşünje</a:t>
            </a:r>
            <a:endParaRPr lang="en-US" sz="3600" b="1" dirty="0" smtClean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  <a:p>
            <a:r>
              <a:rPr lang="en-US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4.	</a:t>
            </a:r>
            <a:r>
              <a:rPr lang="en-US" sz="36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Dünýä</a:t>
            </a:r>
            <a:r>
              <a:rPr lang="en-US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hojalygynyň</a:t>
            </a:r>
            <a:r>
              <a:rPr lang="en-US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biosfera</a:t>
            </a:r>
            <a:r>
              <a:rPr lang="en-US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edýän</a:t>
            </a:r>
            <a:r>
              <a:rPr lang="en-US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täsiri</a:t>
            </a:r>
            <a:endParaRPr lang="en-US" sz="36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64276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4908" y="557244"/>
            <a:ext cx="11249891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Dikeldip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bolýan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tebigy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baýlyklar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Olara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janly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organizmler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ýagny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ösümlikler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haýwanlar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tokaý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agaçlary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şonuň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ýaly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-da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toprak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girýär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Toprak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ýitip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gitmeýär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ýöne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ol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netijeli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ulanylmasa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onuň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esasy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häsiýeti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–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hasyllylygy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peselýär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Dikeldip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bolýan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tebigy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baýlyklaryň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gaýtadan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dikelmegi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üçin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belli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wagt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gerek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Meselem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awlanan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haýwanlaryň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gaýtadan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döremegi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üçin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-da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birnäçe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ýyl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gerek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emma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agaçlary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kesilen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tokaýyň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gaýtadan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dikelmegi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üçin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azyndan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60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ýyl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gerek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bolýar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Ýer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gabygynda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topragyň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hasylly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gatlagynyň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emele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gelmek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hadysasy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örän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haýal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bolup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geçýär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Ýagny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100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ýylda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0,5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santimetrden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2,0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santimetre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çenli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toprak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emele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gelýär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Düzümi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üýtgän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topragyň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melioratiw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ýagdaýynyň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gowulanmagy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üçin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bolsa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birnäçe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müň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ýyl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gerek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bolýar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  <a:endParaRPr lang="ru-RU" sz="2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715055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9943" y="617754"/>
            <a:ext cx="11408229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Galyňlygy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20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santimetr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hasylly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topragyň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emele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gelmegi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üçin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tebigata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2000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ýyldan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7000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ýyla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çenli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wagt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gerek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Ýöne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tebigy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ýagdaýyň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we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ekologik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şertiň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üýtgemegi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olaryň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gaýtadan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dikelmegine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päsgel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berip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biler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Meselem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häzirki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döwürde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bütinleý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ýitip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ýok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bolan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ösümlik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we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haýwan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görnüşleri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şeýle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-de,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eroziýa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netijesinde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düýbünden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düzümi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bozulan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topraklar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gaýtadan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dikelmeýär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Dikeldip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bolýan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tebigy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baýlyklar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rejeli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we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netijeli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peýdalanylyp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olaryň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gaýtadan</a:t>
            </a:r>
            <a:endParaRPr lang="en-US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just"/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dikelmegi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üçin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zerur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şertler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döredilse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olar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adamzadyň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isleglerini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ebedi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kanagatlandyrmagy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mümkin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551013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88570" y="434486"/>
            <a:ext cx="10784115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Tükenmeýän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tebigy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baýlyklara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suw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atmosfera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howasy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klimat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we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älem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(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kosmos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) we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ş.m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baýlyklary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degişli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Ýöne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bellemeli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zat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suw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we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howa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baýlyklary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mukdar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taýdan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tükenmeýän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bolsalar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-da,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hil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taýdan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tükenýän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baýlyklara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degişidir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Tükenmeýän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tebigy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baýlyklardan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netijeli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peýdalanmak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üçin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olary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arassa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saklamak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zerurdyr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</a:t>
            </a:r>
          </a:p>
          <a:p>
            <a:pPr algn="just"/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4.	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Dünýä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hojalygynyň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biosfera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edýän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täsiri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</a:p>
          <a:p>
            <a:pPr algn="just"/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Tebigatda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ösüş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biosferanyň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millionlarça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ýyllaryň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dowamynda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emele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gelen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kanunalaýyklyklary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esasynda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bolup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geçýär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.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Tebigy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ulgamlaryň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özbaşdaklygy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we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olaryň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özara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garaşlylygy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biosferada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elmydama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dowam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edýär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.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Şol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tebigy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ulgamlarda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ösüşiň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we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ýaşaýşyň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deňagramlylygyny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saklamak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zerurdyr</a:t>
            </a:r>
            <a:endParaRPr lang="en-US" sz="28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356162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4000" b="-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2801" y="113942"/>
            <a:ext cx="1098731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Ylmy-tehniki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ösüşiň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yzygiderli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rowaçlanmagy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hem-de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adamzat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jemgyýetiniň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geçirýän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gündelik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işleri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bilen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tebigatyň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dürli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düzüm-böleklerine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gönüden-göni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ýa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-da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gytaklaýyn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täsir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edilýär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Şol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täsirler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netijesinde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tebigy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düzüm-bölekleriň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üýtgemegi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tebigy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ýagdaýyň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özgermegi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biosferada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ekologiki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deňagramlylygyň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bozulmagy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ýaly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hadysalar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ýüze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çykýar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Jemgyýetiň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durmuş-ykdysady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taýdan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çalt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ösmegi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önümçiligiň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has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çylşyrymlaşmagy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we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giňeldilmegi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ilatyň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sanynyň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köpelmegi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senagat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we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oba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hojalyk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önümleriniň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öndürilişiniň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artdyrylmagy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bilen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tebigy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serişdeler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has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köp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sarp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edilýär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Çig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-mal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serişdeleri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käbir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döwletleriň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önümçilik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kärhanalarynda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bisarpa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ulanylýar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Netije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-de,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biosferada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tebigy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deňagramlylyk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bozulýar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Şeýle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ýagdaý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köplenç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halatda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tebigatda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elhenç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hadysalaryň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döremegine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we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üytgemelere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getirýär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 </a:t>
            </a:r>
            <a:endParaRPr lang="ru-RU" sz="28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735632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6059" y="594142"/>
            <a:ext cx="1123405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Biosfera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salynýan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agram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aşakdaky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görnüşlere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bölünýär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:</a:t>
            </a:r>
          </a:p>
          <a:p>
            <a:pPr algn="just"/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	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Ösýän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döwletlerde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tokaýlaryň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aşa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köp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çapylmagy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zerarly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gury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ýeriň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tebigy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ýagdaýy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üýtgedilýär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Olaryň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haýal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dikeldilmegi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netijesinde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tebigy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tokaýlaryň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tutýan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meýdany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bolmalysyndan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30-40%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kemelýär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Sähralaryň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çöller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we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ýarymçöller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zonalarynyň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ekerançylyga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ýaramly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ýerleriniň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ekstensiw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ýol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bilen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özleşdirilmegi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netijesinde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eroziýa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we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gurakçylyk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döräp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çölleşmek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hadysasy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güýçlenýär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Ekerançylyk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ýerleriniň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toprak-melioratiw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şertleriniň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ýaramazlaşmagy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sebäpli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hasylly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topraklar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ekin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dolanşygyndan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galýar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Emeli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suw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howdanlarynyň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kölleriň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döredilmegi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bilen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ýerleriň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gidrogeologiki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şertleri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bozulýär</a:t>
            </a:r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668459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2171" y="390942"/>
            <a:ext cx="1104537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	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Gazylma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baýlyklaryň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köptaraplaýyn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işlenilmeýänligi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sebäpli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olaryň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galyndylaryna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atmosfera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ygallary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ýel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gün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şöhlesi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täsir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edýär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munuň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netijesinde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bolsa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galyndylardan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himiki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elementler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bugarýar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Netije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-de,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atmosfera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howasy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toprak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suw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çeşmeleri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hapalanýar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biosferanyň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tebigy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düzüminiň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üýtgemegine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maddalaryň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alyş-çalşygyna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täsir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edýär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</a:p>
          <a:p>
            <a:pPr algn="just"/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	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Atmosferanyň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dürli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tehniki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zyňyndylar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(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çaň-tozanlar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aerozollar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aerogeller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kül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gurum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uglerodly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uglewodorodly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kükürtli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azotly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birleşmeler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)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bilen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hapalanmagy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kislotaly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ýagynlaryň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ýagmagyna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getirýär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Bu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bolsa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öz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gezeginde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tebigatdaky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ähli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janly-jandarlara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topraga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suwa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erbet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täsir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edýär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Atmosferanyň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tebigy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gaz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düzümi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üýtgeýär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625566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8629" y="401775"/>
            <a:ext cx="11001828" cy="600164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en-US" b="1" dirty="0">
                <a:ln/>
                <a:solidFill>
                  <a:schemeClr val="accent3"/>
                </a:solidFill>
              </a:rPr>
              <a:t>	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Suw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baýlyklarynyň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senagat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zyňyndylary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bilen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hapalanmagy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we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olaryň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köp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ýerlerde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bisarpa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ulanylmagy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ummanlaryň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we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deňizleriň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ösümlik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we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haýwanat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dünýäsiniň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ýaşaýyş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şertleriniň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ýaramazlaşmagyna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getirýär</a:t>
            </a:r>
            <a:r>
              <a:rPr lang="en-US" sz="2400" b="1" dirty="0">
                <a:ln/>
                <a:solidFill>
                  <a:schemeClr val="accent3"/>
                </a:solidFill>
              </a:rPr>
              <a:t>.</a:t>
            </a:r>
          </a:p>
          <a:p>
            <a:pPr algn="just"/>
            <a:r>
              <a:rPr lang="en-US" sz="2400" b="1" dirty="0">
                <a:ln/>
                <a:solidFill>
                  <a:schemeClr val="accent3"/>
                </a:solidFill>
              </a:rPr>
              <a:t>	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Ösümlik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we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haýwanat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dünýäsiniň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aýawsyz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peýdalanylmagy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netijesinde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olaryň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sanynyň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we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görnüşleriniň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azalmagyna</a:t>
            </a:r>
            <a:r>
              <a:rPr lang="en-US" sz="2400" b="1" dirty="0">
                <a:ln/>
                <a:solidFill>
                  <a:schemeClr val="accent3"/>
                </a:solidFill>
              </a:rPr>
              <a:t>,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köp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görnüşleriň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ýitip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gitmegine</a:t>
            </a:r>
            <a:r>
              <a:rPr lang="en-US" sz="2400" b="1" dirty="0">
                <a:ln/>
                <a:solidFill>
                  <a:schemeClr val="accent3"/>
                </a:solidFill>
              </a:rPr>
              <a:t>,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biomassanyň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gury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ýerde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we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gidrosferada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kemelmegine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sebäp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bolýar</a:t>
            </a:r>
            <a:r>
              <a:rPr lang="en-US" sz="2400" b="1" dirty="0">
                <a:ln/>
                <a:solidFill>
                  <a:schemeClr val="accent3"/>
                </a:solidFill>
              </a:rPr>
              <a:t>.</a:t>
            </a:r>
          </a:p>
          <a:p>
            <a:pPr algn="just"/>
            <a:r>
              <a:rPr lang="en-US" sz="2400" b="1" dirty="0">
                <a:ln/>
                <a:solidFill>
                  <a:schemeClr val="accent3"/>
                </a:solidFill>
              </a:rPr>
              <a:t>	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Himiki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serişdeleriň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uzak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wagtlap</a:t>
            </a:r>
            <a:r>
              <a:rPr lang="en-US" sz="2400" b="1" dirty="0">
                <a:ln/>
                <a:solidFill>
                  <a:schemeClr val="accent3"/>
                </a:solidFill>
              </a:rPr>
              <a:t>,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yzygider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we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köp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ulanylmagy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netijesinde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toprakdaky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mikroorganizmleriň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gyrylmagy</a:t>
            </a:r>
            <a:r>
              <a:rPr lang="en-US" sz="2400" b="1" dirty="0">
                <a:ln/>
                <a:solidFill>
                  <a:schemeClr val="accent3"/>
                </a:solidFill>
              </a:rPr>
              <a:t>,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bioenergetiki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balansyň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kemelmegi</a:t>
            </a:r>
            <a:r>
              <a:rPr lang="en-US" sz="2400" b="1" dirty="0">
                <a:ln/>
                <a:solidFill>
                  <a:schemeClr val="accent3"/>
                </a:solidFill>
              </a:rPr>
              <a:t>,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tebigy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toprak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emele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geliş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hadysasynyň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bozulmagy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we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hasyllylygyň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pese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gaçmagy</a:t>
            </a:r>
            <a:r>
              <a:rPr lang="en-US" sz="2400" b="1" dirty="0">
                <a:ln/>
                <a:solidFill>
                  <a:schemeClr val="accent3"/>
                </a:solidFill>
              </a:rPr>
              <a:t>,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önümleriň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hiliniň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erbetleşmegi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barha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ýiti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duýulýar</a:t>
            </a:r>
            <a:r>
              <a:rPr lang="en-US" sz="2400" b="1" dirty="0">
                <a:ln/>
                <a:solidFill>
                  <a:schemeClr val="accent3"/>
                </a:solidFill>
              </a:rPr>
              <a:t>.</a:t>
            </a:r>
          </a:p>
          <a:p>
            <a:pPr algn="just"/>
            <a:r>
              <a:rPr lang="en-US" sz="2400" b="1" dirty="0">
                <a:ln/>
                <a:solidFill>
                  <a:schemeClr val="accent3"/>
                </a:solidFill>
              </a:rPr>
              <a:t>	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Tokaýlaryň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çapylmagy</a:t>
            </a:r>
            <a:r>
              <a:rPr lang="en-US" sz="2400" b="1" dirty="0">
                <a:ln/>
                <a:solidFill>
                  <a:schemeClr val="accent3"/>
                </a:solidFill>
              </a:rPr>
              <a:t>,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sähralaryň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we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çölleriň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özleşdirilmegi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bilen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tebigy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ekoulgamlar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kemelip</a:t>
            </a:r>
            <a:r>
              <a:rPr lang="en-US" sz="2400" b="1" dirty="0">
                <a:ln/>
                <a:solidFill>
                  <a:schemeClr val="accent3"/>
                </a:solidFill>
              </a:rPr>
              <a:t>,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olaryň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ýerine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emeli</a:t>
            </a:r>
            <a:r>
              <a:rPr lang="en-US" sz="2400" b="1" dirty="0">
                <a:ln/>
                <a:solidFill>
                  <a:schemeClr val="accent3"/>
                </a:solidFill>
              </a:rPr>
              <a:t>,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medeni</a:t>
            </a:r>
            <a:r>
              <a:rPr lang="en-US" sz="2400" b="1" dirty="0">
                <a:ln/>
                <a:solidFill>
                  <a:schemeClr val="accent3"/>
                </a:solidFill>
              </a:rPr>
              <a:t>,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antropogen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ekoulgamlar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döreýär</a:t>
            </a:r>
            <a:r>
              <a:rPr lang="en-US" sz="2400" b="1" dirty="0">
                <a:ln/>
                <a:solidFill>
                  <a:schemeClr val="accent3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46067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4456" y="368556"/>
            <a:ext cx="11277601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/>
              <a:t>	</a:t>
            </a:r>
            <a:r>
              <a:rPr lang="en-US" sz="2800" dirty="0" err="1"/>
              <a:t>Atmosferanyň</a:t>
            </a:r>
            <a:r>
              <a:rPr lang="en-US" sz="2800" dirty="0"/>
              <a:t> </a:t>
            </a:r>
            <a:r>
              <a:rPr lang="en-US" sz="2800" dirty="0" err="1"/>
              <a:t>hapalanmagy</a:t>
            </a:r>
            <a:r>
              <a:rPr lang="en-US" sz="2800" dirty="0"/>
              <a:t> </a:t>
            </a:r>
            <a:r>
              <a:rPr lang="en-US" sz="2800" dirty="0" err="1"/>
              <a:t>bilen</a:t>
            </a:r>
            <a:r>
              <a:rPr lang="en-US" sz="2800" dirty="0"/>
              <a:t> </a:t>
            </a:r>
            <a:r>
              <a:rPr lang="en-US" sz="2800" dirty="0" err="1"/>
              <a:t>gurakçylyk</a:t>
            </a:r>
            <a:r>
              <a:rPr lang="en-US" sz="2800" dirty="0"/>
              <a:t>, </a:t>
            </a:r>
            <a:r>
              <a:rPr lang="en-US" sz="2800" dirty="0" err="1"/>
              <a:t>sowuk</a:t>
            </a:r>
            <a:r>
              <a:rPr lang="en-US" sz="2800" dirty="0"/>
              <a:t> </a:t>
            </a:r>
            <a:r>
              <a:rPr lang="en-US" sz="2800" dirty="0" err="1"/>
              <a:t>gyşlar</a:t>
            </a:r>
            <a:r>
              <a:rPr lang="en-US" sz="2800" dirty="0"/>
              <a:t>, </a:t>
            </a:r>
            <a:r>
              <a:rPr lang="en-US" sz="2800" dirty="0" err="1"/>
              <a:t>suw</a:t>
            </a:r>
            <a:r>
              <a:rPr lang="en-US" sz="2800" dirty="0"/>
              <a:t> </a:t>
            </a:r>
            <a:r>
              <a:rPr lang="en-US" sz="2800" dirty="0" err="1"/>
              <a:t>joşgunlary</a:t>
            </a:r>
            <a:r>
              <a:rPr lang="en-US" sz="2800" dirty="0"/>
              <a:t>, </a:t>
            </a:r>
            <a:r>
              <a:rPr lang="en-US" sz="2800" dirty="0" err="1"/>
              <a:t>apy-tupanlar</a:t>
            </a:r>
            <a:r>
              <a:rPr lang="en-US" sz="2800" dirty="0"/>
              <a:t> </a:t>
            </a:r>
            <a:r>
              <a:rPr lang="en-US" sz="2800" dirty="0" err="1"/>
              <a:t>ýaly</a:t>
            </a:r>
            <a:r>
              <a:rPr lang="en-US" sz="2800" dirty="0"/>
              <a:t> </a:t>
            </a:r>
            <a:r>
              <a:rPr lang="en-US" sz="2800" dirty="0" err="1"/>
              <a:t>betbagtçylykly</a:t>
            </a:r>
            <a:r>
              <a:rPr lang="en-US" sz="2800" dirty="0"/>
              <a:t> </a:t>
            </a:r>
            <a:r>
              <a:rPr lang="en-US" sz="2800" dirty="0" err="1"/>
              <a:t>hadysalar</a:t>
            </a:r>
            <a:r>
              <a:rPr lang="en-US" sz="2800" dirty="0"/>
              <a:t> </a:t>
            </a:r>
            <a:r>
              <a:rPr lang="en-US" sz="2800" dirty="0" err="1"/>
              <a:t>soňky</a:t>
            </a:r>
            <a:r>
              <a:rPr lang="en-US" sz="2800" dirty="0"/>
              <a:t> </a:t>
            </a:r>
            <a:r>
              <a:rPr lang="en-US" sz="2800" dirty="0" err="1"/>
              <a:t>ýyllarda</a:t>
            </a:r>
            <a:r>
              <a:rPr lang="en-US" sz="2800" dirty="0"/>
              <a:t> has </a:t>
            </a:r>
            <a:r>
              <a:rPr lang="en-US" sz="2800" dirty="0" err="1"/>
              <a:t>artdy</a:t>
            </a:r>
            <a:r>
              <a:rPr lang="en-US" sz="2800" dirty="0"/>
              <a:t>. </a:t>
            </a:r>
            <a:r>
              <a:rPr lang="en-US" sz="2800" dirty="0" err="1"/>
              <a:t>Atmosferanyň</a:t>
            </a:r>
            <a:r>
              <a:rPr lang="en-US" sz="2800" dirty="0"/>
              <a:t> </a:t>
            </a:r>
            <a:r>
              <a:rPr lang="en-US" sz="2800" dirty="0" err="1"/>
              <a:t>gaz</a:t>
            </a:r>
            <a:r>
              <a:rPr lang="en-US" sz="2800" dirty="0"/>
              <a:t> </a:t>
            </a:r>
            <a:r>
              <a:rPr lang="en-US" sz="2800" dirty="0" err="1"/>
              <a:t>düzüminiň</a:t>
            </a:r>
            <a:r>
              <a:rPr lang="en-US" sz="2800" dirty="0"/>
              <a:t> </a:t>
            </a:r>
            <a:r>
              <a:rPr lang="en-US" sz="2800" dirty="0" err="1"/>
              <a:t>üýtgemegi</a:t>
            </a:r>
            <a:r>
              <a:rPr lang="en-US" sz="2800" dirty="0"/>
              <a:t> </a:t>
            </a:r>
            <a:r>
              <a:rPr lang="en-US" sz="2800" dirty="0" err="1"/>
              <a:t>ozon</a:t>
            </a:r>
            <a:r>
              <a:rPr lang="en-US" sz="2800" dirty="0"/>
              <a:t> </a:t>
            </a:r>
            <a:r>
              <a:rPr lang="en-US" sz="2800" dirty="0" err="1"/>
              <a:t>gatlagynyň</a:t>
            </a:r>
            <a:r>
              <a:rPr lang="en-US" sz="2800" dirty="0"/>
              <a:t> </a:t>
            </a:r>
            <a:r>
              <a:rPr lang="en-US" sz="2800" dirty="0" err="1"/>
              <a:t>zaýalanmagyna</a:t>
            </a:r>
            <a:r>
              <a:rPr lang="en-US" sz="2800" dirty="0"/>
              <a:t> </a:t>
            </a:r>
            <a:r>
              <a:rPr lang="en-US" sz="2800" dirty="0" err="1"/>
              <a:t>getirýär</a:t>
            </a:r>
            <a:r>
              <a:rPr lang="en-US" sz="2800" dirty="0"/>
              <a:t>.</a:t>
            </a:r>
          </a:p>
          <a:p>
            <a:pPr algn="just"/>
            <a:r>
              <a:rPr lang="en-US" sz="2800" dirty="0"/>
              <a:t>	 </a:t>
            </a:r>
            <a:r>
              <a:rPr lang="en-US" sz="2800" dirty="0" err="1"/>
              <a:t>Biosfera</a:t>
            </a:r>
            <a:r>
              <a:rPr lang="en-US" sz="2800" dirty="0"/>
              <a:t> </a:t>
            </a:r>
            <a:r>
              <a:rPr lang="en-US" sz="2800" dirty="0" err="1"/>
              <a:t>salynýan</a:t>
            </a:r>
            <a:r>
              <a:rPr lang="en-US" sz="2800" dirty="0"/>
              <a:t> </a:t>
            </a:r>
            <a:r>
              <a:rPr lang="en-US" sz="2800" dirty="0" err="1"/>
              <a:t>agramyň</a:t>
            </a:r>
            <a:r>
              <a:rPr lang="en-US" sz="2800" dirty="0"/>
              <a:t> </a:t>
            </a:r>
            <a:r>
              <a:rPr lang="en-US" sz="2800" dirty="0" err="1"/>
              <a:t>örän</a:t>
            </a:r>
            <a:r>
              <a:rPr lang="en-US" sz="2800" dirty="0"/>
              <a:t> </a:t>
            </a:r>
            <a:r>
              <a:rPr lang="en-US" sz="2800" dirty="0" err="1"/>
              <a:t>çylşyrymly</a:t>
            </a:r>
            <a:r>
              <a:rPr lang="en-US" sz="2800" dirty="0"/>
              <a:t>, </a:t>
            </a:r>
            <a:r>
              <a:rPr lang="en-US" sz="2800" dirty="0" err="1"/>
              <a:t>köp</a:t>
            </a:r>
            <a:r>
              <a:rPr lang="en-US" sz="2800" dirty="0"/>
              <a:t> </a:t>
            </a:r>
            <a:r>
              <a:rPr lang="en-US" sz="2800" dirty="0" err="1"/>
              <a:t>dürli</a:t>
            </a:r>
            <a:r>
              <a:rPr lang="en-US" sz="2800" dirty="0"/>
              <a:t> </a:t>
            </a:r>
            <a:r>
              <a:rPr lang="en-US" sz="2800" dirty="0" err="1"/>
              <a:t>bolmagy</a:t>
            </a:r>
            <a:r>
              <a:rPr lang="en-US" sz="2800" dirty="0"/>
              <a:t>, </a:t>
            </a:r>
            <a:r>
              <a:rPr lang="en-US" sz="2800" dirty="0" err="1"/>
              <a:t>käbir</a:t>
            </a:r>
            <a:r>
              <a:rPr lang="en-US" sz="2800" dirty="0"/>
              <a:t> </a:t>
            </a:r>
            <a:r>
              <a:rPr lang="en-US" sz="2800" dirty="0" err="1"/>
              <a:t>ýagdaýlarda</a:t>
            </a:r>
            <a:r>
              <a:rPr lang="en-US" sz="2800" dirty="0"/>
              <a:t> </a:t>
            </a:r>
            <a:r>
              <a:rPr lang="en-US" sz="2800" dirty="0" err="1"/>
              <a:t>öňünden</a:t>
            </a:r>
            <a:r>
              <a:rPr lang="en-US" sz="2800" dirty="0"/>
              <a:t> </a:t>
            </a:r>
            <a:r>
              <a:rPr lang="en-US" sz="2800" dirty="0" err="1"/>
              <a:t>bilinmezligi</a:t>
            </a:r>
            <a:r>
              <a:rPr lang="en-US" sz="2800" dirty="0"/>
              <a:t> </a:t>
            </a:r>
            <a:r>
              <a:rPr lang="en-US" sz="2800" dirty="0" err="1"/>
              <a:t>netijesinde</a:t>
            </a:r>
            <a:r>
              <a:rPr lang="en-US" sz="2800" dirty="0"/>
              <a:t> </a:t>
            </a:r>
            <a:r>
              <a:rPr lang="en-US" sz="2800" dirty="0" err="1"/>
              <a:t>häzirki</a:t>
            </a:r>
            <a:r>
              <a:rPr lang="en-US" sz="2800" dirty="0"/>
              <a:t> </a:t>
            </a:r>
            <a:r>
              <a:rPr lang="en-US" sz="2800" dirty="0" err="1"/>
              <a:t>wagtda</a:t>
            </a:r>
            <a:r>
              <a:rPr lang="en-US" sz="2800" dirty="0"/>
              <a:t> </a:t>
            </a:r>
            <a:r>
              <a:rPr lang="en-US" sz="2800" dirty="0" err="1"/>
              <a:t>käbir</a:t>
            </a:r>
            <a:r>
              <a:rPr lang="en-US" sz="2800" dirty="0"/>
              <a:t> </a:t>
            </a:r>
            <a:r>
              <a:rPr lang="en-US" sz="2800" dirty="0" err="1"/>
              <a:t>sebitlerde</a:t>
            </a:r>
            <a:r>
              <a:rPr lang="en-US" sz="2800" dirty="0"/>
              <a:t> </a:t>
            </a:r>
            <a:r>
              <a:rPr lang="en-US" sz="2800" dirty="0" err="1"/>
              <a:t>ekologiki</a:t>
            </a:r>
            <a:r>
              <a:rPr lang="en-US" sz="2800" dirty="0"/>
              <a:t> </a:t>
            </a:r>
            <a:r>
              <a:rPr lang="en-US" sz="2800" dirty="0" err="1"/>
              <a:t>krizisleriň</a:t>
            </a:r>
            <a:r>
              <a:rPr lang="en-US" sz="2800" dirty="0"/>
              <a:t> </a:t>
            </a:r>
            <a:r>
              <a:rPr lang="en-US" sz="2800" dirty="0" err="1"/>
              <a:t>ýüze</a:t>
            </a:r>
            <a:r>
              <a:rPr lang="en-US" sz="2800" dirty="0"/>
              <a:t> </a:t>
            </a:r>
            <a:r>
              <a:rPr lang="en-US" sz="2800" dirty="0" err="1"/>
              <a:t>çykmagyna</a:t>
            </a:r>
            <a:r>
              <a:rPr lang="en-US" sz="2800" dirty="0"/>
              <a:t> </a:t>
            </a:r>
            <a:r>
              <a:rPr lang="en-US" sz="2800" dirty="0" err="1"/>
              <a:t>getirdi</a:t>
            </a:r>
            <a:r>
              <a:rPr lang="en-US" sz="2800" dirty="0" smtClean="0"/>
              <a:t>.</a:t>
            </a:r>
            <a:r>
              <a:rPr lang="en-US" sz="2800" dirty="0"/>
              <a:t> </a:t>
            </a:r>
            <a:r>
              <a:rPr lang="en-US" sz="2800" dirty="0" err="1"/>
              <a:t>Biosfera</a:t>
            </a:r>
            <a:r>
              <a:rPr lang="en-US" sz="2800" dirty="0"/>
              <a:t> </a:t>
            </a:r>
            <a:r>
              <a:rPr lang="en-US" sz="2800" dirty="0" err="1"/>
              <a:t>salynýan</a:t>
            </a:r>
            <a:r>
              <a:rPr lang="en-US" sz="2800" dirty="0"/>
              <a:t> </a:t>
            </a:r>
            <a:r>
              <a:rPr lang="en-US" sz="2800" dirty="0" err="1"/>
              <a:t>agramy</a:t>
            </a:r>
            <a:r>
              <a:rPr lang="en-US" sz="2800" dirty="0"/>
              <a:t> </a:t>
            </a:r>
            <a:r>
              <a:rPr lang="en-US" sz="2800" dirty="0" err="1"/>
              <a:t>hemmetaraplaýyn</a:t>
            </a:r>
            <a:r>
              <a:rPr lang="en-US" sz="2800" dirty="0"/>
              <a:t> </a:t>
            </a:r>
          </a:p>
          <a:p>
            <a:pPr algn="just"/>
            <a:r>
              <a:rPr lang="en-US" sz="2800" dirty="0" err="1" smtClean="0"/>
              <a:t>öwrenmek</a:t>
            </a:r>
            <a:r>
              <a:rPr lang="en-US" sz="2800" dirty="0" smtClean="0"/>
              <a:t> </a:t>
            </a:r>
            <a:r>
              <a:rPr lang="en-US" sz="2800" dirty="0"/>
              <a:t>– </a:t>
            </a:r>
            <a:r>
              <a:rPr lang="en-US" sz="2800" dirty="0" err="1"/>
              <a:t>onuň</a:t>
            </a:r>
            <a:r>
              <a:rPr lang="en-US" sz="2800" dirty="0"/>
              <a:t> </a:t>
            </a:r>
            <a:r>
              <a:rPr lang="en-US" sz="2800" dirty="0" err="1"/>
              <a:t>möçberini</a:t>
            </a:r>
            <a:r>
              <a:rPr lang="en-US" sz="2800" dirty="0"/>
              <a:t> </a:t>
            </a:r>
            <a:r>
              <a:rPr lang="en-US" sz="2800" dirty="0" err="1"/>
              <a:t>azaltmak</a:t>
            </a:r>
            <a:r>
              <a:rPr lang="en-US" sz="2800" dirty="0"/>
              <a:t> hem-de </a:t>
            </a:r>
            <a:r>
              <a:rPr lang="en-US" sz="2800" dirty="0" err="1"/>
              <a:t>ekologiki</a:t>
            </a:r>
            <a:r>
              <a:rPr lang="en-US" sz="2800" dirty="0"/>
              <a:t> </a:t>
            </a:r>
            <a:r>
              <a:rPr lang="en-US" sz="2800" dirty="0" err="1"/>
              <a:t>deňagramlylygy</a:t>
            </a:r>
            <a:r>
              <a:rPr lang="en-US" sz="2800" dirty="0"/>
              <a:t> </a:t>
            </a:r>
            <a:r>
              <a:rPr lang="en-US" sz="2800" dirty="0" err="1"/>
              <a:t>kadalaşdyrmak</a:t>
            </a:r>
            <a:r>
              <a:rPr lang="en-US" sz="2800" dirty="0"/>
              <a:t> </a:t>
            </a:r>
            <a:r>
              <a:rPr lang="en-US" sz="2800" dirty="0" err="1"/>
              <a:t>üçin</a:t>
            </a:r>
            <a:r>
              <a:rPr lang="en-US" sz="2800" dirty="0"/>
              <a:t> </a:t>
            </a:r>
            <a:r>
              <a:rPr lang="en-US" sz="2800" dirty="0" err="1"/>
              <a:t>zerurdyr</a:t>
            </a:r>
            <a:r>
              <a:rPr lang="en-US" sz="2800" dirty="0"/>
              <a:t>. </a:t>
            </a:r>
            <a:r>
              <a:rPr lang="en-US" sz="2800" dirty="0" err="1"/>
              <a:t>Şeýle</a:t>
            </a:r>
            <a:r>
              <a:rPr lang="en-US" sz="2800" dirty="0"/>
              <a:t> </a:t>
            </a:r>
            <a:r>
              <a:rPr lang="en-US" sz="2800" dirty="0" err="1"/>
              <a:t>edilende</a:t>
            </a:r>
            <a:r>
              <a:rPr lang="en-US" sz="2800" dirty="0"/>
              <a:t>, </a:t>
            </a:r>
            <a:r>
              <a:rPr lang="en-US" sz="2800" dirty="0" err="1"/>
              <a:t>döwletiň</a:t>
            </a:r>
            <a:r>
              <a:rPr lang="en-US" sz="2800" dirty="0"/>
              <a:t> </a:t>
            </a:r>
            <a:r>
              <a:rPr lang="en-US" sz="2800" dirty="0" err="1"/>
              <a:t>çäginde</a:t>
            </a:r>
            <a:r>
              <a:rPr lang="en-US" sz="2800" dirty="0"/>
              <a:t> </a:t>
            </a:r>
            <a:r>
              <a:rPr lang="en-US" sz="2800" dirty="0" err="1"/>
              <a:t>geçirilýän</a:t>
            </a:r>
            <a:r>
              <a:rPr lang="en-US" sz="2800" dirty="0"/>
              <a:t> </a:t>
            </a:r>
            <a:r>
              <a:rPr lang="en-US" sz="2800" dirty="0" err="1"/>
              <a:t>hojalyk</a:t>
            </a:r>
            <a:r>
              <a:rPr lang="en-US" sz="2800" dirty="0"/>
              <a:t> </a:t>
            </a:r>
            <a:r>
              <a:rPr lang="en-US" sz="2800" dirty="0" err="1"/>
              <a:t>işleriň</a:t>
            </a:r>
            <a:r>
              <a:rPr lang="en-US" sz="2800" dirty="0"/>
              <a:t> we </a:t>
            </a:r>
            <a:r>
              <a:rPr lang="en-US" sz="2800" dirty="0" err="1"/>
              <a:t>tehnogen</a:t>
            </a:r>
            <a:r>
              <a:rPr lang="en-US" sz="2800" dirty="0"/>
              <a:t> </a:t>
            </a:r>
            <a:r>
              <a:rPr lang="en-US" sz="2800" dirty="0" err="1"/>
              <a:t>täsirleriň</a:t>
            </a:r>
            <a:r>
              <a:rPr lang="en-US" sz="2800" dirty="0"/>
              <a:t> </a:t>
            </a:r>
            <a:r>
              <a:rPr lang="en-US" sz="2800" dirty="0" err="1"/>
              <a:t>tebigy</a:t>
            </a:r>
            <a:r>
              <a:rPr lang="en-US" sz="2800" dirty="0"/>
              <a:t> </a:t>
            </a:r>
            <a:r>
              <a:rPr lang="en-US" sz="2800" dirty="0" err="1"/>
              <a:t>gurşawa</a:t>
            </a:r>
            <a:r>
              <a:rPr lang="en-US" sz="2800" dirty="0"/>
              <a:t> </a:t>
            </a:r>
            <a:r>
              <a:rPr lang="en-US" sz="2800" dirty="0" err="1"/>
              <a:t>ýetirýän</a:t>
            </a:r>
            <a:r>
              <a:rPr lang="en-US" sz="2800" dirty="0"/>
              <a:t> </a:t>
            </a:r>
            <a:r>
              <a:rPr lang="en-US" sz="2800" dirty="0" err="1"/>
              <a:t>oňaýsyz</a:t>
            </a:r>
            <a:r>
              <a:rPr lang="en-US" sz="2800" dirty="0"/>
              <a:t> </a:t>
            </a:r>
            <a:r>
              <a:rPr lang="en-US" sz="2800" dirty="0" err="1"/>
              <a:t>täsirlerini</a:t>
            </a:r>
            <a:r>
              <a:rPr lang="en-US" sz="2800" dirty="0"/>
              <a:t> </a:t>
            </a:r>
            <a:r>
              <a:rPr lang="en-US" sz="2800" dirty="0" err="1"/>
              <a:t>kadalaşdyryp</a:t>
            </a:r>
            <a:r>
              <a:rPr lang="en-US" sz="2800" dirty="0"/>
              <a:t> </a:t>
            </a:r>
            <a:r>
              <a:rPr lang="en-US" sz="2800" dirty="0" err="1"/>
              <a:t>bolar</a:t>
            </a:r>
            <a:r>
              <a:rPr lang="en-US" sz="2800" dirty="0"/>
              <a:t>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898966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000">
              <a:srgbClr val="00B050"/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9942" y="325014"/>
            <a:ext cx="11219543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/>
              <a:t>Önümçilik</a:t>
            </a:r>
            <a:r>
              <a:rPr lang="en-US" sz="2800" dirty="0"/>
              <a:t> </a:t>
            </a:r>
            <a:r>
              <a:rPr lang="en-US" sz="2800" dirty="0" err="1"/>
              <a:t>kärhanalarynda</a:t>
            </a:r>
            <a:r>
              <a:rPr lang="en-US" sz="2800" dirty="0"/>
              <a:t> </a:t>
            </a:r>
            <a:r>
              <a:rPr lang="en-US" sz="2800" dirty="0" err="1"/>
              <a:t>ylmy-tehniki</a:t>
            </a:r>
            <a:r>
              <a:rPr lang="en-US" sz="2800" dirty="0"/>
              <a:t> </a:t>
            </a:r>
            <a:r>
              <a:rPr lang="en-US" sz="2800" dirty="0" err="1"/>
              <a:t>esasda</a:t>
            </a:r>
            <a:r>
              <a:rPr lang="en-US" sz="2800" dirty="0"/>
              <a:t> </a:t>
            </a:r>
            <a:r>
              <a:rPr lang="en-US" sz="2800" dirty="0" err="1"/>
              <a:t>täze</a:t>
            </a:r>
            <a:r>
              <a:rPr lang="en-US" sz="2800" dirty="0"/>
              <a:t> </a:t>
            </a:r>
            <a:r>
              <a:rPr lang="en-US" sz="2800" dirty="0" err="1"/>
              <a:t>tehnologiýalary</a:t>
            </a:r>
            <a:r>
              <a:rPr lang="en-US" sz="2800" dirty="0"/>
              <a:t> </a:t>
            </a:r>
            <a:r>
              <a:rPr lang="en-US" sz="2800" dirty="0" err="1"/>
              <a:t>ulanyp</a:t>
            </a:r>
            <a:r>
              <a:rPr lang="en-US" sz="2800" dirty="0"/>
              <a:t>, </a:t>
            </a:r>
            <a:r>
              <a:rPr lang="en-US" sz="2800" dirty="0" err="1"/>
              <a:t>az</a:t>
            </a:r>
            <a:r>
              <a:rPr lang="en-US" sz="2800" dirty="0"/>
              <a:t> </a:t>
            </a:r>
            <a:r>
              <a:rPr lang="en-US" sz="2800" dirty="0" err="1"/>
              <a:t>zyňyndyly</a:t>
            </a:r>
            <a:r>
              <a:rPr lang="en-US" sz="2800" dirty="0"/>
              <a:t> we </a:t>
            </a:r>
            <a:r>
              <a:rPr lang="en-US" sz="2800" dirty="0" err="1"/>
              <a:t>tebigata</a:t>
            </a:r>
            <a:r>
              <a:rPr lang="en-US" sz="2800" dirty="0"/>
              <a:t> </a:t>
            </a:r>
            <a:r>
              <a:rPr lang="en-US" sz="2800" dirty="0" err="1"/>
              <a:t>zyýansyz</a:t>
            </a:r>
            <a:r>
              <a:rPr lang="en-US" sz="2800" dirty="0"/>
              <a:t> </a:t>
            </a:r>
            <a:r>
              <a:rPr lang="en-US" sz="2800" dirty="0" err="1"/>
              <a:t>önümçilik</a:t>
            </a:r>
            <a:r>
              <a:rPr lang="en-US" sz="2800" dirty="0"/>
              <a:t> </a:t>
            </a:r>
            <a:r>
              <a:rPr lang="en-US" sz="2800" dirty="0" err="1"/>
              <a:t>ýola</a:t>
            </a:r>
            <a:r>
              <a:rPr lang="en-US" sz="2800" dirty="0"/>
              <a:t> </a:t>
            </a:r>
            <a:r>
              <a:rPr lang="en-US" sz="2800" dirty="0" err="1"/>
              <a:t>goýlar</a:t>
            </a:r>
            <a:r>
              <a:rPr lang="en-US" sz="2800" dirty="0"/>
              <a:t>. Bu </a:t>
            </a:r>
            <a:r>
              <a:rPr lang="en-US" sz="2800" dirty="0" err="1"/>
              <a:t>çäreler</a:t>
            </a:r>
            <a:r>
              <a:rPr lang="en-US" sz="2800" dirty="0"/>
              <a:t> her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döwletiň</a:t>
            </a:r>
            <a:r>
              <a:rPr lang="en-US" sz="2800" dirty="0"/>
              <a:t> </a:t>
            </a:r>
            <a:r>
              <a:rPr lang="en-US" sz="2800" dirty="0" err="1"/>
              <a:t>durmuş-ykdysady</a:t>
            </a:r>
            <a:r>
              <a:rPr lang="en-US" sz="2800" dirty="0"/>
              <a:t> </a:t>
            </a:r>
            <a:r>
              <a:rPr lang="en-US" sz="2800" dirty="0" err="1"/>
              <a:t>ýagdaýy</a:t>
            </a:r>
            <a:r>
              <a:rPr lang="en-US" sz="2800" dirty="0"/>
              <a:t> we </a:t>
            </a:r>
            <a:r>
              <a:rPr lang="en-US" sz="2800" dirty="0" err="1"/>
              <a:t>syýasy</a:t>
            </a:r>
            <a:r>
              <a:rPr lang="en-US" sz="2800" dirty="0"/>
              <a:t> </a:t>
            </a:r>
            <a:r>
              <a:rPr lang="en-US" sz="2800" dirty="0" err="1"/>
              <a:t>gurluşy</a:t>
            </a:r>
            <a:r>
              <a:rPr lang="en-US" sz="2800" dirty="0"/>
              <a:t> </a:t>
            </a:r>
            <a:r>
              <a:rPr lang="en-US" sz="2800" dirty="0" err="1"/>
              <a:t>bilen</a:t>
            </a:r>
            <a:r>
              <a:rPr lang="en-US" sz="2800" dirty="0"/>
              <a:t> </a:t>
            </a:r>
            <a:r>
              <a:rPr lang="en-US" sz="2800" dirty="0" err="1"/>
              <a:t>aýrylmaz</a:t>
            </a:r>
            <a:r>
              <a:rPr lang="en-US" sz="2800" dirty="0"/>
              <a:t> </a:t>
            </a:r>
            <a:r>
              <a:rPr lang="en-US" sz="2800" dirty="0" err="1"/>
              <a:t>baglanyşyklydyr</a:t>
            </a:r>
            <a:r>
              <a:rPr lang="en-US" sz="2800" dirty="0"/>
              <a:t>. </a:t>
            </a:r>
            <a:r>
              <a:rPr lang="en-US" sz="2800" dirty="0" err="1"/>
              <a:t>Häzirki</a:t>
            </a:r>
            <a:r>
              <a:rPr lang="en-US" sz="2800" dirty="0"/>
              <a:t> </a:t>
            </a:r>
            <a:r>
              <a:rPr lang="en-US" sz="2800" dirty="0" err="1"/>
              <a:t>wagtda</a:t>
            </a:r>
            <a:r>
              <a:rPr lang="en-US" sz="2800" dirty="0"/>
              <a:t> </a:t>
            </a:r>
            <a:r>
              <a:rPr lang="en-US" sz="2800" dirty="0" err="1"/>
              <a:t>ösen</a:t>
            </a:r>
            <a:r>
              <a:rPr lang="en-US" sz="2800" dirty="0"/>
              <a:t> </a:t>
            </a:r>
            <a:r>
              <a:rPr lang="en-US" sz="2800" dirty="0" err="1"/>
              <a:t>ýurtlarda</a:t>
            </a:r>
            <a:r>
              <a:rPr lang="en-US" sz="2800" dirty="0"/>
              <a:t> </a:t>
            </a:r>
            <a:r>
              <a:rPr lang="en-US" sz="2800" dirty="0" err="1"/>
              <a:t>daşky</a:t>
            </a:r>
            <a:r>
              <a:rPr lang="en-US" sz="2800" dirty="0"/>
              <a:t> </a:t>
            </a:r>
            <a:r>
              <a:rPr lang="en-US" sz="2800" dirty="0" err="1"/>
              <a:t>gurşawyň</a:t>
            </a:r>
            <a:r>
              <a:rPr lang="en-US" sz="2800" dirty="0"/>
              <a:t> </a:t>
            </a:r>
            <a:r>
              <a:rPr lang="en-US" sz="2800" dirty="0" err="1"/>
              <a:t>senagat</a:t>
            </a:r>
            <a:r>
              <a:rPr lang="en-US" sz="2800" dirty="0"/>
              <a:t> </a:t>
            </a:r>
            <a:r>
              <a:rPr lang="en-US" sz="2800" dirty="0" err="1"/>
              <a:t>taýdan</a:t>
            </a:r>
            <a:r>
              <a:rPr lang="en-US" sz="2800" dirty="0"/>
              <a:t> </a:t>
            </a:r>
            <a:r>
              <a:rPr lang="en-US" sz="2800" dirty="0" err="1"/>
              <a:t>hapalanmagynyň</a:t>
            </a:r>
            <a:r>
              <a:rPr lang="en-US" sz="2800" dirty="0"/>
              <a:t> </a:t>
            </a:r>
            <a:r>
              <a:rPr lang="en-US" sz="2800" dirty="0" err="1"/>
              <a:t>öňüni</a:t>
            </a:r>
            <a:r>
              <a:rPr lang="en-US" sz="2800" dirty="0"/>
              <a:t> </a:t>
            </a:r>
            <a:r>
              <a:rPr lang="en-US" sz="2800" dirty="0" err="1"/>
              <a:t>almak</a:t>
            </a:r>
            <a:r>
              <a:rPr lang="en-US" sz="2800" dirty="0"/>
              <a:t> </a:t>
            </a:r>
            <a:r>
              <a:rPr lang="en-US" sz="2800" dirty="0" err="1"/>
              <a:t>üçin</a:t>
            </a:r>
            <a:r>
              <a:rPr lang="en-US" sz="2800" dirty="0"/>
              <a:t> </a:t>
            </a:r>
            <a:r>
              <a:rPr lang="en-US" sz="2800" dirty="0" err="1"/>
              <a:t>köp</a:t>
            </a:r>
            <a:r>
              <a:rPr lang="en-US" sz="2800" dirty="0"/>
              <a:t> </a:t>
            </a:r>
            <a:r>
              <a:rPr lang="en-US" sz="2800" dirty="0" err="1"/>
              <a:t>serişdeler</a:t>
            </a:r>
            <a:r>
              <a:rPr lang="en-US" sz="2800" dirty="0"/>
              <a:t> </a:t>
            </a:r>
            <a:r>
              <a:rPr lang="en-US" sz="2800" dirty="0" err="1"/>
              <a:t>goýberilýär</a:t>
            </a:r>
            <a:r>
              <a:rPr lang="en-US" sz="2800" dirty="0"/>
              <a:t> we </a:t>
            </a:r>
            <a:r>
              <a:rPr lang="en-US" sz="2800" dirty="0" err="1"/>
              <a:t>köphalatda</a:t>
            </a:r>
            <a:r>
              <a:rPr lang="en-US" sz="2800" dirty="0"/>
              <a:t>, </a:t>
            </a:r>
            <a:r>
              <a:rPr lang="en-US" sz="2800" dirty="0" err="1"/>
              <a:t>oňat</a:t>
            </a:r>
            <a:r>
              <a:rPr lang="en-US" sz="2800" dirty="0"/>
              <a:t> </a:t>
            </a:r>
            <a:r>
              <a:rPr lang="en-US" sz="2800" dirty="0" err="1"/>
              <a:t>netijeler</a:t>
            </a:r>
            <a:r>
              <a:rPr lang="en-US" sz="2800" dirty="0"/>
              <a:t> hem </a:t>
            </a:r>
            <a:r>
              <a:rPr lang="en-US" sz="2800" dirty="0" err="1"/>
              <a:t>gazanylýar</a:t>
            </a:r>
            <a:r>
              <a:rPr lang="en-US" sz="2800" dirty="0"/>
              <a:t>. </a:t>
            </a:r>
          </a:p>
          <a:p>
            <a:pPr algn="just"/>
            <a:r>
              <a:rPr lang="en-US" sz="2800" dirty="0" err="1"/>
              <a:t>Soňky</a:t>
            </a:r>
            <a:r>
              <a:rPr lang="en-US" sz="2800" dirty="0"/>
              <a:t> </a:t>
            </a:r>
            <a:r>
              <a:rPr lang="en-US" sz="2800" dirty="0" err="1"/>
              <a:t>ýyllarda</a:t>
            </a:r>
            <a:r>
              <a:rPr lang="en-US" sz="2800" dirty="0"/>
              <a:t> </a:t>
            </a:r>
            <a:r>
              <a:rPr lang="en-US" sz="2800" dirty="0" err="1"/>
              <a:t>radioaktiw</a:t>
            </a:r>
            <a:r>
              <a:rPr lang="en-US" sz="2800" dirty="0"/>
              <a:t> </a:t>
            </a:r>
            <a:r>
              <a:rPr lang="en-US" sz="2800" dirty="0" err="1"/>
              <a:t>maddalar</a:t>
            </a:r>
            <a:r>
              <a:rPr lang="en-US" sz="2800" dirty="0"/>
              <a:t>, atom we </a:t>
            </a:r>
            <a:r>
              <a:rPr lang="en-US" sz="2800" dirty="0" err="1"/>
              <a:t>ýadro</a:t>
            </a:r>
            <a:r>
              <a:rPr lang="en-US" sz="2800" dirty="0"/>
              <a:t> </a:t>
            </a:r>
            <a:r>
              <a:rPr lang="en-US" sz="2800" dirty="0" err="1"/>
              <a:t>ýangyçlary</a:t>
            </a:r>
            <a:r>
              <a:rPr lang="en-US" sz="2800" dirty="0"/>
              <a:t> </a:t>
            </a:r>
            <a:r>
              <a:rPr lang="en-US" sz="2800" dirty="0" err="1"/>
              <a:t>bilen</a:t>
            </a:r>
            <a:r>
              <a:rPr lang="en-US" sz="2800" dirty="0"/>
              <a:t> </a:t>
            </a:r>
            <a:r>
              <a:rPr lang="en-US" sz="2800" dirty="0" err="1"/>
              <a:t>işleýän</a:t>
            </a:r>
            <a:r>
              <a:rPr lang="en-US" sz="2800" dirty="0"/>
              <a:t>, </a:t>
            </a:r>
            <a:r>
              <a:rPr lang="en-US" sz="2800" dirty="0" err="1"/>
              <a:t>olary</a:t>
            </a:r>
            <a:r>
              <a:rPr lang="en-US" sz="2800" dirty="0"/>
              <a:t> </a:t>
            </a:r>
            <a:r>
              <a:rPr lang="en-US" sz="2800" dirty="0" err="1"/>
              <a:t>öndürýän</a:t>
            </a:r>
            <a:r>
              <a:rPr lang="en-US" sz="2800" dirty="0"/>
              <a:t> hem-de </a:t>
            </a:r>
            <a:r>
              <a:rPr lang="en-US" sz="2800" dirty="0" err="1"/>
              <a:t>peýdalanýan</a:t>
            </a:r>
            <a:r>
              <a:rPr lang="en-US" sz="2800" dirty="0"/>
              <a:t> </a:t>
            </a:r>
            <a:r>
              <a:rPr lang="en-US" sz="2800" dirty="0" err="1"/>
              <a:t>kärhanalarda</a:t>
            </a:r>
            <a:r>
              <a:rPr lang="en-US" sz="2800" dirty="0"/>
              <a:t>, </a:t>
            </a:r>
            <a:r>
              <a:rPr lang="en-US" sz="2800" dirty="0" err="1"/>
              <a:t>olaryň</a:t>
            </a:r>
            <a:r>
              <a:rPr lang="en-US" sz="2800" dirty="0"/>
              <a:t> </a:t>
            </a:r>
            <a:r>
              <a:rPr lang="en-US" sz="2800" dirty="0" err="1"/>
              <a:t>zyýanly</a:t>
            </a:r>
            <a:r>
              <a:rPr lang="en-US" sz="2800" dirty="0"/>
              <a:t> </a:t>
            </a:r>
            <a:r>
              <a:rPr lang="en-US" sz="2800" dirty="0" err="1"/>
              <a:t>taraplaryna</a:t>
            </a:r>
            <a:r>
              <a:rPr lang="en-US" sz="2800" dirty="0"/>
              <a:t> </a:t>
            </a:r>
            <a:r>
              <a:rPr lang="en-US" sz="2800" dirty="0" err="1"/>
              <a:t>uly</a:t>
            </a:r>
            <a:r>
              <a:rPr lang="en-US" sz="2800" dirty="0"/>
              <a:t> </a:t>
            </a:r>
            <a:r>
              <a:rPr lang="en-US" sz="2800" dirty="0" err="1"/>
              <a:t>üns</a:t>
            </a:r>
            <a:r>
              <a:rPr lang="en-US" sz="2800" dirty="0"/>
              <a:t> </a:t>
            </a:r>
            <a:r>
              <a:rPr lang="en-US" sz="2800" dirty="0" err="1"/>
              <a:t>berilýär</a:t>
            </a:r>
            <a:r>
              <a:rPr lang="en-US" sz="2800" dirty="0"/>
              <a:t>. </a:t>
            </a:r>
            <a:r>
              <a:rPr lang="en-US" sz="2800" dirty="0" err="1"/>
              <a:t>Zerur</a:t>
            </a:r>
            <a:r>
              <a:rPr lang="en-US" sz="2800" dirty="0"/>
              <a:t> </a:t>
            </a:r>
            <a:r>
              <a:rPr lang="en-US" sz="2800" dirty="0" err="1"/>
              <a:t>bolan</a:t>
            </a:r>
            <a:r>
              <a:rPr lang="en-US" sz="2800" dirty="0"/>
              <a:t> </a:t>
            </a:r>
            <a:r>
              <a:rPr lang="en-US" sz="2800" dirty="0" err="1"/>
              <a:t>çäreleriň</a:t>
            </a:r>
            <a:r>
              <a:rPr lang="en-US" sz="2800" dirty="0"/>
              <a:t> </a:t>
            </a:r>
            <a:r>
              <a:rPr lang="en-US" sz="2800" dirty="0" err="1"/>
              <a:t>hemmesi</a:t>
            </a:r>
            <a:r>
              <a:rPr lang="en-US" sz="2800" dirty="0"/>
              <a:t> </a:t>
            </a:r>
            <a:r>
              <a:rPr lang="en-US" sz="2800" dirty="0" err="1"/>
              <a:t>ýerine</a:t>
            </a:r>
            <a:r>
              <a:rPr lang="en-US" sz="2800" dirty="0"/>
              <a:t> </a:t>
            </a:r>
            <a:r>
              <a:rPr lang="en-US" sz="2800" dirty="0" err="1"/>
              <a:t>ýetirilýänligi</a:t>
            </a:r>
            <a:r>
              <a:rPr lang="en-US" sz="2800" dirty="0"/>
              <a:t> </a:t>
            </a:r>
            <a:r>
              <a:rPr lang="en-US" sz="2800" dirty="0" err="1"/>
              <a:t>üçin</a:t>
            </a:r>
            <a:r>
              <a:rPr lang="en-US" sz="2800" dirty="0"/>
              <a:t> </a:t>
            </a:r>
            <a:r>
              <a:rPr lang="en-US" sz="2800" dirty="0" err="1"/>
              <a:t>şol</a:t>
            </a:r>
            <a:r>
              <a:rPr lang="en-US" sz="2800" dirty="0"/>
              <a:t> </a:t>
            </a:r>
            <a:r>
              <a:rPr lang="en-US" sz="2800" dirty="0" err="1"/>
              <a:t>kärhanalaryň</a:t>
            </a:r>
            <a:r>
              <a:rPr lang="en-US" sz="2800" dirty="0"/>
              <a:t> </a:t>
            </a:r>
            <a:r>
              <a:rPr lang="en-US" sz="2800" dirty="0" err="1"/>
              <a:t>atmosfera</a:t>
            </a:r>
            <a:r>
              <a:rPr lang="en-US" sz="2800" dirty="0"/>
              <a:t>, </a:t>
            </a:r>
            <a:r>
              <a:rPr lang="en-US" sz="2800" dirty="0" err="1"/>
              <a:t>litosfera</a:t>
            </a:r>
            <a:r>
              <a:rPr lang="en-US" sz="2800" dirty="0"/>
              <a:t> we </a:t>
            </a:r>
            <a:r>
              <a:rPr lang="en-US" sz="2800" dirty="0" err="1"/>
              <a:t>gidrosfera</a:t>
            </a:r>
            <a:r>
              <a:rPr lang="en-US" sz="2800" dirty="0"/>
              <a:t> </a:t>
            </a:r>
            <a:r>
              <a:rPr lang="en-US" sz="2800" dirty="0" err="1"/>
              <a:t>ýetirýän</a:t>
            </a:r>
            <a:r>
              <a:rPr lang="en-US" sz="2800" dirty="0"/>
              <a:t> </a:t>
            </a:r>
            <a:r>
              <a:rPr lang="en-US" sz="2800" dirty="0" err="1"/>
              <a:t>täsirleriniň</a:t>
            </a:r>
            <a:r>
              <a:rPr lang="en-US" sz="2800" dirty="0"/>
              <a:t> </a:t>
            </a:r>
            <a:r>
              <a:rPr lang="en-US" sz="2800" dirty="0" err="1"/>
              <a:t>öňi</a:t>
            </a:r>
            <a:r>
              <a:rPr lang="en-US" sz="2800" dirty="0"/>
              <a:t> </a:t>
            </a:r>
            <a:r>
              <a:rPr lang="en-US" sz="2800" dirty="0" err="1"/>
              <a:t>alynýar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10256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5084" y="492542"/>
            <a:ext cx="11146971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Ýylylyk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elektrik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stansiýalarynyň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dürli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senagat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kärhanalarynyň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transport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ulgamlarynyň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dürli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zyýanly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gazlary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olaryň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birleşmelerini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atmosfera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köp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bölüp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çykarýanlygy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sebäpli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atmosfera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howasy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hapalanýar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“Eger-de, atom we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ýadro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çeşmeleri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ýangyç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hökmünde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ygtybarly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atom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elektrik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stansiýalarynda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köpräk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ulanylsa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onda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biosferanyň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tebigy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gaz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düzüminiň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bozulmagynyň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hem-de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hapalanmagynyň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belli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derejede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öňi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alnardy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” –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diýip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alymlaryň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köpüsi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ýazýar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Emma,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bu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babatda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tehnologiýany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öňküden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hem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gowulandyrmak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zerur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meseledir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Ýangyç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bilen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işleýän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elektrik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stansiýalaryň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deregine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adaty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bolmadyk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energiýa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çeşmelerini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(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Günüň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ýeliň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daşgyn-gaýtgynyň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suwuň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)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durmuşda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ulanmaklyk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häzirki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günüň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wajyp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meselesidir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  <a:endParaRPr lang="ru-RU" sz="2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11647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6472" y="0"/>
            <a:ext cx="11333019" cy="655564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	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Biosfera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barada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düşünje</a:t>
            </a:r>
            <a:endParaRPr lang="en-US" sz="36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just"/>
            <a:r>
              <a:rPr lang="en-US" sz="3200" b="1" dirty="0" smtClean="0">
                <a:ln/>
                <a:solidFill>
                  <a:schemeClr val="accent3"/>
                </a:solidFill>
              </a:rPr>
              <a:t>“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Biosfera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”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adalgasyny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ylma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ilkinji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bolup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, 1875-nji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ýylda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awstriýaly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geolog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E.Zýuss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(1831-1914ýý.)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tarapyndan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girizildi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.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Ol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biosfera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ýer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ýüzüniň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ýukajyk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ýaşaýyş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örtügi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,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bardasy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diýip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kesgitleme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berýär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.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Ýöne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,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biosfera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baradaky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ylmy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taglymaty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1926-njy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ýylda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görnükli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rus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alymy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,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akademik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W.I.Wernadskiý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(1864-1945ýý.)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döretdi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we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ösdürdi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.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Biosfera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(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grekçe</a:t>
            </a:r>
            <a:r>
              <a:rPr lang="ru-RU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bios-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janly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, </a:t>
            </a:r>
          </a:p>
          <a:p>
            <a:pPr algn="just"/>
            <a:r>
              <a:rPr lang="en-US" sz="3200" b="1" dirty="0" err="1" smtClean="0">
                <a:ln/>
                <a:solidFill>
                  <a:schemeClr val="accent3"/>
                </a:solidFill>
              </a:rPr>
              <a:t>ýaşaýyş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,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sphaira-gabyk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,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şar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diýmegi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aşladýar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) –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bu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Ýer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togalagynyň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janly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organizmleriň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ýaýran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,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ýaşaýan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we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olaryň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täsiri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netijesinde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üýtgäp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durýan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gatlagydyr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.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Diýmek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,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biosferanyň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düzümine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diňe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janly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organizmler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degişli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bolman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,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eýsem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şolar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bilen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yzygiderli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alyş-çalşykda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,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gatnaşykda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bolýan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organiki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däl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jisimler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hem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degişlidir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.</a:t>
            </a:r>
            <a:endParaRPr lang="ru-RU" sz="32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161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5029" y="815539"/>
            <a:ext cx="10043885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Günüň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ýeliň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daşgyn-gaýtgynlaryň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ýerasty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gyzgyn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(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geotermal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)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çeşmeleriň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energiýasyny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peýdalanmaklygy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durmuşa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ornaşdyrmak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häzirki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günüň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we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geljegiň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talabydyr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Tebigata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düşýän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antropogen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agramy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azaltmagyň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ýene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-de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esasy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ugurlarynyň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biri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energiýany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tygşytly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we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rejeli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peýdalanmak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üçin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energiýany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az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sarp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edýän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tehnikany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we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tehnologiýany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önümçilige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ornaşdyrmak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meselesidir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Käbir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halatlarda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hiç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hili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durmuş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ýa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-da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önümçilik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zerurlygy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ýüze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çykmasa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-da,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ösümlikleriň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hem-de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haýwanlaryň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ýok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edilmeginiň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we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gyrylmagynyň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şaýady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bolýarys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</a:t>
            </a:r>
            <a:endParaRPr lang="ru-RU" sz="32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94708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4114" y="419970"/>
            <a:ext cx="10900229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Oba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hojalygynda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ekinlere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zyýan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berýän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käbir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mör-möjekleri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ýok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etmek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maksady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bilen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geçirilýän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işler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peýdaly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jandarlaryň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hem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ýok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bolmagyna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getirýär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Zäherli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himiki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serişdeleriň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köp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ulanylmagy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ýer-suw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baýlyklaryny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atmosferany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hapalap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azyk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önümleriniň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hilini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ýaramazlaşdyrýar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Tebigatyň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kanunlaryna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düşünmän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tebigy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hadysalaryň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aýratynlyklaryny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bilmän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geçirilýän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işleriň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biosferadaky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ýaşaýşa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özüniň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ýaramaz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täsirini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ýetirýänligi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ikuçsyzdyr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Şu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wagta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çenli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tebigy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baýlyklaryň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(mineral-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çig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mallaryň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ýer-suw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beýleki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baýlyklaryň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)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ummasyz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bolçulygyna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esaslanan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antropogen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işler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indi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tebigat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bilen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diňe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akylly-başly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gatnaşygyň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aňly-düşünjeli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ylmy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bilimlere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esaslanan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hem-de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tebigatda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bolup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geçjek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özgerişleri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öňünden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çaklamak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meýilnamasy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esasynda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geçirilmegini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talap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edýär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  <a:endParaRPr lang="ru-RU" sz="2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63892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4073" y="335846"/>
            <a:ext cx="11305309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Ekologiki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deňagramlylygy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kadalaşdyrmak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üçin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tebigata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salynýan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agramyň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azaldylmagy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hökmandyr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Onuň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üçin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ilki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bilen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tebigy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serişdeleri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has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tygşytly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peýdalanmaly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olaryň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dikeldilmegini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hemmetaraplaýyn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ýola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goýmaly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</a:p>
          <a:p>
            <a:pPr algn="just"/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Biosferada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ekologiki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deňagramlylygy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kadalaşdyrmak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durnuklaşdyrmak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çäreleri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esasan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şu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aşakdaky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ugurlar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boýunça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amala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aşyrylmalydyr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:</a:t>
            </a:r>
          </a:p>
          <a:p>
            <a:pPr algn="just"/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	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Tebigata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ýaramaz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täsir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edýän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tehnogen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täsirleriň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çäklendirilmegi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energetiki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çykdajylaryň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azaldylmagy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;</a:t>
            </a:r>
          </a:p>
          <a:p>
            <a:pPr algn="just"/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	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Gurakçylyk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çölleşmek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hadysasynyň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öňüni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almak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çäreleriniň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doly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durmuşa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geçirilmegi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;</a:t>
            </a:r>
          </a:p>
          <a:p>
            <a:pPr algn="just"/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	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Biosferanyň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rugsat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edilýän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kadadan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artyk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himiki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maddalar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zyýanly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birleşmeler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bilen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hapalanmagynyň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öňüni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alýan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çäreleriň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gyssagly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geçirilmegi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;</a:t>
            </a:r>
          </a:p>
          <a:p>
            <a:pPr algn="just"/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	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Ösümlik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haýwanat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dünýäsini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aýawly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peýdalanmak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tebigy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ýagdaýynda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saklamak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arkaly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ekologiki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deňagramlylygy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üpjün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etmeli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;</a:t>
            </a:r>
          </a:p>
          <a:p>
            <a:pPr algn="just"/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	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Tebigy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baýlyklary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çig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mal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serişdelerini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örän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tygşytly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netijeli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peýdalanyp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gorap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saklamak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dikeltmek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arkaly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olary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geljekki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nesillerimize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häzirkisinden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has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gowy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ýagdaýda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galdyrmalydyr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564813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75000"/>
              </a:schemeClr>
            </a:gs>
            <a:gs pos="9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0286" y="545183"/>
            <a:ext cx="11713029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Ýerdäki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ähli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biogeosenozlaryň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jemi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biosferany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düzýär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Şeýlelikde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biosferanyň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elementar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(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iň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kiçi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)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birligi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biogeosenozlardyr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</a:t>
            </a:r>
          </a:p>
          <a:p>
            <a:pPr algn="just"/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Biosferanyň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düzümine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örän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gadymy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bakteriýalardan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başlap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adama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çenli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ähli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organizmler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degişlidir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Biosfera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janly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we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jansyz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düzüm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böleklerden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durýar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Saýýarymyzda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ýaşaýan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ähli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janly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organizmleriň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toparlary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(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ösümlikler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haýwanlar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bakteriýalar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kömelekler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)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biosferanyň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janly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bölegini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düzýär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Janly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organizmler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esasan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Ýeriň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gaz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suwuk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we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gaty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gatlaklarynda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ýerleşýär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Biosfera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deňiz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derejesinden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20-25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kilometr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beýiklige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ýagny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ozonosfera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gatlagyna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çenli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litosferanyň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takmynan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 3-5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kilometr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çuňlukdaky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bölegini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we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tutuş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gidrosferany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öz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içine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alýar</a:t>
            </a:r>
            <a:r>
              <a:rPr lang="en-US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</a:t>
            </a:r>
            <a:endParaRPr lang="ru-RU" sz="32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96040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2060"/>
            </a:gs>
            <a:gs pos="9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4457" y="395853"/>
            <a:ext cx="1150982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Biosferanyň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iň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ýokarky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çäginde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amatsyz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şertlere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çydamlylygy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ýokary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bolan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bakteriýalaryň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we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kömelekleriň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sporalary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duşýan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bolsa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,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onuň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aşaky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çäginde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,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ýagny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,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dünýä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ummanynyň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iň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çuň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çöketliklerinde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we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litosferanyň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nebite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baý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bolan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ýerlerinde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anaerob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bakteriýalar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ýaşaýar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.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Biosferanyň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jansyz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(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abiotik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)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düzüm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böleklerine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atmosferanyň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,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gidrosferanyň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we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litosferanyň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madda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we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energiýa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alyş-çalşygyna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gatnaşýan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bölekleri</a:t>
            </a:r>
            <a:r>
              <a:rPr lang="en-US" sz="4000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girýär</a:t>
            </a:r>
            <a:r>
              <a:rPr lang="en-US" b="1" dirty="0" smtClean="0">
                <a:ln w="13462">
                  <a:solidFill>
                    <a:srgbClr val="00B050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.</a:t>
            </a:r>
            <a:endParaRPr lang="ru-RU" b="1" dirty="0">
              <a:ln w="13462">
                <a:solidFill>
                  <a:srgbClr val="00B050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85237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8343" y="203484"/>
            <a:ext cx="1146628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2.	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Tehnosfera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we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noosfera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düşünjeleri</a:t>
            </a:r>
            <a:endParaRPr lang="en-US" sz="3200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just"/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Häzirki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wagtda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adamzat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durmuşyny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onuň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ýaşaýşyny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tehnikasyz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göz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öňüne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getirmek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asla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mümkin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däl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Ylmy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tehniki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ösüşiň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netijesinde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dürli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görnüşli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hem-de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çylşyrymly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gurallardyr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mehanizmler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we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maşynlar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adamyň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gündelik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durmuşynda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giňden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ulanylýar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Eger,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şol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ulanylýan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tehniki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serişdeleri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biz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özbaşdak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bir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sfera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hökmünde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aňly-düşünjeli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peýdalanmasak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onda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olar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biziň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ýaşaýşymyz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üçin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belli-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bir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derejede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howply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bolup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durýar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Ýagny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Ýeriň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üstünde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we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astynda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hem-de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asmanda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hereket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edýän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adamlar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tarapyndan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ulanylýan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we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peýdalanylýan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tehniki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serişdelerdir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-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mehanizmleri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hasaba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alsak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onda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olaryň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sany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birnäçe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milliarda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ýeter</a:t>
            </a:r>
            <a:r>
              <a:rPr lang="en-US" sz="3200" dirty="0" smtClean="0">
                <a:ln w="0">
                  <a:solidFill>
                    <a:srgbClr val="C0000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</a:t>
            </a:r>
            <a:endParaRPr lang="ru-RU" sz="3200" dirty="0">
              <a:ln w="0">
                <a:solidFill>
                  <a:srgbClr val="C00000"/>
                </a:solidFill>
              </a:ln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412009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8972" y="385526"/>
            <a:ext cx="11248571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Saýýarymyzdaky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adamzadyň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ýaşaýşynyň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dowam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etmeginde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ösümlik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haýwanat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dünýäsi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esasy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orny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eýeleýär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Emma,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häzirki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zaman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tehnikasynyň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tehnologiýasynyň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durmuşda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ulanylýan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ýerlerinde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tebigaty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goramak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meseleleri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göz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öňünde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tutulmadyk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ýagdaýynda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olar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daşky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gurşawa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ýaramaz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täsir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edýärler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Emma,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tehniki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täsirler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tebigy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hadysalary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ösüşi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kadalaşdyrman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eýsem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ol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hadysany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belli-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derejede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üýtgedýär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Şonuň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üçin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hem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tehnikalary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akademik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W.I.Wernadskiý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özbaşdak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barda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(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sfera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),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ýagny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“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tehnosfera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”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diýip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öwrenmeklige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olaryň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peýdasyna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zyýanyna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göz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ýetirmeklige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wagt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ýetdi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diýip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belleýär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  <a:endParaRPr lang="ru-RU" sz="32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977762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0571" y="553054"/>
            <a:ext cx="11103429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Adamlar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dürli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tehnikalary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senagatda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oba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hojalygynda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giňden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ulanmak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bilen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ýer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ýüzünde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özleriniň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ýaşaýyş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durmuş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şertlerini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amatly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bolar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ýaly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edip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üýtgedýärler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Emma,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şol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wagtyň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özünde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dürli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tehnikalaryň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mehanizmleriň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işlemegi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netijesinde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atmosferanyň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düzüminiň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tebigy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ýagdaýy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üýtgeýär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Beýleki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geologiki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himiki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biologiki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prosesleriň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geçiş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kanunalaýyklyklary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bozulýar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Adamyň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hojalyk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işi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tebigata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daşky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gurşawa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janly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organizmleriň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ýaşaýyş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şertlerine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güýçli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täsir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edýär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ekoulgamyň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has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çylşyrymlaşmagyna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onuň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tebigy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ýagdaýynyň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üýtgemegine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hem-de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bozulmagyna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getirýär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  <a:endParaRPr lang="ru-RU" sz="32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468591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2727" y="349286"/>
            <a:ext cx="1058487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Tehnosferanyň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ösüşi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“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noosfera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”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elter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.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Akademik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W.I.Wernadskiniň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ýazmagyna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görä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noosfera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–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biosferanyň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ösüşinde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täze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basgançak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hasaplanýar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.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Adamzat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jemgyýeti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biosferanyň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üstünden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höküm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sürmän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,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özüniň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ylmy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tehniki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ösüşi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bilen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tebigata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zyýan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ýetirmän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,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eýsem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oňa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ýardam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edip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,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derdine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şypa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tapyp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,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tebigatyň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kanunalaýyklaryna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doly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düşünip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we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göz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ýetirip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,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tebigy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hadysalaryň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geçişini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kadalaşdyryp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,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onuň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bilen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ylalaşykly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ýaşamalydyr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. Eger,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adamzat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jemgyýeti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biosferanyň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ösüş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kanunlaryny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çuňňur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öwrenip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,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ylmy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taýdan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doly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düşünip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,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oňa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aňly-düşünjeleri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akylly-paýhasly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gözegçilik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edip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,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onuň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bilen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ylalaşykly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ýaşamagy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başarsa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,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onda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hiç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haçan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ekologik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elhençliklere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duçar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bolmaz</a:t>
            </a:r>
            <a:r>
              <a:rPr lang="en-US" sz="2800" b="1" spc="50" dirty="0">
                <a:ln w="0">
                  <a:solidFill>
                    <a:schemeClr val="tx1"/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. </a:t>
            </a:r>
            <a:endParaRPr lang="ru-RU" sz="2800" b="1" spc="50" dirty="0">
              <a:ln w="0">
                <a:solidFill>
                  <a:schemeClr val="tx1"/>
                </a:solidFill>
              </a:ln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640042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7310" y="363279"/>
            <a:ext cx="11000509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3.	</a:t>
            </a:r>
            <a:r>
              <a:rPr lang="en-US" sz="28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Tebigy</a:t>
            </a:r>
            <a:r>
              <a:rPr lang="en-US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baýlyklar</a:t>
            </a:r>
            <a:r>
              <a:rPr lang="en-US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barada</a:t>
            </a:r>
            <a:r>
              <a:rPr lang="en-US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umumy</a:t>
            </a:r>
            <a:r>
              <a:rPr lang="en-US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düşünje</a:t>
            </a:r>
            <a:endParaRPr lang="en-US" sz="2800" b="1" dirty="0" smtClean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just"/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Adamyň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öz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ýaşaýyş-durmuşynda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maddy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we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ruhy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isleglerini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kanagatlandyrmakda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peýdalanýan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tebigy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gurşawyň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ähli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zatlaryna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tebigy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baýlyklar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diýilýär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Tebigy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baýlyklar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şertli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ýagdaýda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tükenýän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we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tükenmeýän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baýlyklara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bölünýär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Tükenýän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tebigy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baýlyklar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hem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öz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gezeginde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dikeldip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bolýan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we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dikeldip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bolmaýan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tebigy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baýlyklara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bölünýär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Dikeldip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bolmaýan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tebigy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baýlyklar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Bulara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ýerasty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baýlyklary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we </a:t>
            </a:r>
          </a:p>
          <a:p>
            <a:pPr algn="just"/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gazylma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baýlyklar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degişlidir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Bular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peýdalanylýan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derejesinden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millionlap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esse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haýal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dikelýärler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Şonuň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üçin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hem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bu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baýlyklary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dikeldip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bolmaýar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mineral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baýlyklardan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rejeli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peýdalanmak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olary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tygşytly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ulanmak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olaryň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gazylyp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endParaRPr lang="en-US" sz="28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just"/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alynýan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ýerlerine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zyýan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ýetirmezlik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zerurdyr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</a:t>
            </a:r>
            <a:endParaRPr lang="en-US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569421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10.xml><?xml version="1.0" encoding="utf-8"?>
<a:theme xmlns:a="http://schemas.openxmlformats.org/drawingml/2006/main" name="3_Аспект">
  <a:themeElements>
    <a:clrScheme name="Оранжевый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4.xml><?xml version="1.0" encoding="utf-8"?>
<a:theme xmlns:a="http://schemas.openxmlformats.org/drawingml/2006/main" name="1_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ppt/theme/theme5.xml><?xml version="1.0" encoding="utf-8"?>
<a:theme xmlns:a="http://schemas.openxmlformats.org/drawingml/2006/main" name="2_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6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ppt/theme/theme7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8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9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104</TotalTime>
  <Words>1216</Words>
  <Application>Microsoft Office PowerPoint</Application>
  <PresentationFormat>Широкоэкранный</PresentationFormat>
  <Paragraphs>54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22</vt:i4>
      </vt:variant>
    </vt:vector>
  </HeadingPairs>
  <TitlesOfParts>
    <vt:vector size="41" baseType="lpstr">
      <vt:lpstr>Arial</vt:lpstr>
      <vt:lpstr>Calibri</vt:lpstr>
      <vt:lpstr>Calibri Light</vt:lpstr>
      <vt:lpstr>Century Gothic</vt:lpstr>
      <vt:lpstr>Garamond</vt:lpstr>
      <vt:lpstr>Trebuchet MS</vt:lpstr>
      <vt:lpstr>Tw Cen MT</vt:lpstr>
      <vt:lpstr>Tw Cen MT Condensed</vt:lpstr>
      <vt:lpstr>Wingdings 3</vt:lpstr>
      <vt:lpstr>Интеграл</vt:lpstr>
      <vt:lpstr>Ретро</vt:lpstr>
      <vt:lpstr>Аспект</vt:lpstr>
      <vt:lpstr>1_Аспект</vt:lpstr>
      <vt:lpstr>2_Аспект</vt:lpstr>
      <vt:lpstr>Сектор</vt:lpstr>
      <vt:lpstr>Ион</vt:lpstr>
      <vt:lpstr>Легкий дым</vt:lpstr>
      <vt:lpstr>Натуральные материалы</vt:lpstr>
      <vt:lpstr>3_Аспект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12</cp:revision>
  <dcterms:created xsi:type="dcterms:W3CDTF">2019-10-09T17:11:19Z</dcterms:created>
  <dcterms:modified xsi:type="dcterms:W3CDTF">2019-10-10T09:49:36Z</dcterms:modified>
</cp:coreProperties>
</file>