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66" r:id="rId4"/>
    <p:sldId id="264" r:id="rId5"/>
    <p:sldId id="257" r:id="rId6"/>
    <p:sldId id="258" r:id="rId7"/>
    <p:sldId id="259" r:id="rId8"/>
    <p:sldId id="261" r:id="rId9"/>
    <p:sldId id="262" r:id="rId10"/>
    <p:sldId id="263" r:id="rId11"/>
    <p:sldId id="267" r:id="rId1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1" d="100"/>
          <a:sy n="71" d="100"/>
        </p:scale>
        <p:origin x="672" y="5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FD6E3AF-3E2C-4E9E-B8AB-DE8D233F2F69}" type="datetimeFigureOut">
              <a:rPr lang="ru-RU" smtClean="0"/>
              <a:t>04.05.2021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922994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D6E3AF-3E2C-4E9E-B8AB-DE8D233F2F69}" type="datetimeFigureOut">
              <a:rPr lang="ru-RU" smtClean="0"/>
              <a:t>04.05.2021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1430878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D6E3AF-3E2C-4E9E-B8AB-DE8D233F2F69}" type="datetimeFigureOut">
              <a:rPr lang="ru-RU" smtClean="0"/>
              <a:t>04.05.2021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1609860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D6E3AF-3E2C-4E9E-B8AB-DE8D233F2F69}" type="datetimeFigureOut">
              <a:rPr lang="ru-RU" smtClean="0"/>
              <a:t>04.05.2021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504604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FD6E3AF-3E2C-4E9E-B8AB-DE8D233F2F69}" type="datetimeFigureOut">
              <a:rPr lang="ru-RU" smtClean="0"/>
              <a:t>04.05.2021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29824496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FD6E3AF-3E2C-4E9E-B8AB-DE8D233F2F69}" type="datetimeFigureOut">
              <a:rPr lang="ru-RU" smtClean="0"/>
              <a:t>04.05.2021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20664770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FD6E3AF-3E2C-4E9E-B8AB-DE8D233F2F69}" type="datetimeFigureOut">
              <a:rPr lang="ru-RU" smtClean="0"/>
              <a:t>04.05.2021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738550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FD6E3AF-3E2C-4E9E-B8AB-DE8D233F2F69}" type="datetimeFigureOut">
              <a:rPr lang="ru-RU" smtClean="0"/>
              <a:t>04.05.2021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22699327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FD6E3AF-3E2C-4E9E-B8AB-DE8D233F2F69}" type="datetimeFigureOut">
              <a:rPr lang="ru-RU" smtClean="0"/>
              <a:t>04.05.2021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13566777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FD6E3AF-3E2C-4E9E-B8AB-DE8D233F2F69}" type="datetimeFigureOut">
              <a:rPr lang="ru-RU" smtClean="0"/>
              <a:t>04.05.2021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2948027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FD6E3AF-3E2C-4E9E-B8AB-DE8D233F2F69}" type="datetimeFigureOut">
              <a:rPr lang="ru-RU" smtClean="0"/>
              <a:t>04.05.2021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28204726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D6E3AF-3E2C-4E9E-B8AB-DE8D233F2F69}" type="datetimeFigureOut">
              <a:rPr lang="ru-RU" smtClean="0"/>
              <a:t>04.05.2021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46CABF-148D-4377-A371-2004BCFC0B33}" type="slidenum">
              <a:rPr lang="ru-RU" smtClean="0"/>
              <a:t>‹#›</a:t>
            </a:fld>
            <a:endParaRPr lang="ru-RU"/>
          </a:p>
        </p:txBody>
      </p:sp>
    </p:spTree>
    <p:extLst>
      <p:ext uri="{BB962C8B-B14F-4D97-AF65-F5344CB8AC3E}">
        <p14:creationId xmlns:p14="http://schemas.microsoft.com/office/powerpoint/2010/main" val="5540682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p:cNvGraphicFramePr>
            <a:graphicFrameLocks noGrp="1"/>
          </p:cNvGraphicFramePr>
          <p:nvPr>
            <p:extLst>
              <p:ext uri="{D42A27DB-BD31-4B8C-83A1-F6EECF244321}">
                <p14:modId xmlns:p14="http://schemas.microsoft.com/office/powerpoint/2010/main" val="1331806430"/>
              </p:ext>
            </p:extLst>
          </p:nvPr>
        </p:nvGraphicFramePr>
        <p:xfrm>
          <a:off x="277090" y="471055"/>
          <a:ext cx="11563927" cy="6031345"/>
        </p:xfrm>
        <a:graphic>
          <a:graphicData uri="http://schemas.openxmlformats.org/drawingml/2006/table">
            <a:tbl>
              <a:tblPr>
                <a:tableStyleId>{5C22544A-7EE6-4342-B048-85BDC9FD1C3A}</a:tableStyleId>
              </a:tblPr>
              <a:tblGrid>
                <a:gridCol w="11563927">
                  <a:extLst>
                    <a:ext uri="{9D8B030D-6E8A-4147-A177-3AD203B41FA5}">
                      <a16:colId xmlns:a16="http://schemas.microsoft.com/office/drawing/2014/main" val="1200676204"/>
                    </a:ext>
                  </a:extLst>
                </a:gridCol>
              </a:tblGrid>
              <a:tr h="6031345">
                <a:tc>
                  <a:txBody>
                    <a:bodyPr/>
                    <a:lstStyle/>
                    <a:p>
                      <a:pPr algn="ctr"/>
                      <a:r>
                        <a:rPr lang="tk-TM" sz="4800" b="1" dirty="0" smtClean="0">
                          <a:effectLst/>
                          <a:latin typeface="Times New Roman" panose="02020603050405020304" pitchFamily="18" charset="0"/>
                          <a:cs typeface="Times New Roman" panose="02020603050405020304" pitchFamily="18" charset="0"/>
                        </a:rPr>
                        <a:t>Umumy okuw</a:t>
                      </a:r>
                    </a:p>
                    <a:p>
                      <a:r>
                        <a:rPr lang="tk-TM" sz="4400" b="1" dirty="0" smtClean="0">
                          <a:effectLst/>
                          <a:latin typeface="Times New Roman" panose="02020603050405020304" pitchFamily="18" charset="0"/>
                          <a:cs typeface="Times New Roman" panose="02020603050405020304" pitchFamily="18" charset="0"/>
                        </a:rPr>
                        <a:t>Tema</a:t>
                      </a:r>
                      <a:r>
                        <a:rPr lang="tk-TM" sz="4000" b="1" dirty="0" smtClean="0">
                          <a:effectLst/>
                          <a:latin typeface="Times New Roman" panose="02020603050405020304" pitchFamily="18" charset="0"/>
                          <a:cs typeface="Times New Roman" panose="02020603050405020304" pitchFamily="18" charset="0"/>
                        </a:rPr>
                        <a:t>:</a:t>
                      </a:r>
                      <a:r>
                        <a:rPr lang="hr-HR" sz="4000" b="1" kern="1200" dirty="0" smtClean="0">
                          <a:solidFill>
                            <a:schemeClr val="dk1"/>
                          </a:solidFill>
                          <a:effectLst/>
                          <a:latin typeface="Times New Roman" panose="02020603050405020304" pitchFamily="18" charset="0"/>
                          <a:ea typeface="+mn-ea"/>
                          <a:cs typeface="Times New Roman" panose="02020603050405020304" pitchFamily="18" charset="0"/>
                        </a:rPr>
                        <a:t>Y</a:t>
                      </a:r>
                      <a:r>
                        <a:rPr lang="tk-TM" sz="4000" b="1" kern="1200" dirty="0" smtClean="0">
                          <a:solidFill>
                            <a:schemeClr val="dk1"/>
                          </a:solidFill>
                          <a:effectLst/>
                          <a:latin typeface="Times New Roman" panose="02020603050405020304" pitchFamily="18" charset="0"/>
                          <a:ea typeface="+mn-ea"/>
                          <a:cs typeface="Times New Roman" panose="02020603050405020304" pitchFamily="18" charset="0"/>
                        </a:rPr>
                        <a:t>şyklandyryjy torlaryň hasaplanyşy</a:t>
                      </a:r>
                      <a:endParaRPr lang="ru-RU" sz="4000" kern="1200" dirty="0" smtClean="0">
                        <a:solidFill>
                          <a:schemeClr val="dk1"/>
                        </a:solidFill>
                        <a:effectLst/>
                        <a:latin typeface="Times New Roman" panose="02020603050405020304" pitchFamily="18" charset="0"/>
                        <a:ea typeface="+mn-ea"/>
                        <a:cs typeface="Times New Roman" panose="02020603050405020304" pitchFamily="18" charset="0"/>
                      </a:endParaRPr>
                    </a:p>
                    <a:p>
                      <a:r>
                        <a:rPr lang="tk-TM" sz="4000" kern="1200" dirty="0" smtClean="0">
                          <a:solidFill>
                            <a:schemeClr val="dk1"/>
                          </a:solidFill>
                          <a:effectLst/>
                          <a:latin typeface="Times New Roman" panose="02020603050405020304" pitchFamily="18" charset="0"/>
                          <a:ea typeface="+mn-ea"/>
                          <a:cs typeface="Times New Roman" panose="02020603050405020304" pitchFamily="18" charset="0"/>
                        </a:rPr>
                        <a:t>1. </a:t>
                      </a:r>
                      <a:r>
                        <a:rPr lang="tk-TM" sz="4000" kern="1200" dirty="0" smtClean="0">
                          <a:solidFill>
                            <a:schemeClr val="dk1"/>
                          </a:solidFill>
                          <a:effectLst/>
                          <a:latin typeface="Times New Roman" panose="02020603050405020304" pitchFamily="18" charset="0"/>
                          <a:ea typeface="+mn-ea"/>
                          <a:cs typeface="Times New Roman" panose="02020603050405020304" pitchFamily="18" charset="0"/>
                        </a:rPr>
                        <a:t>Yşyklandyryjy torlarynyň hasaplanyş aýratynlygy</a:t>
                      </a:r>
                      <a:r>
                        <a:rPr lang="hr-HR" sz="4000" kern="1200" dirty="0" smtClean="0">
                          <a:solidFill>
                            <a:schemeClr val="dk1"/>
                          </a:solidFill>
                          <a:effectLst/>
                          <a:latin typeface="Times New Roman" panose="02020603050405020304" pitchFamily="18" charset="0"/>
                          <a:ea typeface="+mn-ea"/>
                          <a:cs typeface="Times New Roman" panose="02020603050405020304" pitchFamily="18" charset="0"/>
                        </a:rPr>
                        <a:t>.</a:t>
                      </a:r>
                      <a:endParaRPr lang="ru-RU" sz="4000" kern="1200" dirty="0" smtClean="0">
                        <a:solidFill>
                          <a:schemeClr val="dk1"/>
                        </a:solidFill>
                        <a:effectLst/>
                        <a:latin typeface="Times New Roman" panose="02020603050405020304" pitchFamily="18" charset="0"/>
                        <a:ea typeface="+mn-ea"/>
                        <a:cs typeface="Times New Roman" panose="02020603050405020304" pitchFamily="18" charset="0"/>
                      </a:endParaRPr>
                    </a:p>
                    <a:p>
                      <a:r>
                        <a:rPr lang="ru-RU" sz="4000" kern="1200" dirty="0" smtClean="0">
                          <a:solidFill>
                            <a:schemeClr val="dk1"/>
                          </a:solidFill>
                          <a:effectLst/>
                          <a:latin typeface="Times New Roman" panose="02020603050405020304" pitchFamily="18" charset="0"/>
                          <a:ea typeface="+mn-ea"/>
                          <a:cs typeface="Times New Roman" panose="02020603050405020304" pitchFamily="18" charset="0"/>
                        </a:rPr>
                        <a:t>2. </a:t>
                      </a:r>
                      <a:r>
                        <a:rPr lang="tk-TM" sz="4000" kern="1200" dirty="0" smtClean="0">
                          <a:solidFill>
                            <a:schemeClr val="dk1"/>
                          </a:solidFill>
                          <a:effectLst/>
                          <a:latin typeface="Times New Roman" panose="02020603050405020304" pitchFamily="18" charset="0"/>
                          <a:ea typeface="+mn-ea"/>
                          <a:cs typeface="Times New Roman" panose="02020603050405020304" pitchFamily="18" charset="0"/>
                        </a:rPr>
                        <a:t>Elektrik ýüküniň toguna görä toruň hasaplanyşy</a:t>
                      </a:r>
                      <a:r>
                        <a:rPr lang="ru-RU" sz="4000" kern="1200" dirty="0" smtClean="0">
                          <a:solidFill>
                            <a:schemeClr val="dk1"/>
                          </a:solidFill>
                          <a:effectLst/>
                          <a:latin typeface="Times New Roman" panose="02020603050405020304" pitchFamily="18" charset="0"/>
                          <a:ea typeface="+mn-ea"/>
                          <a:cs typeface="Times New Roman" panose="02020603050405020304" pitchFamily="18" charset="0"/>
                        </a:rPr>
                        <a:t>.</a:t>
                      </a:r>
                      <a:endParaRPr lang="ru-RU" sz="4000" kern="1200" dirty="0" smtClean="0">
                        <a:solidFill>
                          <a:schemeClr val="dk1"/>
                        </a:solidFill>
                        <a:effectLst/>
                        <a:latin typeface="Times New Roman" panose="02020603050405020304" pitchFamily="18" charset="0"/>
                        <a:ea typeface="+mn-ea"/>
                        <a:cs typeface="Times New Roman" panose="02020603050405020304" pitchFamily="18" charset="0"/>
                      </a:endParaRPr>
                    </a:p>
                    <a:p>
                      <a:r>
                        <a:rPr lang="ru-RU" sz="4000" kern="1200" dirty="0" smtClean="0">
                          <a:solidFill>
                            <a:schemeClr val="dk1"/>
                          </a:solidFill>
                          <a:effectLst/>
                          <a:latin typeface="Times New Roman" panose="02020603050405020304" pitchFamily="18" charset="0"/>
                          <a:ea typeface="+mn-ea"/>
                          <a:cs typeface="Times New Roman" panose="02020603050405020304" pitchFamily="18" charset="0"/>
                        </a:rPr>
                        <a:t>3. </a:t>
                      </a:r>
                      <a:r>
                        <a:rPr lang="tk-TM" sz="3600" kern="1200" dirty="0" smtClean="0">
                          <a:solidFill>
                            <a:schemeClr val="dk1"/>
                          </a:solidFill>
                          <a:effectLst/>
                          <a:latin typeface="Times New Roman" panose="02020603050405020304" pitchFamily="18" charset="0"/>
                          <a:ea typeface="+mn-ea"/>
                          <a:cs typeface="Times New Roman" panose="02020603050405020304" pitchFamily="18" charset="0"/>
                        </a:rPr>
                        <a:t>El-k ýükünde ýitirilýän nap-ýä görä setleriň hasaplanyşy</a:t>
                      </a:r>
                      <a:r>
                        <a:rPr lang="ru-RU" sz="4000" kern="1200" dirty="0" smtClean="0">
                          <a:solidFill>
                            <a:schemeClr val="dk1"/>
                          </a:solidFill>
                          <a:effectLst/>
                          <a:latin typeface="Times New Roman" panose="02020603050405020304" pitchFamily="18" charset="0"/>
                          <a:ea typeface="+mn-ea"/>
                          <a:cs typeface="Times New Roman" panose="02020603050405020304" pitchFamily="18" charset="0"/>
                        </a:rPr>
                        <a:t>.</a:t>
                      </a:r>
                      <a:endParaRPr lang="ru-RU" sz="1481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bg2"/>
                    </a:solidFill>
                  </a:tcPr>
                </a:tc>
                <a:extLst>
                  <a:ext uri="{0D108BD9-81ED-4DB2-BD59-A6C34878D82A}">
                    <a16:rowId xmlns:a16="http://schemas.microsoft.com/office/drawing/2014/main" val="134526892"/>
                  </a:ext>
                </a:extLst>
              </a:tr>
            </a:tbl>
          </a:graphicData>
        </a:graphic>
      </p:graphicFrame>
      <p:pic>
        <p:nvPicPr>
          <p:cNvPr id="3" name="Объект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1941" y="3697941"/>
            <a:ext cx="7395883" cy="3768357"/>
          </a:xfrm>
          <a:prstGeom prst="rect">
            <a:avLst/>
          </a:prstGeom>
        </p:spPr>
      </p:pic>
    </p:spTree>
    <p:extLst>
      <p:ext uri="{BB962C8B-B14F-4D97-AF65-F5344CB8AC3E}">
        <p14:creationId xmlns:p14="http://schemas.microsoft.com/office/powerpoint/2010/main" val="10739149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84313" y="185530"/>
            <a:ext cx="11489635" cy="6334540"/>
          </a:xfrm>
          <a:solidFill>
            <a:schemeClr val="accent1">
              <a:lumMod val="40000"/>
              <a:lumOff val="60000"/>
            </a:schemeClr>
          </a:solidFill>
        </p:spPr>
        <p:txBody>
          <a:bodyPr>
            <a:normAutofit/>
          </a:bodyPr>
          <a:lstStyle/>
          <a:p>
            <a:r>
              <a:rPr lang="ru-RU" sz="3600" dirty="0" err="1">
                <a:latin typeface="Times New Roman" panose="02020603050405020304" pitchFamily="18" charset="0"/>
                <a:cs typeface="Times New Roman" panose="02020603050405020304" pitchFamily="18" charset="0"/>
              </a:rPr>
              <a:t>Jaýlaryň</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yşyklandyryşy</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hasaplananda</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iýmitlendiriji</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çeşmeler</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üçin</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ulanylýan</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isleg</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koeffisiýentleriň</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bahalary</a:t>
            </a:r>
            <a:endParaRPr lang="ru-RU" sz="3600" dirty="0">
              <a:latin typeface="Times New Roman" panose="02020603050405020304" pitchFamily="18" charset="0"/>
              <a:cs typeface="Times New Roman" panose="02020603050405020304" pitchFamily="18" charset="0"/>
            </a:endParaRPr>
          </a:p>
          <a:p>
            <a:endParaRPr lang="ru-RU" sz="3600" dirty="0">
              <a:latin typeface="Times New Roman" panose="02020603050405020304" pitchFamily="18" charset="0"/>
              <a:cs typeface="Times New Roman" panose="02020603050405020304" pitchFamily="18" charset="0"/>
            </a:endParaRPr>
          </a:p>
        </p:txBody>
      </p:sp>
      <mc:AlternateContent xmlns:mc="http://schemas.openxmlformats.org/markup-compatibility/2006">
        <mc:Choice xmlns:a14="http://schemas.microsoft.com/office/drawing/2010/main" Requires="a14">
          <p:graphicFrame>
            <p:nvGraphicFramePr>
              <p:cNvPr id="5" name="Таблица 4"/>
              <p:cNvGraphicFramePr>
                <a:graphicFrameLocks noGrp="1"/>
              </p:cNvGraphicFramePr>
              <p:nvPr>
                <p:extLst>
                  <p:ext uri="{D42A27DB-BD31-4B8C-83A1-F6EECF244321}">
                    <p14:modId xmlns:p14="http://schemas.microsoft.com/office/powerpoint/2010/main" val="2250552660"/>
                  </p:ext>
                </p:extLst>
              </p:nvPr>
            </p:nvGraphicFramePr>
            <p:xfrm>
              <a:off x="658907" y="1237128"/>
              <a:ext cx="11053480" cy="5096436"/>
            </p:xfrm>
            <a:graphic>
              <a:graphicData uri="http://schemas.openxmlformats.org/drawingml/2006/table">
                <a:tbl>
                  <a:tblPr firstRow="1" firstCol="1" bandRow="1">
                    <a:tableStyleId>{5C22544A-7EE6-4342-B048-85BDC9FD1C3A}</a:tableStyleId>
                  </a:tblPr>
                  <a:tblGrid>
                    <a:gridCol w="491984">
                      <a:extLst>
                        <a:ext uri="{9D8B030D-6E8A-4147-A177-3AD203B41FA5}">
                          <a16:colId xmlns:a16="http://schemas.microsoft.com/office/drawing/2014/main" val="2410692122"/>
                        </a:ext>
                      </a:extLst>
                    </a:gridCol>
                    <a:gridCol w="7490636">
                      <a:extLst>
                        <a:ext uri="{9D8B030D-6E8A-4147-A177-3AD203B41FA5}">
                          <a16:colId xmlns:a16="http://schemas.microsoft.com/office/drawing/2014/main" val="693831685"/>
                        </a:ext>
                      </a:extLst>
                    </a:gridCol>
                    <a:gridCol w="3070860">
                      <a:extLst>
                        <a:ext uri="{9D8B030D-6E8A-4147-A177-3AD203B41FA5}">
                          <a16:colId xmlns:a16="http://schemas.microsoft.com/office/drawing/2014/main" val="1957729153"/>
                        </a:ext>
                      </a:extLst>
                    </a:gridCol>
                  </a:tblGrid>
                  <a:tr h="566270">
                    <a:tc>
                      <a:txBody>
                        <a:bodyPr/>
                        <a:lstStyle/>
                        <a:p>
                          <a:pPr algn="just">
                            <a:spcAft>
                              <a:spcPts val="0"/>
                            </a:spcAft>
                          </a:pPr>
                          <a:r>
                            <a:rPr lang="ru-RU" sz="1400">
                              <a:effectLst/>
                            </a:rPr>
                            <a:t>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ru-RU" sz="2400" dirty="0" err="1">
                              <a:effectLst/>
                            </a:rPr>
                            <a:t>Obýektiň</a:t>
                          </a:r>
                          <a:r>
                            <a:rPr lang="ru-RU" sz="2400" dirty="0">
                              <a:effectLst/>
                            </a:rPr>
                            <a:t> </a:t>
                          </a:r>
                          <a:r>
                            <a:rPr lang="ru-RU" sz="2400" dirty="0" err="1">
                              <a:effectLst/>
                            </a:rPr>
                            <a:t>häsiýetlendirilişi</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ru-RU" sz="2400" dirty="0" err="1">
                              <a:effectLst/>
                            </a:rPr>
                            <a:t>Isleg</a:t>
                          </a:r>
                          <a:r>
                            <a:rPr lang="ru-RU" sz="2400" dirty="0">
                              <a:effectLst/>
                            </a:rPr>
                            <a:t> </a:t>
                          </a:r>
                          <a:r>
                            <a:rPr lang="ru-RU" sz="2400" dirty="0" err="1">
                              <a:effectLst/>
                            </a:rPr>
                            <a:t>koeffisiýenti</a:t>
                          </a:r>
                          <a:r>
                            <a:rPr lang="ru-RU" sz="2400" dirty="0">
                              <a:effectLst/>
                            </a:rPr>
                            <a:t> </a:t>
                          </a:r>
                          <a14:m>
                            <m:oMath xmlns:m="http://schemas.openxmlformats.org/officeDocument/2006/math">
                              <m:sSub>
                                <m:sSubPr>
                                  <m:ctrlPr>
                                    <a:rPr lang="ru-RU" sz="2400">
                                      <a:effectLst/>
                                    </a:rPr>
                                  </m:ctrlPr>
                                </m:sSubPr>
                                <m:e>
                                  <m:r>
                                    <a:rPr lang="sq-AL" sz="2400">
                                      <a:effectLst/>
                                    </a:rPr>
                                    <m:t>𝐾</m:t>
                                  </m:r>
                                </m:e>
                                <m:sub>
                                  <m:r>
                                    <a:rPr lang="sq-AL" sz="2400">
                                      <a:effectLst/>
                                    </a:rPr>
                                    <m:t>с</m:t>
                                  </m:r>
                                </m:sub>
                              </m:sSub>
                            </m:oMath>
                          </a14:m>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76399978"/>
                      </a:ext>
                    </a:extLst>
                  </a:tr>
                  <a:tr h="1132542">
                    <a:tc>
                      <a:txBody>
                        <a:bodyPr/>
                        <a:lstStyle/>
                        <a:p>
                          <a:pPr algn="just">
                            <a:spcAft>
                              <a:spcPts val="0"/>
                            </a:spcAft>
                          </a:pPr>
                          <a:r>
                            <a:rPr lang="ru-RU" sz="2400" dirty="0">
                              <a:effectLst/>
                            </a:rPr>
                            <a:t>1.</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ru-RU" sz="2800" dirty="0" err="1">
                              <a:effectLst/>
                              <a:latin typeface="Times New Roman" panose="02020603050405020304" pitchFamily="18" charset="0"/>
                              <a:cs typeface="Times New Roman" panose="02020603050405020304" pitchFamily="18" charset="0"/>
                            </a:rPr>
                            <a:t>Söwda</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merkezleri</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we</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önümçilik</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häsiýetli</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kiçi</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ownuk</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meýdanly</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jaýlar</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ru-RU" sz="2800">
                              <a:effectLst/>
                              <a:latin typeface="Times New Roman" panose="02020603050405020304" pitchFamily="18" charset="0"/>
                              <a:cs typeface="Times New Roman" panose="02020603050405020304" pitchFamily="18" charset="0"/>
                            </a:rPr>
                            <a:t> </a:t>
                          </a:r>
                          <a:endParaRPr lang="ru-RU" sz="2000">
                            <a:effectLst/>
                            <a:latin typeface="Times New Roman" panose="02020603050405020304" pitchFamily="18" charset="0"/>
                            <a:cs typeface="Times New Roman" panose="02020603050405020304" pitchFamily="18" charset="0"/>
                          </a:endParaRPr>
                        </a:p>
                        <a:p>
                          <a:pPr algn="just">
                            <a:spcAft>
                              <a:spcPts val="0"/>
                            </a:spcAft>
                          </a:pPr>
                          <a:r>
                            <a:rPr lang="ru-RU" sz="2800">
                              <a:effectLst/>
                              <a:latin typeface="Times New Roman" panose="02020603050405020304" pitchFamily="18" charset="0"/>
                              <a:cs typeface="Times New Roman" panose="02020603050405020304" pitchFamily="18" charset="0"/>
                            </a:rPr>
                            <a:t>1,0</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73013138"/>
                      </a:ext>
                    </a:extLst>
                  </a:tr>
                  <a:tr h="1132542">
                    <a:tc>
                      <a:txBody>
                        <a:bodyPr/>
                        <a:lstStyle/>
                        <a:p>
                          <a:pPr algn="just">
                            <a:spcAft>
                              <a:spcPts val="0"/>
                            </a:spcAft>
                          </a:pPr>
                          <a:r>
                            <a:rPr lang="ru-RU" sz="2400" dirty="0">
                              <a:effectLst/>
                            </a:rPr>
                            <a:t>2.</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ru-RU" sz="2800" dirty="0" err="1">
                              <a:effectLst/>
                              <a:latin typeface="Times New Roman" panose="02020603050405020304" pitchFamily="18" charset="0"/>
                              <a:cs typeface="Times New Roman" panose="02020603050405020304" pitchFamily="18" charset="0"/>
                            </a:rPr>
                            <a:t>Uly</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we</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uzyn</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eýwanly</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bassyrmaly</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önümçilik</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jaýlary</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ru-RU" sz="2800">
                              <a:effectLst/>
                              <a:latin typeface="Times New Roman" panose="02020603050405020304" pitchFamily="18" charset="0"/>
                              <a:cs typeface="Times New Roman" panose="02020603050405020304" pitchFamily="18" charset="0"/>
                            </a:rPr>
                            <a:t> </a:t>
                          </a:r>
                          <a:endParaRPr lang="ru-RU" sz="2000">
                            <a:effectLst/>
                            <a:latin typeface="Times New Roman" panose="02020603050405020304" pitchFamily="18" charset="0"/>
                            <a:cs typeface="Times New Roman" panose="02020603050405020304" pitchFamily="18" charset="0"/>
                          </a:endParaRPr>
                        </a:p>
                        <a:p>
                          <a:pPr algn="just">
                            <a:spcAft>
                              <a:spcPts val="0"/>
                            </a:spcAft>
                          </a:pPr>
                          <a:r>
                            <a:rPr lang="ru-RU" sz="2800">
                              <a:effectLst/>
                              <a:latin typeface="Times New Roman" panose="02020603050405020304" pitchFamily="18" charset="0"/>
                              <a:cs typeface="Times New Roman" panose="02020603050405020304" pitchFamily="18" charset="0"/>
                            </a:rPr>
                            <a:t>0,95</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47867209"/>
                      </a:ext>
                    </a:extLst>
                  </a:tr>
                  <a:tr h="566270">
                    <a:tc>
                      <a:txBody>
                        <a:bodyPr/>
                        <a:lstStyle/>
                        <a:p>
                          <a:pPr algn="just">
                            <a:spcAft>
                              <a:spcPts val="0"/>
                            </a:spcAft>
                          </a:pPr>
                          <a:r>
                            <a:rPr lang="ru-RU" sz="2400" dirty="0">
                              <a:effectLst/>
                            </a:rPr>
                            <a:t>3.</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ru-RU" sz="2800" dirty="0" err="1">
                              <a:effectLst/>
                              <a:latin typeface="Times New Roman" panose="02020603050405020304" pitchFamily="18" charset="0"/>
                              <a:cs typeface="Times New Roman" panose="02020603050405020304" pitchFamily="18" charset="0"/>
                            </a:rPr>
                            <a:t>Kitaphanalar</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administratiw</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jaýlar</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naharhanalar</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ru-RU" sz="2800">
                              <a:effectLst/>
                              <a:latin typeface="Times New Roman" panose="02020603050405020304" pitchFamily="18" charset="0"/>
                              <a:cs typeface="Times New Roman" panose="02020603050405020304" pitchFamily="18" charset="0"/>
                            </a:rPr>
                            <a:t>0,9</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78699489"/>
                      </a:ext>
                    </a:extLst>
                  </a:tr>
                  <a:tr h="566270">
                    <a:tc>
                      <a:txBody>
                        <a:bodyPr/>
                        <a:lstStyle/>
                        <a:p>
                          <a:pPr algn="just">
                            <a:spcAft>
                              <a:spcPts val="0"/>
                            </a:spcAft>
                          </a:pPr>
                          <a:r>
                            <a:rPr lang="ru-RU" sz="2400" dirty="0">
                              <a:effectLst/>
                            </a:rPr>
                            <a:t>4.</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ru-RU" sz="2800" dirty="0" err="1">
                              <a:effectLst/>
                              <a:latin typeface="Times New Roman" panose="02020603050405020304" pitchFamily="18" charset="0"/>
                              <a:cs typeface="Times New Roman" panose="02020603050405020304" pitchFamily="18" charset="0"/>
                            </a:rPr>
                            <a:t>Önümçilik</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binalary</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birnäçe</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ganatly</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ymaratly</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jaýlar</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ru-RU" sz="2800">
                              <a:effectLst/>
                              <a:latin typeface="Times New Roman" panose="02020603050405020304" pitchFamily="18" charset="0"/>
                              <a:cs typeface="Times New Roman" panose="02020603050405020304" pitchFamily="18" charset="0"/>
                            </a:rPr>
                            <a:t>0,85</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90857447"/>
                      </a:ext>
                    </a:extLst>
                  </a:tr>
                  <a:tr h="1132542">
                    <a:tc>
                      <a:txBody>
                        <a:bodyPr/>
                        <a:lstStyle/>
                        <a:p>
                          <a:pPr algn="just">
                            <a:spcAft>
                              <a:spcPts val="0"/>
                            </a:spcAft>
                          </a:pPr>
                          <a:r>
                            <a:rPr lang="ru-RU" sz="2400" dirty="0">
                              <a:effectLst/>
                            </a:rPr>
                            <a:t>5.</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ru-RU" sz="2800" dirty="0" err="1">
                              <a:effectLst/>
                              <a:latin typeface="Times New Roman" panose="02020603050405020304" pitchFamily="18" charset="0"/>
                              <a:cs typeface="Times New Roman" panose="02020603050405020304" pitchFamily="18" charset="0"/>
                            </a:rPr>
                            <a:t>Çagalar</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we</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okuw</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jaýlary</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hem-de</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tejribe</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we</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ýaşaýyş</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jaýlary</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ru-RU" sz="2800" dirty="0">
                              <a:effectLst/>
                              <a:latin typeface="Times New Roman" panose="02020603050405020304" pitchFamily="18" charset="0"/>
                              <a:cs typeface="Times New Roman" panose="02020603050405020304" pitchFamily="18" charset="0"/>
                            </a:rPr>
                            <a:t> </a:t>
                          </a:r>
                          <a:endParaRPr lang="ru-RU" sz="2000" dirty="0">
                            <a:effectLst/>
                            <a:latin typeface="Times New Roman" panose="02020603050405020304" pitchFamily="18" charset="0"/>
                            <a:cs typeface="Times New Roman" panose="02020603050405020304" pitchFamily="18" charset="0"/>
                          </a:endParaRPr>
                        </a:p>
                        <a:p>
                          <a:pPr algn="just">
                            <a:spcAft>
                              <a:spcPts val="0"/>
                            </a:spcAft>
                          </a:pPr>
                          <a:r>
                            <a:rPr lang="ru-RU" sz="2800" dirty="0">
                              <a:effectLst/>
                              <a:latin typeface="Times New Roman" panose="02020603050405020304" pitchFamily="18" charset="0"/>
                              <a:cs typeface="Times New Roman" panose="02020603050405020304" pitchFamily="18" charset="0"/>
                            </a:rPr>
                            <a:t>0,8</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01855246"/>
                      </a:ext>
                    </a:extLst>
                  </a:tr>
                </a:tbl>
              </a:graphicData>
            </a:graphic>
          </p:graphicFrame>
        </mc:Choice>
        <mc:Fallback>
          <p:graphicFrame>
            <p:nvGraphicFramePr>
              <p:cNvPr id="5" name="Таблица 4"/>
              <p:cNvGraphicFramePr>
                <a:graphicFrameLocks noGrp="1"/>
              </p:cNvGraphicFramePr>
              <p:nvPr>
                <p:extLst>
                  <p:ext uri="{D42A27DB-BD31-4B8C-83A1-F6EECF244321}">
                    <p14:modId xmlns:p14="http://schemas.microsoft.com/office/powerpoint/2010/main" val="2250552660"/>
                  </p:ext>
                </p:extLst>
              </p:nvPr>
            </p:nvGraphicFramePr>
            <p:xfrm>
              <a:off x="658907" y="1237128"/>
              <a:ext cx="11053480" cy="5096436"/>
            </p:xfrm>
            <a:graphic>
              <a:graphicData uri="http://schemas.openxmlformats.org/drawingml/2006/table">
                <a:tbl>
                  <a:tblPr firstRow="1" firstCol="1" bandRow="1">
                    <a:tableStyleId>{5C22544A-7EE6-4342-B048-85BDC9FD1C3A}</a:tableStyleId>
                  </a:tblPr>
                  <a:tblGrid>
                    <a:gridCol w="491984">
                      <a:extLst>
                        <a:ext uri="{9D8B030D-6E8A-4147-A177-3AD203B41FA5}">
                          <a16:colId xmlns:a16="http://schemas.microsoft.com/office/drawing/2014/main" val="2410692122"/>
                        </a:ext>
                      </a:extLst>
                    </a:gridCol>
                    <a:gridCol w="7490636">
                      <a:extLst>
                        <a:ext uri="{9D8B030D-6E8A-4147-A177-3AD203B41FA5}">
                          <a16:colId xmlns:a16="http://schemas.microsoft.com/office/drawing/2014/main" val="693831685"/>
                        </a:ext>
                      </a:extLst>
                    </a:gridCol>
                    <a:gridCol w="3070860">
                      <a:extLst>
                        <a:ext uri="{9D8B030D-6E8A-4147-A177-3AD203B41FA5}">
                          <a16:colId xmlns:a16="http://schemas.microsoft.com/office/drawing/2014/main" val="1957729153"/>
                        </a:ext>
                      </a:extLst>
                    </a:gridCol>
                  </a:tblGrid>
                  <a:tr h="566270">
                    <a:tc>
                      <a:txBody>
                        <a:bodyPr/>
                        <a:lstStyle/>
                        <a:p>
                          <a:pPr algn="just">
                            <a:spcAft>
                              <a:spcPts val="0"/>
                            </a:spcAft>
                          </a:pPr>
                          <a:r>
                            <a:rPr lang="ru-RU" sz="1400">
                              <a:effectLst/>
                            </a:rPr>
                            <a:t>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ru-RU" sz="2400" dirty="0" err="1">
                              <a:effectLst/>
                            </a:rPr>
                            <a:t>Obýektiň</a:t>
                          </a:r>
                          <a:r>
                            <a:rPr lang="ru-RU" sz="2400" dirty="0">
                              <a:effectLst/>
                            </a:rPr>
                            <a:t> </a:t>
                          </a:r>
                          <a:r>
                            <a:rPr lang="ru-RU" sz="2400" dirty="0" err="1">
                              <a:effectLst/>
                            </a:rPr>
                            <a:t>häsiýetlendirilişi</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endParaRPr lang="ru-RU"/>
                        </a:p>
                      </a:txBody>
                      <a:tcPr marL="68580" marR="68580" marT="0" marB="0">
                        <a:blipFill>
                          <a:blip r:embed="rId2"/>
                          <a:stretch>
                            <a:fillRect l="-260119" t="-16129" r="-794" b="-803226"/>
                          </a:stretch>
                        </a:blipFill>
                      </a:tcPr>
                    </a:tc>
                    <a:extLst>
                      <a:ext uri="{0D108BD9-81ED-4DB2-BD59-A6C34878D82A}">
                        <a16:rowId xmlns:a16="http://schemas.microsoft.com/office/drawing/2014/main" val="2276399978"/>
                      </a:ext>
                    </a:extLst>
                  </a:tr>
                  <a:tr h="1132542">
                    <a:tc>
                      <a:txBody>
                        <a:bodyPr/>
                        <a:lstStyle/>
                        <a:p>
                          <a:pPr algn="just">
                            <a:spcAft>
                              <a:spcPts val="0"/>
                            </a:spcAft>
                          </a:pPr>
                          <a:r>
                            <a:rPr lang="ru-RU" sz="2400" dirty="0">
                              <a:effectLst/>
                            </a:rPr>
                            <a:t>1.</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ru-RU" sz="2800" dirty="0" err="1">
                              <a:effectLst/>
                              <a:latin typeface="Times New Roman" panose="02020603050405020304" pitchFamily="18" charset="0"/>
                              <a:cs typeface="Times New Roman" panose="02020603050405020304" pitchFamily="18" charset="0"/>
                            </a:rPr>
                            <a:t>Söwda</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merkezleri</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we</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önümçilik</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häsiýetli</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kiçi</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ownuk</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meýdanly</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jaýlar</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ru-RU" sz="2800">
                              <a:effectLst/>
                              <a:latin typeface="Times New Roman" panose="02020603050405020304" pitchFamily="18" charset="0"/>
                              <a:cs typeface="Times New Roman" panose="02020603050405020304" pitchFamily="18" charset="0"/>
                            </a:rPr>
                            <a:t> </a:t>
                          </a:r>
                          <a:endParaRPr lang="ru-RU" sz="2000">
                            <a:effectLst/>
                            <a:latin typeface="Times New Roman" panose="02020603050405020304" pitchFamily="18" charset="0"/>
                            <a:cs typeface="Times New Roman" panose="02020603050405020304" pitchFamily="18" charset="0"/>
                          </a:endParaRPr>
                        </a:p>
                        <a:p>
                          <a:pPr algn="just">
                            <a:spcAft>
                              <a:spcPts val="0"/>
                            </a:spcAft>
                          </a:pPr>
                          <a:r>
                            <a:rPr lang="ru-RU" sz="2800">
                              <a:effectLst/>
                              <a:latin typeface="Times New Roman" panose="02020603050405020304" pitchFamily="18" charset="0"/>
                              <a:cs typeface="Times New Roman" panose="02020603050405020304" pitchFamily="18" charset="0"/>
                            </a:rPr>
                            <a:t>1,0</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73013138"/>
                      </a:ext>
                    </a:extLst>
                  </a:tr>
                  <a:tr h="1132542">
                    <a:tc>
                      <a:txBody>
                        <a:bodyPr/>
                        <a:lstStyle/>
                        <a:p>
                          <a:pPr algn="just">
                            <a:spcAft>
                              <a:spcPts val="0"/>
                            </a:spcAft>
                          </a:pPr>
                          <a:r>
                            <a:rPr lang="ru-RU" sz="2400" dirty="0">
                              <a:effectLst/>
                            </a:rPr>
                            <a:t>2.</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ru-RU" sz="2800" dirty="0" err="1">
                              <a:effectLst/>
                              <a:latin typeface="Times New Roman" panose="02020603050405020304" pitchFamily="18" charset="0"/>
                              <a:cs typeface="Times New Roman" panose="02020603050405020304" pitchFamily="18" charset="0"/>
                            </a:rPr>
                            <a:t>Uly</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we</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uzyn</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eýwanly</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bassyrmaly</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önümçilik</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jaýlary</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ru-RU" sz="2800">
                              <a:effectLst/>
                              <a:latin typeface="Times New Roman" panose="02020603050405020304" pitchFamily="18" charset="0"/>
                              <a:cs typeface="Times New Roman" panose="02020603050405020304" pitchFamily="18" charset="0"/>
                            </a:rPr>
                            <a:t> </a:t>
                          </a:r>
                          <a:endParaRPr lang="ru-RU" sz="2000">
                            <a:effectLst/>
                            <a:latin typeface="Times New Roman" panose="02020603050405020304" pitchFamily="18" charset="0"/>
                            <a:cs typeface="Times New Roman" panose="02020603050405020304" pitchFamily="18" charset="0"/>
                          </a:endParaRPr>
                        </a:p>
                        <a:p>
                          <a:pPr algn="just">
                            <a:spcAft>
                              <a:spcPts val="0"/>
                            </a:spcAft>
                          </a:pPr>
                          <a:r>
                            <a:rPr lang="ru-RU" sz="2800">
                              <a:effectLst/>
                              <a:latin typeface="Times New Roman" panose="02020603050405020304" pitchFamily="18" charset="0"/>
                              <a:cs typeface="Times New Roman" panose="02020603050405020304" pitchFamily="18" charset="0"/>
                            </a:rPr>
                            <a:t>0,95</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47867209"/>
                      </a:ext>
                    </a:extLst>
                  </a:tr>
                  <a:tr h="566270">
                    <a:tc>
                      <a:txBody>
                        <a:bodyPr/>
                        <a:lstStyle/>
                        <a:p>
                          <a:pPr algn="just">
                            <a:spcAft>
                              <a:spcPts val="0"/>
                            </a:spcAft>
                          </a:pPr>
                          <a:r>
                            <a:rPr lang="ru-RU" sz="2400" dirty="0">
                              <a:effectLst/>
                            </a:rPr>
                            <a:t>3.</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ru-RU" sz="2800" dirty="0" err="1">
                              <a:effectLst/>
                              <a:latin typeface="Times New Roman" panose="02020603050405020304" pitchFamily="18" charset="0"/>
                              <a:cs typeface="Times New Roman" panose="02020603050405020304" pitchFamily="18" charset="0"/>
                            </a:rPr>
                            <a:t>Kitaphanalar</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administratiw</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jaýlar</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naharhanalar</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ru-RU" sz="2800">
                              <a:effectLst/>
                              <a:latin typeface="Times New Roman" panose="02020603050405020304" pitchFamily="18" charset="0"/>
                              <a:cs typeface="Times New Roman" panose="02020603050405020304" pitchFamily="18" charset="0"/>
                            </a:rPr>
                            <a:t>0,9</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78699489"/>
                      </a:ext>
                    </a:extLst>
                  </a:tr>
                  <a:tr h="566270">
                    <a:tc>
                      <a:txBody>
                        <a:bodyPr/>
                        <a:lstStyle/>
                        <a:p>
                          <a:pPr algn="just">
                            <a:spcAft>
                              <a:spcPts val="0"/>
                            </a:spcAft>
                          </a:pPr>
                          <a:r>
                            <a:rPr lang="ru-RU" sz="2400" dirty="0">
                              <a:effectLst/>
                            </a:rPr>
                            <a:t>4.</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ru-RU" sz="2800" dirty="0" err="1">
                              <a:effectLst/>
                              <a:latin typeface="Times New Roman" panose="02020603050405020304" pitchFamily="18" charset="0"/>
                              <a:cs typeface="Times New Roman" panose="02020603050405020304" pitchFamily="18" charset="0"/>
                            </a:rPr>
                            <a:t>Önümçilik</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binalary</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birnäçe</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ganatly</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ymaratly</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jaýlar</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ru-RU" sz="2800">
                              <a:effectLst/>
                              <a:latin typeface="Times New Roman" panose="02020603050405020304" pitchFamily="18" charset="0"/>
                              <a:cs typeface="Times New Roman" panose="02020603050405020304" pitchFamily="18" charset="0"/>
                            </a:rPr>
                            <a:t>0,85</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90857447"/>
                      </a:ext>
                    </a:extLst>
                  </a:tr>
                  <a:tr h="1132542">
                    <a:tc>
                      <a:txBody>
                        <a:bodyPr/>
                        <a:lstStyle/>
                        <a:p>
                          <a:pPr algn="just">
                            <a:spcAft>
                              <a:spcPts val="0"/>
                            </a:spcAft>
                          </a:pPr>
                          <a:r>
                            <a:rPr lang="ru-RU" sz="2400" dirty="0">
                              <a:effectLst/>
                            </a:rPr>
                            <a:t>5.</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ru-RU" sz="2800" dirty="0" err="1">
                              <a:effectLst/>
                              <a:latin typeface="Times New Roman" panose="02020603050405020304" pitchFamily="18" charset="0"/>
                              <a:cs typeface="Times New Roman" panose="02020603050405020304" pitchFamily="18" charset="0"/>
                            </a:rPr>
                            <a:t>Çagalar</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we</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okuw</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jaýlary</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hem-de</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tejribe</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we</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ýaşaýyş</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jaýlary</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ru-RU" sz="2800" dirty="0">
                              <a:effectLst/>
                              <a:latin typeface="Times New Roman" panose="02020603050405020304" pitchFamily="18" charset="0"/>
                              <a:cs typeface="Times New Roman" panose="02020603050405020304" pitchFamily="18" charset="0"/>
                            </a:rPr>
                            <a:t> </a:t>
                          </a:r>
                          <a:endParaRPr lang="ru-RU" sz="2000" dirty="0">
                            <a:effectLst/>
                            <a:latin typeface="Times New Roman" panose="02020603050405020304" pitchFamily="18" charset="0"/>
                            <a:cs typeface="Times New Roman" panose="02020603050405020304" pitchFamily="18" charset="0"/>
                          </a:endParaRPr>
                        </a:p>
                        <a:p>
                          <a:pPr algn="just">
                            <a:spcAft>
                              <a:spcPts val="0"/>
                            </a:spcAft>
                          </a:pPr>
                          <a:r>
                            <a:rPr lang="ru-RU" sz="2800" dirty="0">
                              <a:effectLst/>
                              <a:latin typeface="Times New Roman" panose="02020603050405020304" pitchFamily="18" charset="0"/>
                              <a:cs typeface="Times New Roman" panose="02020603050405020304" pitchFamily="18" charset="0"/>
                            </a:rPr>
                            <a:t>0,8</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01855246"/>
                      </a:ext>
                    </a:extLst>
                  </a:tr>
                </a:tbl>
              </a:graphicData>
            </a:graphic>
          </p:graphicFrame>
        </mc:Fallback>
      </mc:AlternateContent>
    </p:spTree>
    <p:extLst>
      <p:ext uri="{BB962C8B-B14F-4D97-AF65-F5344CB8AC3E}">
        <p14:creationId xmlns:p14="http://schemas.microsoft.com/office/powerpoint/2010/main" val="34971961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15153" y="131295"/>
            <a:ext cx="11806518" cy="6592233"/>
          </a:xfrm>
          <a:solidFill>
            <a:schemeClr val="accent1">
              <a:lumMod val="20000"/>
              <a:lumOff val="80000"/>
            </a:schemeClr>
          </a:solidFill>
          <a:ln>
            <a:solidFill>
              <a:schemeClr val="accent1"/>
            </a:solidFill>
          </a:ln>
        </p:spPr>
        <p:txBody>
          <a:bodyPr>
            <a:normAutofit/>
          </a:bodyPr>
          <a:lstStyle/>
          <a:p>
            <a:pPr algn="just"/>
            <a:r>
              <a:rPr lang="sq-AL" dirty="0" smtClean="0">
                <a:latin typeface="Times New Roman" panose="02020603050405020304" pitchFamily="18" charset="0"/>
                <a:cs typeface="Times New Roman" panose="02020603050405020304" pitchFamily="18" charset="0"/>
              </a:rPr>
              <a:t>Elektrik </a:t>
            </a:r>
            <a:r>
              <a:rPr lang="sq-AL" dirty="0">
                <a:latin typeface="Times New Roman" panose="02020603050405020304" pitchFamily="18" charset="0"/>
                <a:cs typeface="Times New Roman" panose="02020603050405020304" pitchFamily="18" charset="0"/>
              </a:rPr>
              <a:t>energiýany öndürtmekde, özgertmerkde, uzak aralyklara ibermekde, elektrik ýüklerine paýlamakda ulanylýan geçirijiler öz garşylyklary bilen ençeme elektrik energiýalaryň ýitmegine sebäp bolýarlar, şol sanda naprýaženiýeleriň hem liniýalarda, elektrik ýüki hökmünde ýitirilýändigi açaçan bildiriliýär. Liniýanyň başynda we ahyrynda ölçelen naprýaženiýeler hiç haçan özara deň bolmaýarlar Liniýalarda R-garşylygyň kşpelmegi ýa-da azalmagy liniýanyň uzynlygyna, kese-kesigine we sim materialyň udel garşylygyna (udel geçirijiligine) baglydyr.</a:t>
            </a:r>
            <a:endParaRPr lang="ru-RU" dirty="0">
              <a:latin typeface="Times New Roman" panose="02020603050405020304" pitchFamily="18" charset="0"/>
              <a:cs typeface="Times New Roman" panose="02020603050405020304" pitchFamily="18" charset="0"/>
            </a:endParaRPr>
          </a:p>
          <a:p>
            <a:pPr algn="just"/>
            <a:r>
              <a:rPr lang="sq-AL" dirty="0">
                <a:latin typeface="Times New Roman" panose="02020603050405020304" pitchFamily="18" charset="0"/>
                <a:cs typeface="Times New Roman" panose="02020603050405020304" pitchFamily="18" charset="0"/>
              </a:rPr>
              <a:t>Iň uzakdaky elektrik ýüküne berilýän naprýaženiýe bolmaly nominal bahasyndan 2,5% - 5%-den az bolmaly däldir. Şeýle-de, naprýaženiýeniň uly bahasy-da 105%-köp bolmaly däldir. Ýöne kä ýerlerde 10%-me çenli naprýaženiniýeniň ýitgisine rugsat berilýär. Meselem, 380/220 W diýilýän ululyk, edil trasformatoryň çykalgasyndaky şitde 400/231 töweregidir. Trasformatoryň öz sarymlaryndaky we polat serdeçniklerindäki ýitgiler hem onuň kuwwatyndan, onuň elektrik (az, köp) ýüklenişinden, elektrik ýükleriniň kuwwat koeffisiýentinden bagly bolýar. </a:t>
            </a:r>
            <a:endParaRPr lang="ru-RU" dirty="0">
              <a:latin typeface="Times New Roman" panose="02020603050405020304" pitchFamily="18" charset="0"/>
              <a:cs typeface="Times New Roman" panose="02020603050405020304" pitchFamily="18" charset="0"/>
            </a:endParaRP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091725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BEBA8EAE-BF5A-486C-A8C5-ECC9F3942E4B}">
                <a14:imgProps xmlns:a14="http://schemas.microsoft.com/office/drawing/2010/main">
                  <a14:imgLayer r:embed="rId3">
                    <a14:imgEffect>
                      <a14:backgroundRemoval t="70729" b="96875" l="48704" r="99630"/>
                    </a14:imgEffect>
                  </a14:imgLayer>
                </a14:imgProps>
              </a:ext>
              <a:ext uri="{28A0092B-C50C-407E-A947-70E740481C1C}">
                <a14:useLocalDpi xmlns:a14="http://schemas.microsoft.com/office/drawing/2010/main" val="0"/>
              </a:ext>
            </a:extLst>
          </a:blip>
          <a:stretch>
            <a:fillRect/>
          </a:stretch>
        </p:blipFill>
        <p:spPr>
          <a:xfrm>
            <a:off x="-1326922" y="-3886198"/>
            <a:ext cx="3645098" cy="7220510"/>
          </a:xfrm>
          <a:prstGeom prst="rect">
            <a:avLst/>
          </a:prstGeom>
        </p:spPr>
      </p:pic>
      <p:pic>
        <p:nvPicPr>
          <p:cNvPr id="5" name="Объект 3"/>
          <p:cNvPicPr>
            <a:picLocks noChangeAspect="1"/>
          </p:cNvPicPr>
          <p:nvPr/>
        </p:nvPicPr>
        <p:blipFill>
          <a:blip r:embed="rId4">
            <a:extLst>
              <a:ext uri="{BEBA8EAE-BF5A-486C-A8C5-ECC9F3942E4B}">
                <a14:imgProps xmlns:a14="http://schemas.microsoft.com/office/drawing/2010/main">
                  <a14:imgLayer r:embed="rId3">
                    <a14:imgEffect>
                      <a14:backgroundRemoval t="3958" b="42500" l="0" r="100000"/>
                    </a14:imgEffect>
                  </a14:imgLayer>
                </a14:imgProps>
              </a:ext>
              <a:ext uri="{28A0092B-C50C-407E-A947-70E740481C1C}">
                <a14:useLocalDpi xmlns:a14="http://schemas.microsoft.com/office/drawing/2010/main" val="0"/>
              </a:ext>
            </a:extLst>
          </a:blip>
          <a:stretch>
            <a:fillRect/>
          </a:stretch>
        </p:blipFill>
        <p:spPr>
          <a:xfrm>
            <a:off x="5867029" y="353773"/>
            <a:ext cx="4172812" cy="5961078"/>
          </a:xfrm>
          <a:prstGeom prst="rect">
            <a:avLst/>
          </a:prstGeom>
        </p:spPr>
      </p:pic>
      <p:pic>
        <p:nvPicPr>
          <p:cNvPr id="6" name="Рисунок 5"/>
          <p:cNvPicPr>
            <a:picLocks noChangeAspect="1"/>
          </p:cNvPicPr>
          <p:nvPr/>
        </p:nvPicPr>
        <p:blipFill>
          <a:blip r:embed="rId5">
            <a:extLst>
              <a:ext uri="{BEBA8EAE-BF5A-486C-A8C5-ECC9F3942E4B}">
                <a14:imgProps xmlns:a14="http://schemas.microsoft.com/office/drawing/2010/main">
                  <a14:imgLayer r:embed="rId6">
                    <a14:imgEffect>
                      <a14:backgroundRemoval t="3646" b="43438" l="0" r="100000"/>
                    </a14:imgEffect>
                  </a14:imgLayer>
                </a14:imgProps>
              </a:ext>
              <a:ext uri="{28A0092B-C50C-407E-A947-70E740481C1C}">
                <a14:useLocalDpi xmlns:a14="http://schemas.microsoft.com/office/drawing/2010/main" val="0"/>
              </a:ext>
            </a:extLst>
          </a:blip>
          <a:stretch>
            <a:fillRect/>
          </a:stretch>
        </p:blipFill>
        <p:spPr>
          <a:xfrm>
            <a:off x="822105" y="3334312"/>
            <a:ext cx="3857625" cy="6858000"/>
          </a:xfrm>
          <a:prstGeom prst="rect">
            <a:avLst/>
          </a:prstGeom>
        </p:spPr>
      </p:pic>
    </p:spTree>
    <p:extLst>
      <p:ext uri="{BB962C8B-B14F-4D97-AF65-F5344CB8AC3E}">
        <p14:creationId xmlns:p14="http://schemas.microsoft.com/office/powerpoint/2010/main" val="20672413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279DF704-72A6-42A8-9FC8-EBE42BBDAB77}"/>
              </a:ext>
            </a:extLst>
          </p:cNvPr>
          <p:cNvPicPr>
            <a:picLocks noGrp="1" noChangeAspect="1"/>
          </p:cNvPicPr>
          <p:nvPr>
            <p:ph idx="1"/>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460906849"/>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4812" y="268940"/>
            <a:ext cx="11510682" cy="6360459"/>
          </a:xfrm>
          <a:ln>
            <a:solidFill>
              <a:schemeClr val="tx1"/>
            </a:solidFill>
          </a:ln>
        </p:spPr>
        <p:txBody>
          <a:bodyPr>
            <a:noAutofit/>
          </a:bodyPr>
          <a:lstStyle/>
          <a:p>
            <a:pPr algn="just"/>
            <a:r>
              <a:rPr lang="ru-RU" sz="2600" dirty="0" err="1">
                <a:latin typeface="Times New Roman" panose="02020603050405020304" pitchFamily="18" charset="0"/>
                <a:cs typeface="Times New Roman" panose="02020603050405020304" pitchFamily="18" charset="0"/>
              </a:rPr>
              <a:t>Hormatly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Prezidentimiz</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Gurbanguly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Berdimuhamedow</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Garaşsyz</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we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Baky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Bitarap</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Türkmenistan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Döwletimizi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mundan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beýläk-de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ösdürmekde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bilim</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ulgamyny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düýpli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özgertmekde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we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kämilleşdirmekde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ýaşlara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berilýän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bilimiň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dünýä</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derejesine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laýyk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bolmagyny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gazanmakda</a:t>
            </a:r>
            <a:r>
              <a:rPr lang="ru-RU" sz="2600" dirty="0">
                <a:latin typeface="Times New Roman" panose="02020603050405020304" pitchFamily="18" charset="0"/>
                <a:cs typeface="Times New Roman" panose="02020603050405020304" pitchFamily="18" charset="0"/>
              </a:rPr>
              <a:t> </a:t>
            </a:r>
            <a:r>
              <a:rPr lang="sq-AL" sz="2600" dirty="0">
                <a:latin typeface="Times New Roman" panose="02020603050405020304" pitchFamily="18" charset="0"/>
                <a:cs typeface="Times New Roman" panose="02020603050405020304" pitchFamily="18" charset="0"/>
              </a:rPr>
              <a:t>ägirt uly </a:t>
            </a:r>
            <a:r>
              <a:rPr lang="ru-RU" sz="2600" dirty="0" err="1">
                <a:latin typeface="Times New Roman" panose="02020603050405020304" pitchFamily="18" charset="0"/>
                <a:cs typeface="Times New Roman" panose="02020603050405020304" pitchFamily="18" charset="0"/>
              </a:rPr>
              <a:t>işleri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alyp</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barýar</a:t>
            </a:r>
            <a:r>
              <a:rPr lang="ru-RU" sz="2600" dirty="0">
                <a:latin typeface="Times New Roman" panose="02020603050405020304" pitchFamily="18" charset="0"/>
                <a:cs typeface="Times New Roman" panose="02020603050405020304" pitchFamily="18" charset="0"/>
              </a:rPr>
              <a:t>.</a:t>
            </a:r>
          </a:p>
          <a:p>
            <a:pPr algn="just"/>
            <a:r>
              <a:rPr lang="ru-RU" sz="2600" dirty="0">
                <a:latin typeface="Times New Roman" panose="02020603050405020304" pitchFamily="18" charset="0"/>
                <a:cs typeface="Times New Roman" panose="02020603050405020304" pitchFamily="18" charset="0"/>
              </a:rPr>
              <a:t>ХХ</a:t>
            </a:r>
            <a:r>
              <a:rPr lang="sq-AL" sz="2600" dirty="0">
                <a:latin typeface="Times New Roman" panose="02020603050405020304" pitchFamily="18" charset="0"/>
                <a:cs typeface="Times New Roman" panose="02020603050405020304" pitchFamily="18" charset="0"/>
              </a:rPr>
              <a:t>I asyrda uly depginler bilen öňe barýan täze innowesion ösüşleriniň tehniki talaplaryna laýyklykda, yşyklandyryşyň kada-kanunlaryna, tebigatyna düşünmek irginsiz köp zähmetleri hem-de ukyply hünärmenleri ýetişdirmegi talap edýär</a:t>
            </a:r>
            <a:r>
              <a:rPr lang="sq-AL" sz="2600" dirty="0" smtClean="0">
                <a:latin typeface="Times New Roman" panose="02020603050405020304" pitchFamily="18" charset="0"/>
                <a:cs typeface="Times New Roman" panose="02020603050405020304" pitchFamily="18" charset="0"/>
              </a:rPr>
              <a:t>.</a:t>
            </a:r>
            <a:r>
              <a:rPr lang="sq-AL" sz="2600" dirty="0">
                <a:latin typeface="Times New Roman" panose="02020603050405020304" pitchFamily="18" charset="0"/>
                <a:cs typeface="Times New Roman" panose="02020603050405020304" pitchFamily="18" charset="0"/>
              </a:rPr>
              <a:t> Ýurdumyzda öndürilýän elektroenergiýanyň 13%-den gowragy önümçilik kärhanalaryny, ýaşaýyş jaýlaryny, okuw we beýleki ulanylýan köpçülikleýin edaralaryny yşyklandyrmak üçin harç edilýär.</a:t>
            </a:r>
            <a:endParaRPr lang="ru-RU" sz="2600" dirty="0">
              <a:latin typeface="Times New Roman" panose="02020603050405020304" pitchFamily="18" charset="0"/>
              <a:cs typeface="Times New Roman" panose="02020603050405020304" pitchFamily="18" charset="0"/>
            </a:endParaRPr>
          </a:p>
          <a:p>
            <a:pPr algn="just"/>
            <a:r>
              <a:rPr lang="sq-AL" sz="2600" dirty="0">
                <a:latin typeface="Times New Roman" panose="02020603050405020304" pitchFamily="18" charset="0"/>
                <a:cs typeface="Times New Roman" panose="02020603050405020304" pitchFamily="18" charset="0"/>
              </a:rPr>
              <a:t>Elektroenergiýany islege laýyk hem-de tygşytly peýdalanmak döwlet derejesinde garalýan esasy meseleleriň biri hasaplanylýar. Yşyklandyryşyň dogry ýerine ýetirilişi ylmy taýdan esaslandyrylanda, öndürilýän önümleriň hili gowulandyrmaga, çekilen zähmetleriň netijeleriniň ýokarlanmagyna, işe bolan höwesi medeniýetli alyp barmaga, ýadowsyzlygy hem-de tehniki-howpsuzlygy üpjün etmäge, kanagatlanarsyz harytlaryň, (önümleriň) sanynyň azalmagyna uly ýardam berýär</a:t>
            </a:r>
            <a:endParaRPr lang="ru-RU" sz="2600" dirty="0"/>
          </a:p>
        </p:txBody>
      </p:sp>
    </p:spTree>
    <p:extLst>
      <p:ext uri="{BB962C8B-B14F-4D97-AF65-F5344CB8AC3E}">
        <p14:creationId xmlns:p14="http://schemas.microsoft.com/office/powerpoint/2010/main" val="17265795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16859" y="132521"/>
            <a:ext cx="11040036" cy="6626087"/>
          </a:xfrm>
          <a:solidFill>
            <a:schemeClr val="bg2"/>
          </a:solidFill>
        </p:spPr>
        <p:txBody>
          <a:bodyPr>
            <a:noAutofit/>
          </a:bodyPr>
          <a:lstStyle/>
          <a:p>
            <a:pPr algn="just"/>
            <a:r>
              <a:rPr lang="ru-RU" sz="3400" dirty="0" err="1">
                <a:latin typeface="Times New Roman" panose="02020603050405020304" pitchFamily="18" charset="0"/>
                <a:cs typeface="Times New Roman" panose="02020603050405020304" pitchFamily="18" charset="0"/>
              </a:rPr>
              <a:t>Yşyklandyryş</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ulgamlaryny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üç</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topara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bölýärler</a:t>
            </a:r>
            <a:r>
              <a:rPr lang="ru-RU" sz="3400" dirty="0">
                <a:latin typeface="Times New Roman" panose="02020603050405020304" pitchFamily="18" charset="0"/>
                <a:cs typeface="Times New Roman" panose="02020603050405020304" pitchFamily="18" charset="0"/>
              </a:rPr>
              <a:t>: 1-</a:t>
            </a:r>
            <a:r>
              <a:rPr lang="sq-AL" sz="3400" dirty="0">
                <a:latin typeface="Times New Roman" panose="02020603050405020304" pitchFamily="18" charset="0"/>
                <a:cs typeface="Times New Roman" panose="02020603050405020304" pitchFamily="18" charset="0"/>
              </a:rPr>
              <a:t>njisi </a:t>
            </a:r>
            <a:r>
              <a:rPr lang="ru-RU" sz="3400" dirty="0" err="1">
                <a:latin typeface="Times New Roman" panose="02020603050405020304" pitchFamily="18" charset="0"/>
                <a:cs typeface="Times New Roman" panose="02020603050405020304" pitchFamily="18" charset="0"/>
              </a:rPr>
              <a:t>umumy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yşyklandyryş</a:t>
            </a:r>
            <a:r>
              <a:rPr lang="ru-RU" sz="3400" dirty="0">
                <a:latin typeface="Times New Roman" panose="02020603050405020304" pitchFamily="18" charset="0"/>
                <a:cs typeface="Times New Roman" panose="02020603050405020304" pitchFamily="18" charset="0"/>
              </a:rPr>
              <a:t>;</a:t>
            </a:r>
          </a:p>
          <a:p>
            <a:pPr algn="just"/>
            <a:r>
              <a:rPr lang="ru-RU" sz="3400" dirty="0">
                <a:latin typeface="Times New Roman" panose="02020603050405020304" pitchFamily="18" charset="0"/>
                <a:cs typeface="Times New Roman" panose="02020603050405020304" pitchFamily="18" charset="0"/>
              </a:rPr>
              <a:t>2-</a:t>
            </a:r>
            <a:r>
              <a:rPr lang="sq-AL" sz="3400" dirty="0">
                <a:latin typeface="Times New Roman" panose="02020603050405020304" pitchFamily="18" charset="0"/>
                <a:cs typeface="Times New Roman" panose="02020603050405020304" pitchFamily="18" charset="0"/>
              </a:rPr>
              <a:t>njisi </a:t>
            </a:r>
            <a:r>
              <a:rPr lang="ru-RU" sz="3400" dirty="0" err="1">
                <a:latin typeface="Times New Roman" panose="02020603050405020304" pitchFamily="18" charset="0"/>
                <a:cs typeface="Times New Roman" panose="02020603050405020304" pitchFamily="18" charset="0"/>
              </a:rPr>
              <a:t>niýetlenen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iş</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ýerine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görä</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we</a:t>
            </a:r>
            <a:r>
              <a:rPr lang="ru-RU" sz="3400" dirty="0">
                <a:latin typeface="Times New Roman" panose="02020603050405020304" pitchFamily="18" charset="0"/>
                <a:cs typeface="Times New Roman" panose="02020603050405020304" pitchFamily="18" charset="0"/>
              </a:rPr>
              <a:t>; 3-</a:t>
            </a:r>
            <a:r>
              <a:rPr lang="sq-AL" sz="3400" dirty="0">
                <a:latin typeface="Times New Roman" panose="02020603050405020304" pitchFamily="18" charset="0"/>
                <a:cs typeface="Times New Roman" panose="02020603050405020304" pitchFamily="18" charset="0"/>
              </a:rPr>
              <a:t>njisi </a:t>
            </a:r>
            <a:r>
              <a:rPr lang="ru-RU" sz="3400" dirty="0" err="1">
                <a:latin typeface="Times New Roman" panose="02020603050405020304" pitchFamily="18" charset="0"/>
                <a:cs typeface="Times New Roman" panose="02020603050405020304" pitchFamily="18" charset="0"/>
              </a:rPr>
              <a:t>ikisi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bilelikde-kombinirlenen</a:t>
            </a:r>
            <a:r>
              <a:rPr lang="ru-RU" sz="3400" dirty="0">
                <a:latin typeface="Times New Roman" panose="02020603050405020304" pitchFamily="18" charset="0"/>
                <a:cs typeface="Times New Roman" panose="02020603050405020304" pitchFamily="18" charset="0"/>
              </a:rPr>
              <a:t>.</a:t>
            </a:r>
          </a:p>
          <a:p>
            <a:pPr algn="just"/>
            <a:r>
              <a:rPr lang="ru-RU" sz="3400" dirty="0" err="1">
                <a:latin typeface="Times New Roman" panose="02020603050405020304" pitchFamily="18" charset="0"/>
                <a:cs typeface="Times New Roman" panose="02020603050405020304" pitchFamily="18" charset="0"/>
              </a:rPr>
              <a:t>Umumy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görnüşli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yşyklandyryş</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hemme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iş</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ýerlerinde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deňölçegli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ulanylýar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meselem</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zawod-fabrikleriň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sehlerinde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maslahat</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ýa-da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sergi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köşkleriň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zallarynda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başga-da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birnäçe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uly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giňişlikli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ýerlerde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yşyklandyryş</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deňölçegli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ýaýradylýar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ýa-da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käýerlerde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has</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ýagty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kä</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ýerlerde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bolsa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has</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az</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şöhlelendirilip</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bilner</a:t>
            </a:r>
            <a:r>
              <a:rPr lang="ru-RU" sz="3400" dirty="0">
                <a:latin typeface="Times New Roman" panose="02020603050405020304" pitchFamily="18" charset="0"/>
                <a:cs typeface="Times New Roman" panose="02020603050405020304" pitchFamily="18" charset="0"/>
              </a:rPr>
              <a:t>.</a:t>
            </a:r>
          </a:p>
          <a:p>
            <a:pPr algn="just"/>
            <a:r>
              <a:rPr lang="ru-RU" sz="3400" dirty="0" err="1">
                <a:latin typeface="Times New Roman" panose="02020603050405020304" pitchFamily="18" charset="0"/>
                <a:cs typeface="Times New Roman" panose="02020603050405020304" pitchFamily="18" charset="0"/>
              </a:rPr>
              <a:t>Şular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ýaly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kä</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ýerleri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has</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ýagty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kä</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ýerleri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bolsa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az</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ýagtylandyryşa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halkara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dillerinde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lokazirlenen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yşyklandyryş</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diýilýär</a:t>
            </a:r>
            <a:r>
              <a:rPr lang="ru-RU" sz="3400" dirty="0">
                <a:latin typeface="Times New Roman" panose="02020603050405020304" pitchFamily="18" charset="0"/>
                <a:cs typeface="Times New Roman" panose="02020603050405020304" pitchFamily="18" charset="0"/>
              </a:rPr>
              <a:t>.</a:t>
            </a:r>
          </a:p>
          <a:p>
            <a:pPr marL="457200" lvl="1" indent="0" algn="just">
              <a:buNone/>
            </a:pP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82810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7160" y="230910"/>
            <a:ext cx="11456377" cy="6627090"/>
          </a:xfrm>
          <a:solidFill>
            <a:schemeClr val="bg2"/>
          </a:solidFill>
        </p:spPr>
        <p:txBody>
          <a:bodyPr>
            <a:noAutofit/>
          </a:bodyPr>
          <a:lstStyle/>
          <a:p>
            <a:pPr algn="just"/>
            <a:r>
              <a:rPr lang="ru-RU" sz="3200" dirty="0" err="1">
                <a:latin typeface="Times New Roman" panose="02020603050405020304" pitchFamily="18" charset="0"/>
                <a:cs typeface="Times New Roman" panose="02020603050405020304" pitchFamily="18" charset="0"/>
              </a:rPr>
              <a:t>Elektrik</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setlerini</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hasaplamagyň</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esasy</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maksady</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islendik</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uçastkalara</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barýan</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geçiriji</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howa</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liniýalaryň</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ýerastyndan</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çekilýän</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kabelleriň</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žilalarynyň</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kese-kesigini</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anyklamakdan</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ybaratdyr.Yşyklandyryjy</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enjamlara</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barýan</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geçiriji</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simleriň</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kese-kesimlerini</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saýlamak</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şu</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aşakdaky</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yzygiderlikde</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amala</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aşyrylýar</a:t>
            </a:r>
            <a:r>
              <a:rPr lang="ru-RU" sz="3200" dirty="0">
                <a:latin typeface="Times New Roman" panose="02020603050405020304" pitchFamily="18" charset="0"/>
                <a:cs typeface="Times New Roman" panose="02020603050405020304" pitchFamily="18" charset="0"/>
              </a:rPr>
              <a:t>.</a:t>
            </a:r>
          </a:p>
          <a:p>
            <a:pPr lvl="0" algn="just"/>
            <a:r>
              <a:rPr lang="ru-RU" sz="3200" dirty="0" err="1">
                <a:latin typeface="Times New Roman" panose="02020603050405020304" pitchFamily="18" charset="0"/>
                <a:cs typeface="Times New Roman" panose="02020603050405020304" pitchFamily="18" charset="0"/>
              </a:rPr>
              <a:t>Geçiriji</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simlerden</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akmaly</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toguna</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görä</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hasaplanyş</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Bu</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hasaplamalarda</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hasaplanan</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toklaryň</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san</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bahalary</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kese-kesigine</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görä</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kabul</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edilen</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uzak</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wagtlap</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rugsat</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berlen</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toguň</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bahasyndan</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köp</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bolmaly</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düldir</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Şular</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ýaly</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toklaryň</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hasaplanyşyna</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elektrik</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ýüklerinden</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akmaly</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toga</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görä</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hasaplanyş</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di</a:t>
            </a:r>
            <a:r>
              <a:rPr lang="sq-AL" sz="3200" dirty="0">
                <a:latin typeface="Times New Roman" panose="02020603050405020304" pitchFamily="18" charset="0"/>
                <a:cs typeface="Times New Roman" panose="02020603050405020304" pitchFamily="18" charset="0"/>
              </a:rPr>
              <a:t>ý</a:t>
            </a:r>
            <a:r>
              <a:rPr lang="ru-RU" sz="3200" dirty="0" err="1">
                <a:latin typeface="Times New Roman" panose="02020603050405020304" pitchFamily="18" charset="0"/>
                <a:cs typeface="Times New Roman" panose="02020603050405020304" pitchFamily="18" charset="0"/>
              </a:rPr>
              <a:t>ilýär</a:t>
            </a:r>
            <a:r>
              <a:rPr lang="ru-RU" sz="3200" dirty="0">
                <a:latin typeface="Times New Roman" panose="02020603050405020304" pitchFamily="18" charset="0"/>
                <a:cs typeface="Times New Roman" panose="02020603050405020304" pitchFamily="18" charset="0"/>
              </a:rPr>
              <a:t>.</a:t>
            </a:r>
          </a:p>
          <a:p>
            <a:pPr lvl="0" algn="just"/>
            <a:r>
              <a:rPr lang="ru-RU" sz="3200" dirty="0" err="1">
                <a:latin typeface="Times New Roman" panose="02020603050405020304" pitchFamily="18" charset="0"/>
                <a:cs typeface="Times New Roman" panose="02020603050405020304" pitchFamily="18" charset="0"/>
              </a:rPr>
              <a:t>Iň</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soňky</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yşyklandyryjy</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enjamdaky</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naprýaženiýe</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bolmaly</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naprýaženiýesinden</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az</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bolmaly</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däldir</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Kese-kesikleri</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hasaplanan</a:t>
            </a:r>
            <a:r>
              <a:rPr lang="ru-RU" sz="3200" dirty="0">
                <a:latin typeface="Times New Roman" panose="02020603050405020304" pitchFamily="18" charset="0"/>
                <a:cs typeface="Times New Roman" panose="02020603050405020304" pitchFamily="18" charset="0"/>
              </a:rPr>
              <a:t> </a:t>
            </a:r>
            <a:r>
              <a:rPr lang="sq-AL" sz="3200" dirty="0">
                <a:latin typeface="Times New Roman" panose="02020603050405020304" pitchFamily="18" charset="0"/>
                <a:cs typeface="Times New Roman" panose="02020603050405020304" pitchFamily="18" charset="0"/>
              </a:rPr>
              <a:t>geçiriji simlerdäki </a:t>
            </a:r>
            <a:r>
              <a:rPr lang="ru-RU" sz="3200" dirty="0" err="1">
                <a:latin typeface="Times New Roman" panose="02020603050405020304" pitchFamily="18" charset="0"/>
                <a:cs typeface="Times New Roman" panose="02020603050405020304" pitchFamily="18" charset="0"/>
              </a:rPr>
              <a:t>toklara</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görä</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sa</a:t>
            </a:r>
            <a:r>
              <a:rPr lang="sq-AL" sz="3200" dirty="0">
                <a:latin typeface="Times New Roman" panose="02020603050405020304" pitchFamily="18" charset="0"/>
                <a:cs typeface="Times New Roman" panose="02020603050405020304" pitchFamily="18" charset="0"/>
              </a:rPr>
              <a:t>ý</a:t>
            </a:r>
            <a:r>
              <a:rPr lang="ru-RU" sz="3200" dirty="0" err="1">
                <a:latin typeface="Times New Roman" panose="02020603050405020304" pitchFamily="18" charset="0"/>
                <a:cs typeface="Times New Roman" panose="02020603050405020304" pitchFamily="18" charset="0"/>
              </a:rPr>
              <a:t>lanyp</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alnan</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liniýalar</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bildirilýän</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talaplary</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kanagatlandyrsa</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ýitirilýän</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naprýaženiýe</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görä</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diýilýär</a:t>
            </a:r>
            <a:r>
              <a:rPr lang="ru-RU" sz="3200" dirty="0" smtClean="0">
                <a:latin typeface="Times New Roman" panose="02020603050405020304" pitchFamily="18" charset="0"/>
                <a:cs typeface="Times New Roman" panose="02020603050405020304" pitchFamily="18" charset="0"/>
              </a:rPr>
              <a:t>.</a:t>
            </a:r>
            <a:endParaRPr lang="ru-RU" sz="3200" dirty="0">
              <a:latin typeface="Times New Roman" panose="02020603050405020304" pitchFamily="18" charset="0"/>
              <a:cs typeface="Times New Roman" panose="02020603050405020304" pitchFamily="18" charset="0"/>
            </a:endParaRPr>
          </a:p>
        </p:txBody>
      </p:sp>
      <p:sp>
        <p:nvSpPr>
          <p:cNvPr id="18" name="Rectangle 16"/>
          <p:cNvSpPr>
            <a:spLocks noChangeArrowheads="1"/>
          </p:cNvSpPr>
          <p:nvPr/>
        </p:nvSpPr>
        <p:spPr bwMode="auto">
          <a:xfrm>
            <a:off x="-230909"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9" name="Rectangle 22"/>
          <p:cNvSpPr>
            <a:spLocks noChangeArrowheads="1"/>
          </p:cNvSpPr>
          <p:nvPr/>
        </p:nvSpPr>
        <p:spPr bwMode="auto">
          <a:xfrm>
            <a:off x="-230909"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 name="Rectangle 68"/>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73" name="Rectangle 74"/>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Tree>
    <p:extLst>
      <p:ext uri="{BB962C8B-B14F-4D97-AF65-F5344CB8AC3E}">
        <p14:creationId xmlns:p14="http://schemas.microsoft.com/office/powerpoint/2010/main" val="26924801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106017"/>
            <a:ext cx="11648661" cy="6581110"/>
          </a:xfrm>
          <a:solidFill>
            <a:schemeClr val="bg2"/>
          </a:solidFill>
        </p:spPr>
        <p:txBody>
          <a:bodyPr>
            <a:noAutofit/>
          </a:bodyPr>
          <a:lstStyle/>
          <a:p>
            <a:pPr lvl="0" algn="just"/>
            <a:r>
              <a:rPr lang="ru-RU" sz="3200" dirty="0" err="1">
                <a:latin typeface="Times New Roman" panose="02020603050405020304" pitchFamily="18" charset="0"/>
                <a:cs typeface="Times New Roman" panose="02020603050405020304" pitchFamily="18" charset="0"/>
              </a:rPr>
              <a:t>Geçiriji</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simler</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howadan</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çekilende</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iki</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sütüniň</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arasynda</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agyrlyk</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we</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dartgynlyk</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sebäpli</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döreýän</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mehaniki</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güýçlere</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çydamly</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bolmagyny</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ýel-tupanyň</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täsirlerinden</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liniýanyň</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çaýkanmagy</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hasaba</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alynmalydyr</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edil</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şeýle-de</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ýerasty</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kabeller</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hem</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üstünden</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geçýän</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mehanizmleriň</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urgularyna</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mehaniki</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berkligi</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tarapdan</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çydamly</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bolmalydyr</a:t>
            </a:r>
            <a:r>
              <a:rPr lang="ru-RU" sz="3200" dirty="0">
                <a:latin typeface="Times New Roman" panose="02020603050405020304" pitchFamily="18" charset="0"/>
                <a:cs typeface="Times New Roman" panose="02020603050405020304" pitchFamily="18" charset="0"/>
              </a:rPr>
              <a:t>.</a:t>
            </a:r>
          </a:p>
          <a:p>
            <a:pPr algn="just"/>
            <a:r>
              <a:rPr lang="ru-RU" sz="3200" dirty="0" err="1">
                <a:latin typeface="Times New Roman" panose="02020603050405020304" pitchFamily="18" charset="0"/>
                <a:cs typeface="Times New Roman" panose="02020603050405020304" pitchFamily="18" charset="0"/>
              </a:rPr>
              <a:t>Mehaniki</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berkligini</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üpjün</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edýän</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geçiriji</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simleriň</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şnirlaryň</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kabelleriň</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iň</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kiçi</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kese-kesiginiň</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bolmaly</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bahalary</a:t>
            </a:r>
            <a:r>
              <a:rPr lang="ru-RU" sz="3200" dirty="0">
                <a:latin typeface="Times New Roman" panose="02020603050405020304" pitchFamily="18" charset="0"/>
                <a:cs typeface="Times New Roman" panose="02020603050405020304" pitchFamily="18" charset="0"/>
              </a:rPr>
              <a:t> 4.1-nji </a:t>
            </a:r>
            <a:r>
              <a:rPr lang="ru-RU" sz="3200" dirty="0" err="1">
                <a:latin typeface="Times New Roman" panose="02020603050405020304" pitchFamily="18" charset="0"/>
                <a:cs typeface="Times New Roman" panose="02020603050405020304" pitchFamily="18" charset="0"/>
              </a:rPr>
              <a:t>tablisada</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görkezildi</a:t>
            </a:r>
            <a:r>
              <a:rPr lang="ru-RU" sz="3200" dirty="0">
                <a:latin typeface="Times New Roman" panose="02020603050405020304" pitchFamily="18" charset="0"/>
                <a:cs typeface="Times New Roman" panose="02020603050405020304" pitchFamily="18" charset="0"/>
              </a:rPr>
              <a:t>.</a:t>
            </a:r>
          </a:p>
          <a:p>
            <a:pPr algn="just"/>
            <a:r>
              <a:rPr lang="ru-RU" sz="3200" dirty="0" err="1">
                <a:latin typeface="Times New Roman" panose="02020603050405020304" pitchFamily="18" charset="0"/>
                <a:cs typeface="Times New Roman" panose="02020603050405020304" pitchFamily="18" charset="0"/>
              </a:rPr>
              <a:t>Geçiriji</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simleriň</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kese-kesi</a:t>
            </a:r>
            <a:r>
              <a:rPr lang="sq-AL" sz="3200" dirty="0">
                <a:latin typeface="Times New Roman" panose="02020603050405020304" pitchFamily="18" charset="0"/>
                <a:cs typeface="Times New Roman" panose="02020603050405020304" pitchFamily="18" charset="0"/>
              </a:rPr>
              <a:t>ker</a:t>
            </a:r>
            <a:r>
              <a:rPr lang="ru-RU" sz="3200" dirty="0">
                <a:latin typeface="Times New Roman" panose="02020603050405020304" pitchFamily="18" charset="0"/>
                <a:cs typeface="Times New Roman" panose="02020603050405020304" pitchFamily="18" charset="0"/>
              </a:rPr>
              <a:t>i </a:t>
            </a:r>
            <a:r>
              <a:rPr lang="ru-RU" sz="3200" dirty="0" err="1">
                <a:latin typeface="Times New Roman" panose="02020603050405020304" pitchFamily="18" charset="0"/>
                <a:cs typeface="Times New Roman" panose="02020603050405020304" pitchFamily="18" charset="0"/>
              </a:rPr>
              <a:t>saýlananda</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tablisada</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görkezilen</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bahasyndan</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sähelçe</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köp</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bolsa</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zyýany</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ýokdur</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emma</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kese-kesimi</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bolmalysyndan</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az</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bolmagyna</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ýol</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berilmeli</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däldir</a:t>
            </a:r>
            <a:r>
              <a:rPr lang="ru-RU" sz="3200" dirty="0">
                <a:latin typeface="Times New Roman" panose="02020603050405020304" pitchFamily="18" charset="0"/>
                <a:cs typeface="Times New Roman" panose="02020603050405020304" pitchFamily="18" charset="0"/>
              </a:rPr>
              <a:t>.</a:t>
            </a:r>
          </a:p>
          <a:p>
            <a:pPr algn="just"/>
            <a:r>
              <a:rPr lang="ru-RU" sz="3200" dirty="0" err="1" smtClean="0">
                <a:latin typeface="Times New Roman" panose="02020603050405020304" pitchFamily="18" charset="0"/>
                <a:cs typeface="Times New Roman" panose="02020603050405020304" pitchFamily="18" charset="0"/>
              </a:rPr>
              <a:t>Mehaniki</a:t>
            </a:r>
            <a:r>
              <a:rPr lang="ru-RU" sz="3200" dirty="0" smtClean="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çydamlylygy</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boýunça</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geçiriji</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simleriň</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şn</a:t>
            </a:r>
            <a:r>
              <a:rPr lang="sq-AL" sz="3200" dirty="0">
                <a:latin typeface="Times New Roman" panose="02020603050405020304" pitchFamily="18" charset="0"/>
                <a:cs typeface="Times New Roman" panose="02020603050405020304" pitchFamily="18" charset="0"/>
              </a:rPr>
              <a:t>u</a:t>
            </a:r>
            <a:r>
              <a:rPr lang="ru-RU" sz="3200" dirty="0" err="1">
                <a:latin typeface="Times New Roman" panose="02020603050405020304" pitchFamily="18" charset="0"/>
                <a:cs typeface="Times New Roman" panose="02020603050405020304" pitchFamily="18" charset="0"/>
              </a:rPr>
              <a:t>rlaryň</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kabelleriň</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žilalarynyň</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kese</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kesimleriniň</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iň</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kiçi</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bolmaly</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bahalary</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90218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Объект 1"/>
          <p:cNvGraphicFramePr>
            <a:graphicFrameLocks noGrp="1"/>
          </p:cNvGraphicFramePr>
          <p:nvPr>
            <p:ph idx="1"/>
            <p:extLst>
              <p:ext uri="{D42A27DB-BD31-4B8C-83A1-F6EECF244321}">
                <p14:modId xmlns:p14="http://schemas.microsoft.com/office/powerpoint/2010/main" val="1176335462"/>
              </p:ext>
            </p:extLst>
          </p:nvPr>
        </p:nvGraphicFramePr>
        <p:xfrm>
          <a:off x="255494" y="242047"/>
          <a:ext cx="11698940" cy="6628205"/>
        </p:xfrm>
        <a:graphic>
          <a:graphicData uri="http://schemas.openxmlformats.org/drawingml/2006/table">
            <a:tbl>
              <a:tblPr firstRow="1" firstCol="1" bandRow="1">
                <a:tableStyleId>{5C22544A-7EE6-4342-B048-85BDC9FD1C3A}</a:tableStyleId>
              </a:tblPr>
              <a:tblGrid>
                <a:gridCol w="564777">
                  <a:extLst>
                    <a:ext uri="{9D8B030D-6E8A-4147-A177-3AD203B41FA5}">
                      <a16:colId xmlns:a16="http://schemas.microsoft.com/office/drawing/2014/main" val="1714858835"/>
                    </a:ext>
                  </a:extLst>
                </a:gridCol>
                <a:gridCol w="8409536">
                  <a:extLst>
                    <a:ext uri="{9D8B030D-6E8A-4147-A177-3AD203B41FA5}">
                      <a16:colId xmlns:a16="http://schemas.microsoft.com/office/drawing/2014/main" val="163547032"/>
                    </a:ext>
                  </a:extLst>
                </a:gridCol>
                <a:gridCol w="1603120">
                  <a:extLst>
                    <a:ext uri="{9D8B030D-6E8A-4147-A177-3AD203B41FA5}">
                      <a16:colId xmlns:a16="http://schemas.microsoft.com/office/drawing/2014/main" val="3283964917"/>
                    </a:ext>
                  </a:extLst>
                </a:gridCol>
                <a:gridCol w="1121507">
                  <a:extLst>
                    <a:ext uri="{9D8B030D-6E8A-4147-A177-3AD203B41FA5}">
                      <a16:colId xmlns:a16="http://schemas.microsoft.com/office/drawing/2014/main" val="2669286536"/>
                    </a:ext>
                  </a:extLst>
                </a:gridCol>
              </a:tblGrid>
              <a:tr h="963129">
                <a:tc rowSpan="2" gridSpan="2">
                  <a:txBody>
                    <a:bodyPr/>
                    <a:lstStyle/>
                    <a:p>
                      <a:pPr algn="ctr">
                        <a:spcAft>
                          <a:spcPts val="0"/>
                        </a:spcAft>
                      </a:pPr>
                      <a:r>
                        <a:rPr lang="sq-AL" sz="1400" dirty="0">
                          <a:effectLst/>
                        </a:rPr>
                        <a:t> </a:t>
                      </a:r>
                      <a:endParaRPr lang="ru-RU" sz="1100" dirty="0">
                        <a:effectLst/>
                      </a:endParaRPr>
                    </a:p>
                    <a:p>
                      <a:pPr algn="ctr">
                        <a:spcAft>
                          <a:spcPts val="0"/>
                        </a:spcAft>
                      </a:pPr>
                      <a:r>
                        <a:rPr lang="ru-RU" sz="3600" dirty="0" err="1">
                          <a:effectLst/>
                        </a:rPr>
                        <a:t>Geçiriji</a:t>
                      </a:r>
                      <a:r>
                        <a:rPr lang="ru-RU" sz="3600" dirty="0">
                          <a:effectLst/>
                        </a:rPr>
                        <a:t> </a:t>
                      </a:r>
                      <a:r>
                        <a:rPr lang="ru-RU" sz="3600" dirty="0" err="1">
                          <a:effectLst/>
                        </a:rPr>
                        <a:t>simiň</a:t>
                      </a:r>
                      <a:r>
                        <a:rPr lang="ru-RU" sz="3600" dirty="0">
                          <a:effectLst/>
                        </a:rPr>
                        <a:t> </a:t>
                      </a:r>
                      <a:r>
                        <a:rPr lang="ru-RU" sz="3600" dirty="0" err="1">
                          <a:effectLst/>
                        </a:rPr>
                        <a:t>görnüşi</a:t>
                      </a:r>
                      <a:r>
                        <a:rPr lang="ru-RU" sz="3600" dirty="0">
                          <a:effectLst/>
                        </a:rPr>
                        <a:t> </a:t>
                      </a:r>
                      <a:r>
                        <a:rPr lang="ru-RU" sz="3600" dirty="0" err="1">
                          <a:effectLst/>
                        </a:rPr>
                        <a:t>we</a:t>
                      </a:r>
                      <a:r>
                        <a:rPr lang="ru-RU" sz="3600" dirty="0">
                          <a:effectLst/>
                        </a:rPr>
                        <a:t> </a:t>
                      </a:r>
                      <a:r>
                        <a:rPr lang="ru-RU" sz="3600" dirty="0" err="1">
                          <a:effectLst/>
                        </a:rPr>
                        <a:t>çekiliş</a:t>
                      </a:r>
                      <a:r>
                        <a:rPr lang="ru-RU" sz="3600" dirty="0">
                          <a:effectLst/>
                        </a:rPr>
                        <a:t> </a:t>
                      </a:r>
                      <a:r>
                        <a:rPr lang="ru-RU" sz="3600" dirty="0" err="1">
                          <a:effectLst/>
                        </a:rPr>
                        <a:t>usuly</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2" hMerge="1">
                  <a:txBody>
                    <a:bodyPr/>
                    <a:lstStyle/>
                    <a:p>
                      <a:endParaRPr lang="ru-RU"/>
                    </a:p>
                  </a:txBody>
                  <a:tcPr/>
                </a:tc>
                <a:tc gridSpan="2">
                  <a:txBody>
                    <a:bodyPr/>
                    <a:lstStyle/>
                    <a:p>
                      <a:pPr algn="just">
                        <a:spcAft>
                          <a:spcPts val="0"/>
                        </a:spcAft>
                      </a:pPr>
                      <a:r>
                        <a:rPr lang="ru-RU" sz="2400" dirty="0" err="1">
                          <a:effectLst/>
                        </a:rPr>
                        <a:t>Žilanyň</a:t>
                      </a:r>
                      <a:r>
                        <a:rPr lang="ru-RU" sz="2400" dirty="0">
                          <a:effectLst/>
                        </a:rPr>
                        <a:t> </a:t>
                      </a:r>
                      <a:r>
                        <a:rPr lang="ru-RU" sz="2400" dirty="0" err="1">
                          <a:effectLst/>
                        </a:rPr>
                        <a:t>iň</a:t>
                      </a:r>
                      <a:endParaRPr lang="ru-RU" sz="1800" dirty="0">
                        <a:effectLst/>
                      </a:endParaRPr>
                    </a:p>
                    <a:p>
                      <a:pPr algn="just">
                        <a:spcAft>
                          <a:spcPts val="0"/>
                        </a:spcAft>
                      </a:pPr>
                      <a:r>
                        <a:rPr lang="ru-RU" sz="2400" dirty="0" err="1">
                          <a:effectLst/>
                        </a:rPr>
                        <a:t>Kiçi</a:t>
                      </a:r>
                      <a:r>
                        <a:rPr lang="ru-RU" sz="2400" dirty="0">
                          <a:effectLst/>
                        </a:rPr>
                        <a:t> </a:t>
                      </a:r>
                      <a:r>
                        <a:rPr lang="ru-RU" sz="2400" dirty="0" err="1">
                          <a:effectLst/>
                        </a:rPr>
                        <a:t>kesimi</a:t>
                      </a:r>
                      <a:r>
                        <a:rPr lang="en-US" sz="2400" dirty="0">
                          <a:effectLst/>
                        </a:rPr>
                        <a:t> [mm</a:t>
                      </a:r>
                      <a:r>
                        <a:rPr lang="en-US" sz="2400" baseline="30000" dirty="0">
                          <a:effectLst/>
                        </a:rPr>
                        <a:t>2</a:t>
                      </a:r>
                      <a:r>
                        <a:rPr lang="en-US" sz="2400" dirty="0">
                          <a:effectLst/>
                        </a:rPr>
                        <a:t>]</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ru-RU"/>
                    </a:p>
                  </a:txBody>
                  <a:tcPr/>
                </a:tc>
                <a:extLst>
                  <a:ext uri="{0D108BD9-81ED-4DB2-BD59-A6C34878D82A}">
                    <a16:rowId xmlns:a16="http://schemas.microsoft.com/office/drawing/2014/main" val="1104476956"/>
                  </a:ext>
                </a:extLst>
              </a:tr>
              <a:tr h="275180">
                <a:tc gridSpan="2" vMerge="1">
                  <a:txBody>
                    <a:bodyPr/>
                    <a:lstStyle/>
                    <a:p>
                      <a:endParaRPr lang="ru-RU"/>
                    </a:p>
                  </a:txBody>
                  <a:tcPr/>
                </a:tc>
                <a:tc hMerge="1" vMerge="1">
                  <a:txBody>
                    <a:bodyPr/>
                    <a:lstStyle/>
                    <a:p>
                      <a:endParaRPr lang="ru-RU"/>
                    </a:p>
                  </a:txBody>
                  <a:tcPr/>
                </a:tc>
                <a:tc>
                  <a:txBody>
                    <a:bodyPr/>
                    <a:lstStyle/>
                    <a:p>
                      <a:pPr algn="just">
                        <a:spcAft>
                          <a:spcPts val="0"/>
                        </a:spcAft>
                      </a:pPr>
                      <a:r>
                        <a:rPr lang="ru-RU" sz="2000">
                          <a:effectLst/>
                        </a:rPr>
                        <a:t>Alýuminiý</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sq-AL" sz="2000" dirty="0">
                          <a:effectLst/>
                        </a:rPr>
                        <a:t>M</a:t>
                      </a:r>
                      <a:r>
                        <a:rPr lang="ru-RU" sz="2000" dirty="0" err="1">
                          <a:effectLst/>
                        </a:rPr>
                        <a:t>is</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9349275"/>
                  </a:ext>
                </a:extLst>
              </a:tr>
              <a:tr h="642087">
                <a:tc>
                  <a:txBody>
                    <a:bodyPr/>
                    <a:lstStyle/>
                    <a:p>
                      <a:pPr algn="just">
                        <a:spcAft>
                          <a:spcPts val="0"/>
                        </a:spcAft>
                      </a:pPr>
                      <a:r>
                        <a:rPr lang="ru-RU" sz="2400" dirty="0">
                          <a:effectLst/>
                        </a:rPr>
                        <a:t>1.</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ru-RU" sz="2400" dirty="0" err="1">
                          <a:effectLst/>
                          <a:latin typeface="Times New Roman" panose="02020603050405020304" pitchFamily="18" charset="0"/>
                          <a:cs typeface="Times New Roman" panose="02020603050405020304" pitchFamily="18" charset="0"/>
                        </a:rPr>
                        <a:t>Stasionar</a:t>
                      </a:r>
                      <a:r>
                        <a:rPr lang="ru-RU" sz="2400" dirty="0">
                          <a:effectLst/>
                          <a:latin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cs typeface="Times New Roman" panose="02020603050405020304" pitchFamily="18" charset="0"/>
                        </a:rPr>
                        <a:t>jaýlaryň</a:t>
                      </a:r>
                      <a:r>
                        <a:rPr lang="ru-RU" sz="2400" dirty="0">
                          <a:effectLst/>
                          <a:latin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cs typeface="Times New Roman" panose="02020603050405020304" pitchFamily="18" charset="0"/>
                        </a:rPr>
                        <a:t>içinden</a:t>
                      </a:r>
                      <a:r>
                        <a:rPr lang="ru-RU" sz="2400" dirty="0">
                          <a:effectLst/>
                          <a:latin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cs typeface="Times New Roman" panose="02020603050405020304" pitchFamily="18" charset="0"/>
                        </a:rPr>
                        <a:t>çekilýän</a:t>
                      </a:r>
                      <a:r>
                        <a:rPr lang="ru-RU" sz="2400" dirty="0">
                          <a:effectLst/>
                          <a:latin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cs typeface="Times New Roman" panose="02020603050405020304" pitchFamily="18" charset="0"/>
                        </a:rPr>
                        <a:t>simleri</a:t>
                      </a:r>
                      <a:r>
                        <a:rPr lang="ru-RU" sz="2400" dirty="0">
                          <a:effectLst/>
                          <a:latin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cs typeface="Times New Roman" panose="02020603050405020304" pitchFamily="18" charset="0"/>
                        </a:rPr>
                        <a:t>izolirlenen</a:t>
                      </a:r>
                      <a:r>
                        <a:rPr lang="ru-RU" sz="2400" dirty="0">
                          <a:effectLst/>
                          <a:latin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cs typeface="Times New Roman" panose="02020603050405020304" pitchFamily="18" charset="0"/>
                        </a:rPr>
                        <a:t>kabeller</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ru-RU" sz="2400">
                          <a:effectLst/>
                        </a:rPr>
                        <a:t>2,5</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ru-RU" sz="2400" dirty="0">
                          <a:effectLst/>
                        </a:rPr>
                        <a:t>1</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88152054"/>
                  </a:ext>
                </a:extLst>
              </a:tr>
              <a:tr h="642087">
                <a:tc>
                  <a:txBody>
                    <a:bodyPr/>
                    <a:lstStyle/>
                    <a:p>
                      <a:pPr algn="just">
                        <a:spcAft>
                          <a:spcPts val="0"/>
                        </a:spcAft>
                      </a:pPr>
                      <a:r>
                        <a:rPr lang="ru-RU" sz="2400" dirty="0">
                          <a:effectLst/>
                        </a:rPr>
                        <a:t>2.</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ru-RU" sz="2400" dirty="0" err="1">
                          <a:effectLst/>
                          <a:latin typeface="Times New Roman" panose="02020603050405020304" pitchFamily="18" charset="0"/>
                          <a:cs typeface="Times New Roman" panose="02020603050405020304" pitchFamily="18" charset="0"/>
                        </a:rPr>
                        <a:t>Trubalaryň</a:t>
                      </a:r>
                      <a:r>
                        <a:rPr lang="ru-RU" sz="2400" dirty="0">
                          <a:effectLst/>
                          <a:latin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cs typeface="Times New Roman" panose="02020603050405020304" pitchFamily="18" charset="0"/>
                        </a:rPr>
                        <a:t>içinden</a:t>
                      </a:r>
                      <a:r>
                        <a:rPr lang="ru-RU" sz="2400" dirty="0">
                          <a:effectLst/>
                          <a:latin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cs typeface="Times New Roman" panose="02020603050405020304" pitchFamily="18" charset="0"/>
                        </a:rPr>
                        <a:t>geçirilen</a:t>
                      </a:r>
                      <a:r>
                        <a:rPr lang="ru-RU" sz="2400" dirty="0">
                          <a:effectLst/>
                          <a:latin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cs typeface="Times New Roman" panose="02020603050405020304" pitchFamily="18" charset="0"/>
                        </a:rPr>
                        <a:t>izolirlenen</a:t>
                      </a:r>
                      <a:r>
                        <a:rPr lang="ru-RU" sz="2400" dirty="0">
                          <a:effectLst/>
                          <a:latin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cs typeface="Times New Roman" panose="02020603050405020304" pitchFamily="18" charset="0"/>
                        </a:rPr>
                        <a:t>geçiriji</a:t>
                      </a:r>
                      <a:r>
                        <a:rPr lang="ru-RU" sz="2400" dirty="0">
                          <a:effectLst/>
                          <a:latin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cs typeface="Times New Roman" panose="02020603050405020304" pitchFamily="18" charset="0"/>
                        </a:rPr>
                        <a:t>simler</a:t>
                      </a:r>
                      <a:r>
                        <a:rPr lang="ru-RU" sz="2400" dirty="0">
                          <a:effectLst/>
                          <a:latin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cs typeface="Times New Roman" panose="02020603050405020304" pitchFamily="18" charset="0"/>
                        </a:rPr>
                        <a:t>we</a:t>
                      </a:r>
                      <a:r>
                        <a:rPr lang="ru-RU" sz="2400" dirty="0">
                          <a:effectLst/>
                          <a:latin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cs typeface="Times New Roman" panose="02020603050405020304" pitchFamily="18" charset="0"/>
                        </a:rPr>
                        <a:t>kabeller</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ru-RU" sz="2400">
                          <a:effectLst/>
                        </a:rPr>
                        <a:t>2,5</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ru-RU" sz="2400" dirty="0">
                          <a:effectLst/>
                        </a:rPr>
                        <a:t>1</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04081777"/>
                  </a:ext>
                </a:extLst>
              </a:tr>
              <a:tr h="321044">
                <a:tc>
                  <a:txBody>
                    <a:bodyPr/>
                    <a:lstStyle/>
                    <a:p>
                      <a:pPr algn="just">
                        <a:spcAft>
                          <a:spcPts val="0"/>
                        </a:spcAft>
                      </a:pPr>
                      <a:r>
                        <a:rPr lang="ru-RU" sz="2400" dirty="0">
                          <a:effectLst/>
                        </a:rPr>
                        <a:t>3.</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ru-RU" sz="2400" dirty="0" err="1">
                          <a:effectLst/>
                          <a:latin typeface="Times New Roman" panose="02020603050405020304" pitchFamily="18" charset="0"/>
                          <a:cs typeface="Times New Roman" panose="02020603050405020304" pitchFamily="18" charset="0"/>
                        </a:rPr>
                        <a:t>Potolokdan</a:t>
                      </a:r>
                      <a:r>
                        <a:rPr lang="ru-RU" sz="2400" dirty="0">
                          <a:effectLst/>
                          <a:latin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cs typeface="Times New Roman" panose="02020603050405020304" pitchFamily="18" charset="0"/>
                        </a:rPr>
                        <a:t>asylýan</a:t>
                      </a:r>
                      <a:r>
                        <a:rPr lang="ru-RU" sz="2400" dirty="0">
                          <a:effectLst/>
                          <a:latin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cs typeface="Times New Roman" panose="02020603050405020304" pitchFamily="18" charset="0"/>
                        </a:rPr>
                        <a:t>swetilnikleriň</a:t>
                      </a:r>
                      <a:r>
                        <a:rPr lang="ru-RU" sz="2400" dirty="0">
                          <a:effectLst/>
                          <a:latin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cs typeface="Times New Roman" panose="02020603050405020304" pitchFamily="18" charset="0"/>
                        </a:rPr>
                        <a:t>simleri</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ru-RU" sz="2400">
                          <a:effectLst/>
                        </a:rPr>
                        <a:t>—</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ru-RU" sz="2400" dirty="0">
                          <a:effectLst/>
                        </a:rPr>
                        <a:t>0,75</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38637831"/>
                  </a:ext>
                </a:extLst>
              </a:tr>
              <a:tr h="963129">
                <a:tc>
                  <a:txBody>
                    <a:bodyPr/>
                    <a:lstStyle/>
                    <a:p>
                      <a:pPr algn="just">
                        <a:spcAft>
                          <a:spcPts val="0"/>
                        </a:spcAft>
                      </a:pPr>
                      <a:r>
                        <a:rPr lang="ru-RU" sz="2400" dirty="0">
                          <a:effectLst/>
                        </a:rPr>
                        <a:t>4.</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ru-RU" sz="2400" dirty="0" err="1">
                          <a:effectLst/>
                          <a:latin typeface="Times New Roman" panose="02020603050405020304" pitchFamily="18" charset="0"/>
                          <a:cs typeface="Times New Roman" panose="02020603050405020304" pitchFamily="18" charset="0"/>
                        </a:rPr>
                        <a:t>Çeýe</a:t>
                      </a:r>
                      <a:r>
                        <a:rPr lang="sq-AL" sz="2400" dirty="0">
                          <a:effectLst/>
                          <a:latin typeface="Times New Roman" panose="02020603050405020304" pitchFamily="18" charset="0"/>
                          <a:cs typeface="Times New Roman" panose="02020603050405020304" pitchFamily="18" charset="0"/>
                        </a:rPr>
                        <a:t>l</a:t>
                      </a:r>
                      <a:r>
                        <a:rPr lang="ru-RU" sz="2400" dirty="0">
                          <a:effectLst/>
                          <a:latin typeface="Times New Roman" panose="02020603050405020304" pitchFamily="18" charset="0"/>
                          <a:cs typeface="Times New Roman" panose="02020603050405020304" pitchFamily="18" charset="0"/>
                        </a:rPr>
                        <a:t>i </a:t>
                      </a:r>
                      <a:r>
                        <a:rPr lang="ru-RU" sz="2400" dirty="0" err="1">
                          <a:effectLst/>
                          <a:latin typeface="Times New Roman" panose="02020603050405020304" pitchFamily="18" charset="0"/>
                          <a:cs typeface="Times New Roman" panose="02020603050405020304" pitchFamily="18" charset="0"/>
                        </a:rPr>
                        <a:t>geçiriji</a:t>
                      </a:r>
                      <a:r>
                        <a:rPr lang="ru-RU" sz="2400" dirty="0">
                          <a:effectLst/>
                          <a:latin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cs typeface="Times New Roman" panose="02020603050405020304" pitchFamily="18" charset="0"/>
                        </a:rPr>
                        <a:t>simler</a:t>
                      </a:r>
                      <a:r>
                        <a:rPr lang="ru-RU" sz="2400" dirty="0">
                          <a:effectLst/>
                          <a:latin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cs typeface="Times New Roman" panose="02020603050405020304" pitchFamily="18" charset="0"/>
                        </a:rPr>
                        <a:t>ýörite</a:t>
                      </a:r>
                      <a:r>
                        <a:rPr lang="ru-RU" sz="2400" dirty="0">
                          <a:effectLst/>
                          <a:latin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cs typeface="Times New Roman" panose="02020603050405020304" pitchFamily="18" charset="0"/>
                        </a:rPr>
                        <a:t>swetilnikler</a:t>
                      </a:r>
                      <a:r>
                        <a:rPr lang="ru-RU" sz="2400" dirty="0">
                          <a:effectLst/>
                          <a:latin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cs typeface="Times New Roman" panose="02020603050405020304" pitchFamily="18" charset="0"/>
                        </a:rPr>
                        <a:t>üçin</a:t>
                      </a:r>
                      <a:r>
                        <a:rPr lang="ru-RU" sz="2400" dirty="0">
                          <a:effectLst/>
                          <a:latin typeface="Times New Roman" panose="02020603050405020304" pitchFamily="18" charset="0"/>
                          <a:cs typeface="Times New Roman" panose="02020603050405020304" pitchFamily="18" charset="0"/>
                        </a:rPr>
                        <a:t>;</a:t>
                      </a:r>
                      <a:endParaRPr lang="ru-RU" sz="1800" dirty="0">
                        <a:effectLst/>
                        <a:latin typeface="Times New Roman" panose="02020603050405020304" pitchFamily="18" charset="0"/>
                        <a:cs typeface="Times New Roman" panose="02020603050405020304" pitchFamily="18" charset="0"/>
                      </a:endParaRPr>
                    </a:p>
                    <a:p>
                      <a:pPr algn="just">
                        <a:spcAft>
                          <a:spcPts val="0"/>
                        </a:spcAft>
                      </a:pPr>
                      <a:r>
                        <a:rPr lang="ru-RU" sz="2400" dirty="0" err="1">
                          <a:effectLst/>
                          <a:latin typeface="Times New Roman" panose="02020603050405020304" pitchFamily="18" charset="0"/>
                          <a:cs typeface="Times New Roman" panose="02020603050405020304" pitchFamily="18" charset="0"/>
                        </a:rPr>
                        <a:t>Içeri</a:t>
                      </a:r>
                      <a:r>
                        <a:rPr lang="ru-RU" sz="2400" dirty="0">
                          <a:effectLst/>
                          <a:latin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cs typeface="Times New Roman" panose="02020603050405020304" pitchFamily="18" charset="0"/>
                        </a:rPr>
                        <a:t>üçin</a:t>
                      </a:r>
                      <a:endParaRPr lang="ru-RU" sz="1800" dirty="0">
                        <a:effectLst/>
                        <a:latin typeface="Times New Roman" panose="02020603050405020304" pitchFamily="18" charset="0"/>
                        <a:cs typeface="Times New Roman" panose="02020603050405020304" pitchFamily="18" charset="0"/>
                      </a:endParaRPr>
                    </a:p>
                    <a:p>
                      <a:pPr algn="just">
                        <a:spcAft>
                          <a:spcPts val="0"/>
                        </a:spcAft>
                      </a:pPr>
                      <a:r>
                        <a:rPr lang="ru-RU" sz="2400" dirty="0" err="1">
                          <a:effectLst/>
                          <a:latin typeface="Times New Roman" panose="02020603050405020304" pitchFamily="18" charset="0"/>
                          <a:cs typeface="Times New Roman" panose="02020603050405020304" pitchFamily="18" charset="0"/>
                        </a:rPr>
                        <a:t>Daşary</a:t>
                      </a:r>
                      <a:r>
                        <a:rPr lang="ru-RU" sz="2400" dirty="0">
                          <a:effectLst/>
                          <a:latin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cs typeface="Times New Roman" panose="02020603050405020304" pitchFamily="18" charset="0"/>
                        </a:rPr>
                        <a:t>üçin</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ru-RU" sz="2400">
                          <a:effectLst/>
                        </a:rPr>
                        <a:t> </a:t>
                      </a:r>
                      <a:endParaRPr lang="ru-RU" sz="1800">
                        <a:effectLst/>
                      </a:endParaRPr>
                    </a:p>
                    <a:p>
                      <a:pPr algn="just">
                        <a:spcAft>
                          <a:spcPts val="0"/>
                        </a:spcAft>
                      </a:pPr>
                      <a:r>
                        <a:rPr lang="ru-RU" sz="2400">
                          <a:effectLst/>
                        </a:rPr>
                        <a:t>—</a:t>
                      </a:r>
                      <a:endParaRPr lang="ru-RU" sz="1800">
                        <a:effectLst/>
                      </a:endParaRPr>
                    </a:p>
                    <a:p>
                      <a:pPr algn="just">
                        <a:spcAft>
                          <a:spcPts val="0"/>
                        </a:spcAft>
                      </a:pPr>
                      <a:r>
                        <a:rPr lang="ru-RU" sz="2400">
                          <a:effectLst/>
                        </a:rPr>
                        <a:t>—</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ru-RU" sz="2400" dirty="0">
                          <a:effectLst/>
                        </a:rPr>
                        <a:t> </a:t>
                      </a:r>
                      <a:endParaRPr lang="ru-RU" sz="1800" dirty="0">
                        <a:effectLst/>
                      </a:endParaRPr>
                    </a:p>
                    <a:p>
                      <a:pPr algn="just">
                        <a:spcAft>
                          <a:spcPts val="0"/>
                        </a:spcAft>
                      </a:pPr>
                      <a:r>
                        <a:rPr lang="ru-RU" sz="2400" dirty="0">
                          <a:effectLst/>
                        </a:rPr>
                        <a:t>0,5</a:t>
                      </a:r>
                      <a:endParaRPr lang="ru-RU" sz="1800" dirty="0">
                        <a:effectLst/>
                      </a:endParaRPr>
                    </a:p>
                    <a:p>
                      <a:pPr algn="just">
                        <a:spcAft>
                          <a:spcPts val="0"/>
                        </a:spcAft>
                      </a:pPr>
                      <a:r>
                        <a:rPr lang="ru-RU" sz="2400" dirty="0">
                          <a:effectLst/>
                        </a:rPr>
                        <a:t>1</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28343309"/>
                  </a:ext>
                </a:extLst>
              </a:tr>
              <a:tr h="2247302">
                <a:tc>
                  <a:txBody>
                    <a:bodyPr/>
                    <a:lstStyle/>
                    <a:p>
                      <a:pPr algn="just">
                        <a:spcAft>
                          <a:spcPts val="0"/>
                        </a:spcAft>
                      </a:pPr>
                      <a:r>
                        <a:rPr lang="ru-RU" sz="2400" dirty="0">
                          <a:effectLst/>
                        </a:rPr>
                        <a:t>5.</a:t>
                      </a:r>
                      <a:endParaRPr lang="ru-RU" sz="1800" dirty="0">
                        <a:effectLst/>
                      </a:endParaRPr>
                    </a:p>
                    <a:p>
                      <a:pPr>
                        <a:lnSpc>
                          <a:spcPct val="115000"/>
                        </a:lnSpc>
                        <a:spcAft>
                          <a:spcPts val="0"/>
                        </a:spcAft>
                      </a:pPr>
                      <a:r>
                        <a:rPr lang="ru-RU" sz="1800" dirty="0">
                          <a:effectLst/>
                        </a:rPr>
                        <a:t> </a:t>
                      </a:r>
                    </a:p>
                    <a:p>
                      <a:pPr>
                        <a:lnSpc>
                          <a:spcPct val="115000"/>
                        </a:lnSpc>
                        <a:spcAft>
                          <a:spcPts val="0"/>
                        </a:spcAft>
                      </a:pPr>
                      <a:r>
                        <a:rPr lang="ru-RU" sz="1800" dirty="0">
                          <a:effectLst/>
                        </a:rPr>
                        <a:t> </a:t>
                      </a:r>
                    </a:p>
                    <a:p>
                      <a:pPr>
                        <a:lnSpc>
                          <a:spcPct val="115000"/>
                        </a:lnSpc>
                        <a:spcAft>
                          <a:spcPts val="0"/>
                        </a:spcAft>
                      </a:pPr>
                      <a:r>
                        <a:rPr lang="ru-RU" sz="1800" dirty="0">
                          <a:effectLst/>
                        </a:rPr>
                        <a:t> </a:t>
                      </a:r>
                    </a:p>
                    <a:p>
                      <a:pPr>
                        <a:lnSpc>
                          <a:spcPct val="115000"/>
                        </a:lnSpc>
                        <a:spcAft>
                          <a:spcPts val="0"/>
                        </a:spcAft>
                      </a:pPr>
                      <a:r>
                        <a:rPr lang="ru-RU" sz="1800" dirty="0">
                          <a:effectLst/>
                        </a:rPr>
                        <a:t> </a:t>
                      </a:r>
                    </a:p>
                    <a:p>
                      <a:pPr>
                        <a:lnSpc>
                          <a:spcPct val="115000"/>
                        </a:lnSpc>
                        <a:spcAft>
                          <a:spcPts val="0"/>
                        </a:spcAft>
                      </a:pPr>
                      <a:r>
                        <a:rPr lang="ru-RU" sz="1800" dirty="0">
                          <a:effectLst/>
                        </a:rPr>
                        <a:t> </a:t>
                      </a:r>
                    </a:p>
                    <a:p>
                      <a:pPr>
                        <a:lnSpc>
                          <a:spcPct val="115000"/>
                        </a:lnSpc>
                        <a:spcAft>
                          <a:spcPts val="0"/>
                        </a:spcAft>
                      </a:pPr>
                      <a:r>
                        <a:rPr lang="ru-RU" sz="1800" dirty="0">
                          <a:effectLst/>
                        </a:rPr>
                        <a:t> </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ru-RU" sz="2400" dirty="0" err="1">
                          <a:effectLst/>
                          <a:latin typeface="Times New Roman" panose="02020603050405020304" pitchFamily="18" charset="0"/>
                          <a:cs typeface="Times New Roman" panose="02020603050405020304" pitchFamily="18" charset="0"/>
                        </a:rPr>
                        <a:t>Diwarlarda</a:t>
                      </a:r>
                      <a:r>
                        <a:rPr lang="ru-RU" sz="2400" dirty="0">
                          <a:effectLst/>
                          <a:latin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cs typeface="Times New Roman" panose="02020603050405020304" pitchFamily="18" charset="0"/>
                        </a:rPr>
                        <a:t>gömülýän</a:t>
                      </a:r>
                      <a:r>
                        <a:rPr lang="ru-RU" sz="2400" dirty="0">
                          <a:effectLst/>
                          <a:latin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cs typeface="Times New Roman" panose="02020603050405020304" pitchFamily="18" charset="0"/>
                        </a:rPr>
                        <a:t>izolirlenen</a:t>
                      </a:r>
                      <a:r>
                        <a:rPr lang="ru-RU" sz="2400" dirty="0">
                          <a:effectLst/>
                          <a:latin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cs typeface="Times New Roman" panose="02020603050405020304" pitchFamily="18" charset="0"/>
                        </a:rPr>
                        <a:t>geçirij</a:t>
                      </a:r>
                      <a:r>
                        <a:rPr lang="ru-RU" sz="2400" dirty="0">
                          <a:effectLst/>
                          <a:latin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cs typeface="Times New Roman" panose="02020603050405020304" pitchFamily="18" charset="0"/>
                        </a:rPr>
                        <a:t>simler</a:t>
                      </a:r>
                      <a:r>
                        <a:rPr lang="ru-RU" sz="2400" dirty="0">
                          <a:effectLst/>
                          <a:latin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cs typeface="Times New Roman" panose="02020603050405020304" pitchFamily="18" charset="0"/>
                        </a:rPr>
                        <a:t>üçin</a:t>
                      </a:r>
                      <a:r>
                        <a:rPr lang="sq-AL" sz="2400" dirty="0">
                          <a:effectLst/>
                          <a:latin typeface="Times New Roman" panose="02020603050405020304" pitchFamily="18" charset="0"/>
                          <a:cs typeface="Times New Roman" panose="02020603050405020304" pitchFamily="18" charset="0"/>
                        </a:rPr>
                        <a:t>.</a:t>
                      </a:r>
                      <a:r>
                        <a:rPr lang="ru-RU" sz="2400" dirty="0">
                          <a:effectLst/>
                          <a:latin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cs typeface="Times New Roman" panose="02020603050405020304" pitchFamily="18" charset="0"/>
                        </a:rPr>
                        <a:t>Eger-de</a:t>
                      </a:r>
                      <a:r>
                        <a:rPr lang="ru-RU" sz="2400" dirty="0">
                          <a:effectLst/>
                          <a:latin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cs typeface="Times New Roman" panose="02020603050405020304" pitchFamily="18" charset="0"/>
                        </a:rPr>
                        <a:t>rolikleriň</a:t>
                      </a:r>
                      <a:r>
                        <a:rPr lang="ru-RU" sz="2400" dirty="0">
                          <a:effectLst/>
                          <a:latin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cs typeface="Times New Roman" panose="02020603050405020304" pitchFamily="18" charset="0"/>
                        </a:rPr>
                        <a:t>üstünde</a:t>
                      </a:r>
                      <a:r>
                        <a:rPr lang="ru-RU" sz="2400" dirty="0">
                          <a:effectLst/>
                          <a:latin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cs typeface="Times New Roman" panose="02020603050405020304" pitchFamily="18" charset="0"/>
                        </a:rPr>
                        <a:t>berkidilen</a:t>
                      </a:r>
                      <a:r>
                        <a:rPr lang="ru-RU" sz="2400" dirty="0">
                          <a:effectLst/>
                          <a:latin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cs typeface="Times New Roman" panose="02020603050405020304" pitchFamily="18" charset="0"/>
                        </a:rPr>
                        <a:t>bolsa</a:t>
                      </a:r>
                      <a:r>
                        <a:rPr lang="ru-RU" sz="2400" dirty="0">
                          <a:effectLst/>
                          <a:latin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cs typeface="Times New Roman" panose="02020603050405020304" pitchFamily="18" charset="0"/>
                        </a:rPr>
                        <a:t>onda</a:t>
                      </a:r>
                      <a:r>
                        <a:rPr lang="ru-RU" sz="2400" dirty="0">
                          <a:effectLst/>
                          <a:latin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cs typeface="Times New Roman" panose="02020603050405020304" pitchFamily="18" charset="0"/>
                        </a:rPr>
                        <a:t>aralary</a:t>
                      </a:r>
                      <a:endParaRPr lang="ru-RU" sz="1800" dirty="0">
                        <a:effectLst/>
                        <a:latin typeface="Times New Roman" panose="02020603050405020304" pitchFamily="18" charset="0"/>
                        <a:cs typeface="Times New Roman" panose="02020603050405020304" pitchFamily="18" charset="0"/>
                      </a:endParaRPr>
                    </a:p>
                    <a:p>
                      <a:pPr algn="just">
                        <a:spcAft>
                          <a:spcPts val="0"/>
                        </a:spcAft>
                      </a:pPr>
                      <a:r>
                        <a:rPr lang="ru-RU" sz="2400" dirty="0">
                          <a:effectLst/>
                          <a:latin typeface="Times New Roman" panose="02020603050405020304" pitchFamily="18" charset="0"/>
                          <a:cs typeface="Times New Roman" panose="02020603050405020304" pitchFamily="18" charset="0"/>
                        </a:rPr>
                        <a:t>1 m </a:t>
                      </a:r>
                      <a:r>
                        <a:rPr lang="ru-RU" sz="2400" dirty="0" err="1">
                          <a:effectLst/>
                          <a:latin typeface="Times New Roman" panose="02020603050405020304" pitchFamily="18" charset="0"/>
                          <a:cs typeface="Times New Roman" panose="02020603050405020304" pitchFamily="18" charset="0"/>
                        </a:rPr>
                        <a:t>çenli</a:t>
                      </a:r>
                      <a:r>
                        <a:rPr lang="ru-RU" sz="2400" dirty="0">
                          <a:effectLst/>
                          <a:latin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cs typeface="Times New Roman" panose="02020603050405020304" pitchFamily="18" charset="0"/>
                        </a:rPr>
                        <a:t>bolanda</a:t>
                      </a:r>
                      <a:r>
                        <a:rPr lang="ru-RU" sz="2400" dirty="0">
                          <a:effectLst/>
                          <a:latin typeface="Times New Roman" panose="02020603050405020304" pitchFamily="18" charset="0"/>
                          <a:cs typeface="Times New Roman" panose="02020603050405020304" pitchFamily="18" charset="0"/>
                        </a:rPr>
                        <a:t> </a:t>
                      </a:r>
                      <a:endParaRPr lang="ru-RU" sz="1800" dirty="0">
                        <a:effectLst/>
                        <a:latin typeface="Times New Roman" panose="02020603050405020304" pitchFamily="18" charset="0"/>
                        <a:cs typeface="Times New Roman" panose="02020603050405020304" pitchFamily="18" charset="0"/>
                      </a:endParaRPr>
                    </a:p>
                    <a:p>
                      <a:pPr algn="just">
                        <a:spcAft>
                          <a:spcPts val="0"/>
                        </a:spcAft>
                      </a:pPr>
                      <a:r>
                        <a:rPr lang="ru-RU" sz="2400" dirty="0">
                          <a:effectLst/>
                          <a:latin typeface="Times New Roman" panose="02020603050405020304" pitchFamily="18" charset="0"/>
                          <a:cs typeface="Times New Roman" panose="02020603050405020304" pitchFamily="18" charset="0"/>
                        </a:rPr>
                        <a:t>6 m </a:t>
                      </a:r>
                      <a:r>
                        <a:rPr lang="ru-RU" sz="2400" dirty="0" err="1">
                          <a:effectLst/>
                          <a:latin typeface="Times New Roman" panose="02020603050405020304" pitchFamily="18" charset="0"/>
                          <a:cs typeface="Times New Roman" panose="02020603050405020304" pitchFamily="18" charset="0"/>
                        </a:rPr>
                        <a:t>çenli</a:t>
                      </a:r>
                      <a:r>
                        <a:rPr lang="ru-RU" sz="2400" dirty="0">
                          <a:effectLst/>
                          <a:latin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cs typeface="Times New Roman" panose="02020603050405020304" pitchFamily="18" charset="0"/>
                        </a:rPr>
                        <a:t>bolanda</a:t>
                      </a:r>
                      <a:endParaRPr lang="ru-RU" sz="1800" dirty="0">
                        <a:effectLst/>
                        <a:latin typeface="Times New Roman" panose="02020603050405020304" pitchFamily="18" charset="0"/>
                        <a:cs typeface="Times New Roman" panose="02020603050405020304" pitchFamily="18" charset="0"/>
                      </a:endParaRPr>
                    </a:p>
                    <a:p>
                      <a:pPr algn="just">
                        <a:spcAft>
                          <a:spcPts val="0"/>
                        </a:spcAft>
                      </a:pPr>
                      <a:r>
                        <a:rPr lang="ru-RU" sz="2400" dirty="0">
                          <a:effectLst/>
                          <a:latin typeface="Times New Roman" panose="02020603050405020304" pitchFamily="18" charset="0"/>
                          <a:cs typeface="Times New Roman" panose="02020603050405020304" pitchFamily="18" charset="0"/>
                        </a:rPr>
                        <a:t>12 m </a:t>
                      </a:r>
                      <a:r>
                        <a:rPr lang="ru-RU" sz="2400" dirty="0" err="1">
                          <a:effectLst/>
                          <a:latin typeface="Times New Roman" panose="02020603050405020304" pitchFamily="18" charset="0"/>
                          <a:cs typeface="Times New Roman" panose="02020603050405020304" pitchFamily="18" charset="0"/>
                        </a:rPr>
                        <a:t>çenli</a:t>
                      </a:r>
                      <a:r>
                        <a:rPr lang="ru-RU" sz="2400" dirty="0">
                          <a:effectLst/>
                          <a:latin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cs typeface="Times New Roman" panose="02020603050405020304" pitchFamily="18" charset="0"/>
                        </a:rPr>
                        <a:t>bolanda</a:t>
                      </a:r>
                      <a:endParaRPr lang="ru-RU" sz="1800" dirty="0">
                        <a:effectLst/>
                        <a:latin typeface="Times New Roman" panose="02020603050405020304" pitchFamily="18" charset="0"/>
                        <a:cs typeface="Times New Roman" panose="02020603050405020304" pitchFamily="18" charset="0"/>
                      </a:endParaRPr>
                    </a:p>
                    <a:p>
                      <a:pPr algn="just">
                        <a:spcAft>
                          <a:spcPts val="0"/>
                        </a:spcAft>
                        <a:tabLst>
                          <a:tab pos="2973705" algn="l"/>
                        </a:tabLst>
                      </a:pPr>
                      <a:r>
                        <a:rPr lang="ru-RU" sz="2400" dirty="0">
                          <a:effectLst/>
                          <a:latin typeface="Times New Roman" panose="02020603050405020304" pitchFamily="18" charset="0"/>
                          <a:cs typeface="Times New Roman" panose="02020603050405020304" pitchFamily="18" charset="0"/>
                        </a:rPr>
                        <a:t>12 </a:t>
                      </a:r>
                      <a:r>
                        <a:rPr lang="ru-RU" sz="2400" dirty="0" err="1">
                          <a:effectLst/>
                          <a:latin typeface="Times New Roman" panose="02020603050405020304" pitchFamily="18" charset="0"/>
                          <a:cs typeface="Times New Roman" panose="02020603050405020304" pitchFamily="18" charset="0"/>
                        </a:rPr>
                        <a:t>metrden</a:t>
                      </a:r>
                      <a:r>
                        <a:rPr lang="ru-RU" sz="2400" dirty="0">
                          <a:effectLst/>
                          <a:latin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cs typeface="Times New Roman" panose="02020603050405020304" pitchFamily="18" charset="0"/>
                        </a:rPr>
                        <a:t>uly</a:t>
                      </a:r>
                      <a:r>
                        <a:rPr lang="ru-RU" sz="2400" dirty="0">
                          <a:effectLst/>
                          <a:latin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cs typeface="Times New Roman" panose="02020603050405020304" pitchFamily="18" charset="0"/>
                        </a:rPr>
                        <a:t>bolanda</a:t>
                      </a:r>
                      <a:r>
                        <a:rPr lang="ru-RU" sz="2400" dirty="0">
                          <a:effectLst/>
                          <a:latin typeface="Times New Roman" panose="02020603050405020304" pitchFamily="18" charset="0"/>
                          <a:cs typeface="Times New Roman" panose="02020603050405020304" pitchFamily="18" charset="0"/>
                        </a:rPr>
                        <a:t>	</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ru-RU" sz="2400">
                          <a:effectLst/>
                        </a:rPr>
                        <a:t>2,5</a:t>
                      </a:r>
                      <a:endParaRPr lang="ru-RU" sz="1800">
                        <a:effectLst/>
                      </a:endParaRPr>
                    </a:p>
                    <a:p>
                      <a:pPr algn="just">
                        <a:spcAft>
                          <a:spcPts val="0"/>
                        </a:spcAft>
                      </a:pPr>
                      <a:r>
                        <a:rPr lang="ru-RU" sz="2400">
                          <a:effectLst/>
                        </a:rPr>
                        <a:t> </a:t>
                      </a:r>
                      <a:endParaRPr lang="ru-RU" sz="1800">
                        <a:effectLst/>
                      </a:endParaRPr>
                    </a:p>
                    <a:p>
                      <a:pPr algn="just">
                        <a:spcAft>
                          <a:spcPts val="0"/>
                        </a:spcAft>
                      </a:pPr>
                      <a:r>
                        <a:rPr lang="sq-AL" sz="2400">
                          <a:effectLst/>
                        </a:rPr>
                        <a:t>4</a:t>
                      </a:r>
                      <a:endParaRPr lang="ru-RU" sz="1800">
                        <a:effectLst/>
                      </a:endParaRPr>
                    </a:p>
                    <a:p>
                      <a:pPr algn="just">
                        <a:spcAft>
                          <a:spcPts val="0"/>
                        </a:spcAft>
                      </a:pPr>
                      <a:r>
                        <a:rPr lang="ru-RU" sz="2400">
                          <a:effectLst/>
                        </a:rPr>
                        <a:t>4</a:t>
                      </a:r>
                      <a:endParaRPr lang="ru-RU" sz="1800">
                        <a:effectLst/>
                      </a:endParaRPr>
                    </a:p>
                    <a:p>
                      <a:pPr algn="just">
                        <a:spcAft>
                          <a:spcPts val="0"/>
                        </a:spcAft>
                      </a:pPr>
                      <a:r>
                        <a:rPr lang="sq-AL" sz="2400">
                          <a:effectLst/>
                        </a:rPr>
                        <a:t>16</a:t>
                      </a:r>
                      <a:endParaRPr lang="ru-RU" sz="1800">
                        <a:effectLst/>
                      </a:endParaRPr>
                    </a:p>
                    <a:p>
                      <a:pPr algn="just">
                        <a:spcAft>
                          <a:spcPts val="0"/>
                        </a:spcAft>
                      </a:pPr>
                      <a:r>
                        <a:rPr lang="ru-RU" sz="2400">
                          <a:effectLst/>
                        </a:rPr>
                        <a:t>16</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ru-RU" sz="2400" dirty="0">
                          <a:effectLst/>
                        </a:rPr>
                        <a:t>1</a:t>
                      </a:r>
                      <a:endParaRPr lang="ru-RU" sz="1800" dirty="0">
                        <a:effectLst/>
                      </a:endParaRPr>
                    </a:p>
                    <a:p>
                      <a:pPr algn="just">
                        <a:spcAft>
                          <a:spcPts val="0"/>
                        </a:spcAft>
                      </a:pPr>
                      <a:r>
                        <a:rPr lang="ru-RU" sz="2400" dirty="0">
                          <a:effectLst/>
                        </a:rPr>
                        <a:t> </a:t>
                      </a:r>
                      <a:endParaRPr lang="ru-RU" sz="1800" dirty="0">
                        <a:effectLst/>
                      </a:endParaRPr>
                    </a:p>
                    <a:p>
                      <a:pPr algn="just">
                        <a:spcAft>
                          <a:spcPts val="0"/>
                        </a:spcAft>
                      </a:pPr>
                      <a:r>
                        <a:rPr lang="sq-AL" sz="2400" dirty="0">
                          <a:effectLst/>
                        </a:rPr>
                        <a:t>1,5</a:t>
                      </a:r>
                      <a:endParaRPr lang="ru-RU" sz="1800" dirty="0">
                        <a:effectLst/>
                      </a:endParaRPr>
                    </a:p>
                    <a:p>
                      <a:pPr algn="just">
                        <a:spcAft>
                          <a:spcPts val="0"/>
                        </a:spcAft>
                      </a:pPr>
                      <a:r>
                        <a:rPr lang="sq-AL" sz="2400" dirty="0">
                          <a:effectLst/>
                        </a:rPr>
                        <a:t>2</a:t>
                      </a:r>
                      <a:r>
                        <a:rPr lang="ru-RU" sz="2400" dirty="0">
                          <a:effectLst/>
                        </a:rPr>
                        <a:t>,5</a:t>
                      </a:r>
                      <a:endParaRPr lang="ru-RU" sz="1800" dirty="0">
                        <a:effectLst/>
                      </a:endParaRPr>
                    </a:p>
                    <a:p>
                      <a:pPr algn="just">
                        <a:spcAft>
                          <a:spcPts val="0"/>
                        </a:spcAft>
                      </a:pPr>
                      <a:r>
                        <a:rPr lang="sq-AL" sz="2400" dirty="0">
                          <a:effectLst/>
                        </a:rPr>
                        <a:t>6</a:t>
                      </a:r>
                      <a:endParaRPr lang="ru-RU" sz="1800" dirty="0">
                        <a:effectLst/>
                      </a:endParaRPr>
                    </a:p>
                    <a:p>
                      <a:pPr algn="just">
                        <a:spcAft>
                          <a:spcPts val="0"/>
                        </a:spcAft>
                      </a:pPr>
                      <a:r>
                        <a:rPr lang="ru-RU" sz="2400" dirty="0">
                          <a:effectLst/>
                        </a:rPr>
                        <a:t>6</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9984981"/>
                  </a:ext>
                </a:extLst>
              </a:tr>
              <a:tr h="346842">
                <a:tc>
                  <a:txBody>
                    <a:bodyPr/>
                    <a:lstStyle/>
                    <a:p>
                      <a:pPr algn="just">
                        <a:spcAft>
                          <a:spcPts val="0"/>
                        </a:spcAft>
                      </a:pPr>
                      <a:r>
                        <a:rPr lang="ru-RU" sz="2400" dirty="0">
                          <a:effectLst/>
                        </a:rPr>
                        <a:t>6</a:t>
                      </a:r>
                      <a:r>
                        <a:rPr lang="sq-AL" sz="2400" dirty="0">
                          <a:effectLst/>
                        </a:rPr>
                        <a:t>.</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sq-AL" sz="2400" dirty="0">
                          <a:effectLst/>
                          <a:latin typeface="Times New Roman" panose="02020603050405020304" pitchFamily="18" charset="0"/>
                          <a:cs typeface="Times New Roman" panose="02020603050405020304" pitchFamily="18" charset="0"/>
                        </a:rPr>
                        <a:t>Daşarda izolirlenmedik howa liniýasy üçin</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ru-RU" sz="2400">
                          <a:effectLst/>
                        </a:rPr>
                        <a:t>16</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ru-RU" sz="2400" dirty="0">
                          <a:effectLst/>
                        </a:rPr>
                        <a:t>6</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58745489"/>
                  </a:ext>
                </a:extLst>
              </a:tr>
            </a:tbl>
          </a:graphicData>
        </a:graphic>
      </p:graphicFrame>
    </p:spTree>
    <p:extLst>
      <p:ext uri="{BB962C8B-B14F-4D97-AF65-F5344CB8AC3E}">
        <p14:creationId xmlns:p14="http://schemas.microsoft.com/office/powerpoint/2010/main" val="14721939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Объект 2"/>
              <p:cNvSpPr>
                <a:spLocks noGrp="1"/>
              </p:cNvSpPr>
              <p:nvPr>
                <p:ph idx="1"/>
              </p:nvPr>
            </p:nvSpPr>
            <p:spPr>
              <a:xfrm>
                <a:off x="463826" y="198783"/>
                <a:ext cx="11304104" cy="6281530"/>
              </a:xfrm>
              <a:solidFill>
                <a:schemeClr val="accent1">
                  <a:lumMod val="20000"/>
                  <a:lumOff val="80000"/>
                </a:schemeClr>
              </a:solidFill>
            </p:spPr>
            <p:txBody>
              <a:bodyPr>
                <a:normAutofit/>
              </a:bodyPr>
              <a:lstStyle/>
              <a:p>
                <a:pPr algn="just"/>
                <a:r>
                  <a:rPr lang="ru-RU" sz="3000" dirty="0" err="1">
                    <a:latin typeface="Times New Roman" panose="02020603050405020304" pitchFamily="18" charset="0"/>
                    <a:cs typeface="Times New Roman" panose="02020603050405020304" pitchFamily="18" charset="0"/>
                  </a:rPr>
                  <a:t>Setden</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akmaly</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diýip</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hasaplanýan</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tok</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amperde</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şu</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aşakdaky</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formuladan</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kesgitlenýär</a:t>
                </a:r>
                <a:endParaRPr lang="ru-RU" sz="3000" dirty="0">
                  <a:latin typeface="Times New Roman" panose="02020603050405020304" pitchFamily="18" charset="0"/>
                  <a:cs typeface="Times New Roman" panose="02020603050405020304" pitchFamily="18" charset="0"/>
                </a:endParaRPr>
              </a:p>
              <a:p>
                <a:pPr algn="just"/>
                <a:r>
                  <a:rPr lang="sq-AL"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I</a:t>
                </a:r>
                <a:r>
                  <a:rPr lang="ru-RU" sz="3000" baseline="-25000" dirty="0" err="1">
                    <a:latin typeface="Times New Roman" panose="02020603050405020304" pitchFamily="18" charset="0"/>
                    <a:cs typeface="Times New Roman" panose="02020603050405020304" pitchFamily="18" charset="0"/>
                  </a:rPr>
                  <a:t>p</a:t>
                </a:r>
                <a:r>
                  <a:rPr lang="ru-RU" sz="3000" dirty="0">
                    <a:latin typeface="Times New Roman" panose="02020603050405020304" pitchFamily="18" charset="0"/>
                    <a:cs typeface="Times New Roman" panose="02020603050405020304" pitchFamily="18" charset="0"/>
                  </a:rPr>
                  <a:t>=</a:t>
                </a:r>
                <a:r>
                  <a:rPr lang="ru-RU" sz="3000" dirty="0" err="1">
                    <a:latin typeface="Times New Roman" panose="02020603050405020304" pitchFamily="18" charset="0"/>
                    <a:cs typeface="Times New Roman" panose="02020603050405020304" pitchFamily="18" charset="0"/>
                  </a:rPr>
                  <a:t>K</a:t>
                </a:r>
                <a:r>
                  <a:rPr lang="ru-RU" sz="3000" baseline="-25000" dirty="0" err="1">
                    <a:latin typeface="Times New Roman" panose="02020603050405020304" pitchFamily="18" charset="0"/>
                    <a:cs typeface="Times New Roman" panose="02020603050405020304" pitchFamily="18" charset="0"/>
                  </a:rPr>
                  <a:t>c</a:t>
                </a:r>
                <a:r>
                  <a:rPr lang="ru-RU" sz="3000" dirty="0">
                    <a:latin typeface="Times New Roman" panose="02020603050405020304" pitchFamily="18" charset="0"/>
                    <a:cs typeface="Times New Roman" panose="02020603050405020304" pitchFamily="18" charset="0"/>
                  </a:rPr>
                  <a:t> </a:t>
                </a:r>
                <a:r>
                  <a:rPr lang="ru-RU" sz="3000" baseline="30000" dirty="0">
                    <a:latin typeface="Times New Roman" panose="02020603050405020304" pitchFamily="18" charset="0"/>
                    <a:cs typeface="Times New Roman" panose="02020603050405020304" pitchFamily="18" charset="0"/>
                  </a:rPr>
                  <a:t>. </a:t>
                </a:r>
                <a:r>
                  <a:rPr lang="ru-RU" sz="3000" dirty="0">
                    <a:latin typeface="Times New Roman" panose="02020603050405020304" pitchFamily="18" charset="0"/>
                    <a:cs typeface="Times New Roman" panose="02020603050405020304" pitchFamily="18" charset="0"/>
                  </a:rPr>
                  <a:t>K </a:t>
                </a:r>
                <a:r>
                  <a:rPr lang="ru-RU" sz="3000" baseline="30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P</a:t>
                </a:r>
                <a:r>
                  <a:rPr lang="ru-RU" sz="3000" baseline="-25000" dirty="0" err="1">
                    <a:latin typeface="Times New Roman" panose="02020603050405020304" pitchFamily="18" charset="0"/>
                    <a:cs typeface="Times New Roman" panose="02020603050405020304" pitchFamily="18" charset="0"/>
                  </a:rPr>
                  <a:t>y</a:t>
                </a:r>
                <a:r>
                  <a:rPr lang="ru-RU" sz="3000" baseline="-25000" dirty="0">
                    <a:latin typeface="Times New Roman" panose="02020603050405020304" pitchFamily="18" charset="0"/>
                    <a:cs typeface="Times New Roman" panose="02020603050405020304" pitchFamily="18" charset="0"/>
                  </a:rPr>
                  <a:t>     </a:t>
                </a:r>
                <a:r>
                  <a:rPr lang="ru-RU" sz="3000" dirty="0">
                    <a:latin typeface="Times New Roman" panose="02020603050405020304" pitchFamily="18" charset="0"/>
                    <a:cs typeface="Times New Roman" panose="02020603050405020304" pitchFamily="18" charset="0"/>
                  </a:rPr>
                  <a:t>   </a:t>
                </a:r>
                <a:r>
                  <a:rPr lang="sq-AL" sz="3000" dirty="0">
                    <a:latin typeface="Times New Roman" panose="02020603050405020304" pitchFamily="18" charset="0"/>
                    <a:cs typeface="Times New Roman" panose="02020603050405020304" pitchFamily="18" charset="0"/>
                  </a:rPr>
                  <a:t>                          </a:t>
                </a:r>
                <a:r>
                  <a:rPr lang="ru-RU" sz="3000" dirty="0">
                    <a:latin typeface="Times New Roman" panose="02020603050405020304" pitchFamily="18" charset="0"/>
                    <a:cs typeface="Times New Roman" panose="02020603050405020304" pitchFamily="18" charset="0"/>
                  </a:rPr>
                  <a:t>    (4.4</a:t>
                </a:r>
                <a:r>
                  <a:rPr lang="ru-RU" sz="3000" dirty="0" smtClean="0">
                    <a:latin typeface="Times New Roman" panose="02020603050405020304" pitchFamily="18" charset="0"/>
                    <a:cs typeface="Times New Roman" panose="02020603050405020304" pitchFamily="18" charset="0"/>
                  </a:rPr>
                  <a:t>)</a:t>
                </a:r>
                <a:endParaRPr lang="ru-RU" sz="3000" dirty="0">
                  <a:latin typeface="Times New Roman" panose="02020603050405020304" pitchFamily="18" charset="0"/>
                  <a:cs typeface="Times New Roman" panose="02020603050405020304" pitchFamily="18" charset="0"/>
                </a:endParaRPr>
              </a:p>
              <a:p>
                <a:pPr algn="just"/>
                <a:r>
                  <a:rPr lang="ru-RU" sz="3000" dirty="0" err="1">
                    <a:latin typeface="Times New Roman" panose="02020603050405020304" pitchFamily="18" charset="0"/>
                    <a:cs typeface="Times New Roman" panose="02020603050405020304" pitchFamily="18" charset="0"/>
                  </a:rPr>
                  <a:t>Bu</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ýerde</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P</a:t>
                </a:r>
                <a:r>
                  <a:rPr lang="ru-RU" sz="3000" baseline="-25000" dirty="0" err="1">
                    <a:latin typeface="Times New Roman" panose="02020603050405020304" pitchFamily="18" charset="0"/>
                    <a:cs typeface="Times New Roman" panose="02020603050405020304" pitchFamily="18" charset="0"/>
                  </a:rPr>
                  <a:t>y</a:t>
                </a:r>
                <a:r>
                  <a:rPr lang="ru-RU" sz="3000" dirty="0">
                    <a:latin typeface="Times New Roman" panose="02020603050405020304" pitchFamily="18" charset="0"/>
                    <a:cs typeface="Times New Roman" panose="02020603050405020304" pitchFamily="18" charset="0"/>
                  </a:rPr>
                  <a:t> – </a:t>
                </a:r>
                <a:r>
                  <a:rPr lang="ru-RU" sz="3000" dirty="0" err="1">
                    <a:latin typeface="Times New Roman" panose="02020603050405020304" pitchFamily="18" charset="0"/>
                    <a:cs typeface="Times New Roman" panose="02020603050405020304" pitchFamily="18" charset="0"/>
                  </a:rPr>
                  <a:t>ähli</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swetilnikleriň</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ykrar</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edilen</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doly</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kuwwatlarynyň</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jemi</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kWt</a:t>
                </a:r>
                <a:r>
                  <a:rPr lang="ru-RU" sz="3000" dirty="0">
                    <a:latin typeface="Times New Roman" panose="02020603050405020304" pitchFamily="18" charset="0"/>
                    <a:cs typeface="Times New Roman" panose="02020603050405020304" pitchFamily="18" charset="0"/>
                  </a:rPr>
                  <a:t>],  </a:t>
                </a:r>
                <a14:m>
                  <m:oMath xmlns:m="http://schemas.openxmlformats.org/officeDocument/2006/math">
                    <m:r>
                      <a:rPr lang="ru-RU" sz="3000" i="1"/>
                      <m:t>𝐾</m:t>
                    </m:r>
                    <m:r>
                      <a:rPr lang="ru-RU" sz="3000" i="1"/>
                      <m:t>=</m:t>
                    </m:r>
                    <m:r>
                      <m:rPr>
                        <m:sty m:val="p"/>
                      </m:rPr>
                      <a:rPr lang="ru-RU" sz="3000" baseline="-25000"/>
                      <m:t>c</m:t>
                    </m:r>
                    <m:r>
                      <a:rPr lang="ru-RU" sz="3000" i="1"/>
                      <m:t>𝑜𝑠</m:t>
                    </m:r>
                    <m:r>
                      <a:rPr lang="ru-RU" sz="3000" i="1"/>
                      <m:t>𝜑</m:t>
                    </m:r>
                  </m:oMath>
                </a14:m>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kuwwat</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koeffisenti</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Kc-işleg</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koeffisiýenti</a:t>
                </a:r>
                <a:r>
                  <a:rPr lang="sq-AL" sz="3000" dirty="0">
                    <a:latin typeface="Times New Roman" panose="02020603050405020304" pitchFamily="18" charset="0"/>
                    <a:cs typeface="Times New Roman" panose="02020603050405020304" pitchFamily="18" charset="0"/>
                  </a:rPr>
                  <a:t>.</a:t>
                </a:r>
                <a:endParaRPr lang="ru-RU" sz="3000" dirty="0">
                  <a:latin typeface="Times New Roman" panose="02020603050405020304" pitchFamily="18" charset="0"/>
                  <a:cs typeface="Times New Roman" panose="02020603050405020304" pitchFamily="18" charset="0"/>
                </a:endParaRPr>
              </a:p>
              <a:p>
                <a:pPr algn="just"/>
                <a:r>
                  <a:rPr lang="ru-RU" sz="3000" dirty="0" err="1">
                    <a:latin typeface="Times New Roman" panose="02020603050405020304" pitchFamily="18" charset="0"/>
                    <a:cs typeface="Times New Roman" panose="02020603050405020304" pitchFamily="18" charset="0"/>
                  </a:rPr>
                  <a:t>Ykrar</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edilen</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Py</a:t>
                </a:r>
                <a:r>
                  <a:rPr lang="ru-RU" sz="3000" dirty="0">
                    <a:latin typeface="Times New Roman" panose="02020603050405020304" pitchFamily="18" charset="0"/>
                    <a:cs typeface="Times New Roman" panose="02020603050405020304" pitchFamily="18" charset="0"/>
                  </a:rPr>
                  <a:t> – </a:t>
                </a:r>
                <a:r>
                  <a:rPr lang="ru-RU" sz="3000" dirty="0" err="1">
                    <a:latin typeface="Times New Roman" panose="02020603050405020304" pitchFamily="18" charset="0"/>
                    <a:cs typeface="Times New Roman" panose="02020603050405020304" pitchFamily="18" charset="0"/>
                  </a:rPr>
                  <a:t>kuwwatyň</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hasaplanyşyna</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bir</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mysal</a:t>
                </a:r>
                <a:r>
                  <a:rPr lang="ru-RU" sz="3000" dirty="0">
                    <a:latin typeface="Times New Roman" panose="02020603050405020304" pitchFamily="18" charset="0"/>
                    <a:cs typeface="Times New Roman" panose="02020603050405020304" pitchFamily="18" charset="0"/>
                  </a:rPr>
                  <a:t>: 200 </a:t>
                </a:r>
                <a:r>
                  <a:rPr lang="ru-RU" sz="3000" dirty="0" err="1">
                    <a:latin typeface="Times New Roman" panose="02020603050405020304" pitchFamily="18" charset="0"/>
                    <a:cs typeface="Times New Roman" panose="02020603050405020304" pitchFamily="18" charset="0"/>
                  </a:rPr>
                  <a:t>sany</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kuwwaty</a:t>
                </a:r>
                <a:r>
                  <a:rPr lang="ru-RU" sz="3000" dirty="0">
                    <a:latin typeface="Times New Roman" panose="02020603050405020304" pitchFamily="18" charset="0"/>
                    <a:cs typeface="Times New Roman" panose="02020603050405020304" pitchFamily="18" charset="0"/>
                  </a:rPr>
                  <a:t> 40 </a:t>
                </a:r>
                <a:r>
                  <a:rPr lang="ru-RU" sz="3000" dirty="0" err="1">
                    <a:latin typeface="Times New Roman" panose="02020603050405020304" pitchFamily="18" charset="0"/>
                    <a:cs typeface="Times New Roman" panose="02020603050405020304" pitchFamily="18" charset="0"/>
                  </a:rPr>
                  <a:t>watly</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lýuminesent</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çyranyň</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ätiýaçlik</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koeffisiýentini</a:t>
                </a:r>
                <a:r>
                  <a:rPr lang="ru-RU" sz="3000" dirty="0">
                    <a:latin typeface="Times New Roman" panose="02020603050405020304" pitchFamily="18" charset="0"/>
                    <a:cs typeface="Times New Roman" panose="02020603050405020304" pitchFamily="18" charset="0"/>
                  </a:rPr>
                  <a:t> K=1,2 </a:t>
                </a:r>
                <a:r>
                  <a:rPr lang="ru-RU" sz="3000" dirty="0" err="1">
                    <a:latin typeface="Times New Roman" panose="02020603050405020304" pitchFamily="18" charset="0"/>
                    <a:cs typeface="Times New Roman" panose="02020603050405020304" pitchFamily="18" charset="0"/>
                  </a:rPr>
                  <a:t>diýip</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kabul</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edilende</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Py-kuwwaty</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hasaplamaly</a:t>
                </a:r>
                <a:r>
                  <a:rPr lang="ru-RU" sz="3000" dirty="0">
                    <a:latin typeface="Times New Roman" panose="02020603050405020304" pitchFamily="18" charset="0"/>
                    <a:cs typeface="Times New Roman" panose="02020603050405020304" pitchFamily="18" charset="0"/>
                  </a:rPr>
                  <a:t>.</a:t>
                </a:r>
              </a:p>
              <a:p>
                <a:pPr algn="just"/>
                <a:r>
                  <a:rPr lang="sq-AL" sz="3000" dirty="0">
                    <a:latin typeface="Times New Roman" panose="02020603050405020304" pitchFamily="18" charset="0"/>
                    <a:cs typeface="Times New Roman" panose="02020603050405020304" pitchFamily="18" charset="0"/>
                  </a:rPr>
                  <a:t> </a:t>
                </a:r>
                <a:endParaRPr lang="ru-RU" sz="3000" dirty="0">
                  <a:latin typeface="Times New Roman" panose="02020603050405020304" pitchFamily="18" charset="0"/>
                  <a:cs typeface="Times New Roman" panose="02020603050405020304" pitchFamily="18" charset="0"/>
                </a:endParaRPr>
              </a:p>
              <a:p>
                <a:pPr algn="just"/>
                <a:r>
                  <a:rPr lang="ru-RU" sz="3000" dirty="0" err="1">
                    <a:latin typeface="Times New Roman" panose="02020603050405020304" pitchFamily="18" charset="0"/>
                    <a:cs typeface="Times New Roman" panose="02020603050405020304" pitchFamily="18" charset="0"/>
                  </a:rPr>
                  <a:t>Py</a:t>
                </a:r>
                <a:r>
                  <a:rPr lang="ru-RU" sz="3000" dirty="0">
                    <a:latin typeface="Times New Roman" panose="02020603050405020304" pitchFamily="18" charset="0"/>
                    <a:cs typeface="Times New Roman" panose="02020603050405020304" pitchFamily="18" charset="0"/>
                  </a:rPr>
                  <a:t>=200</a:t>
                </a:r>
                <a:r>
                  <a:rPr lang="ru-RU" sz="3000" baseline="30000" dirty="0">
                    <a:latin typeface="Times New Roman" panose="02020603050405020304" pitchFamily="18" charset="0"/>
                    <a:cs typeface="Times New Roman" panose="02020603050405020304" pitchFamily="18" charset="0"/>
                  </a:rPr>
                  <a:t>.</a:t>
                </a:r>
                <a:r>
                  <a:rPr lang="ru-RU" sz="3000" dirty="0">
                    <a:latin typeface="Times New Roman" panose="02020603050405020304" pitchFamily="18" charset="0"/>
                    <a:cs typeface="Times New Roman" panose="02020603050405020304" pitchFamily="18" charset="0"/>
                  </a:rPr>
                  <a:t>40</a:t>
                </a:r>
                <a:r>
                  <a:rPr lang="ru-RU" sz="3000" baseline="30000" dirty="0">
                    <a:latin typeface="Times New Roman" panose="02020603050405020304" pitchFamily="18" charset="0"/>
                    <a:cs typeface="Times New Roman" panose="02020603050405020304" pitchFamily="18" charset="0"/>
                  </a:rPr>
                  <a:t>.</a:t>
                </a:r>
                <a:r>
                  <a:rPr lang="ru-RU" sz="3000" dirty="0">
                    <a:latin typeface="Times New Roman" panose="02020603050405020304" pitchFamily="18" charset="0"/>
                    <a:cs typeface="Times New Roman" panose="02020603050405020304" pitchFamily="18" charset="0"/>
                  </a:rPr>
                  <a:t>1,2=9600 </a:t>
                </a:r>
                <a:r>
                  <a:rPr lang="ru-RU" sz="3000" dirty="0" err="1">
                    <a:latin typeface="Times New Roman" panose="02020603050405020304" pitchFamily="18" charset="0"/>
                    <a:cs typeface="Times New Roman" panose="02020603050405020304" pitchFamily="18" charset="0"/>
                  </a:rPr>
                  <a:t>wt</a:t>
                </a:r>
                <a:r>
                  <a:rPr lang="ru-RU" sz="3000" dirty="0">
                    <a:latin typeface="Times New Roman" panose="02020603050405020304" pitchFamily="18" charset="0"/>
                    <a:cs typeface="Times New Roman" panose="02020603050405020304" pitchFamily="18" charset="0"/>
                  </a:rPr>
                  <a:t>=9,6 </a:t>
                </a:r>
                <a:r>
                  <a:rPr lang="ru-RU" sz="3000" dirty="0" err="1">
                    <a:latin typeface="Times New Roman" panose="02020603050405020304" pitchFamily="18" charset="0"/>
                    <a:cs typeface="Times New Roman" panose="02020603050405020304" pitchFamily="18" charset="0"/>
                  </a:rPr>
                  <a:t>kWt</a:t>
                </a:r>
                <a:r>
                  <a:rPr lang="ru-RU" sz="3000" dirty="0" smtClean="0">
                    <a:latin typeface="Times New Roman" panose="02020603050405020304" pitchFamily="18" charset="0"/>
                    <a:cs typeface="Times New Roman" panose="02020603050405020304" pitchFamily="18" charset="0"/>
                  </a:rPr>
                  <a:t>.</a:t>
                </a:r>
                <a:endParaRPr lang="ru-RU" sz="3000" dirty="0">
                  <a:latin typeface="Times New Roman" panose="02020603050405020304" pitchFamily="18" charset="0"/>
                  <a:cs typeface="Times New Roman" panose="02020603050405020304" pitchFamily="18" charset="0"/>
                </a:endParaRPr>
              </a:p>
              <a:p>
                <a:pPr algn="just"/>
                <a:r>
                  <a:rPr lang="ru-RU" sz="3000" dirty="0" err="1">
                    <a:latin typeface="Times New Roman" panose="02020603050405020304" pitchFamily="18" charset="0"/>
                    <a:cs typeface="Times New Roman" panose="02020603050405020304" pitchFamily="18" charset="0"/>
                  </a:rPr>
                  <a:t>Gurulýan</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jaýlaryň</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niýetlenişine</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görä</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isleg</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koeffisiýenti-de</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dürli-dürli</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bahalara</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eýe</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bolýar</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Isleg</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koeffisiýentleriň</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bolmaly</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san</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bahalary</a:t>
                </a:r>
                <a:r>
                  <a:rPr lang="ru-RU" sz="3000" dirty="0">
                    <a:latin typeface="Times New Roman" panose="02020603050405020304" pitchFamily="18" charset="0"/>
                    <a:cs typeface="Times New Roman" panose="02020603050405020304" pitchFamily="18" charset="0"/>
                  </a:rPr>
                  <a:t> 4.2-nji </a:t>
                </a:r>
                <a:r>
                  <a:rPr lang="ru-RU" sz="3000" dirty="0" err="1">
                    <a:latin typeface="Times New Roman" panose="02020603050405020304" pitchFamily="18" charset="0"/>
                    <a:cs typeface="Times New Roman" panose="02020603050405020304" pitchFamily="18" charset="0"/>
                  </a:rPr>
                  <a:t>tablisada</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ýerleşdirildi</a:t>
                </a:r>
                <a:r>
                  <a:rPr lang="ru-RU" sz="3000" dirty="0">
                    <a:latin typeface="Times New Roman" panose="02020603050405020304" pitchFamily="18" charset="0"/>
                    <a:cs typeface="Times New Roman" panose="02020603050405020304" pitchFamily="18" charset="0"/>
                  </a:rPr>
                  <a:t>.</a:t>
                </a:r>
              </a:p>
              <a:p>
                <a:endParaRPr lang="ru-RU" dirty="0"/>
              </a:p>
            </p:txBody>
          </p:sp>
        </mc:Choice>
        <mc:Fallback>
          <p:sp>
            <p:nvSpPr>
              <p:cNvPr id="3" name="Объект 2"/>
              <p:cNvSpPr>
                <a:spLocks noGrp="1" noRot="1" noChangeAspect="1" noMove="1" noResize="1" noEditPoints="1" noAdjustHandles="1" noChangeArrowheads="1" noChangeShapeType="1" noTextEdit="1"/>
              </p:cNvSpPr>
              <p:nvPr>
                <p:ph idx="1"/>
              </p:nvPr>
            </p:nvSpPr>
            <p:spPr>
              <a:xfrm>
                <a:off x="463826" y="198783"/>
                <a:ext cx="11304104" cy="6281530"/>
              </a:xfrm>
              <a:blipFill>
                <a:blip r:embed="rId2"/>
                <a:stretch>
                  <a:fillRect l="-1079" t="-1942" r="-1294" b="-1845"/>
                </a:stretch>
              </a:blipFill>
            </p:spPr>
            <p:txBody>
              <a:bodyPr/>
              <a:lstStyle/>
              <a:p>
                <a:r>
                  <a:rPr lang="ru-RU">
                    <a:noFill/>
                  </a:rPr>
                  <a:t> </a:t>
                </a:r>
              </a:p>
            </p:txBody>
          </p:sp>
        </mc:Fallback>
      </mc:AlternateContent>
    </p:spTree>
    <p:extLst>
      <p:ext uri="{BB962C8B-B14F-4D97-AF65-F5344CB8AC3E}">
        <p14:creationId xmlns:p14="http://schemas.microsoft.com/office/powerpoint/2010/main" val="2771708306"/>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5709</TotalTime>
  <Words>856</Words>
  <Application>Microsoft Office PowerPoint</Application>
  <PresentationFormat>Широкоэкранный</PresentationFormat>
  <Paragraphs>106</Paragraphs>
  <Slides>11</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11</vt:i4>
      </vt:variant>
    </vt:vector>
  </HeadingPairs>
  <TitlesOfParts>
    <vt:vector size="16" baseType="lpstr">
      <vt:lpstr>Arial</vt:lpstr>
      <vt:lpstr>Calibri</vt:lpstr>
      <vt:lpstr>Calibri Light</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Metrologiki derňew shemalary 1. Döwlet metrologiki shema 2. Metrologiki derňew döwründe geçirilýän çäreler</dc:title>
  <dc:creator>Аманов Гуйчгельды</dc:creator>
  <cp:lastModifiedBy>Пользователь</cp:lastModifiedBy>
  <cp:revision>38</cp:revision>
  <dcterms:created xsi:type="dcterms:W3CDTF">2020-12-30T08:40:54Z</dcterms:created>
  <dcterms:modified xsi:type="dcterms:W3CDTF">2021-05-04T03:29:16Z</dcterms:modified>
</cp:coreProperties>
</file>