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0" r:id="rId5"/>
    <p:sldId id="279" r:id="rId6"/>
    <p:sldId id="298" r:id="rId7"/>
    <p:sldId id="324" r:id="rId8"/>
    <p:sldId id="325" r:id="rId9"/>
    <p:sldId id="327" r:id="rId10"/>
    <p:sldId id="326" r:id="rId11"/>
    <p:sldId id="260" r:id="rId12"/>
    <p:sldId id="330" r:id="rId13"/>
    <p:sldId id="329" r:id="rId14"/>
    <p:sldId id="328" r:id="rId15"/>
    <p:sldId id="262" r:id="rId16"/>
    <p:sldId id="316" r:id="rId17"/>
    <p:sldId id="318" r:id="rId18"/>
    <p:sldId id="321" r:id="rId19"/>
    <p:sldId id="320" r:id="rId20"/>
    <p:sldId id="319" r:id="rId21"/>
    <p:sldId id="323" r:id="rId22"/>
    <p:sldId id="263" r:id="rId23"/>
    <p:sldId id="322" r:id="rId24"/>
    <p:sldId id="315"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21.09.2019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21.09.2019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21.09.2019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21.09.2019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21.09.2019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21.09.2019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21.09.2019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21.09.2019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05608" y="1028700"/>
            <a:ext cx="10928838" cy="2963006"/>
          </a:xfrm>
        </p:spPr>
        <p:txBody>
          <a:bodyPr>
            <a:normAutofit/>
          </a:bodyPr>
          <a:lstStyle/>
          <a:p>
            <a:pPr>
              <a:lnSpc>
                <a:spcPct val="115000"/>
              </a:lnSpc>
              <a:spcAft>
                <a:spcPts val="1000"/>
              </a:spcAft>
            </a:pPr>
            <a:r>
              <a:rPr lang="tk-TM"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en-US" b="1" dirty="0" err="1">
                <a:latin typeface="Times New Roman" panose="02020603050405020304" pitchFamily="18" charset="0"/>
                <a:ea typeface="Times New Roman" panose="02020603050405020304" pitchFamily="18" charset="0"/>
              </a:rPr>
              <a:t>Geodeziýada</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ulanylýan</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koordinatalar</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ulgamlary</a:t>
            </a:r>
            <a:r>
              <a:rPr lang="tk-TM" b="1" dirty="0" smtClean="0">
                <a:latin typeface="Times New Roman" panose="02020603050405020304" pitchFamily="18" charset="0"/>
                <a:ea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55844"/>
          </a:xfrm>
        </p:spPr>
        <p:txBody>
          <a:bodyPr>
            <a:normAutofit fontScale="90000"/>
          </a:bodyPr>
          <a:lstStyle/>
          <a:p>
            <a:endParaRPr lang="ru-RU" dirty="0"/>
          </a:p>
        </p:txBody>
      </p:sp>
      <p:sp>
        <p:nvSpPr>
          <p:cNvPr id="3" name="Объект 2"/>
          <p:cNvSpPr>
            <a:spLocks noGrp="1"/>
          </p:cNvSpPr>
          <p:nvPr>
            <p:ph idx="1"/>
          </p:nvPr>
        </p:nvSpPr>
        <p:spPr>
          <a:xfrm>
            <a:off x="838200" y="923192"/>
            <a:ext cx="10515600" cy="5407270"/>
          </a:xfrm>
        </p:spPr>
        <p:txBody>
          <a:bodyPr>
            <a:normAutofit lnSpcReduction="10000"/>
          </a:bodyPr>
          <a:lstStyle/>
          <a:p>
            <a:pPr algn="just"/>
            <a:r>
              <a:rPr lang="tk-TM" dirty="0" smtClean="0"/>
              <a:t>   </a:t>
            </a:r>
            <a:r>
              <a:rPr lang="en-US" sz="3000" dirty="0" smtClean="0"/>
              <a:t>Ýeriň </a:t>
            </a:r>
            <a:r>
              <a:rPr lang="en-US" sz="3000" dirty="0" err="1"/>
              <a:t>üstündäki</a:t>
            </a:r>
            <a:r>
              <a:rPr lang="en-US" sz="3000" dirty="0"/>
              <a:t> </a:t>
            </a:r>
            <a:r>
              <a:rPr lang="en-US" sz="3000" dirty="0" err="1"/>
              <a:t>nokadyň</a:t>
            </a:r>
            <a:r>
              <a:rPr lang="en-US" sz="3000" dirty="0"/>
              <a:t> </a:t>
            </a:r>
            <a:r>
              <a:rPr lang="en-US" sz="3000" dirty="0" err="1"/>
              <a:t>geodeziki</a:t>
            </a:r>
            <a:r>
              <a:rPr lang="en-US" sz="3000" dirty="0"/>
              <a:t> </a:t>
            </a:r>
            <a:r>
              <a:rPr lang="en-US" sz="3000" dirty="0" err="1"/>
              <a:t>beýikligi</a:t>
            </a:r>
            <a:r>
              <a:rPr lang="en-US" sz="3000" dirty="0"/>
              <a:t> (Hg), </a:t>
            </a:r>
            <a:r>
              <a:rPr lang="en-US" sz="3000" dirty="0" err="1"/>
              <a:t>bu</a:t>
            </a:r>
            <a:r>
              <a:rPr lang="en-US" sz="3000" dirty="0"/>
              <a:t> </a:t>
            </a:r>
            <a:r>
              <a:rPr lang="en-US" sz="3000" dirty="0" err="1"/>
              <a:t>nokatdan</a:t>
            </a:r>
            <a:r>
              <a:rPr lang="en-US" sz="3000" dirty="0"/>
              <a:t> </a:t>
            </a:r>
            <a:r>
              <a:rPr lang="en-US" sz="3000" dirty="0" err="1"/>
              <a:t>ellipsoidiň</a:t>
            </a:r>
            <a:r>
              <a:rPr lang="en-US" sz="3000" dirty="0"/>
              <a:t> </a:t>
            </a:r>
            <a:r>
              <a:rPr lang="en-US" sz="3000" dirty="0" err="1"/>
              <a:t>üstüne</a:t>
            </a:r>
            <a:r>
              <a:rPr lang="en-US" sz="3000" dirty="0"/>
              <a:t> </a:t>
            </a:r>
            <a:r>
              <a:rPr lang="en-US" sz="3000" dirty="0" err="1"/>
              <a:t>çenli</a:t>
            </a:r>
            <a:r>
              <a:rPr lang="en-US" sz="3000" dirty="0"/>
              <a:t> </a:t>
            </a:r>
            <a:r>
              <a:rPr lang="en-US" sz="3000" dirty="0" err="1"/>
              <a:t>bolan</a:t>
            </a:r>
            <a:r>
              <a:rPr lang="en-US" sz="3000" dirty="0"/>
              <a:t> </a:t>
            </a:r>
            <a:r>
              <a:rPr lang="en-US" sz="3000" dirty="0" err="1"/>
              <a:t>normalyň</a:t>
            </a:r>
            <a:r>
              <a:rPr lang="en-US" sz="3000" dirty="0"/>
              <a:t> (Mm) </a:t>
            </a:r>
            <a:r>
              <a:rPr lang="en-US" sz="3000" dirty="0" err="1"/>
              <a:t>uzynlygy</a:t>
            </a:r>
            <a:r>
              <a:rPr lang="en-US" sz="3000" dirty="0"/>
              <a:t> </a:t>
            </a:r>
            <a:r>
              <a:rPr lang="en-US" sz="3000" dirty="0" err="1"/>
              <a:t>bilen</a:t>
            </a:r>
            <a:r>
              <a:rPr lang="en-US" sz="3000" dirty="0"/>
              <a:t> </a:t>
            </a:r>
            <a:r>
              <a:rPr lang="en-US" sz="3000" dirty="0" err="1"/>
              <a:t>häsiýetlenýär</a:t>
            </a:r>
            <a:r>
              <a:rPr lang="en-US" sz="3000" dirty="0"/>
              <a:t>. </a:t>
            </a:r>
            <a:r>
              <a:rPr lang="en-US" sz="3000" dirty="0" err="1"/>
              <a:t>Ýöne</a:t>
            </a:r>
            <a:r>
              <a:rPr lang="en-US" sz="3000" dirty="0"/>
              <a:t>, </a:t>
            </a:r>
            <a:r>
              <a:rPr lang="en-US" sz="3000" dirty="0" err="1"/>
              <a:t>ýeriň</a:t>
            </a:r>
            <a:r>
              <a:rPr lang="en-US" sz="3000" dirty="0"/>
              <a:t> </a:t>
            </a:r>
            <a:r>
              <a:rPr lang="en-US" sz="3000" dirty="0" err="1"/>
              <a:t>üstündäki</a:t>
            </a:r>
            <a:r>
              <a:rPr lang="en-US" sz="3000" dirty="0"/>
              <a:t> </a:t>
            </a:r>
            <a:r>
              <a:rPr lang="en-US" sz="3000" dirty="0" err="1"/>
              <a:t>nokadyň</a:t>
            </a:r>
            <a:r>
              <a:rPr lang="en-US" sz="3000" dirty="0"/>
              <a:t> </a:t>
            </a:r>
            <a:r>
              <a:rPr lang="en-US" sz="3000" dirty="0" err="1"/>
              <a:t>beýikligini</a:t>
            </a:r>
            <a:r>
              <a:rPr lang="en-US" sz="3000" dirty="0"/>
              <a:t> </a:t>
            </a:r>
            <a:r>
              <a:rPr lang="en-US" sz="3000" dirty="0" err="1"/>
              <a:t>kesgitlemekde</a:t>
            </a:r>
            <a:r>
              <a:rPr lang="en-US" sz="3000" dirty="0"/>
              <a:t>, </a:t>
            </a:r>
            <a:r>
              <a:rPr lang="en-US" sz="3000" dirty="0" err="1"/>
              <a:t>ellipsoidiň</a:t>
            </a:r>
            <a:r>
              <a:rPr lang="en-US" sz="3000" dirty="0"/>
              <a:t> </a:t>
            </a:r>
            <a:r>
              <a:rPr lang="en-US" sz="3000" dirty="0" err="1"/>
              <a:t>üsti</a:t>
            </a:r>
            <a:r>
              <a:rPr lang="en-US" sz="3000" dirty="0"/>
              <a:t> </a:t>
            </a:r>
            <a:r>
              <a:rPr lang="en-US" sz="3000" dirty="0" err="1"/>
              <a:t>däl</a:t>
            </a:r>
            <a:r>
              <a:rPr lang="en-US" sz="3000" dirty="0"/>
              <a:t>-de, </a:t>
            </a:r>
            <a:r>
              <a:rPr lang="en-US" sz="3000" dirty="0" err="1"/>
              <a:t>eýsem</a:t>
            </a:r>
            <a:r>
              <a:rPr lang="en-US" sz="3000" dirty="0"/>
              <a:t> </a:t>
            </a:r>
            <a:r>
              <a:rPr lang="en-US" sz="3000" dirty="0" err="1"/>
              <a:t>geoidiň</a:t>
            </a:r>
            <a:r>
              <a:rPr lang="en-US" sz="3000" dirty="0"/>
              <a:t> </a:t>
            </a:r>
            <a:r>
              <a:rPr lang="en-US" sz="3000" dirty="0" err="1"/>
              <a:t>üsti</a:t>
            </a:r>
            <a:r>
              <a:rPr lang="en-US" sz="3000" dirty="0"/>
              <a:t> </a:t>
            </a:r>
            <a:r>
              <a:rPr lang="en-US" sz="3000" dirty="0" err="1"/>
              <a:t>başlangyç</a:t>
            </a:r>
            <a:r>
              <a:rPr lang="en-US" sz="3000" dirty="0"/>
              <a:t> </a:t>
            </a:r>
            <a:r>
              <a:rPr lang="en-US" sz="3000" dirty="0" err="1"/>
              <a:t>diýlip</a:t>
            </a:r>
            <a:r>
              <a:rPr lang="en-US" sz="3000" dirty="0"/>
              <a:t> </a:t>
            </a:r>
            <a:r>
              <a:rPr lang="en-US" sz="3000" dirty="0" err="1"/>
              <a:t>kabul</a:t>
            </a:r>
            <a:r>
              <a:rPr lang="en-US" sz="3000" dirty="0"/>
              <a:t> </a:t>
            </a:r>
            <a:r>
              <a:rPr lang="en-US" sz="3000" dirty="0" err="1"/>
              <a:t>edilýär</a:t>
            </a:r>
            <a:r>
              <a:rPr lang="en-US" sz="3000" dirty="0"/>
              <a:t>. </a:t>
            </a:r>
            <a:r>
              <a:rPr lang="en-US" sz="3000" dirty="0" err="1"/>
              <a:t>Geoidiň</a:t>
            </a:r>
            <a:r>
              <a:rPr lang="en-US" sz="3000" dirty="0"/>
              <a:t> </a:t>
            </a:r>
            <a:r>
              <a:rPr lang="en-US" sz="3000" dirty="0" err="1"/>
              <a:t>üsti</a:t>
            </a:r>
            <a:r>
              <a:rPr lang="en-US" sz="3000" dirty="0"/>
              <a:t> </a:t>
            </a:r>
            <a:r>
              <a:rPr lang="en-US" sz="3000" dirty="0" err="1"/>
              <a:t>deňziň</a:t>
            </a:r>
            <a:r>
              <a:rPr lang="en-US" sz="3000" dirty="0"/>
              <a:t> </a:t>
            </a:r>
            <a:r>
              <a:rPr lang="en-US" sz="3000" dirty="0" err="1"/>
              <a:t>üstüne</a:t>
            </a:r>
            <a:r>
              <a:rPr lang="en-US" sz="3000" dirty="0"/>
              <a:t> </a:t>
            </a:r>
            <a:r>
              <a:rPr lang="en-US" sz="3000" dirty="0" err="1"/>
              <a:t>baglylykda</a:t>
            </a:r>
            <a:r>
              <a:rPr lang="en-US" sz="3000" dirty="0"/>
              <a:t> </a:t>
            </a:r>
            <a:r>
              <a:rPr lang="en-US" sz="3000" dirty="0" err="1"/>
              <a:t>geodeziki</a:t>
            </a:r>
            <a:r>
              <a:rPr lang="en-US" sz="3000" dirty="0"/>
              <a:t> </a:t>
            </a:r>
            <a:r>
              <a:rPr lang="en-US" sz="3000" dirty="0" err="1"/>
              <a:t>ölçeg</a:t>
            </a:r>
            <a:r>
              <a:rPr lang="en-US" sz="3000" dirty="0"/>
              <a:t> (</a:t>
            </a:r>
            <a:r>
              <a:rPr lang="en-US" sz="3000" dirty="0" err="1"/>
              <a:t>niwelirlemek</a:t>
            </a:r>
            <a:r>
              <a:rPr lang="en-US" sz="3000" dirty="0"/>
              <a:t>) </a:t>
            </a:r>
            <a:r>
              <a:rPr lang="en-US" sz="3000" dirty="0" err="1"/>
              <a:t>ýoly</a:t>
            </a:r>
            <a:r>
              <a:rPr lang="en-US" sz="3000" dirty="0"/>
              <a:t> </a:t>
            </a:r>
            <a:r>
              <a:rPr lang="en-US" sz="3000" dirty="0" err="1"/>
              <a:t>bilen</a:t>
            </a:r>
            <a:r>
              <a:rPr lang="en-US" sz="3000" dirty="0"/>
              <a:t> </a:t>
            </a:r>
            <a:r>
              <a:rPr lang="en-US" sz="3000" dirty="0" err="1"/>
              <a:t>kesgitlenilýär</a:t>
            </a:r>
            <a:r>
              <a:rPr lang="en-US" sz="3000" dirty="0"/>
              <a:t>. </a:t>
            </a:r>
            <a:r>
              <a:rPr lang="en-US" sz="3000" dirty="0" err="1"/>
              <a:t>Nokadyň</a:t>
            </a:r>
            <a:r>
              <a:rPr lang="en-US" sz="3000" dirty="0"/>
              <a:t> </a:t>
            </a:r>
            <a:r>
              <a:rPr lang="en-US" sz="3000" dirty="0" err="1"/>
              <a:t>deňiziň</a:t>
            </a:r>
            <a:r>
              <a:rPr lang="en-US" sz="3000" dirty="0"/>
              <a:t> </a:t>
            </a:r>
            <a:r>
              <a:rPr lang="en-US" sz="3000" dirty="0" err="1"/>
              <a:t>üstüne</a:t>
            </a:r>
            <a:r>
              <a:rPr lang="en-US" sz="3000" dirty="0"/>
              <a:t> </a:t>
            </a:r>
            <a:r>
              <a:rPr lang="en-US" sz="3000" dirty="0" err="1"/>
              <a:t>baglylykda</a:t>
            </a:r>
            <a:r>
              <a:rPr lang="en-US" sz="3000" dirty="0"/>
              <a:t> </a:t>
            </a:r>
            <a:r>
              <a:rPr lang="en-US" sz="3000" dirty="0" err="1"/>
              <a:t>beýikligine</a:t>
            </a:r>
            <a:r>
              <a:rPr lang="en-US" sz="3000" dirty="0"/>
              <a:t> - </a:t>
            </a:r>
            <a:r>
              <a:rPr lang="en-US" sz="3000" dirty="0" err="1"/>
              <a:t>absolýut</a:t>
            </a:r>
            <a:r>
              <a:rPr lang="en-US" sz="3000" dirty="0"/>
              <a:t> </a:t>
            </a:r>
            <a:r>
              <a:rPr lang="en-US" sz="3000" dirty="0" err="1"/>
              <a:t>diýlip</a:t>
            </a:r>
            <a:r>
              <a:rPr lang="en-US" sz="3000" dirty="0"/>
              <a:t>, </a:t>
            </a:r>
            <a:r>
              <a:rPr lang="en-US" sz="3000" dirty="0" err="1"/>
              <a:t>ol</a:t>
            </a:r>
            <a:r>
              <a:rPr lang="en-US" sz="3000" dirty="0"/>
              <a:t> H  harpy </a:t>
            </a:r>
            <a:r>
              <a:rPr lang="en-US" sz="3000" dirty="0" err="1"/>
              <a:t>bilen</a:t>
            </a:r>
            <a:r>
              <a:rPr lang="en-US" sz="3000" dirty="0"/>
              <a:t> </a:t>
            </a:r>
            <a:r>
              <a:rPr lang="en-US" sz="3000" dirty="0" err="1"/>
              <a:t>belgilenilýär</a:t>
            </a:r>
            <a:r>
              <a:rPr lang="en-US" sz="3000" dirty="0"/>
              <a:t>. Ýeriň </a:t>
            </a:r>
            <a:r>
              <a:rPr lang="en-US" sz="3000" dirty="0" err="1"/>
              <a:t>üstündäki</a:t>
            </a:r>
            <a:r>
              <a:rPr lang="en-US" sz="3000" dirty="0"/>
              <a:t> her </a:t>
            </a:r>
            <a:r>
              <a:rPr lang="en-US" sz="3000" dirty="0" err="1"/>
              <a:t>bir</a:t>
            </a:r>
            <a:r>
              <a:rPr lang="en-US" sz="3000" dirty="0"/>
              <a:t> </a:t>
            </a:r>
            <a:r>
              <a:rPr lang="en-US" sz="3000" dirty="0" err="1"/>
              <a:t>nokadyň</a:t>
            </a:r>
            <a:r>
              <a:rPr lang="en-US" sz="3000" dirty="0"/>
              <a:t> </a:t>
            </a:r>
            <a:r>
              <a:rPr lang="en-US" sz="3000" dirty="0" err="1"/>
              <a:t>absolýut</a:t>
            </a:r>
            <a:r>
              <a:rPr lang="en-US" sz="3000" dirty="0"/>
              <a:t> </a:t>
            </a:r>
            <a:r>
              <a:rPr lang="en-US" sz="3000" dirty="0" err="1"/>
              <a:t>beýikligi</a:t>
            </a:r>
            <a:r>
              <a:rPr lang="en-US" sz="3000" dirty="0"/>
              <a:t>, </a:t>
            </a:r>
            <a:r>
              <a:rPr lang="en-US" sz="3000" dirty="0" err="1"/>
              <a:t>şu</a:t>
            </a:r>
            <a:r>
              <a:rPr lang="en-US" sz="3000" dirty="0"/>
              <a:t> </a:t>
            </a:r>
            <a:r>
              <a:rPr lang="en-US" sz="3000" dirty="0" err="1"/>
              <a:t>nokatdan</a:t>
            </a:r>
            <a:r>
              <a:rPr lang="en-US" sz="3000" dirty="0"/>
              <a:t> </a:t>
            </a:r>
            <a:r>
              <a:rPr lang="en-US" sz="3000" dirty="0" err="1"/>
              <a:t>deňiziň</a:t>
            </a:r>
            <a:r>
              <a:rPr lang="en-US" sz="3000" dirty="0"/>
              <a:t> </a:t>
            </a:r>
            <a:r>
              <a:rPr lang="en-US" sz="3000" dirty="0" err="1"/>
              <a:t>üstüne</a:t>
            </a:r>
            <a:r>
              <a:rPr lang="en-US" sz="3000" dirty="0"/>
              <a:t> </a:t>
            </a:r>
            <a:r>
              <a:rPr lang="en-US" sz="3000" dirty="0" err="1"/>
              <a:t>çenli</a:t>
            </a:r>
            <a:r>
              <a:rPr lang="en-US" sz="3000" dirty="0"/>
              <a:t> </a:t>
            </a:r>
            <a:r>
              <a:rPr lang="en-US" sz="3000" dirty="0" err="1"/>
              <a:t>asma</a:t>
            </a:r>
            <a:r>
              <a:rPr lang="en-US" sz="3000" dirty="0"/>
              <a:t> </a:t>
            </a:r>
            <a:r>
              <a:rPr lang="en-US" sz="3000" dirty="0" err="1"/>
              <a:t>çyzygyň</a:t>
            </a:r>
            <a:r>
              <a:rPr lang="en-US" sz="3000" dirty="0"/>
              <a:t> </a:t>
            </a:r>
            <a:r>
              <a:rPr lang="en-US" sz="3000" dirty="0" err="1"/>
              <a:t>uzynlygyna</a:t>
            </a:r>
            <a:r>
              <a:rPr lang="en-US" sz="3000" dirty="0"/>
              <a:t> </a:t>
            </a:r>
            <a:r>
              <a:rPr lang="en-US" sz="3000" dirty="0" err="1"/>
              <a:t>deňdir</a:t>
            </a:r>
            <a:r>
              <a:rPr lang="en-US" sz="3000" dirty="0"/>
              <a:t>. </a:t>
            </a:r>
            <a:r>
              <a:rPr lang="en-US" sz="3000" dirty="0" err="1"/>
              <a:t>Meselem</a:t>
            </a:r>
            <a:r>
              <a:rPr lang="en-US" sz="3000" dirty="0"/>
              <a:t>, </a:t>
            </a:r>
            <a:r>
              <a:rPr lang="en-US" sz="3000" dirty="0" err="1"/>
              <a:t>öňki</a:t>
            </a:r>
            <a:r>
              <a:rPr lang="en-US" sz="3000" dirty="0"/>
              <a:t> SSSR-</a:t>
            </a:r>
            <a:r>
              <a:rPr lang="en-US" sz="3000" dirty="0" err="1"/>
              <a:t>iň</a:t>
            </a:r>
            <a:r>
              <a:rPr lang="en-US" sz="3000" dirty="0"/>
              <a:t> </a:t>
            </a:r>
            <a:r>
              <a:rPr lang="en-US" sz="3000" dirty="0" err="1"/>
              <a:t>territoriýasynda</a:t>
            </a:r>
            <a:r>
              <a:rPr lang="en-US" sz="3000" dirty="0"/>
              <a:t> </a:t>
            </a:r>
            <a:r>
              <a:rPr lang="en-US" sz="3000" dirty="0" err="1"/>
              <a:t>nokatlaryň</a:t>
            </a:r>
            <a:r>
              <a:rPr lang="en-US" sz="3000" dirty="0"/>
              <a:t> </a:t>
            </a:r>
            <a:r>
              <a:rPr lang="en-US" sz="3000" dirty="0" err="1"/>
              <a:t>absolýut</a:t>
            </a:r>
            <a:r>
              <a:rPr lang="en-US" sz="3000" dirty="0"/>
              <a:t> </a:t>
            </a:r>
            <a:r>
              <a:rPr lang="en-US" sz="3000" dirty="0" err="1"/>
              <a:t>beýikligi</a:t>
            </a:r>
            <a:r>
              <a:rPr lang="en-US" sz="3000" dirty="0"/>
              <a:t> </a:t>
            </a:r>
            <a:r>
              <a:rPr lang="en-US" sz="3000" dirty="0" err="1"/>
              <a:t>Kranştadt</a:t>
            </a:r>
            <a:r>
              <a:rPr lang="en-US" sz="3000" dirty="0"/>
              <a:t> (</a:t>
            </a:r>
            <a:r>
              <a:rPr lang="en-US" sz="3000" dirty="0" err="1"/>
              <a:t>Baltika</a:t>
            </a:r>
            <a:r>
              <a:rPr lang="en-US" sz="3000" dirty="0"/>
              <a:t> </a:t>
            </a:r>
            <a:r>
              <a:rPr lang="en-US" sz="3000" dirty="0" err="1"/>
              <a:t>deňzi</a:t>
            </a:r>
            <a:r>
              <a:rPr lang="en-US" sz="3000" dirty="0"/>
              <a:t>) </a:t>
            </a:r>
            <a:r>
              <a:rPr lang="en-US" sz="3000" dirty="0" err="1"/>
              <a:t>futştogynyň</a:t>
            </a:r>
            <a:r>
              <a:rPr lang="en-US" sz="3000" dirty="0"/>
              <a:t> </a:t>
            </a:r>
            <a:r>
              <a:rPr lang="en-US" sz="3000" dirty="0" err="1"/>
              <a:t>nulyna</a:t>
            </a:r>
            <a:r>
              <a:rPr lang="en-US" sz="3000" dirty="0"/>
              <a:t> </a:t>
            </a:r>
            <a:r>
              <a:rPr lang="en-US" sz="3000" dirty="0" err="1"/>
              <a:t>baglylykda</a:t>
            </a:r>
            <a:r>
              <a:rPr lang="en-US" sz="3000" dirty="0"/>
              <a:t> </a:t>
            </a:r>
            <a:r>
              <a:rPr lang="en-US" sz="3000" dirty="0" err="1"/>
              <a:t>hasaplanylýar</a:t>
            </a:r>
            <a:r>
              <a:rPr lang="en-US" sz="3000" dirty="0"/>
              <a:t> </a:t>
            </a:r>
            <a:r>
              <a:rPr lang="tk-TM" sz="3000" dirty="0" smtClean="0"/>
              <a:t>                               </a:t>
            </a:r>
            <a:r>
              <a:rPr lang="en-US" sz="3000" dirty="0" smtClean="0"/>
              <a:t>(</a:t>
            </a:r>
            <a:r>
              <a:rPr lang="en-US" sz="3000" dirty="0"/>
              <a:t>2.1-nji </a:t>
            </a:r>
            <a:r>
              <a:rPr lang="en-US" sz="3000" dirty="0" err="1"/>
              <a:t>surat</a:t>
            </a:r>
            <a:r>
              <a:rPr lang="en-US" sz="3000" dirty="0"/>
              <a:t>). </a:t>
            </a:r>
            <a:endParaRPr lang="ru-RU" sz="3000" dirty="0"/>
          </a:p>
        </p:txBody>
      </p:sp>
    </p:spTree>
    <p:extLst>
      <p:ext uri="{BB962C8B-B14F-4D97-AF65-F5344CB8AC3E}">
        <p14:creationId xmlns:p14="http://schemas.microsoft.com/office/powerpoint/2010/main" val="3637381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351692"/>
            <a:ext cx="10855569" cy="5825271"/>
          </a:xfrm>
        </p:spPr>
        <p:txBody>
          <a:bodyPr>
            <a:normAutofit fontScale="92500" lnSpcReduction="20000"/>
          </a:bodyPr>
          <a:lstStyle/>
          <a:p>
            <a:pPr algn="just">
              <a:spcAft>
                <a:spcPts val="0"/>
              </a:spcAft>
            </a:pP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rPr>
              <a:t>2. </a:t>
            </a:r>
            <a:r>
              <a:rPr lang="en-US" sz="4100" dirty="0">
                <a:latin typeface="Times New Roman" panose="02020603050405020304" pitchFamily="18" charset="0"/>
                <a:ea typeface="Times New Roman" panose="02020603050405020304" pitchFamily="18" charset="0"/>
              </a:rPr>
              <a:t>Ýeriň </a:t>
            </a:r>
            <a:r>
              <a:rPr lang="en-US" sz="4100" dirty="0" err="1">
                <a:latin typeface="Times New Roman" panose="02020603050405020304" pitchFamily="18" charset="0"/>
                <a:ea typeface="Times New Roman" panose="02020603050405020304" pitchFamily="18" charset="0"/>
              </a:rPr>
              <a:t>üstündäki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nokatlaryň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absolýut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ýa</a:t>
            </a:r>
            <a:r>
              <a:rPr lang="en-US" sz="4100" dirty="0">
                <a:latin typeface="Times New Roman" panose="02020603050405020304" pitchFamily="18" charset="0"/>
                <a:ea typeface="Times New Roman" panose="02020603050405020304" pitchFamily="18" charset="0"/>
              </a:rPr>
              <a:t>-da </a:t>
            </a:r>
            <a:r>
              <a:rPr lang="en-US" sz="4100" dirty="0" err="1">
                <a:latin typeface="Times New Roman" panose="02020603050405020304" pitchFamily="18" charset="0"/>
                <a:ea typeface="Times New Roman" panose="02020603050405020304" pitchFamily="18" charset="0"/>
              </a:rPr>
              <a:t>otnositel</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beýiklikleriniň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arasyndaky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tapawuda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beýgelme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diýlip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ol</a:t>
            </a:r>
            <a:r>
              <a:rPr lang="en-US" sz="4100" dirty="0">
                <a:latin typeface="Times New Roman" panose="02020603050405020304" pitchFamily="18" charset="0"/>
                <a:ea typeface="Times New Roman" panose="02020603050405020304" pitchFamily="18" charset="0"/>
              </a:rPr>
              <a:t> h harpy </a:t>
            </a:r>
            <a:r>
              <a:rPr lang="en-US" sz="4100" dirty="0" err="1">
                <a:latin typeface="Times New Roman" panose="02020603050405020304" pitchFamily="18" charset="0"/>
                <a:ea typeface="Times New Roman" panose="02020603050405020304" pitchFamily="18" charset="0"/>
              </a:rPr>
              <a:t>bilen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belgilenilýär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Nokadyň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absolýut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beýikligini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kesgitlemekde</a:t>
            </a:r>
            <a:r>
              <a:rPr lang="en-US" sz="4100" dirty="0">
                <a:latin typeface="Times New Roman" panose="02020603050405020304" pitchFamily="18" charset="0"/>
                <a:ea typeface="Times New Roman" panose="02020603050405020304" pitchFamily="18" charset="0"/>
              </a:rPr>
              <a:t>, geoid </a:t>
            </a:r>
            <a:r>
              <a:rPr lang="en-US" sz="4100" dirty="0" err="1">
                <a:latin typeface="Times New Roman" panose="02020603050405020304" pitchFamily="18" charset="0"/>
                <a:ea typeface="Times New Roman" panose="02020603050405020304" pitchFamily="18" charset="0"/>
              </a:rPr>
              <a:t>bilen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ellipsoidiň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arasyndaky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tapawudy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göz</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öňünde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tutmak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zerur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Nokadyň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absolýut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beýikligini</a:t>
            </a:r>
            <a:r>
              <a:rPr lang="en-US" sz="4100" dirty="0">
                <a:latin typeface="Times New Roman" panose="02020603050405020304" pitchFamily="18" charset="0"/>
                <a:ea typeface="Times New Roman" panose="02020603050405020304" pitchFamily="18" charset="0"/>
              </a:rPr>
              <a:t> san </a:t>
            </a:r>
            <a:r>
              <a:rPr lang="en-US" sz="4100" dirty="0" err="1">
                <a:latin typeface="Times New Roman" panose="02020603050405020304" pitchFamily="18" charset="0"/>
                <a:ea typeface="Times New Roman" panose="02020603050405020304" pitchFamily="18" charset="0"/>
              </a:rPr>
              <a:t>bilen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görkezýän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mukdara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şu</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nokadyň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beýiklik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belligi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diýilýär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Beýikligiň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anomaliýasy</a:t>
            </a:r>
            <a:r>
              <a:rPr lang="en-US" sz="4100" dirty="0">
                <a:latin typeface="Times New Roman" panose="02020603050405020304" pitchFamily="18" charset="0"/>
                <a:ea typeface="Times New Roman" panose="02020603050405020304" pitchFamily="18" charset="0"/>
              </a:rPr>
              <a:t> e harpy </a:t>
            </a:r>
            <a:r>
              <a:rPr lang="en-US" sz="4100" dirty="0" err="1">
                <a:latin typeface="Times New Roman" panose="02020603050405020304" pitchFamily="18" charset="0"/>
                <a:ea typeface="Times New Roman" panose="02020603050405020304" pitchFamily="18" charset="0"/>
              </a:rPr>
              <a:t>bilen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belgilenilýär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Beýikligiň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anomaliýasy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astronomo</a:t>
            </a:r>
            <a:r>
              <a:rPr lang="en-US" sz="4100" dirty="0">
                <a:latin typeface="Times New Roman" panose="02020603050405020304" pitchFamily="18" charset="0"/>
                <a:ea typeface="Times New Roman" panose="02020603050405020304" pitchFamily="18" charset="0"/>
              </a:rPr>
              <a:t>” – “</a:t>
            </a:r>
            <a:r>
              <a:rPr lang="en-US" sz="4100" dirty="0" err="1">
                <a:latin typeface="Times New Roman" panose="02020603050405020304" pitchFamily="18" charset="0"/>
                <a:ea typeface="Times New Roman" panose="02020603050405020304" pitchFamily="18" charset="0"/>
              </a:rPr>
              <a:t>grawimetriki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niwelirlemegiň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netijesinde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tapylyp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ondan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geoidiň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kwazigeoidiň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şekilini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kesgitlemekde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peýdalanýarlar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Kiçi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territoriýasynda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geçirilýän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işlerde</a:t>
            </a:r>
            <a:r>
              <a:rPr lang="en-US" sz="4100" dirty="0">
                <a:latin typeface="Times New Roman" panose="02020603050405020304" pitchFamily="18" charset="0"/>
                <a:ea typeface="Times New Roman" panose="02020603050405020304" pitchFamily="18" charset="0"/>
              </a:rPr>
              <a:t> geoid </a:t>
            </a:r>
            <a:r>
              <a:rPr lang="en-US" sz="4100" dirty="0" err="1">
                <a:latin typeface="Times New Roman" panose="02020603050405020304" pitchFamily="18" charset="0"/>
                <a:ea typeface="Times New Roman" panose="02020603050405020304" pitchFamily="18" charset="0"/>
              </a:rPr>
              <a:t>bilen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ellipsoidiň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üstleri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bir-birine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gabat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gelýär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diýip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kabul</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edilýär</a:t>
            </a:r>
            <a:r>
              <a:rPr lang="en-US" sz="4100" dirty="0">
                <a:latin typeface="Times New Roman" panose="02020603050405020304" pitchFamily="18" charset="0"/>
                <a:ea typeface="Times New Roman" panose="02020603050405020304" pitchFamily="18" charset="0"/>
              </a:rPr>
              <a:t>. </a:t>
            </a:r>
            <a:endParaRPr lang="ru-RU" sz="4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90"/>
          </a:xfrm>
        </p:spPr>
        <p:txBody>
          <a:bodyPr>
            <a:normAutofit fontScale="90000"/>
          </a:bodyPr>
          <a:lstStyle/>
          <a:p>
            <a:endParaRPr lang="ru-RU" dirty="0"/>
          </a:p>
        </p:txBody>
      </p:sp>
      <p:sp>
        <p:nvSpPr>
          <p:cNvPr id="3" name="Объект 2"/>
          <p:cNvSpPr>
            <a:spLocks noGrp="1"/>
          </p:cNvSpPr>
          <p:nvPr>
            <p:ph idx="1"/>
          </p:nvPr>
        </p:nvSpPr>
        <p:spPr/>
        <p:txBody>
          <a:bodyPr/>
          <a:lstStyle/>
          <a:p>
            <a:r>
              <a:rPr lang="en-US" sz="3600" dirty="0" err="1"/>
              <a:t>Geodeziýada</a:t>
            </a:r>
            <a:r>
              <a:rPr lang="en-US" sz="3600" dirty="0"/>
              <a:t> </a:t>
            </a:r>
            <a:r>
              <a:rPr lang="en-US" sz="3600" dirty="0" err="1"/>
              <a:t>esasan</a:t>
            </a:r>
            <a:r>
              <a:rPr lang="en-US" sz="3600" dirty="0"/>
              <a:t> </a:t>
            </a:r>
            <a:r>
              <a:rPr lang="en-US" sz="3600" dirty="0" err="1"/>
              <a:t>koordinatalar</a:t>
            </a:r>
            <a:r>
              <a:rPr lang="en-US" sz="3600" dirty="0"/>
              <a:t> </a:t>
            </a:r>
            <a:r>
              <a:rPr lang="en-US" sz="3600" dirty="0" err="1"/>
              <a:t>sistemasynyň</a:t>
            </a:r>
            <a:r>
              <a:rPr lang="en-US" sz="3600" dirty="0"/>
              <a:t> 4-görnüşi </a:t>
            </a:r>
            <a:r>
              <a:rPr lang="en-US" sz="3600" dirty="0" err="1"/>
              <a:t>ulanylýar</a:t>
            </a:r>
            <a:r>
              <a:rPr lang="en-US" sz="3600" dirty="0"/>
              <a:t>. </a:t>
            </a:r>
          </a:p>
          <a:p>
            <a:r>
              <a:rPr lang="en-US" sz="3600" dirty="0"/>
              <a:t>1.	</a:t>
            </a:r>
            <a:r>
              <a:rPr lang="en-US" sz="3600" dirty="0" err="1"/>
              <a:t>Geografiki</a:t>
            </a:r>
            <a:r>
              <a:rPr lang="en-US" sz="3600" dirty="0"/>
              <a:t> </a:t>
            </a:r>
            <a:r>
              <a:rPr lang="en-US" sz="3600" dirty="0" err="1"/>
              <a:t>koordinatalar</a:t>
            </a:r>
            <a:endParaRPr lang="en-US" sz="3600" dirty="0"/>
          </a:p>
          <a:p>
            <a:r>
              <a:rPr lang="en-US" sz="3600" dirty="0"/>
              <a:t>2.	</a:t>
            </a:r>
            <a:r>
              <a:rPr lang="en-US" sz="3600" dirty="0" err="1"/>
              <a:t>Polýar</a:t>
            </a:r>
            <a:r>
              <a:rPr lang="en-US" sz="3600" dirty="0"/>
              <a:t> </a:t>
            </a:r>
            <a:r>
              <a:rPr lang="en-US" sz="3600" dirty="0" err="1"/>
              <a:t>koordinatalar</a:t>
            </a:r>
            <a:endParaRPr lang="en-US" sz="3600" dirty="0"/>
          </a:p>
          <a:p>
            <a:r>
              <a:rPr lang="en-US" sz="3600" dirty="0"/>
              <a:t>3.	</a:t>
            </a:r>
            <a:r>
              <a:rPr lang="en-US" sz="3600" dirty="0" err="1"/>
              <a:t>Tekiz</a:t>
            </a:r>
            <a:r>
              <a:rPr lang="en-US" sz="3600" dirty="0"/>
              <a:t> </a:t>
            </a:r>
            <a:r>
              <a:rPr lang="en-US" sz="3600" dirty="0" err="1"/>
              <a:t>göniburçly</a:t>
            </a:r>
            <a:r>
              <a:rPr lang="en-US" sz="3600" dirty="0"/>
              <a:t> </a:t>
            </a:r>
            <a:r>
              <a:rPr lang="en-US" sz="3600" dirty="0" err="1"/>
              <a:t>koordinatalar</a:t>
            </a:r>
            <a:endParaRPr lang="en-US" sz="3600" dirty="0"/>
          </a:p>
          <a:p>
            <a:r>
              <a:rPr lang="en-US" sz="3600" dirty="0"/>
              <a:t>4.	</a:t>
            </a:r>
            <a:r>
              <a:rPr lang="en-US" sz="3600" dirty="0" err="1"/>
              <a:t>Zolakly</a:t>
            </a:r>
            <a:r>
              <a:rPr lang="en-US" sz="3600" dirty="0"/>
              <a:t> </a:t>
            </a:r>
            <a:r>
              <a:rPr lang="en-US" sz="3600" dirty="0" err="1"/>
              <a:t>koordinatalar</a:t>
            </a:r>
            <a:endParaRPr lang="en-US" sz="3600" dirty="0"/>
          </a:p>
          <a:p>
            <a:endParaRPr lang="ru-RU" dirty="0"/>
          </a:p>
        </p:txBody>
      </p:sp>
    </p:spTree>
    <p:extLst>
      <p:ext uri="{BB962C8B-B14F-4D97-AF65-F5344CB8AC3E}">
        <p14:creationId xmlns:p14="http://schemas.microsoft.com/office/powerpoint/2010/main" val="896606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76713"/>
          </a:xfrm>
        </p:spPr>
        <p:txBody>
          <a:bodyPr>
            <a:normAutofit fontScale="90000"/>
          </a:bodyPr>
          <a:lstStyle/>
          <a:p>
            <a:endParaRPr lang="ru-RU" dirty="0"/>
          </a:p>
        </p:txBody>
      </p:sp>
      <p:sp>
        <p:nvSpPr>
          <p:cNvPr id="3" name="Объект 2"/>
          <p:cNvSpPr>
            <a:spLocks noGrp="1"/>
          </p:cNvSpPr>
          <p:nvPr>
            <p:ph idx="1"/>
          </p:nvPr>
        </p:nvSpPr>
        <p:spPr>
          <a:xfrm>
            <a:off x="838200" y="773723"/>
            <a:ext cx="10515600" cy="5403240"/>
          </a:xfrm>
        </p:spPr>
        <p:txBody>
          <a:bodyPr>
            <a:normAutofit/>
          </a:bodyPr>
          <a:lstStyle/>
          <a:p>
            <a:pPr algn="just"/>
            <a:r>
              <a:rPr lang="en-US" dirty="0"/>
              <a:t> </a:t>
            </a:r>
            <a:r>
              <a:rPr lang="tk-TM" dirty="0" smtClean="0"/>
              <a:t>    </a:t>
            </a:r>
            <a:r>
              <a:rPr lang="en-US" dirty="0" err="1" smtClean="0"/>
              <a:t>Geografiki</a:t>
            </a:r>
            <a:r>
              <a:rPr lang="en-US" dirty="0" smtClean="0"/>
              <a:t> </a:t>
            </a:r>
            <a:r>
              <a:rPr lang="en-US" dirty="0" err="1"/>
              <a:t>koordinatalar</a:t>
            </a:r>
            <a:r>
              <a:rPr lang="en-US" dirty="0"/>
              <a:t> – </a:t>
            </a:r>
            <a:r>
              <a:rPr lang="en-US" dirty="0" err="1"/>
              <a:t>ulgamlarynda</a:t>
            </a:r>
            <a:r>
              <a:rPr lang="en-US" dirty="0"/>
              <a:t> </a:t>
            </a:r>
            <a:r>
              <a:rPr lang="en-US" dirty="0" err="1"/>
              <a:t>bruç</a:t>
            </a:r>
            <a:r>
              <a:rPr lang="en-US" dirty="0"/>
              <a:t> </a:t>
            </a:r>
            <a:r>
              <a:rPr lang="en-US" dirty="0" err="1"/>
              <a:t>ululyklary</a:t>
            </a:r>
            <a:r>
              <a:rPr lang="en-US" dirty="0"/>
              <a:t> </a:t>
            </a:r>
            <a:r>
              <a:rPr lang="en-US" dirty="0" err="1"/>
              <a:t>bilen</a:t>
            </a:r>
            <a:r>
              <a:rPr lang="en-US" dirty="0"/>
              <a:t>, </a:t>
            </a:r>
            <a:r>
              <a:rPr lang="en-US" dirty="0" err="1"/>
              <a:t>ýagny</a:t>
            </a:r>
            <a:r>
              <a:rPr lang="en-US" dirty="0"/>
              <a:t> </a:t>
            </a:r>
            <a:r>
              <a:rPr lang="en-US" dirty="0" err="1"/>
              <a:t>geografiki</a:t>
            </a:r>
            <a:r>
              <a:rPr lang="en-US" dirty="0"/>
              <a:t> </a:t>
            </a:r>
            <a:r>
              <a:rPr lang="en-US" dirty="0" err="1"/>
              <a:t>giňişlik</a:t>
            </a:r>
            <a:r>
              <a:rPr lang="en-US" dirty="0"/>
              <a:t> (</a:t>
            </a:r>
            <a:r>
              <a:rPr lang="en-US" dirty="0" err="1"/>
              <a:t>şirotta</a:t>
            </a:r>
            <a:r>
              <a:rPr lang="en-US" dirty="0"/>
              <a:t>) we </a:t>
            </a:r>
            <a:r>
              <a:rPr lang="en-US" dirty="0" err="1"/>
              <a:t>geografiki</a:t>
            </a:r>
            <a:r>
              <a:rPr lang="en-US" dirty="0"/>
              <a:t> </a:t>
            </a:r>
            <a:r>
              <a:rPr lang="en-US" dirty="0" err="1"/>
              <a:t>uzaklyk</a:t>
            </a:r>
            <a:r>
              <a:rPr lang="en-US" dirty="0"/>
              <a:t> (</a:t>
            </a:r>
            <a:r>
              <a:rPr lang="en-US" dirty="0" err="1"/>
              <a:t>dalgotta</a:t>
            </a:r>
            <a:r>
              <a:rPr lang="en-US" dirty="0"/>
              <a:t>) </a:t>
            </a:r>
            <a:r>
              <a:rPr lang="en-US" dirty="0" err="1"/>
              <a:t>bilen</a:t>
            </a:r>
            <a:r>
              <a:rPr lang="en-US" dirty="0"/>
              <a:t> </a:t>
            </a:r>
            <a:r>
              <a:rPr lang="en-US" dirty="0" err="1"/>
              <a:t>ýeriň</a:t>
            </a:r>
            <a:r>
              <a:rPr lang="en-US" dirty="0"/>
              <a:t> </a:t>
            </a:r>
            <a:r>
              <a:rPr lang="en-US" dirty="0" err="1"/>
              <a:t>üstündäki</a:t>
            </a:r>
            <a:r>
              <a:rPr lang="en-US" dirty="0"/>
              <a:t> </a:t>
            </a:r>
            <a:r>
              <a:rPr lang="en-US" dirty="0" err="1"/>
              <a:t>nokadyň</a:t>
            </a:r>
            <a:r>
              <a:rPr lang="en-US" dirty="0"/>
              <a:t> </a:t>
            </a:r>
            <a:r>
              <a:rPr lang="en-US" dirty="0" err="1"/>
              <a:t>ýagdaýyny</a:t>
            </a:r>
            <a:r>
              <a:rPr lang="en-US" dirty="0"/>
              <a:t> </a:t>
            </a:r>
            <a:r>
              <a:rPr lang="en-US" dirty="0" err="1"/>
              <a:t>anyklanylýar</a:t>
            </a:r>
            <a:r>
              <a:rPr lang="en-US" dirty="0"/>
              <a:t>. </a:t>
            </a:r>
            <a:r>
              <a:rPr lang="en-US" dirty="0" err="1"/>
              <a:t>Geografiki</a:t>
            </a:r>
            <a:r>
              <a:rPr lang="en-US" dirty="0"/>
              <a:t> </a:t>
            </a:r>
            <a:r>
              <a:rPr lang="en-US" dirty="0" err="1"/>
              <a:t>giňişlik</a:t>
            </a:r>
            <a:r>
              <a:rPr lang="en-US" dirty="0"/>
              <a:t> </a:t>
            </a:r>
            <a:r>
              <a:rPr lang="en-US" dirty="0" err="1"/>
              <a:t>diýip-berlen</a:t>
            </a:r>
            <a:r>
              <a:rPr lang="en-US" dirty="0"/>
              <a:t> </a:t>
            </a:r>
            <a:r>
              <a:rPr lang="en-US" dirty="0" err="1"/>
              <a:t>nokadyň</a:t>
            </a:r>
            <a:r>
              <a:rPr lang="en-US" dirty="0"/>
              <a:t> </a:t>
            </a:r>
            <a:r>
              <a:rPr lang="en-US" dirty="0" err="1"/>
              <a:t>orta</a:t>
            </a:r>
            <a:r>
              <a:rPr lang="en-US" dirty="0"/>
              <a:t> </a:t>
            </a:r>
            <a:r>
              <a:rPr lang="en-US" dirty="0" err="1"/>
              <a:t>asma</a:t>
            </a:r>
            <a:r>
              <a:rPr lang="en-US" dirty="0"/>
              <a:t> </a:t>
            </a:r>
            <a:r>
              <a:rPr lang="en-US" dirty="0" err="1"/>
              <a:t>çyzygy</a:t>
            </a:r>
            <a:r>
              <a:rPr lang="en-US" dirty="0"/>
              <a:t> </a:t>
            </a:r>
            <a:r>
              <a:rPr lang="en-US" dirty="0" err="1"/>
              <a:t>bilen</a:t>
            </a:r>
            <a:r>
              <a:rPr lang="en-US" dirty="0"/>
              <a:t> </a:t>
            </a:r>
            <a:r>
              <a:rPr lang="en-US" dirty="0" err="1"/>
              <a:t>ekwatoryň</a:t>
            </a:r>
            <a:r>
              <a:rPr lang="en-US" dirty="0"/>
              <a:t> </a:t>
            </a:r>
            <a:r>
              <a:rPr lang="en-US" dirty="0" err="1"/>
              <a:t>arasyndaky</a:t>
            </a:r>
            <a:r>
              <a:rPr lang="en-US" dirty="0"/>
              <a:t> </a:t>
            </a:r>
            <a:r>
              <a:rPr lang="tk-TM" dirty="0" smtClean="0"/>
              <a:t> </a:t>
            </a:r>
            <a:r>
              <a:rPr lang="en-US" dirty="0" smtClean="0"/>
              <a:t>(</a:t>
            </a:r>
            <a:r>
              <a:rPr lang="el-GR" dirty="0"/>
              <a:t>ᵩ </a:t>
            </a:r>
            <a:r>
              <a:rPr lang="en-US" dirty="0"/>
              <a:t>fi)</a:t>
            </a:r>
            <a:r>
              <a:rPr lang="en-US" dirty="0" err="1"/>
              <a:t>burça</a:t>
            </a:r>
            <a:r>
              <a:rPr lang="en-US" dirty="0"/>
              <a:t> </a:t>
            </a:r>
            <a:r>
              <a:rPr lang="en-US" dirty="0" err="1"/>
              <a:t>aýdylýar</a:t>
            </a:r>
            <a:r>
              <a:rPr lang="en-US" dirty="0"/>
              <a:t>. </a:t>
            </a:r>
            <a:r>
              <a:rPr lang="en-US" dirty="0" err="1"/>
              <a:t>Geografiki</a:t>
            </a:r>
            <a:r>
              <a:rPr lang="en-US" dirty="0"/>
              <a:t> </a:t>
            </a:r>
            <a:r>
              <a:rPr lang="en-US" dirty="0" err="1"/>
              <a:t>giňişlik</a:t>
            </a:r>
            <a:r>
              <a:rPr lang="en-US" dirty="0"/>
              <a:t> </a:t>
            </a:r>
            <a:r>
              <a:rPr lang="en-US" dirty="0" err="1"/>
              <a:t>ekwatordan</a:t>
            </a:r>
            <a:r>
              <a:rPr lang="en-US" dirty="0"/>
              <a:t> </a:t>
            </a:r>
            <a:r>
              <a:rPr lang="en-US" dirty="0" err="1"/>
              <a:t>demirgazyga</a:t>
            </a:r>
            <a:r>
              <a:rPr lang="en-US" dirty="0"/>
              <a:t> we </a:t>
            </a:r>
            <a:r>
              <a:rPr lang="en-US" dirty="0" err="1"/>
              <a:t>ekwatordan</a:t>
            </a:r>
            <a:r>
              <a:rPr lang="en-US" dirty="0"/>
              <a:t> </a:t>
            </a:r>
            <a:r>
              <a:rPr lang="en-US" dirty="0" err="1"/>
              <a:t>günorta</a:t>
            </a:r>
            <a:r>
              <a:rPr lang="en-US" dirty="0"/>
              <a:t> </a:t>
            </a:r>
            <a:r>
              <a:rPr lang="en-US" dirty="0" err="1"/>
              <a:t>çenli</a:t>
            </a:r>
            <a:r>
              <a:rPr lang="en-US" dirty="0"/>
              <a:t> </a:t>
            </a:r>
            <a:r>
              <a:rPr lang="en-US" dirty="0" err="1"/>
              <a:t>hasaplanylýar</a:t>
            </a:r>
            <a:r>
              <a:rPr lang="en-US" dirty="0"/>
              <a:t>. We </a:t>
            </a:r>
            <a:r>
              <a:rPr lang="en-US" dirty="0" err="1"/>
              <a:t>ol</a:t>
            </a:r>
            <a:r>
              <a:rPr lang="en-US" dirty="0"/>
              <a:t> 0°-90° </a:t>
            </a:r>
            <a:r>
              <a:rPr lang="en-US" dirty="0" err="1"/>
              <a:t>çenli</a:t>
            </a:r>
            <a:r>
              <a:rPr lang="en-US" dirty="0"/>
              <a:t> </a:t>
            </a:r>
            <a:r>
              <a:rPr lang="en-US" dirty="0" err="1"/>
              <a:t>aralykda</a:t>
            </a:r>
            <a:r>
              <a:rPr lang="en-US" dirty="0"/>
              <a:t> </a:t>
            </a:r>
            <a:r>
              <a:rPr lang="en-US" dirty="0" err="1"/>
              <a:t>üýtgeýär</a:t>
            </a:r>
            <a:r>
              <a:rPr lang="en-US" dirty="0"/>
              <a:t>. </a:t>
            </a:r>
            <a:r>
              <a:rPr lang="en-US" dirty="0" err="1"/>
              <a:t>Demirgazyga</a:t>
            </a:r>
            <a:r>
              <a:rPr lang="en-US" dirty="0"/>
              <a:t> (+) </a:t>
            </a:r>
            <a:r>
              <a:rPr lang="en-US" dirty="0" err="1"/>
              <a:t>günorta</a:t>
            </a:r>
            <a:r>
              <a:rPr lang="en-US" dirty="0"/>
              <a:t> (-) </a:t>
            </a:r>
            <a:r>
              <a:rPr lang="en-US" dirty="0" err="1"/>
              <a:t>alamatyny</a:t>
            </a:r>
            <a:r>
              <a:rPr lang="en-US" dirty="0"/>
              <a:t> </a:t>
            </a:r>
            <a:r>
              <a:rPr lang="en-US" dirty="0" err="1"/>
              <a:t>alýar</a:t>
            </a:r>
            <a:r>
              <a:rPr lang="en-US" dirty="0"/>
              <a:t>. </a:t>
            </a:r>
            <a:r>
              <a:rPr lang="en-US" dirty="0" err="1"/>
              <a:t>Geografiki</a:t>
            </a:r>
            <a:r>
              <a:rPr lang="en-US" dirty="0"/>
              <a:t> </a:t>
            </a:r>
            <a:r>
              <a:rPr lang="en-US" dirty="0" err="1"/>
              <a:t>uzaklyk</a:t>
            </a:r>
            <a:r>
              <a:rPr lang="en-US" dirty="0"/>
              <a:t> </a:t>
            </a:r>
            <a:r>
              <a:rPr lang="en-US" dirty="0" err="1"/>
              <a:t>diýip-başlangyç</a:t>
            </a:r>
            <a:r>
              <a:rPr lang="en-US" dirty="0"/>
              <a:t> </a:t>
            </a:r>
            <a:r>
              <a:rPr lang="en-US" dirty="0" err="1"/>
              <a:t>merdiany</a:t>
            </a:r>
            <a:r>
              <a:rPr lang="en-US" dirty="0"/>
              <a:t> </a:t>
            </a:r>
            <a:r>
              <a:rPr lang="en-US" dirty="0" err="1"/>
              <a:t>bilen</a:t>
            </a:r>
            <a:r>
              <a:rPr lang="en-US" dirty="0"/>
              <a:t> </a:t>
            </a:r>
            <a:r>
              <a:rPr lang="en-US" dirty="0" err="1"/>
              <a:t>nokadyň</a:t>
            </a:r>
            <a:r>
              <a:rPr lang="en-US" dirty="0"/>
              <a:t> </a:t>
            </a:r>
            <a:r>
              <a:rPr lang="en-US" dirty="0" err="1"/>
              <a:t>üstünden</a:t>
            </a:r>
            <a:r>
              <a:rPr lang="en-US" dirty="0"/>
              <a:t> </a:t>
            </a:r>
            <a:r>
              <a:rPr lang="en-US" dirty="0" err="1"/>
              <a:t>geçýän</a:t>
            </a:r>
            <a:r>
              <a:rPr lang="en-US" dirty="0"/>
              <a:t> </a:t>
            </a:r>
            <a:r>
              <a:rPr lang="en-US" dirty="0" err="1"/>
              <a:t>merdianyň</a:t>
            </a:r>
            <a:r>
              <a:rPr lang="en-US" dirty="0"/>
              <a:t> </a:t>
            </a:r>
            <a:r>
              <a:rPr lang="en-US" dirty="0" err="1"/>
              <a:t>arasyndaky</a:t>
            </a:r>
            <a:r>
              <a:rPr lang="en-US" dirty="0"/>
              <a:t> (ɻ) </a:t>
            </a:r>
            <a:r>
              <a:rPr lang="en-US" dirty="0" err="1"/>
              <a:t>lýmma</a:t>
            </a:r>
            <a:r>
              <a:rPr lang="en-US" dirty="0"/>
              <a:t> </a:t>
            </a:r>
            <a:r>
              <a:rPr lang="en-US" dirty="0" err="1"/>
              <a:t>burça</a:t>
            </a:r>
            <a:r>
              <a:rPr lang="en-US" dirty="0"/>
              <a:t> </a:t>
            </a:r>
            <a:r>
              <a:rPr lang="en-US" dirty="0" err="1"/>
              <a:t>aýdylýar</a:t>
            </a:r>
            <a:r>
              <a:rPr lang="en-US" dirty="0"/>
              <a:t>. </a:t>
            </a:r>
            <a:r>
              <a:rPr lang="en-US" dirty="0" err="1"/>
              <a:t>Başlangyç</a:t>
            </a:r>
            <a:r>
              <a:rPr lang="en-US" dirty="0"/>
              <a:t> </a:t>
            </a:r>
            <a:r>
              <a:rPr lang="en-US" dirty="0" err="1"/>
              <a:t>merdiany</a:t>
            </a:r>
            <a:r>
              <a:rPr lang="en-US" dirty="0"/>
              <a:t> </a:t>
            </a:r>
            <a:r>
              <a:rPr lang="en-US" dirty="0" err="1"/>
              <a:t>bolup</a:t>
            </a:r>
            <a:r>
              <a:rPr lang="en-US" dirty="0"/>
              <a:t> </a:t>
            </a:r>
            <a:r>
              <a:rPr lang="en-US" dirty="0" err="1"/>
              <a:t>Grnwiç</a:t>
            </a:r>
            <a:r>
              <a:rPr lang="en-US" dirty="0"/>
              <a:t> </a:t>
            </a:r>
            <a:r>
              <a:rPr lang="en-US" dirty="0" err="1"/>
              <a:t>Merdiany</a:t>
            </a:r>
            <a:r>
              <a:rPr lang="en-US" dirty="0"/>
              <a:t> </a:t>
            </a:r>
            <a:r>
              <a:rPr lang="en-US" dirty="0" err="1"/>
              <a:t>hyzmat</a:t>
            </a:r>
            <a:r>
              <a:rPr lang="en-US" dirty="0"/>
              <a:t> </a:t>
            </a:r>
            <a:r>
              <a:rPr lang="en-US" dirty="0" err="1"/>
              <a:t>edýär</a:t>
            </a:r>
            <a:r>
              <a:rPr lang="en-US" dirty="0"/>
              <a:t>. </a:t>
            </a:r>
            <a:r>
              <a:rPr lang="en-US" dirty="0" err="1"/>
              <a:t>Geografiki</a:t>
            </a:r>
            <a:r>
              <a:rPr lang="en-US" dirty="0"/>
              <a:t> </a:t>
            </a:r>
            <a:r>
              <a:rPr lang="en-US" dirty="0" err="1"/>
              <a:t>uzaklyk</a:t>
            </a:r>
            <a:r>
              <a:rPr lang="en-US" dirty="0"/>
              <a:t> </a:t>
            </a:r>
            <a:r>
              <a:rPr lang="en-US" dirty="0" err="1"/>
              <a:t>ekwatoryň</a:t>
            </a:r>
            <a:r>
              <a:rPr lang="en-US" dirty="0"/>
              <a:t> </a:t>
            </a:r>
            <a:r>
              <a:rPr lang="en-US" dirty="0" err="1"/>
              <a:t>radiusy</a:t>
            </a:r>
            <a:r>
              <a:rPr lang="en-US" dirty="0"/>
              <a:t> </a:t>
            </a:r>
            <a:r>
              <a:rPr lang="en-US" dirty="0" err="1"/>
              <a:t>boýunça</a:t>
            </a:r>
            <a:r>
              <a:rPr lang="en-US" dirty="0"/>
              <a:t> </a:t>
            </a:r>
            <a:r>
              <a:rPr lang="en-US" dirty="0" err="1"/>
              <a:t>ýa</a:t>
            </a:r>
            <a:r>
              <a:rPr lang="en-US" dirty="0"/>
              <a:t>-da </a:t>
            </a:r>
            <a:r>
              <a:rPr lang="en-US" dirty="0" err="1"/>
              <a:t>paralleriň</a:t>
            </a:r>
            <a:r>
              <a:rPr lang="en-US" dirty="0"/>
              <a:t> </a:t>
            </a:r>
            <a:r>
              <a:rPr lang="en-US" dirty="0" err="1"/>
              <a:t>dugasy</a:t>
            </a:r>
            <a:r>
              <a:rPr lang="en-US" dirty="0"/>
              <a:t> </a:t>
            </a:r>
            <a:r>
              <a:rPr lang="en-US" dirty="0" err="1"/>
              <a:t>boýunça</a:t>
            </a:r>
            <a:r>
              <a:rPr lang="en-US" dirty="0"/>
              <a:t> </a:t>
            </a:r>
            <a:r>
              <a:rPr lang="en-US" dirty="0" err="1"/>
              <a:t>gündogara</a:t>
            </a:r>
            <a:r>
              <a:rPr lang="en-US" dirty="0"/>
              <a:t> we </a:t>
            </a:r>
            <a:r>
              <a:rPr lang="en-US" dirty="0" err="1"/>
              <a:t>günbatara</a:t>
            </a:r>
            <a:r>
              <a:rPr lang="en-US" dirty="0"/>
              <a:t> </a:t>
            </a:r>
            <a:r>
              <a:rPr lang="en-US" dirty="0" err="1"/>
              <a:t>hasaplanylýar</a:t>
            </a:r>
            <a:r>
              <a:rPr lang="en-US" dirty="0"/>
              <a:t>. </a:t>
            </a:r>
            <a:r>
              <a:rPr lang="en-US" dirty="0" err="1"/>
              <a:t>Ol</a:t>
            </a:r>
            <a:r>
              <a:rPr lang="en-US" dirty="0"/>
              <a:t> 0°-180° </a:t>
            </a:r>
            <a:r>
              <a:rPr lang="en-US" dirty="0" err="1"/>
              <a:t>aralygynda</a:t>
            </a:r>
            <a:r>
              <a:rPr lang="en-US" dirty="0"/>
              <a:t> </a:t>
            </a:r>
            <a:r>
              <a:rPr lang="en-US" dirty="0" err="1"/>
              <a:t>üýtgeýär</a:t>
            </a:r>
            <a:r>
              <a:rPr lang="en-US" dirty="0"/>
              <a:t>. </a:t>
            </a:r>
            <a:r>
              <a:rPr lang="en-US" dirty="0" err="1"/>
              <a:t>Gündogara</a:t>
            </a:r>
            <a:r>
              <a:rPr lang="en-US" dirty="0"/>
              <a:t> (+) </a:t>
            </a:r>
            <a:r>
              <a:rPr lang="en-US" dirty="0" err="1"/>
              <a:t>günbatara</a:t>
            </a:r>
            <a:r>
              <a:rPr lang="en-US" dirty="0"/>
              <a:t> (-) </a:t>
            </a:r>
            <a:r>
              <a:rPr lang="en-US" dirty="0" err="1"/>
              <a:t>alamatyny</a:t>
            </a:r>
            <a:r>
              <a:rPr lang="en-US" dirty="0"/>
              <a:t> </a:t>
            </a:r>
            <a:r>
              <a:rPr lang="en-US" dirty="0" err="1"/>
              <a:t>alýar</a:t>
            </a:r>
            <a:r>
              <a:rPr lang="en-US" dirty="0"/>
              <a:t>.</a:t>
            </a:r>
            <a:endParaRPr lang="ru-RU" dirty="0"/>
          </a:p>
        </p:txBody>
      </p:sp>
    </p:spTree>
    <p:extLst>
      <p:ext uri="{BB962C8B-B14F-4D97-AF65-F5344CB8AC3E}">
        <p14:creationId xmlns:p14="http://schemas.microsoft.com/office/powerpoint/2010/main" val="606256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a:t>Geografiki</a:t>
            </a:r>
            <a:r>
              <a:rPr lang="en-US" dirty="0"/>
              <a:t> </a:t>
            </a:r>
            <a:r>
              <a:rPr lang="en-US" dirty="0" err="1"/>
              <a:t>koordinatlaryň</a:t>
            </a:r>
            <a:r>
              <a:rPr lang="en-US" dirty="0"/>
              <a:t> </a:t>
            </a:r>
            <a:r>
              <a:rPr lang="en-US" dirty="0" err="1"/>
              <a:t>kesgitleniş</a:t>
            </a:r>
            <a:r>
              <a:rPr lang="en-US" dirty="0"/>
              <a:t> </a:t>
            </a:r>
            <a:r>
              <a:rPr lang="en-US" dirty="0" err="1"/>
              <a:t>shemasy</a:t>
            </a:r>
            <a:endParaRPr lang="ru-RU" dirty="0"/>
          </a:p>
        </p:txBody>
      </p:sp>
      <p:pic>
        <p:nvPicPr>
          <p:cNvPr id="4" name="Объект 3"/>
          <p:cNvPicPr>
            <a:picLocks noGrp="1" noChangeAspect="1"/>
          </p:cNvPicPr>
          <p:nvPr>
            <p:ph idx="1"/>
          </p:nvPr>
        </p:nvPicPr>
        <p:blipFill>
          <a:blip r:embed="rId2"/>
          <a:stretch>
            <a:fillRect/>
          </a:stretch>
        </p:blipFill>
        <p:spPr>
          <a:xfrm>
            <a:off x="3437792" y="1872762"/>
            <a:ext cx="5029200" cy="4369776"/>
          </a:xfrm>
          <a:prstGeom prst="rect">
            <a:avLst/>
          </a:prstGeom>
        </p:spPr>
      </p:pic>
    </p:spTree>
    <p:extLst>
      <p:ext uri="{BB962C8B-B14F-4D97-AF65-F5344CB8AC3E}">
        <p14:creationId xmlns:p14="http://schemas.microsoft.com/office/powerpoint/2010/main" val="2893688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509954"/>
            <a:ext cx="10794023" cy="5547946"/>
          </a:xfrm>
        </p:spPr>
        <p:txBody>
          <a:bodyPr>
            <a:normAutofit fontScale="77500" lnSpcReduction="20000"/>
          </a:bodyPr>
          <a:lstStyle/>
          <a:p>
            <a:pPr indent="449580" algn="just">
              <a:lnSpc>
                <a:spcPct val="120000"/>
              </a:lnSpc>
              <a:spcAft>
                <a:spcPts val="0"/>
              </a:spcAft>
            </a:pPr>
            <a:r>
              <a:rPr lang="es-ES" sz="3600" dirty="0">
                <a:latin typeface="Times New Roman" panose="02020603050405020304" pitchFamily="18" charset="0"/>
                <a:ea typeface="Times New Roman" panose="02020603050405020304" pitchFamily="18" charset="0"/>
              </a:rPr>
              <a:t> </a:t>
            </a:r>
            <a:r>
              <a:rPr lang="es-ES" sz="4100" dirty="0">
                <a:latin typeface="Times New Roman" panose="02020603050405020304" pitchFamily="18" charset="0"/>
                <a:ea typeface="Times New Roman" panose="02020603050405020304" pitchFamily="18" charset="0"/>
              </a:rPr>
              <a:t> </a:t>
            </a:r>
            <a:r>
              <a:rPr lang="es-ES" sz="4500" dirty="0">
                <a:latin typeface="Times New Roman" panose="02020603050405020304" pitchFamily="18" charset="0"/>
                <a:ea typeface="Times New Roman" panose="02020603050405020304" pitchFamily="18" charset="0"/>
              </a:rPr>
              <a:t> </a:t>
            </a:r>
            <a:r>
              <a:rPr lang="es-ES" sz="4500" b="1" dirty="0">
                <a:latin typeface="Times New Roman" panose="02020603050405020304" pitchFamily="18" charset="0"/>
                <a:ea typeface="Times New Roman" panose="02020603050405020304" pitchFamily="18" charset="0"/>
              </a:rPr>
              <a:t>Polýar koordinatalar </a:t>
            </a:r>
            <a:r>
              <a:rPr lang="es-ES" sz="4500" dirty="0">
                <a:latin typeface="Times New Roman" panose="02020603050405020304" pitchFamily="18" charset="0"/>
                <a:ea typeface="Times New Roman" panose="02020603050405020304" pitchFamily="18" charset="0"/>
              </a:rPr>
              <a:t>– ulgamlarynda kiçiräjik ýer böleginiň planlaryny we kartalaryny düzmek üçin ulanylýar. Ýeriň üstündäki M nokadyň ýagdaýy başlangyç O polýus nokadyna we OX polýar okuna degişlilikde kesgitlenilýär. M nokat bilen O polýus nokady birikdirip wektoryň radiusy diýilýän S aralygy alýarys. We OX polýar oky bilen OM çyzygyň arasyndaky Ö tötde burçy alýarys. Bu ýerde wektoryň radiusy we onuň bruç bahasy nokadyň polýar koordinatalarydyr. </a:t>
            </a:r>
            <a:endParaRPr lang="es-ES" sz="45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173529"/>
          </a:xfrm>
        </p:spPr>
        <p:txBody>
          <a:bodyPr>
            <a:normAutofit fontScale="90000"/>
          </a:bodyPr>
          <a:lstStyle/>
          <a:p>
            <a:pPr algn="ctr"/>
            <a:r>
              <a:rPr lang="tk-TM" dirty="0" smtClean="0"/>
              <a:t/>
            </a:r>
            <a:br>
              <a:rPr lang="tk-TM" dirty="0" smtClean="0"/>
            </a:br>
            <a:r>
              <a:rPr lang="tk-TM" dirty="0"/>
              <a:t/>
            </a:r>
            <a:br>
              <a:rPr lang="tk-TM" dirty="0"/>
            </a:br>
            <a:r>
              <a:rPr lang="en-US" b="1" dirty="0" err="1" smtClean="0"/>
              <a:t>Polýar</a:t>
            </a:r>
            <a:r>
              <a:rPr lang="en-US" b="1" dirty="0" smtClean="0"/>
              <a:t> </a:t>
            </a:r>
            <a:r>
              <a:rPr lang="en-US" b="1" dirty="0" err="1"/>
              <a:t>koordinatlar</a:t>
            </a:r>
            <a:r>
              <a:rPr lang="en-US" b="1" dirty="0"/>
              <a:t> </a:t>
            </a:r>
            <a:r>
              <a:rPr lang="en-US" b="1" dirty="0" err="1"/>
              <a:t>sistemasynyň</a:t>
            </a:r>
            <a:r>
              <a:rPr lang="en-US" b="1" dirty="0"/>
              <a:t> </a:t>
            </a:r>
            <a:r>
              <a:rPr lang="en-US" b="1" dirty="0" err="1"/>
              <a:t>shemasy</a:t>
            </a:r>
            <a:r>
              <a:rPr lang="en-US" b="1" dirty="0"/>
              <a:t>.</a:t>
            </a:r>
            <a:br>
              <a:rPr lang="en-US" b="1" dirty="0"/>
            </a:br>
            <a:r>
              <a:rPr lang="en-US" b="1" dirty="0"/>
              <a:t/>
            </a:r>
            <a:br>
              <a:rPr lang="en-US" b="1" dirty="0"/>
            </a:br>
            <a:endParaRPr lang="ru-RU" b="1" dirty="0"/>
          </a:p>
        </p:txBody>
      </p:sp>
      <p:sp>
        <p:nvSpPr>
          <p:cNvPr id="3" name="Объект 2"/>
          <p:cNvSpPr>
            <a:spLocks noGrp="1"/>
          </p:cNvSpPr>
          <p:nvPr>
            <p:ph idx="1"/>
          </p:nvPr>
        </p:nvSpPr>
        <p:spPr>
          <a:xfrm>
            <a:off x="729763" y="1072662"/>
            <a:ext cx="10788160" cy="5521569"/>
          </a:xfrm>
        </p:spPr>
        <p:txBody>
          <a:bodyPr>
            <a:noAutofit/>
          </a:bodyPr>
          <a:lstStyle/>
          <a:p>
            <a:pPr algn="just"/>
            <a:r>
              <a:rPr lang="ru-RU" sz="3200" dirty="0" smtClean="0"/>
              <a:t>    </a:t>
            </a:r>
            <a:endParaRPr lang="ru-RU" dirty="0"/>
          </a:p>
        </p:txBody>
      </p:sp>
      <p:pic>
        <p:nvPicPr>
          <p:cNvPr id="4" name="Рисунок 3"/>
          <p:cNvPicPr>
            <a:picLocks noChangeAspect="1"/>
          </p:cNvPicPr>
          <p:nvPr/>
        </p:nvPicPr>
        <p:blipFill>
          <a:blip r:embed="rId2"/>
          <a:stretch>
            <a:fillRect/>
          </a:stretch>
        </p:blipFill>
        <p:spPr>
          <a:xfrm>
            <a:off x="3086101" y="1899139"/>
            <a:ext cx="4695092" cy="4273062"/>
          </a:xfrm>
          <a:prstGeom prst="rect">
            <a:avLst/>
          </a:prstGeom>
        </p:spPr>
      </p:pic>
    </p:spTree>
    <p:extLst>
      <p:ext uri="{BB962C8B-B14F-4D97-AF65-F5344CB8AC3E}">
        <p14:creationId xmlns:p14="http://schemas.microsoft.com/office/powerpoint/2010/main" val="2785275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73429"/>
          </a:xfrm>
        </p:spPr>
        <p:txBody>
          <a:bodyPr>
            <a:normAutofit fontScale="90000"/>
          </a:bodyPr>
          <a:lstStyle/>
          <a:p>
            <a:endParaRPr lang="ru-RU" dirty="0"/>
          </a:p>
        </p:txBody>
      </p:sp>
      <p:sp>
        <p:nvSpPr>
          <p:cNvPr id="3" name="Объект 2"/>
          <p:cNvSpPr>
            <a:spLocks noGrp="1"/>
          </p:cNvSpPr>
          <p:nvPr>
            <p:ph idx="1"/>
          </p:nvPr>
        </p:nvSpPr>
        <p:spPr>
          <a:xfrm>
            <a:off x="838200" y="931985"/>
            <a:ext cx="10515600" cy="5244978"/>
          </a:xfrm>
        </p:spPr>
        <p:txBody>
          <a:bodyPr>
            <a:normAutofit/>
          </a:bodyPr>
          <a:lstStyle/>
          <a:p>
            <a:pPr algn="just"/>
            <a:r>
              <a:rPr lang="tk-TM" dirty="0" smtClean="0"/>
              <a:t>    Polýar </a:t>
            </a:r>
            <a:r>
              <a:rPr lang="tk-TM" dirty="0"/>
              <a:t>we bipolýar koordinatlar. Haýsy hem bolsa nokadyň ýagdaýyny (ýeriň üstünde) başlangyç diýip kabul edilen ugra otnositellikde kesgitlemekde polýar koordinatlar sistemasy ulanylýar.Polýar koordinata sistemasynda kesgitlenilýän nokat sagat diliniň ugruna ölçenilýän polýar okundan hasaplanýan burçuň we sistemanyň polýusdan şu nokada çenli aralygyň (radius - wektoryň) kömegi bilen tekizlikde  kesgitlenýär. Nokadyň tekizlikdäki polýar koordinatlary, tekiz polýar koordinatlar sistemasy bilen birlikde “referens” - ellipsoidiň polýar koordinatlar sistemasy diýilýär.</a:t>
            </a:r>
            <a:endParaRPr lang="ru-RU" dirty="0"/>
          </a:p>
        </p:txBody>
      </p:sp>
    </p:spTree>
    <p:extLst>
      <p:ext uri="{BB962C8B-B14F-4D97-AF65-F5344CB8AC3E}">
        <p14:creationId xmlns:p14="http://schemas.microsoft.com/office/powerpoint/2010/main" val="782185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0937"/>
          </a:xfrm>
        </p:spPr>
        <p:txBody>
          <a:bodyPr>
            <a:normAutofit/>
          </a:bodyPr>
          <a:lstStyle/>
          <a:p>
            <a:pPr algn="just"/>
            <a:r>
              <a:rPr lang="en-US" dirty="0"/>
              <a:t> </a:t>
            </a:r>
            <a:r>
              <a:rPr lang="tk-TM" dirty="0" smtClean="0"/>
              <a:t>   </a:t>
            </a:r>
            <a:endParaRPr lang="ru-RU" sz="2700"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3464169" y="712177"/>
            <a:ext cx="5644662" cy="4870938"/>
          </a:xfrm>
          <a:prstGeom prst="rect">
            <a:avLst/>
          </a:prstGeom>
        </p:spPr>
      </p:pic>
      <p:sp>
        <p:nvSpPr>
          <p:cNvPr id="5" name="Объект 4"/>
          <p:cNvSpPr>
            <a:spLocks noGrp="1"/>
          </p:cNvSpPr>
          <p:nvPr>
            <p:ph idx="1"/>
          </p:nvPr>
        </p:nvSpPr>
        <p:spPr>
          <a:xfrm>
            <a:off x="838200" y="5820508"/>
            <a:ext cx="10515600" cy="356454"/>
          </a:xfrm>
        </p:spPr>
        <p:txBody>
          <a:bodyPr>
            <a:normAutofit fontScale="25000" lnSpcReduction="20000"/>
          </a:bodyPr>
          <a:lstStyle/>
          <a:p>
            <a:pPr algn="ctr"/>
            <a:r>
              <a:rPr lang="en-US" sz="11200" dirty="0" err="1">
                <a:latin typeface="Times New Roman" panose="02020603050405020304" pitchFamily="18" charset="0"/>
                <a:cs typeface="Times New Roman" panose="02020603050405020304" pitchFamily="18" charset="0"/>
              </a:rPr>
              <a:t>Bipolýar</a:t>
            </a:r>
            <a:r>
              <a:rPr lang="en-US" sz="11200" dirty="0">
                <a:latin typeface="Times New Roman" panose="02020603050405020304" pitchFamily="18" charset="0"/>
                <a:cs typeface="Times New Roman" panose="02020603050405020304" pitchFamily="18" charset="0"/>
              </a:rPr>
              <a:t> </a:t>
            </a:r>
            <a:r>
              <a:rPr lang="en-US" sz="11200" dirty="0" err="1">
                <a:latin typeface="Times New Roman" panose="02020603050405020304" pitchFamily="18" charset="0"/>
                <a:cs typeface="Times New Roman" panose="02020603050405020304" pitchFamily="18" charset="0"/>
              </a:rPr>
              <a:t>koordinatlar</a:t>
            </a:r>
            <a:r>
              <a:rPr lang="en-US" sz="11200" dirty="0">
                <a:latin typeface="Times New Roman" panose="02020603050405020304" pitchFamily="18" charset="0"/>
                <a:cs typeface="Times New Roman" panose="02020603050405020304" pitchFamily="18" charset="0"/>
              </a:rPr>
              <a:t> </a:t>
            </a:r>
            <a:r>
              <a:rPr lang="en-US" sz="11200" dirty="0" err="1">
                <a:latin typeface="Times New Roman" panose="02020603050405020304" pitchFamily="18" charset="0"/>
                <a:cs typeface="Times New Roman" panose="02020603050405020304" pitchFamily="18" charset="0"/>
              </a:rPr>
              <a:t>sistemasy</a:t>
            </a:r>
            <a:r>
              <a:rPr lang="en-US" sz="11200" dirty="0">
                <a:latin typeface="Times New Roman" panose="02020603050405020304" pitchFamily="18" charset="0"/>
                <a:cs typeface="Times New Roman" panose="02020603050405020304" pitchFamily="18" charset="0"/>
              </a:rPr>
              <a:t>.</a:t>
            </a:r>
          </a:p>
          <a:p>
            <a:r>
              <a:rPr lang="en-US" dirty="0"/>
              <a:t> </a:t>
            </a:r>
          </a:p>
          <a:p>
            <a:endParaRPr lang="ru-RU" dirty="0"/>
          </a:p>
        </p:txBody>
      </p:sp>
    </p:spTree>
    <p:extLst>
      <p:ext uri="{BB962C8B-B14F-4D97-AF65-F5344CB8AC3E}">
        <p14:creationId xmlns:p14="http://schemas.microsoft.com/office/powerpoint/2010/main" val="1716130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313"/>
          </a:xfrm>
        </p:spPr>
        <p:txBody>
          <a:bodyPr>
            <a:normAutofit fontScale="90000"/>
          </a:bodyPr>
          <a:lstStyle/>
          <a:p>
            <a:endParaRPr lang="ru-RU" dirty="0"/>
          </a:p>
        </p:txBody>
      </p:sp>
      <p:sp>
        <p:nvSpPr>
          <p:cNvPr id="3" name="Объект 2"/>
          <p:cNvSpPr>
            <a:spLocks noGrp="1"/>
          </p:cNvSpPr>
          <p:nvPr>
            <p:ph idx="1"/>
          </p:nvPr>
        </p:nvSpPr>
        <p:spPr>
          <a:xfrm>
            <a:off x="838200" y="1072662"/>
            <a:ext cx="10515600" cy="5104301"/>
          </a:xfrm>
        </p:spPr>
        <p:txBody>
          <a:bodyPr>
            <a:normAutofit lnSpcReduction="10000"/>
          </a:bodyPr>
          <a:lstStyle/>
          <a:p>
            <a:pPr algn="just"/>
            <a:r>
              <a:rPr lang="tk-TM" dirty="0" smtClean="0"/>
              <a:t>     </a:t>
            </a:r>
            <a:r>
              <a:rPr lang="en-US" b="1" dirty="0" err="1" smtClean="0"/>
              <a:t>Bipolýar</a:t>
            </a:r>
            <a:r>
              <a:rPr lang="en-US" b="1" dirty="0" smtClean="0"/>
              <a:t> </a:t>
            </a:r>
            <a:r>
              <a:rPr lang="en-US" b="1" dirty="0" err="1"/>
              <a:t>koordinatlar</a:t>
            </a:r>
            <a:r>
              <a:rPr lang="en-US" b="1" dirty="0"/>
              <a:t> </a:t>
            </a:r>
            <a:r>
              <a:rPr lang="en-US" b="1" dirty="0" err="1"/>
              <a:t>sistemasy</a:t>
            </a:r>
            <a:r>
              <a:rPr lang="en-US" dirty="0"/>
              <a:t> - </a:t>
            </a:r>
            <a:r>
              <a:rPr lang="en-US" dirty="0" err="1"/>
              <a:t>iki</a:t>
            </a:r>
            <a:r>
              <a:rPr lang="en-US" dirty="0"/>
              <a:t> </a:t>
            </a:r>
            <a:r>
              <a:rPr lang="en-US" dirty="0" err="1"/>
              <a:t>çyzykly</a:t>
            </a:r>
            <a:r>
              <a:rPr lang="en-US" dirty="0"/>
              <a:t> </a:t>
            </a:r>
            <a:r>
              <a:rPr lang="en-US" dirty="0" err="1"/>
              <a:t>ýa</a:t>
            </a:r>
            <a:r>
              <a:rPr lang="en-US" dirty="0"/>
              <a:t>-da </a:t>
            </a:r>
            <a:r>
              <a:rPr lang="en-US" dirty="0" err="1"/>
              <a:t>iki</a:t>
            </a:r>
            <a:r>
              <a:rPr lang="en-US" dirty="0"/>
              <a:t> </a:t>
            </a:r>
            <a:r>
              <a:rPr lang="en-US" dirty="0" err="1"/>
              <a:t>burçly</a:t>
            </a:r>
            <a:r>
              <a:rPr lang="en-US" dirty="0"/>
              <a:t> </a:t>
            </a:r>
            <a:r>
              <a:rPr lang="en-US" dirty="0" err="1"/>
              <a:t>ulylyklar</a:t>
            </a:r>
            <a:r>
              <a:rPr lang="en-US" dirty="0"/>
              <a:t> </a:t>
            </a:r>
            <a:r>
              <a:rPr lang="en-US" dirty="0" err="1"/>
              <a:t>bolup</a:t>
            </a:r>
            <a:r>
              <a:rPr lang="en-US" dirty="0"/>
              <a:t>, </a:t>
            </a:r>
            <a:r>
              <a:rPr lang="en-US" dirty="0" err="1"/>
              <a:t>ýeriň</a:t>
            </a:r>
            <a:r>
              <a:rPr lang="en-US" dirty="0"/>
              <a:t> </a:t>
            </a:r>
            <a:r>
              <a:rPr lang="en-US" dirty="0" err="1"/>
              <a:t>üstündäki</a:t>
            </a:r>
            <a:r>
              <a:rPr lang="en-US" dirty="0"/>
              <a:t> </a:t>
            </a:r>
            <a:r>
              <a:rPr lang="en-US" dirty="0" err="1"/>
              <a:t>ýa</a:t>
            </a:r>
            <a:r>
              <a:rPr lang="en-US" dirty="0"/>
              <a:t>-da </a:t>
            </a:r>
            <a:r>
              <a:rPr lang="en-US" dirty="0" err="1"/>
              <a:t>kartadaky</a:t>
            </a:r>
            <a:r>
              <a:rPr lang="en-US" dirty="0"/>
              <a:t> </a:t>
            </a:r>
            <a:r>
              <a:rPr lang="en-US" dirty="0" err="1"/>
              <a:t>nokadyň</a:t>
            </a:r>
            <a:r>
              <a:rPr lang="en-US" dirty="0"/>
              <a:t> </a:t>
            </a:r>
            <a:r>
              <a:rPr lang="en-US" dirty="0" err="1"/>
              <a:t>ýagdaýy</a:t>
            </a:r>
            <a:r>
              <a:rPr lang="en-US" dirty="0"/>
              <a:t>, </a:t>
            </a:r>
            <a:r>
              <a:rPr lang="en-US" dirty="0" err="1"/>
              <a:t>iki</a:t>
            </a:r>
            <a:r>
              <a:rPr lang="en-US" dirty="0"/>
              <a:t> </a:t>
            </a:r>
            <a:r>
              <a:rPr lang="en-US" dirty="0" err="1"/>
              <a:t>polýusa</a:t>
            </a:r>
            <a:r>
              <a:rPr lang="en-US" dirty="0"/>
              <a:t> (</a:t>
            </a:r>
            <a:r>
              <a:rPr lang="en-US" dirty="0" err="1"/>
              <a:t>nokada</a:t>
            </a:r>
            <a:r>
              <a:rPr lang="en-US" dirty="0"/>
              <a:t>) </a:t>
            </a:r>
            <a:r>
              <a:rPr lang="en-US" dirty="0" err="1"/>
              <a:t>otnositellikde</a:t>
            </a:r>
            <a:r>
              <a:rPr lang="en-US" dirty="0"/>
              <a:t> </a:t>
            </a:r>
            <a:r>
              <a:rPr lang="en-US" dirty="0" err="1"/>
              <a:t>başlangyç</a:t>
            </a:r>
            <a:r>
              <a:rPr lang="en-US" dirty="0"/>
              <a:t> </a:t>
            </a:r>
            <a:r>
              <a:rPr lang="en-US" dirty="0" err="1"/>
              <a:t>diýip</a:t>
            </a:r>
            <a:r>
              <a:rPr lang="en-US" dirty="0"/>
              <a:t> </a:t>
            </a:r>
            <a:r>
              <a:rPr lang="en-US" dirty="0" err="1"/>
              <a:t>kabul</a:t>
            </a:r>
            <a:r>
              <a:rPr lang="en-US" dirty="0"/>
              <a:t> </a:t>
            </a:r>
            <a:r>
              <a:rPr lang="en-US" dirty="0" err="1"/>
              <a:t>edilen</a:t>
            </a:r>
            <a:r>
              <a:rPr lang="en-US" dirty="0"/>
              <a:t> </a:t>
            </a:r>
            <a:r>
              <a:rPr lang="en-US" dirty="0" err="1"/>
              <a:t>nokatlara</a:t>
            </a:r>
            <a:r>
              <a:rPr lang="en-US" dirty="0"/>
              <a:t> </a:t>
            </a:r>
            <a:r>
              <a:rPr lang="en-US" dirty="0" err="1"/>
              <a:t>görä</a:t>
            </a:r>
            <a:r>
              <a:rPr lang="en-US" dirty="0"/>
              <a:t> </a:t>
            </a:r>
            <a:r>
              <a:rPr lang="en-US" dirty="0" err="1"/>
              <a:t>kesgitlenilýär</a:t>
            </a:r>
            <a:r>
              <a:rPr lang="en-US" dirty="0"/>
              <a:t> (2.4-njy </a:t>
            </a:r>
            <a:r>
              <a:rPr lang="en-US" dirty="0" err="1"/>
              <a:t>surat</a:t>
            </a:r>
            <a:r>
              <a:rPr lang="en-US" dirty="0"/>
              <a:t>). </a:t>
            </a:r>
            <a:r>
              <a:rPr lang="en-US" dirty="0" err="1"/>
              <a:t>Bipolýar</a:t>
            </a:r>
            <a:r>
              <a:rPr lang="en-US" dirty="0"/>
              <a:t> </a:t>
            </a:r>
            <a:r>
              <a:rPr lang="en-US" dirty="0" err="1"/>
              <a:t>koordinatlar</a:t>
            </a:r>
            <a:r>
              <a:rPr lang="en-US" dirty="0"/>
              <a:t> </a:t>
            </a:r>
            <a:r>
              <a:rPr lang="en-US" dirty="0" err="1"/>
              <a:t>sistemasy</a:t>
            </a:r>
            <a:r>
              <a:rPr lang="en-US" dirty="0"/>
              <a:t>, </a:t>
            </a:r>
            <a:r>
              <a:rPr lang="en-US" dirty="0" err="1"/>
              <a:t>polýar</a:t>
            </a:r>
            <a:r>
              <a:rPr lang="en-US" dirty="0"/>
              <a:t> </a:t>
            </a:r>
            <a:r>
              <a:rPr lang="en-US" dirty="0" err="1"/>
              <a:t>koordinatlaryň</a:t>
            </a:r>
            <a:r>
              <a:rPr lang="en-US" dirty="0"/>
              <a:t> </a:t>
            </a:r>
            <a:r>
              <a:rPr lang="en-US" dirty="0" err="1"/>
              <a:t>bir</a:t>
            </a:r>
            <a:r>
              <a:rPr lang="en-US" dirty="0"/>
              <a:t> </a:t>
            </a:r>
            <a:r>
              <a:rPr lang="en-US" dirty="0" err="1"/>
              <a:t>görnüşi</a:t>
            </a:r>
            <a:r>
              <a:rPr lang="en-US" dirty="0"/>
              <a:t> </a:t>
            </a:r>
            <a:r>
              <a:rPr lang="en-US" dirty="0" err="1"/>
              <a:t>bolup</a:t>
            </a:r>
            <a:r>
              <a:rPr lang="en-US" dirty="0"/>
              <a:t> </a:t>
            </a:r>
            <a:r>
              <a:rPr lang="en-US" dirty="0" err="1"/>
              <a:t>durýar</a:t>
            </a:r>
            <a:r>
              <a:rPr lang="en-US" dirty="0"/>
              <a:t>. </a:t>
            </a:r>
          </a:p>
          <a:p>
            <a:pPr algn="just"/>
            <a:r>
              <a:rPr lang="en-US" dirty="0"/>
              <a:t>       </a:t>
            </a:r>
            <a:r>
              <a:rPr lang="en-US" b="1" dirty="0" err="1"/>
              <a:t>Tekiz</a:t>
            </a:r>
            <a:r>
              <a:rPr lang="en-US" b="1" dirty="0"/>
              <a:t> </a:t>
            </a:r>
            <a:r>
              <a:rPr lang="en-US" b="1" dirty="0" err="1"/>
              <a:t>göni</a:t>
            </a:r>
            <a:r>
              <a:rPr lang="en-US" b="1" dirty="0"/>
              <a:t> </a:t>
            </a:r>
            <a:r>
              <a:rPr lang="en-US" b="1" dirty="0" err="1"/>
              <a:t>burçly</a:t>
            </a:r>
            <a:r>
              <a:rPr lang="en-US" b="1" dirty="0"/>
              <a:t> </a:t>
            </a:r>
            <a:r>
              <a:rPr lang="en-US" b="1" dirty="0" err="1"/>
              <a:t>koordinatalar</a:t>
            </a:r>
            <a:r>
              <a:rPr lang="en-US" b="1" dirty="0"/>
              <a:t> </a:t>
            </a:r>
            <a:r>
              <a:rPr lang="en-US" b="1" dirty="0" err="1"/>
              <a:t>diýip</a:t>
            </a:r>
            <a:r>
              <a:rPr lang="en-US" b="1" dirty="0"/>
              <a:t> </a:t>
            </a:r>
            <a:r>
              <a:rPr lang="en-US" dirty="0"/>
              <a:t>– </a:t>
            </a:r>
            <a:r>
              <a:rPr lang="en-US" dirty="0" err="1"/>
              <a:t>tekizlikde</a:t>
            </a:r>
            <a:r>
              <a:rPr lang="en-US" dirty="0"/>
              <a:t> M </a:t>
            </a:r>
            <a:r>
              <a:rPr lang="en-US" dirty="0" err="1"/>
              <a:t>nokadyň</a:t>
            </a:r>
            <a:r>
              <a:rPr lang="en-US" dirty="0"/>
              <a:t> </a:t>
            </a:r>
            <a:r>
              <a:rPr lang="en-US" dirty="0" err="1"/>
              <a:t>ýagdaýyny</a:t>
            </a:r>
            <a:r>
              <a:rPr lang="en-US" dirty="0"/>
              <a:t> </a:t>
            </a:r>
            <a:r>
              <a:rPr lang="en-US" dirty="0" err="1"/>
              <a:t>kesgitleýän</a:t>
            </a:r>
            <a:r>
              <a:rPr lang="en-US" dirty="0"/>
              <a:t> </a:t>
            </a:r>
            <a:r>
              <a:rPr lang="en-US" dirty="0" err="1"/>
              <a:t>absissa</a:t>
            </a:r>
            <a:r>
              <a:rPr lang="en-US" dirty="0"/>
              <a:t> we </a:t>
            </a:r>
            <a:r>
              <a:rPr lang="en-US" dirty="0" err="1"/>
              <a:t>ardinata</a:t>
            </a:r>
            <a:r>
              <a:rPr lang="en-US" dirty="0"/>
              <a:t> </a:t>
            </a:r>
            <a:r>
              <a:rPr lang="en-US" dirty="0" err="1"/>
              <a:t>zyzykly</a:t>
            </a:r>
            <a:r>
              <a:rPr lang="en-US" dirty="0"/>
              <a:t> </a:t>
            </a:r>
            <a:r>
              <a:rPr lang="en-US" dirty="0" err="1"/>
              <a:t>ululyklara</a:t>
            </a:r>
            <a:r>
              <a:rPr lang="en-US" dirty="0"/>
              <a:t> </a:t>
            </a:r>
            <a:r>
              <a:rPr lang="en-US" dirty="0" err="1"/>
              <a:t>aýdylýar</a:t>
            </a:r>
            <a:r>
              <a:rPr lang="en-US" dirty="0"/>
              <a:t>. </a:t>
            </a:r>
            <a:r>
              <a:rPr lang="en-US" dirty="0" err="1"/>
              <a:t>Ol</a:t>
            </a:r>
            <a:r>
              <a:rPr lang="en-US" dirty="0"/>
              <a:t> X </a:t>
            </a:r>
            <a:r>
              <a:rPr lang="en-US" dirty="0" err="1"/>
              <a:t>absissa</a:t>
            </a:r>
            <a:r>
              <a:rPr lang="en-US" dirty="0"/>
              <a:t> we Y </a:t>
            </a:r>
            <a:r>
              <a:rPr lang="en-US" dirty="0" err="1"/>
              <a:t>ardinata</a:t>
            </a:r>
            <a:r>
              <a:rPr lang="en-US" dirty="0"/>
              <a:t> </a:t>
            </a:r>
            <a:r>
              <a:rPr lang="en-US" dirty="0" err="1"/>
              <a:t>oklary</a:t>
            </a:r>
            <a:r>
              <a:rPr lang="en-US" dirty="0"/>
              <a:t> </a:t>
            </a:r>
            <a:r>
              <a:rPr lang="en-US" dirty="0" err="1"/>
              <a:t>bilen</a:t>
            </a:r>
            <a:r>
              <a:rPr lang="en-US" dirty="0"/>
              <a:t> </a:t>
            </a:r>
            <a:r>
              <a:rPr lang="en-US" dirty="0" err="1"/>
              <a:t>bellenilýär</a:t>
            </a:r>
            <a:r>
              <a:rPr lang="en-US" dirty="0"/>
              <a:t>. </a:t>
            </a:r>
            <a:r>
              <a:rPr lang="en-US" dirty="0" err="1"/>
              <a:t>Tekiz</a:t>
            </a:r>
            <a:r>
              <a:rPr lang="en-US" dirty="0"/>
              <a:t> </a:t>
            </a:r>
            <a:r>
              <a:rPr lang="en-US" dirty="0" err="1"/>
              <a:t>gönüburçly</a:t>
            </a:r>
            <a:r>
              <a:rPr lang="en-US" dirty="0"/>
              <a:t> </a:t>
            </a:r>
            <a:r>
              <a:rPr lang="en-US" dirty="0" err="1"/>
              <a:t>koordinat</a:t>
            </a:r>
            <a:r>
              <a:rPr lang="en-US" dirty="0"/>
              <a:t> </a:t>
            </a:r>
            <a:r>
              <a:rPr lang="en-US" dirty="0" err="1"/>
              <a:t>sistemasy</a:t>
            </a:r>
            <a:r>
              <a:rPr lang="en-US" dirty="0"/>
              <a:t> </a:t>
            </a:r>
            <a:r>
              <a:rPr lang="en-US" dirty="0" err="1"/>
              <a:t>nokadyň</a:t>
            </a:r>
            <a:r>
              <a:rPr lang="en-US" dirty="0"/>
              <a:t> </a:t>
            </a:r>
            <a:r>
              <a:rPr lang="en-US" dirty="0" err="1"/>
              <a:t>ýagdaýyny</a:t>
            </a:r>
            <a:r>
              <a:rPr lang="en-US" dirty="0"/>
              <a:t> </a:t>
            </a:r>
            <a:r>
              <a:rPr lang="en-US" dirty="0" err="1"/>
              <a:t>tekizlikde</a:t>
            </a:r>
            <a:r>
              <a:rPr lang="en-US" dirty="0"/>
              <a:t>  </a:t>
            </a:r>
            <a:r>
              <a:rPr lang="en-US" dirty="0" err="1"/>
              <a:t>kegitlemäge</a:t>
            </a:r>
            <a:r>
              <a:rPr lang="en-US" dirty="0"/>
              <a:t>  </a:t>
            </a:r>
            <a:r>
              <a:rPr lang="en-US" dirty="0" err="1"/>
              <a:t>mümkinçilik</a:t>
            </a:r>
            <a:r>
              <a:rPr lang="en-US" dirty="0"/>
              <a:t>  </a:t>
            </a:r>
            <a:r>
              <a:rPr lang="en-US" dirty="0" err="1"/>
              <a:t>berýän</a:t>
            </a:r>
            <a:r>
              <a:rPr lang="en-US" dirty="0"/>
              <a:t>  </a:t>
            </a:r>
            <a:r>
              <a:rPr lang="en-US" dirty="0" err="1"/>
              <a:t>ululyklardyr</a:t>
            </a:r>
            <a:r>
              <a:rPr lang="en-US" dirty="0"/>
              <a:t>. </a:t>
            </a:r>
            <a:r>
              <a:rPr lang="en-US" dirty="0" err="1"/>
              <a:t>Tekiz</a:t>
            </a:r>
            <a:r>
              <a:rPr lang="en-US" dirty="0"/>
              <a:t>  </a:t>
            </a:r>
            <a:r>
              <a:rPr lang="en-US" dirty="0" err="1"/>
              <a:t>gönüburçly</a:t>
            </a:r>
            <a:r>
              <a:rPr lang="en-US" dirty="0"/>
              <a:t>  </a:t>
            </a:r>
            <a:r>
              <a:rPr lang="en-US" dirty="0" err="1"/>
              <a:t>koordinatlar</a:t>
            </a:r>
            <a:r>
              <a:rPr lang="en-US" dirty="0"/>
              <a:t> </a:t>
            </a:r>
            <a:r>
              <a:rPr lang="en-US" dirty="0" err="1"/>
              <a:t>sistemasy</a:t>
            </a:r>
            <a:r>
              <a:rPr lang="en-US" dirty="0"/>
              <a:t> </a:t>
            </a:r>
            <a:r>
              <a:rPr lang="en-US" dirty="0" err="1"/>
              <a:t>absissa</a:t>
            </a:r>
            <a:r>
              <a:rPr lang="en-US" dirty="0"/>
              <a:t> we </a:t>
            </a:r>
            <a:r>
              <a:rPr lang="en-US" dirty="0" err="1"/>
              <a:t>ordinata</a:t>
            </a:r>
            <a:r>
              <a:rPr lang="en-US" dirty="0"/>
              <a:t> </a:t>
            </a:r>
            <a:r>
              <a:rPr lang="en-US" dirty="0" err="1"/>
              <a:t>oklarynyň</a:t>
            </a:r>
            <a:r>
              <a:rPr lang="en-US" dirty="0"/>
              <a:t> </a:t>
            </a:r>
            <a:r>
              <a:rPr lang="en-US" dirty="0" err="1"/>
              <a:t>ýerleşen</a:t>
            </a:r>
            <a:r>
              <a:rPr lang="en-US" dirty="0"/>
              <a:t>  </a:t>
            </a:r>
            <a:r>
              <a:rPr lang="en-US" dirty="0" err="1"/>
              <a:t>tekizligidir</a:t>
            </a:r>
            <a:r>
              <a:rPr lang="en-US" dirty="0"/>
              <a:t>. </a:t>
            </a:r>
            <a:r>
              <a:rPr lang="en-US" dirty="0" err="1"/>
              <a:t>Oklar</a:t>
            </a:r>
            <a:r>
              <a:rPr lang="en-US" dirty="0"/>
              <a:t> </a:t>
            </a:r>
            <a:r>
              <a:rPr lang="en-US" dirty="0" err="1"/>
              <a:t>özara</a:t>
            </a:r>
            <a:r>
              <a:rPr lang="en-US" dirty="0"/>
              <a:t> </a:t>
            </a:r>
            <a:r>
              <a:rPr lang="en-US" dirty="0" err="1"/>
              <a:t>perpendikulýar</a:t>
            </a:r>
            <a:r>
              <a:rPr lang="en-US" dirty="0"/>
              <a:t> </a:t>
            </a:r>
            <a:r>
              <a:rPr lang="en-US" dirty="0" err="1"/>
              <a:t>ugurlarda</a:t>
            </a:r>
            <a:r>
              <a:rPr lang="en-US" dirty="0"/>
              <a:t> </a:t>
            </a:r>
            <a:r>
              <a:rPr lang="en-US" dirty="0" err="1"/>
              <a:t>kesişýärler</a:t>
            </a:r>
            <a:r>
              <a:rPr lang="en-US" dirty="0"/>
              <a:t>. </a:t>
            </a:r>
            <a:r>
              <a:rPr lang="en-US" dirty="0" err="1"/>
              <a:t>Koordinata</a:t>
            </a:r>
            <a:r>
              <a:rPr lang="en-US" dirty="0"/>
              <a:t> </a:t>
            </a:r>
            <a:r>
              <a:rPr lang="en-US" dirty="0" err="1"/>
              <a:t>sistemasynyň</a:t>
            </a:r>
            <a:r>
              <a:rPr lang="en-US" dirty="0"/>
              <a:t> </a:t>
            </a:r>
            <a:r>
              <a:rPr lang="en-US" dirty="0" err="1"/>
              <a:t>merkezi</a:t>
            </a:r>
            <a:r>
              <a:rPr lang="en-US" dirty="0"/>
              <a:t> </a:t>
            </a:r>
            <a:r>
              <a:rPr lang="en-US" dirty="0" err="1"/>
              <a:t>bolup</a:t>
            </a:r>
            <a:r>
              <a:rPr lang="en-US" dirty="0"/>
              <a:t>, </a:t>
            </a:r>
            <a:r>
              <a:rPr lang="en-US" dirty="0" err="1"/>
              <a:t>oklaryň</a:t>
            </a:r>
            <a:r>
              <a:rPr lang="en-US" dirty="0"/>
              <a:t> </a:t>
            </a:r>
            <a:r>
              <a:rPr lang="en-US" dirty="0" err="1"/>
              <a:t>kesişme</a:t>
            </a:r>
            <a:r>
              <a:rPr lang="en-US" dirty="0"/>
              <a:t> </a:t>
            </a:r>
            <a:r>
              <a:rPr lang="en-US" dirty="0" err="1"/>
              <a:t>nokady</a:t>
            </a:r>
            <a:r>
              <a:rPr lang="en-US" dirty="0"/>
              <a:t> </a:t>
            </a:r>
            <a:r>
              <a:rPr lang="en-US" dirty="0" err="1"/>
              <a:t>hyzmat</a:t>
            </a:r>
            <a:r>
              <a:rPr lang="en-US" dirty="0"/>
              <a:t> </a:t>
            </a:r>
            <a:r>
              <a:rPr lang="en-US" dirty="0" err="1"/>
              <a:t>edýär</a:t>
            </a:r>
            <a:r>
              <a:rPr lang="en-US" dirty="0"/>
              <a:t> (2.4-nji </a:t>
            </a:r>
            <a:r>
              <a:rPr lang="en-US" dirty="0" err="1"/>
              <a:t>surat</a:t>
            </a:r>
            <a:r>
              <a:rPr lang="en-US" dirty="0"/>
              <a:t>). </a:t>
            </a:r>
          </a:p>
          <a:p>
            <a:pPr algn="just"/>
            <a:endParaRPr lang="en-US" dirty="0"/>
          </a:p>
        </p:txBody>
      </p:sp>
    </p:spTree>
    <p:extLst>
      <p:ext uri="{BB962C8B-B14F-4D97-AF65-F5344CB8AC3E}">
        <p14:creationId xmlns:p14="http://schemas.microsoft.com/office/powerpoint/2010/main" val="2115130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a:spcAft>
                <a:spcPts val="0"/>
              </a:spcAft>
            </a:pPr>
            <a:r>
              <a:rPr lang="ru-RU" sz="3200" b="1" dirty="0" smtClean="0">
                <a:latin typeface="Times New Roman" panose="02020603050405020304" pitchFamily="18" charset="0"/>
                <a:ea typeface="Times New Roman" panose="02020603050405020304" pitchFamily="18" charset="0"/>
              </a:rPr>
              <a:t> </a:t>
            </a:r>
            <a:r>
              <a:rPr lang="en-US" sz="3200" b="1" dirty="0">
                <a:latin typeface="Times New Roman" panose="02020603050405020304" pitchFamily="18" charset="0"/>
                <a:ea typeface="Times New Roman" panose="02020603050405020304" pitchFamily="18" charset="0"/>
              </a:rPr>
              <a:t> </a:t>
            </a:r>
            <a:r>
              <a:rPr lang="ru-RU" sz="3200" b="1" dirty="0">
                <a:solidFill>
                  <a:srgbClr val="000000"/>
                </a:solidFill>
                <a:latin typeface="Times New Roman" panose="02020603050405020304" pitchFamily="18" charset="0"/>
                <a:ea typeface="Times New Roman" panose="02020603050405020304" pitchFamily="18" charset="0"/>
              </a:rPr>
              <a:t> 1. </a:t>
            </a:r>
            <a:r>
              <a:rPr lang="en-US" sz="3200" b="1" dirty="0" err="1">
                <a:solidFill>
                  <a:srgbClr val="000000"/>
                </a:solidFill>
                <a:latin typeface="Times New Roman" panose="02020603050405020304" pitchFamily="18" charset="0"/>
                <a:ea typeface="Times New Roman" panose="02020603050405020304" pitchFamily="18" charset="0"/>
              </a:rPr>
              <a:t>Nokadyň</a:t>
            </a:r>
            <a:r>
              <a:rPr lang="en-US" sz="3200" b="1" dirty="0">
                <a:solidFill>
                  <a:srgbClr val="000000"/>
                </a:solidFill>
                <a:latin typeface="Times New Roman" panose="02020603050405020304" pitchFamily="18" charset="0"/>
                <a:ea typeface="Times New Roman" panose="02020603050405020304" pitchFamily="18" charset="0"/>
              </a:rPr>
              <a:t> </a:t>
            </a:r>
            <a:r>
              <a:rPr lang="en-US" sz="3200" b="1" dirty="0" err="1">
                <a:solidFill>
                  <a:srgbClr val="000000"/>
                </a:solidFill>
                <a:latin typeface="Times New Roman" panose="02020603050405020304" pitchFamily="18" charset="0"/>
                <a:ea typeface="Times New Roman" panose="02020603050405020304" pitchFamily="18" charset="0"/>
              </a:rPr>
              <a:t>koordinatlary</a:t>
            </a:r>
            <a:r>
              <a:rPr lang="en-US" sz="3200" b="1" dirty="0">
                <a:solidFill>
                  <a:srgbClr val="000000"/>
                </a:solidFill>
                <a:latin typeface="Times New Roman" panose="02020603050405020304" pitchFamily="18" charset="0"/>
                <a:ea typeface="Times New Roman" panose="02020603050405020304" pitchFamily="18" charset="0"/>
              </a:rPr>
              <a:t> we </a:t>
            </a:r>
            <a:r>
              <a:rPr lang="en-US" sz="3200" b="1" dirty="0" err="1">
                <a:solidFill>
                  <a:srgbClr val="000000"/>
                </a:solidFill>
                <a:latin typeface="Times New Roman" panose="02020603050405020304" pitchFamily="18" charset="0"/>
                <a:ea typeface="Times New Roman" panose="02020603050405020304" pitchFamily="18" charset="0"/>
              </a:rPr>
              <a:t>geografiki</a:t>
            </a:r>
            <a:r>
              <a:rPr lang="en-US" sz="3200" b="1" dirty="0">
                <a:solidFill>
                  <a:srgbClr val="000000"/>
                </a:solidFill>
                <a:latin typeface="Times New Roman" panose="02020603050405020304" pitchFamily="18" charset="0"/>
                <a:ea typeface="Times New Roman" panose="02020603050405020304" pitchFamily="18" charset="0"/>
              </a:rPr>
              <a:t>  </a:t>
            </a:r>
            <a:r>
              <a:rPr lang="en-US" sz="3200" b="1" dirty="0" err="1">
                <a:solidFill>
                  <a:srgbClr val="000000"/>
                </a:solidFill>
                <a:latin typeface="Times New Roman" panose="02020603050405020304" pitchFamily="18" charset="0"/>
                <a:ea typeface="Times New Roman" panose="02020603050405020304" pitchFamily="18" charset="0"/>
              </a:rPr>
              <a:t>koordinat</a:t>
            </a:r>
            <a:r>
              <a:rPr lang="ru-RU" sz="3200" b="1" dirty="0">
                <a:solidFill>
                  <a:srgbClr val="000000"/>
                </a:solidFill>
                <a:latin typeface="Times New Roman" panose="02020603050405020304" pitchFamily="18" charset="0"/>
                <a:ea typeface="Times New Roman" panose="02020603050405020304" pitchFamily="18" charset="0"/>
              </a:rPr>
              <a:t>a </a:t>
            </a:r>
            <a:r>
              <a:rPr lang="ru-RU" sz="3200" b="1" dirty="0" err="1">
                <a:solidFill>
                  <a:srgbClr val="000000"/>
                </a:solidFill>
                <a:latin typeface="Times New Roman" panose="02020603050405020304" pitchFamily="18" charset="0"/>
                <a:ea typeface="Times New Roman" panose="02020603050405020304" pitchFamily="18" charset="0"/>
              </a:rPr>
              <a:t>ulgamlary</a:t>
            </a:r>
            <a:r>
              <a:rPr lang="ru-RU" sz="3200" b="1" dirty="0">
                <a:solidFill>
                  <a:srgbClr val="000000"/>
                </a:solidFill>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a:spcAft>
                <a:spcPts val="0"/>
              </a:spcAft>
            </a:pPr>
            <a:r>
              <a:rPr lang="ru-RU" sz="3200" b="1" dirty="0">
                <a:solidFill>
                  <a:srgbClr val="000000"/>
                </a:solidFill>
                <a:latin typeface="Times New Roman" panose="02020603050405020304" pitchFamily="18" charset="0"/>
                <a:ea typeface="Times New Roman" panose="02020603050405020304" pitchFamily="18" charset="0"/>
              </a:rPr>
              <a:t>  2. </a:t>
            </a:r>
            <a:r>
              <a:rPr lang="ru-RU" sz="3200" b="1" dirty="0" err="1">
                <a:solidFill>
                  <a:srgbClr val="000000"/>
                </a:solidFill>
                <a:latin typeface="Times New Roman" panose="02020603050405020304" pitchFamily="18" charset="0"/>
                <a:ea typeface="Times New Roman" panose="02020603050405020304" pitchFamily="18" charset="0"/>
              </a:rPr>
              <a:t>Umumy</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koordinatalar</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ulgamlary</a:t>
            </a:r>
            <a:r>
              <a:rPr lang="ru-RU" sz="3200" b="1" dirty="0">
                <a:solidFill>
                  <a:srgbClr val="000000"/>
                </a:solidFill>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a:spcAft>
                <a:spcPts val="0"/>
              </a:spcAft>
            </a:pPr>
            <a:r>
              <a:rPr lang="ru-RU" sz="3200" b="1" dirty="0">
                <a:solidFill>
                  <a:srgbClr val="000000"/>
                </a:solidFill>
                <a:latin typeface="Times New Roman" panose="02020603050405020304" pitchFamily="18" charset="0"/>
                <a:ea typeface="Times New Roman" panose="02020603050405020304" pitchFamily="18" charset="0"/>
              </a:rPr>
              <a:t>  3. </a:t>
            </a:r>
            <a:r>
              <a:rPr lang="en-US" sz="3200" b="1" dirty="0" err="1">
                <a:solidFill>
                  <a:srgbClr val="000000"/>
                </a:solidFill>
                <a:latin typeface="Times New Roman" panose="02020603050405020304" pitchFamily="18" charset="0"/>
                <a:ea typeface="Times New Roman" panose="02020603050405020304" pitchFamily="18" charset="0"/>
              </a:rPr>
              <a:t>Geodeziki</a:t>
            </a:r>
            <a:r>
              <a:rPr lang="en-US" sz="3200" b="1" dirty="0">
                <a:solidFill>
                  <a:srgbClr val="000000"/>
                </a:solidFill>
                <a:latin typeface="Times New Roman" panose="02020603050405020304" pitchFamily="18" charset="0"/>
                <a:ea typeface="Times New Roman" panose="02020603050405020304" pitchFamily="18" charset="0"/>
              </a:rPr>
              <a:t> we </a:t>
            </a:r>
            <a:r>
              <a:rPr lang="en-US" sz="3200" b="1" dirty="0" err="1">
                <a:solidFill>
                  <a:srgbClr val="000000"/>
                </a:solidFill>
                <a:latin typeface="Times New Roman" panose="02020603050405020304" pitchFamily="18" charset="0"/>
                <a:ea typeface="Times New Roman" panose="02020603050405020304" pitchFamily="18" charset="0"/>
              </a:rPr>
              <a:t>gönüburçly</a:t>
            </a:r>
            <a:r>
              <a:rPr lang="en-US" sz="3200" b="1" dirty="0">
                <a:solidFill>
                  <a:srgbClr val="000000"/>
                </a:solidFill>
                <a:latin typeface="Times New Roman" panose="02020603050405020304" pitchFamily="18" charset="0"/>
                <a:ea typeface="Times New Roman" panose="02020603050405020304" pitchFamily="18" charset="0"/>
              </a:rPr>
              <a:t> </a:t>
            </a:r>
            <a:r>
              <a:rPr lang="en-US" sz="3200" b="1" dirty="0" err="1">
                <a:solidFill>
                  <a:srgbClr val="000000"/>
                </a:solidFill>
                <a:latin typeface="Times New Roman" panose="02020603050405020304" pitchFamily="18" charset="0"/>
                <a:ea typeface="Times New Roman" panose="02020603050405020304" pitchFamily="18" charset="0"/>
              </a:rPr>
              <a:t>koordinatlaryň</a:t>
            </a:r>
            <a:r>
              <a:rPr lang="en-US" sz="3200" b="1" dirty="0">
                <a:solidFill>
                  <a:srgbClr val="000000"/>
                </a:solidFill>
                <a:latin typeface="Times New Roman" panose="02020603050405020304" pitchFamily="18" charset="0"/>
                <a:ea typeface="Times New Roman" panose="02020603050405020304" pitchFamily="18" charset="0"/>
              </a:rPr>
              <a:t> </a:t>
            </a:r>
            <a:r>
              <a:rPr lang="en-US" sz="3200" b="1" dirty="0" err="1">
                <a:solidFill>
                  <a:srgbClr val="000000"/>
                </a:solidFill>
                <a:latin typeface="Times New Roman" panose="02020603050405020304" pitchFamily="18" charset="0"/>
                <a:ea typeface="Times New Roman" panose="02020603050405020304" pitchFamily="18" charset="0"/>
              </a:rPr>
              <a:t>arasyndaky</a:t>
            </a:r>
            <a:r>
              <a:rPr lang="en-US" sz="3200" b="1" dirty="0">
                <a:solidFill>
                  <a:srgbClr val="000000"/>
                </a:solidFill>
                <a:latin typeface="Times New Roman" panose="02020603050405020304" pitchFamily="18" charset="0"/>
                <a:ea typeface="Times New Roman" panose="02020603050405020304" pitchFamily="18" charset="0"/>
              </a:rPr>
              <a:t> </a:t>
            </a:r>
            <a:r>
              <a:rPr lang="en-US" sz="3200" b="1" dirty="0" err="1">
                <a:solidFill>
                  <a:srgbClr val="000000"/>
                </a:solidFill>
                <a:latin typeface="Times New Roman" panose="02020603050405020304" pitchFamily="18" charset="0"/>
                <a:ea typeface="Times New Roman" panose="02020603050405020304" pitchFamily="18" charset="0"/>
              </a:rPr>
              <a:t>arabaglanyşyk</a:t>
            </a:r>
            <a:r>
              <a:rPr lang="ru-RU" sz="3200" b="1" dirty="0">
                <a:latin typeface="Times New Roman" panose="02020603050405020304" pitchFamily="18" charset="0"/>
                <a:ea typeface="Times New Roman" panose="02020603050405020304" pitchFamily="18" charset="0"/>
              </a:rPr>
              <a:t>.</a:t>
            </a:r>
            <a:r>
              <a:rPr lang="ru-RU" sz="3200" b="1" dirty="0">
                <a:solidFill>
                  <a:srgbClr val="000000"/>
                </a:solidFill>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a:spcAft>
                <a:spcPts val="0"/>
              </a:spcAft>
            </a:pPr>
            <a:r>
              <a:rPr lang="ru-RU" sz="3200" b="1" dirty="0">
                <a:solidFill>
                  <a:srgbClr val="000000"/>
                </a:solidFill>
                <a:latin typeface="Times New Roman" panose="02020603050405020304" pitchFamily="18" charset="0"/>
                <a:ea typeface="Times New Roman" panose="02020603050405020304" pitchFamily="18" charset="0"/>
              </a:rPr>
              <a:t>  4. </a:t>
            </a:r>
            <a:r>
              <a:rPr lang="hr-HR" sz="3200" b="1" dirty="0">
                <a:solidFill>
                  <a:srgbClr val="000000"/>
                </a:solidFill>
                <a:latin typeface="Times New Roman" panose="02020603050405020304" pitchFamily="18" charset="0"/>
                <a:ea typeface="Times New Roman" panose="02020603050405020304" pitchFamily="18" charset="0"/>
              </a:rPr>
              <a:t>Halkara koordinat</a:t>
            </a:r>
            <a:r>
              <a:rPr lang="ru-RU" sz="3200" b="1" dirty="0" err="1">
                <a:solidFill>
                  <a:srgbClr val="000000"/>
                </a:solidFill>
                <a:latin typeface="Times New Roman" panose="02020603050405020304" pitchFamily="18" charset="0"/>
                <a:ea typeface="Times New Roman" panose="02020603050405020304" pitchFamily="18" charset="0"/>
              </a:rPr>
              <a:t>lar</a:t>
            </a:r>
            <a:r>
              <a:rPr lang="hr-HR" sz="3200" b="1" dirty="0">
                <a:solidFill>
                  <a:srgbClr val="000000"/>
                </a:solidFill>
                <a:latin typeface="Times New Roman" panose="02020603050405020304" pitchFamily="18" charset="0"/>
                <a:ea typeface="Times New Roman" panose="02020603050405020304" pitchFamily="18" charset="0"/>
              </a:rPr>
              <a:t> ulgamlary</a:t>
            </a: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33913"/>
          </a:xfrm>
        </p:spPr>
        <p:txBody>
          <a:bodyPr>
            <a:normAutofit fontScale="90000"/>
          </a:bodyPr>
          <a:lstStyle/>
          <a:p>
            <a:pPr algn="ctr"/>
            <a:r>
              <a:rPr lang="tk-TM" dirty="0" smtClean="0"/>
              <a:t/>
            </a:r>
            <a:br>
              <a:rPr lang="tk-TM" dirty="0" smtClean="0"/>
            </a:br>
            <a:r>
              <a:rPr lang="tk-TM" dirty="0"/>
              <a:t/>
            </a:r>
            <a:br>
              <a:rPr lang="tk-TM" dirty="0"/>
            </a:br>
            <a:r>
              <a:rPr lang="en-US" dirty="0" err="1" smtClean="0"/>
              <a:t>Tekiz</a:t>
            </a:r>
            <a:r>
              <a:rPr lang="en-US" dirty="0" smtClean="0"/>
              <a:t> </a:t>
            </a:r>
            <a:r>
              <a:rPr lang="en-US" dirty="0" err="1"/>
              <a:t>görnüburçly</a:t>
            </a:r>
            <a:r>
              <a:rPr lang="en-US" dirty="0"/>
              <a:t> </a:t>
            </a:r>
            <a:r>
              <a:rPr lang="en-US" dirty="0" err="1"/>
              <a:t>koordinatlar</a:t>
            </a:r>
            <a:r>
              <a:rPr lang="en-US" dirty="0"/>
              <a:t> </a:t>
            </a:r>
            <a:r>
              <a:rPr lang="en-US" dirty="0" err="1"/>
              <a:t>sistemasy</a:t>
            </a:r>
            <a:r>
              <a:rPr lang="en-US" dirty="0"/>
              <a:t>.</a:t>
            </a:r>
            <a:br>
              <a:rPr lang="en-US" dirty="0"/>
            </a:br>
            <a:r>
              <a:rPr lang="en-US" dirty="0"/>
              <a:t/>
            </a:r>
            <a:br>
              <a:rPr lang="en-US" dirty="0"/>
            </a:br>
            <a:endParaRPr lang="ru-RU" dirty="0"/>
          </a:p>
        </p:txBody>
      </p:sp>
      <p:pic>
        <p:nvPicPr>
          <p:cNvPr id="3" name="Рисунок 2"/>
          <p:cNvPicPr>
            <a:picLocks noChangeAspect="1"/>
          </p:cNvPicPr>
          <p:nvPr/>
        </p:nvPicPr>
        <p:blipFill>
          <a:blip r:embed="rId2"/>
          <a:stretch>
            <a:fillRect/>
          </a:stretch>
        </p:blipFill>
        <p:spPr>
          <a:xfrm>
            <a:off x="3033346" y="1832951"/>
            <a:ext cx="5240216" cy="4409587"/>
          </a:xfrm>
          <a:prstGeom prst="rect">
            <a:avLst/>
          </a:prstGeom>
        </p:spPr>
      </p:pic>
      <p:sp>
        <p:nvSpPr>
          <p:cNvPr id="5" name="Объект 4"/>
          <p:cNvSpPr>
            <a:spLocks noGrp="1"/>
          </p:cNvSpPr>
          <p:nvPr>
            <p:ph idx="1"/>
          </p:nvPr>
        </p:nvSpPr>
        <p:spPr>
          <a:xfrm>
            <a:off x="838200" y="1099038"/>
            <a:ext cx="10515600" cy="518747"/>
          </a:xfrm>
        </p:spPr>
        <p:txBody>
          <a:bodyPr/>
          <a:lstStyle/>
          <a:p>
            <a:endParaRPr lang="ru-RU" dirty="0"/>
          </a:p>
        </p:txBody>
      </p:sp>
    </p:spTree>
    <p:extLst>
      <p:ext uri="{BB962C8B-B14F-4D97-AF65-F5344CB8AC3E}">
        <p14:creationId xmlns:p14="http://schemas.microsoft.com/office/powerpoint/2010/main" val="311065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4931" y="465992"/>
            <a:ext cx="10946423" cy="3209195"/>
          </a:xfrm>
        </p:spPr>
        <p:txBody>
          <a:bodyPr>
            <a:noAutofit/>
          </a:bodyPr>
          <a:lstStyle/>
          <a:p>
            <a:pPr algn="just"/>
            <a:r>
              <a:rPr lang="tk-TM" sz="20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Zolakly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koordinatalar</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ulgamlarynda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ýer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şarynda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islendik</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nokadyň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geografiki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koordinatalar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bilen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şol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nokadyň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göni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bruçly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koordinatalarynyň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arabaglanşygyny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kesgitlemek</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üçin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koordinatalaryň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zolaklaýyn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sistemasy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ulanylýar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Koordinatalaryň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zolaklaýyn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sistemasynda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ýer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şarynyň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üsti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iki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gyrasy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merdianlar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bilen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çäklenen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geografiki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uzaklygy</a:t>
            </a:r>
            <a:r>
              <a:rPr lang="en-US" sz="2800" dirty="0">
                <a:latin typeface="Times New Roman" panose="02020603050405020304" pitchFamily="18" charset="0"/>
                <a:cs typeface="Times New Roman" panose="02020603050405020304" pitchFamily="18" charset="0"/>
              </a:rPr>
              <a:t> 6°-</a:t>
            </a:r>
            <a:r>
              <a:rPr lang="en-US" sz="2800" dirty="0" err="1">
                <a:latin typeface="Times New Roman" panose="02020603050405020304" pitchFamily="18" charset="0"/>
                <a:cs typeface="Times New Roman" panose="02020603050405020304" pitchFamily="18" charset="0"/>
              </a:rPr>
              <a:t>deň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bolan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zolaklara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bölünýär</a:t>
            </a:r>
            <a:r>
              <a:rPr lang="en-US" sz="2800" dirty="0">
                <a:latin typeface="Times New Roman" panose="02020603050405020304" pitchFamily="18" charset="0"/>
                <a:cs typeface="Times New Roman" panose="02020603050405020304" pitchFamily="18" charset="0"/>
              </a:rPr>
              <a:t>.  Bu </a:t>
            </a:r>
            <a:r>
              <a:rPr lang="en-US" sz="2800" dirty="0" err="1">
                <a:latin typeface="Times New Roman" panose="02020603050405020304" pitchFamily="18" charset="0"/>
                <a:cs typeface="Times New Roman" panose="02020603050405020304" pitchFamily="18" charset="0"/>
              </a:rPr>
              <a:t>zolaklaryň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ekwator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boýunça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giňligi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takmynan</a:t>
            </a:r>
            <a:r>
              <a:rPr lang="en-US" sz="2800" dirty="0">
                <a:latin typeface="Times New Roman" panose="02020603050405020304" pitchFamily="18" charset="0"/>
                <a:cs typeface="Times New Roman" panose="02020603050405020304" pitchFamily="18" charset="0"/>
              </a:rPr>
              <a:t> 670 km </a:t>
            </a:r>
            <a:r>
              <a:rPr lang="en-US" sz="2800" dirty="0" err="1">
                <a:latin typeface="Times New Roman" panose="02020603050405020304" pitchFamily="18" charset="0"/>
                <a:cs typeface="Times New Roman" panose="02020603050405020304" pitchFamily="18" charset="0"/>
              </a:rPr>
              <a:t>deñdir</a:t>
            </a:r>
            <a:r>
              <a:rPr lang="en-US" sz="2800"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p:txBody>
      </p:sp>
      <p:pic>
        <p:nvPicPr>
          <p:cNvPr id="5" name="Объект 4"/>
          <p:cNvPicPr>
            <a:picLocks noGrp="1" noChangeAspect="1"/>
          </p:cNvPicPr>
          <p:nvPr>
            <p:ph idx="1"/>
          </p:nvPr>
        </p:nvPicPr>
        <p:blipFill>
          <a:blip r:embed="rId2"/>
          <a:stretch>
            <a:fillRect/>
          </a:stretch>
        </p:blipFill>
        <p:spPr>
          <a:xfrm>
            <a:off x="4303620" y="3508131"/>
            <a:ext cx="4084242" cy="2769577"/>
          </a:xfrm>
          <a:prstGeom prst="rect">
            <a:avLst/>
          </a:prstGeom>
        </p:spPr>
      </p:pic>
    </p:spTree>
    <p:extLst>
      <p:ext uri="{BB962C8B-B14F-4D97-AF65-F5344CB8AC3E}">
        <p14:creationId xmlns:p14="http://schemas.microsoft.com/office/powerpoint/2010/main" val="13063587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465992"/>
            <a:ext cx="10876086" cy="5890845"/>
          </a:xfrm>
        </p:spPr>
        <p:txBody>
          <a:bodyPr>
            <a:normAutofit fontScale="47500" lnSpcReduction="20000"/>
          </a:bodyPr>
          <a:lstStyle/>
          <a:p>
            <a:pPr algn="just">
              <a:lnSpc>
                <a:spcPct val="120000"/>
              </a:lnSpc>
              <a:spcAft>
                <a:spcPts val="0"/>
              </a:spcAft>
            </a:pPr>
            <a:r>
              <a:rPr lang="tk-TM" sz="5100" b="1" dirty="0" smtClean="0">
                <a:latin typeface="Times New Roman" panose="02020603050405020304" pitchFamily="18" charset="0"/>
                <a:ea typeface="Times New Roman" panose="02020603050405020304" pitchFamily="18" charset="0"/>
              </a:rPr>
              <a:t>      </a:t>
            </a:r>
            <a:r>
              <a:rPr lang="ru-RU" sz="5100" b="1" dirty="0" smtClean="0">
                <a:latin typeface="Times New Roman" panose="02020603050405020304" pitchFamily="18" charset="0"/>
                <a:ea typeface="Times New Roman" panose="02020603050405020304" pitchFamily="18" charset="0"/>
              </a:rPr>
              <a:t>3. </a:t>
            </a:r>
            <a:r>
              <a:rPr lang="en-US" sz="5100" dirty="0" err="1">
                <a:latin typeface="Times New Roman" panose="02020603050405020304" pitchFamily="18" charset="0"/>
                <a:ea typeface="Times New Roman" panose="02020603050405020304" pitchFamily="18" charset="0"/>
              </a:rPr>
              <a:t>Öňler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bellenişi</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ýaly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alty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graduslyk</a:t>
            </a:r>
            <a:r>
              <a:rPr lang="en-US" sz="5100" dirty="0">
                <a:latin typeface="Times New Roman" panose="02020603050405020304" pitchFamily="18" charset="0"/>
                <a:ea typeface="Times New Roman" panose="02020603050405020304" pitchFamily="18" charset="0"/>
              </a:rPr>
              <a:t> her </a:t>
            </a:r>
            <a:r>
              <a:rPr lang="en-US" sz="5100" dirty="0" err="1">
                <a:latin typeface="Times New Roman" panose="02020603050405020304" pitchFamily="18" charset="0"/>
                <a:ea typeface="Times New Roman" panose="02020603050405020304" pitchFamily="18" charset="0"/>
              </a:rPr>
              <a:t>bir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zonada</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koordinatlar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oky</a:t>
            </a:r>
            <a:r>
              <a:rPr lang="en-US" sz="5100" dirty="0">
                <a:latin typeface="Times New Roman" panose="02020603050405020304" pitchFamily="18" charset="0"/>
                <a:ea typeface="Times New Roman" panose="02020603050405020304" pitchFamily="18" charset="0"/>
              </a:rPr>
              <a:t> we </a:t>
            </a:r>
            <a:r>
              <a:rPr lang="en-US" sz="5100" dirty="0" err="1">
                <a:latin typeface="Times New Roman" panose="02020603050405020304" pitchFamily="18" charset="0"/>
                <a:ea typeface="Times New Roman" panose="02020603050405020304" pitchFamily="18" charset="0"/>
              </a:rPr>
              <a:t>sistemanyň</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başlangyjy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ýeriň</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üstünde</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kesgitlenen</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geografiki</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ýagdaýy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alýar</a:t>
            </a:r>
            <a:r>
              <a:rPr lang="en-US" sz="5100" dirty="0">
                <a:latin typeface="Times New Roman" panose="02020603050405020304" pitchFamily="18" charset="0"/>
                <a:ea typeface="Times New Roman" panose="02020603050405020304" pitchFamily="18" charset="0"/>
              </a:rPr>
              <a:t>. Her </a:t>
            </a:r>
            <a:r>
              <a:rPr lang="en-US" sz="5100" dirty="0" err="1">
                <a:latin typeface="Times New Roman" panose="02020603050405020304" pitchFamily="18" charset="0"/>
                <a:ea typeface="Times New Roman" panose="02020603050405020304" pitchFamily="18" charset="0"/>
              </a:rPr>
              <a:t>bir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aýratyn</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zonanyň</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gönüburçly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koordinatlar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sistemasy</a:t>
            </a:r>
            <a:r>
              <a:rPr lang="en-US" sz="5100" dirty="0">
                <a:latin typeface="Times New Roman" panose="02020603050405020304" pitchFamily="18" charset="0"/>
                <a:ea typeface="Times New Roman" panose="02020603050405020304" pitchFamily="18" charset="0"/>
              </a:rPr>
              <a:t> we Ýer </a:t>
            </a:r>
            <a:r>
              <a:rPr lang="en-US" sz="5100" dirty="0" err="1">
                <a:latin typeface="Times New Roman" panose="02020603050405020304" pitchFamily="18" charset="0"/>
                <a:ea typeface="Times New Roman" panose="02020603050405020304" pitchFamily="18" charset="0"/>
              </a:rPr>
              <a:t>ellipsoidiniň</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üstünde</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geodeziki</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koordinatlar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sistemasy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özara</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arabaglanyşygy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saklaýar</a:t>
            </a:r>
            <a:r>
              <a:rPr lang="en-US" sz="5100" dirty="0">
                <a:latin typeface="Times New Roman" panose="02020603050405020304" pitchFamily="18" charset="0"/>
                <a:ea typeface="Times New Roman" panose="02020603050405020304" pitchFamily="18" charset="0"/>
              </a:rPr>
              <a:t>. Bu </a:t>
            </a:r>
            <a:r>
              <a:rPr lang="en-US" sz="5100" dirty="0" err="1">
                <a:latin typeface="Times New Roman" panose="02020603050405020304" pitchFamily="18" charset="0"/>
                <a:ea typeface="Times New Roman" panose="02020603050405020304" pitchFamily="18" charset="0"/>
              </a:rPr>
              <a:t>bolsa</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öz</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gezeginde</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ýeňil</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deňeşdirilip</a:t>
            </a:r>
            <a:r>
              <a:rPr lang="en-US" sz="5100" dirty="0">
                <a:latin typeface="Times New Roman" panose="02020603050405020304" pitchFamily="18" charset="0"/>
                <a:ea typeface="Times New Roman" panose="02020603050405020304" pitchFamily="18" charset="0"/>
              </a:rPr>
              <a:t> we </a:t>
            </a:r>
            <a:r>
              <a:rPr lang="en-US" sz="5100" dirty="0" err="1">
                <a:latin typeface="Times New Roman" panose="02020603050405020304" pitchFamily="18" charset="0"/>
                <a:ea typeface="Times New Roman" panose="02020603050405020304" pitchFamily="18" charset="0"/>
              </a:rPr>
              <a:t>bir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zonadan</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beýleki</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zonadaky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obýektleriň</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gönüburçly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koordinatlaryny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kesgitlemäge</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mümkinçilik</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berýär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Şeýle</a:t>
            </a:r>
            <a:r>
              <a:rPr lang="en-US" sz="5100" dirty="0">
                <a:latin typeface="Times New Roman" panose="02020603050405020304" pitchFamily="18" charset="0"/>
                <a:ea typeface="Times New Roman" panose="02020603050405020304" pitchFamily="18" charset="0"/>
              </a:rPr>
              <a:t> hem </a:t>
            </a:r>
            <a:r>
              <a:rPr lang="en-US" sz="5100" dirty="0" err="1">
                <a:latin typeface="Times New Roman" panose="02020603050405020304" pitchFamily="18" charset="0"/>
                <a:ea typeface="Times New Roman" panose="02020603050405020304" pitchFamily="18" charset="0"/>
              </a:rPr>
              <a:t>nokatlaryň</a:t>
            </a:r>
            <a:r>
              <a:rPr lang="en-US" sz="5100" dirty="0">
                <a:latin typeface="Times New Roman" panose="02020603050405020304" pitchFamily="18" charset="0"/>
                <a:ea typeface="Times New Roman" panose="02020603050405020304" pitchFamily="18" charset="0"/>
              </a:rPr>
              <a:t> belli </a:t>
            </a:r>
            <a:r>
              <a:rPr lang="en-US" sz="5100" dirty="0" err="1">
                <a:latin typeface="Times New Roman" panose="02020603050405020304" pitchFamily="18" charset="0"/>
                <a:ea typeface="Times New Roman" panose="02020603050405020304" pitchFamily="18" charset="0"/>
              </a:rPr>
              <a:t>bolan</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geodeziki</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koordinatlary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arkaly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gönüburçly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koordinatlary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hasaplamak</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ýa</a:t>
            </a:r>
            <a:r>
              <a:rPr lang="en-US" sz="5100" dirty="0">
                <a:latin typeface="Times New Roman" panose="02020603050405020304" pitchFamily="18" charset="0"/>
                <a:ea typeface="Times New Roman" panose="02020603050405020304" pitchFamily="18" charset="0"/>
              </a:rPr>
              <a:t>-da </a:t>
            </a:r>
            <a:r>
              <a:rPr lang="en-US" sz="5100" dirty="0" err="1">
                <a:latin typeface="Times New Roman" panose="02020603050405020304" pitchFamily="18" charset="0"/>
                <a:ea typeface="Times New Roman" panose="02020603050405020304" pitchFamily="18" charset="0"/>
              </a:rPr>
              <a:t>tersine</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gönüburçly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koordinatlary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boýunça</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geodeziki</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koordinatlary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hasaplamaga</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esas</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döredýär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Nokadyň</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gönüburçly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koordinatlaryndan</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geodeziki</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koordinata</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takyk</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geçmek</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üçin</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ýörite</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tablisalar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ulanylýar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geodeziki</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hasaplamalar</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üçin</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Haçan</a:t>
            </a:r>
            <a:r>
              <a:rPr lang="en-US" sz="5100" dirty="0">
                <a:latin typeface="Times New Roman" panose="02020603050405020304" pitchFamily="18" charset="0"/>
                <a:ea typeface="Times New Roman" panose="02020603050405020304" pitchFamily="18" charset="0"/>
              </a:rPr>
              <a:t>-da </a:t>
            </a:r>
            <a:r>
              <a:rPr lang="en-US" sz="5100" dirty="0" err="1">
                <a:latin typeface="Times New Roman" panose="02020603050405020304" pitchFamily="18" charset="0"/>
                <a:ea typeface="Times New Roman" panose="02020603050405020304" pitchFamily="18" charset="0"/>
              </a:rPr>
              <a:t>hasaplamakda</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ýokary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takyklyk</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gerek</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bolmasa</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ellipsoidi</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şara</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çalyşmak</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bilen</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aşakdaky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formulalary</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ulanmak</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bilen</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geçmek</a:t>
            </a:r>
            <a:r>
              <a:rPr lang="en-US" sz="5100" dirty="0">
                <a:latin typeface="Times New Roman" panose="02020603050405020304" pitchFamily="18" charset="0"/>
                <a:ea typeface="Times New Roman" panose="02020603050405020304" pitchFamily="18" charset="0"/>
              </a:rPr>
              <a:t> </a:t>
            </a:r>
            <a:r>
              <a:rPr lang="en-US" sz="5100" dirty="0" err="1">
                <a:latin typeface="Times New Roman" panose="02020603050405020304" pitchFamily="18" charset="0"/>
                <a:ea typeface="Times New Roman" panose="02020603050405020304" pitchFamily="18" charset="0"/>
              </a:rPr>
              <a:t>bolar</a:t>
            </a:r>
            <a:r>
              <a:rPr lang="en-US" sz="5100" dirty="0">
                <a:latin typeface="Times New Roman" panose="02020603050405020304" pitchFamily="18" charset="0"/>
                <a:ea typeface="Times New Roman" panose="02020603050405020304" pitchFamily="18" charset="0"/>
              </a:rPr>
              <a:t>:</a:t>
            </a:r>
          </a:p>
          <a:p>
            <a:pPr algn="just">
              <a:lnSpc>
                <a:spcPct val="120000"/>
              </a:lnSpc>
              <a:spcAft>
                <a:spcPts val="0"/>
              </a:spcAft>
            </a:pPr>
            <a:endParaRPr lang="en-US" sz="3200" b="1" dirty="0">
              <a:latin typeface="Times New Roman" panose="02020603050405020304" pitchFamily="18" charset="0"/>
              <a:ea typeface="Times New Roman" panose="02020603050405020304" pitchFamily="18" charset="0"/>
            </a:endParaRPr>
          </a:p>
          <a:p>
            <a:pPr algn="just">
              <a:lnSpc>
                <a:spcPct val="120000"/>
              </a:lnSpc>
              <a:spcAft>
                <a:spcPts val="0"/>
              </a:spcAft>
            </a:pPr>
            <a:r>
              <a:rPr lang="tk-TM" sz="3200" dirty="0" smtClean="0">
                <a:latin typeface="Times New Roman" panose="02020603050405020304" pitchFamily="18" charset="0"/>
                <a:ea typeface="Times New Roman" panose="02020603050405020304" pitchFamily="18" charset="0"/>
              </a:rPr>
              <a:t>  </a:t>
            </a:r>
            <a:endParaRPr lang="tk-TM" sz="3200" dirty="0" smtClean="0">
              <a:latin typeface="Times New Roman" panose="02020603050405020304" pitchFamily="18" charset="0"/>
              <a:ea typeface="Times New Roman" panose="02020603050405020304" pitchFamily="18" charset="0"/>
            </a:endParaRPr>
          </a:p>
          <a:p>
            <a:pPr algn="just">
              <a:lnSpc>
                <a:spcPct val="170000"/>
              </a:lnSpc>
              <a:spcAft>
                <a:spcPts val="0"/>
              </a:spcAft>
            </a:pPr>
            <a:endParaRPr lang="ru-RU" sz="8000" dirty="0">
              <a:effectLst/>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2804746" y="5846857"/>
            <a:ext cx="5873261" cy="369332"/>
          </a:xfrm>
          <a:prstGeom prst="rect">
            <a:avLst/>
          </a:prstGeom>
        </p:spPr>
        <p:txBody>
          <a:bodyPr wrap="square">
            <a:spAutoFit/>
          </a:bodyPr>
          <a:lstStyle/>
          <a:p>
            <a:pPr algn="ctr"/>
            <a:r>
              <a:rPr lang="en-US" b="1" dirty="0" smtClean="0"/>
              <a:t> </a:t>
            </a:r>
            <a:endParaRPr lang="ru-RU" b="1" dirty="0"/>
          </a:p>
        </p:txBody>
      </p:sp>
      <p:pic>
        <p:nvPicPr>
          <p:cNvPr id="2" name="Рисунок 1"/>
          <p:cNvPicPr>
            <a:picLocks noChangeAspect="1"/>
          </p:cNvPicPr>
          <p:nvPr/>
        </p:nvPicPr>
        <p:blipFill>
          <a:blip r:embed="rId2"/>
          <a:stretch>
            <a:fillRect/>
          </a:stretch>
        </p:blipFill>
        <p:spPr>
          <a:xfrm>
            <a:off x="2930338" y="5152292"/>
            <a:ext cx="2371424" cy="1063897"/>
          </a:xfrm>
          <a:prstGeom prst="rect">
            <a:avLst/>
          </a:prstGeom>
        </p:spPr>
      </p:pic>
      <p:pic>
        <p:nvPicPr>
          <p:cNvPr id="5" name="Рисунок 4"/>
          <p:cNvPicPr>
            <a:picLocks noChangeAspect="1"/>
          </p:cNvPicPr>
          <p:nvPr/>
        </p:nvPicPr>
        <p:blipFill>
          <a:blip r:embed="rId3"/>
          <a:stretch>
            <a:fillRect/>
          </a:stretch>
        </p:blipFill>
        <p:spPr>
          <a:xfrm>
            <a:off x="6466140" y="5152292"/>
            <a:ext cx="1877760" cy="896816"/>
          </a:xfrm>
          <a:prstGeom prst="rect">
            <a:avLst/>
          </a:prstGeom>
        </p:spPr>
      </p:pic>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66860"/>
          </a:xfrm>
        </p:spPr>
        <p:txBody>
          <a:bodyPr>
            <a:normAutofit fontScale="90000"/>
          </a:bodyPr>
          <a:lstStyle/>
          <a:p>
            <a:endParaRPr lang="ru-RU" dirty="0"/>
          </a:p>
        </p:txBody>
      </p:sp>
      <p:sp>
        <p:nvSpPr>
          <p:cNvPr id="3" name="Объект 2"/>
          <p:cNvSpPr>
            <a:spLocks noGrp="1"/>
          </p:cNvSpPr>
          <p:nvPr>
            <p:ph idx="1"/>
          </p:nvPr>
        </p:nvSpPr>
        <p:spPr>
          <a:xfrm>
            <a:off x="838199" y="1063869"/>
            <a:ext cx="10741269" cy="5113094"/>
          </a:xfrm>
        </p:spPr>
        <p:txBody>
          <a:bodyPr/>
          <a:lstStyle/>
          <a:p>
            <a:pPr algn="just"/>
            <a:r>
              <a:rPr lang="tk-TM" dirty="0" smtClean="0"/>
              <a:t>    </a:t>
            </a:r>
            <a:r>
              <a:rPr lang="en-US" sz="3200" dirty="0"/>
              <a:t>Bu </a:t>
            </a:r>
            <a:r>
              <a:rPr lang="en-US" sz="3200" dirty="0" err="1"/>
              <a:t>ýerde</a:t>
            </a:r>
            <a:r>
              <a:rPr lang="en-US" sz="3200" dirty="0"/>
              <a:t> B we L - </a:t>
            </a:r>
            <a:r>
              <a:rPr lang="en-US" sz="3200" dirty="0" err="1"/>
              <a:t>nokadyň</a:t>
            </a:r>
            <a:r>
              <a:rPr lang="en-US" sz="3200" dirty="0"/>
              <a:t> </a:t>
            </a:r>
            <a:r>
              <a:rPr lang="en-US" sz="3200" dirty="0" err="1"/>
              <a:t>geodeziki</a:t>
            </a:r>
            <a:r>
              <a:rPr lang="en-US" sz="3200" dirty="0"/>
              <a:t> </a:t>
            </a:r>
            <a:r>
              <a:rPr lang="en-US" sz="3200" dirty="0" err="1"/>
              <a:t>giňligi</a:t>
            </a:r>
            <a:r>
              <a:rPr lang="en-US" sz="3200" dirty="0"/>
              <a:t> we </a:t>
            </a:r>
            <a:r>
              <a:rPr lang="en-US" sz="3200" dirty="0" err="1"/>
              <a:t>uzaklygy</a:t>
            </a:r>
            <a:r>
              <a:rPr lang="en-US" sz="3200" dirty="0"/>
              <a:t>, </a:t>
            </a:r>
            <a:r>
              <a:rPr lang="en-US" sz="3200" dirty="0" err="1"/>
              <a:t>gradusda</a:t>
            </a:r>
            <a:r>
              <a:rPr lang="en-US" sz="3200" dirty="0"/>
              <a:t>; </a:t>
            </a:r>
          </a:p>
          <a:p>
            <a:pPr algn="just"/>
            <a:r>
              <a:rPr lang="tk-TM" sz="3200" dirty="0" smtClean="0"/>
              <a:t>      </a:t>
            </a:r>
            <a:r>
              <a:rPr lang="en-US" sz="3200" dirty="0" smtClean="0"/>
              <a:t>X </a:t>
            </a:r>
            <a:r>
              <a:rPr lang="en-US" sz="3200" dirty="0"/>
              <a:t>- </a:t>
            </a:r>
            <a:r>
              <a:rPr lang="en-US" sz="3200" dirty="0" err="1"/>
              <a:t>absissanyň</a:t>
            </a:r>
            <a:r>
              <a:rPr lang="en-US" sz="3200" dirty="0"/>
              <a:t> </a:t>
            </a:r>
            <a:r>
              <a:rPr lang="en-US" sz="3200" dirty="0" err="1"/>
              <a:t>kilometrdäki</a:t>
            </a:r>
            <a:r>
              <a:rPr lang="en-US" sz="3200" dirty="0"/>
              <a:t> </a:t>
            </a:r>
            <a:r>
              <a:rPr lang="en-US" sz="3200" dirty="0" err="1"/>
              <a:t>bahasy</a:t>
            </a:r>
            <a:r>
              <a:rPr lang="en-US" sz="3200" dirty="0"/>
              <a:t>; N - </a:t>
            </a:r>
            <a:r>
              <a:rPr lang="en-US" sz="3200" dirty="0" err="1"/>
              <a:t>zonanyň</a:t>
            </a:r>
            <a:r>
              <a:rPr lang="en-US" sz="3200" dirty="0"/>
              <a:t> </a:t>
            </a:r>
            <a:r>
              <a:rPr lang="en-US" sz="3200" dirty="0" err="1"/>
              <a:t>tertibi</a:t>
            </a:r>
            <a:r>
              <a:rPr lang="en-US" sz="3200" dirty="0"/>
              <a:t>; </a:t>
            </a:r>
            <a:r>
              <a:rPr lang="tk-TM" sz="3200" dirty="0" smtClean="0"/>
              <a:t>              </a:t>
            </a:r>
            <a:r>
              <a:rPr lang="en-US" sz="3200" dirty="0" smtClean="0"/>
              <a:t>Y </a:t>
            </a:r>
            <a:r>
              <a:rPr lang="en-US" sz="3200" dirty="0"/>
              <a:t>- </a:t>
            </a:r>
            <a:r>
              <a:rPr lang="en-US" sz="3200" dirty="0" err="1"/>
              <a:t>nokadyň</a:t>
            </a:r>
            <a:r>
              <a:rPr lang="en-US" sz="3200" dirty="0"/>
              <a:t> </a:t>
            </a:r>
            <a:r>
              <a:rPr lang="en-US" sz="3200" dirty="0" err="1"/>
              <a:t>ordinatasynyň</a:t>
            </a:r>
            <a:r>
              <a:rPr lang="en-US" sz="3200" dirty="0"/>
              <a:t> </a:t>
            </a:r>
            <a:r>
              <a:rPr lang="en-US" sz="3200" dirty="0" err="1"/>
              <a:t>kilometrdäki</a:t>
            </a:r>
            <a:r>
              <a:rPr lang="en-US" sz="3200" dirty="0"/>
              <a:t> </a:t>
            </a:r>
            <a:r>
              <a:rPr lang="en-US" sz="3200" dirty="0" err="1"/>
              <a:t>bahasy</a:t>
            </a:r>
            <a:r>
              <a:rPr lang="en-US" sz="3200" dirty="0"/>
              <a:t>; 111,2 - </a:t>
            </a:r>
            <a:r>
              <a:rPr lang="en-US" sz="3200" dirty="0" err="1"/>
              <a:t>meridianyň</a:t>
            </a:r>
            <a:r>
              <a:rPr lang="en-US" sz="3200" dirty="0"/>
              <a:t> </a:t>
            </a:r>
            <a:r>
              <a:rPr lang="en-US" sz="3200" dirty="0" err="1"/>
              <a:t>dugasynyň</a:t>
            </a:r>
            <a:r>
              <a:rPr lang="en-US" sz="3200" dirty="0"/>
              <a:t> 1°-</a:t>
            </a:r>
            <a:r>
              <a:rPr lang="en-US" sz="3200" dirty="0" err="1"/>
              <a:t>na</a:t>
            </a:r>
            <a:r>
              <a:rPr lang="en-US" sz="3200" dirty="0"/>
              <a:t> </a:t>
            </a:r>
            <a:r>
              <a:rPr lang="en-US" sz="3200" dirty="0" err="1"/>
              <a:t>düşýän</a:t>
            </a:r>
            <a:r>
              <a:rPr lang="en-US" sz="3200" dirty="0"/>
              <a:t> </a:t>
            </a:r>
            <a:r>
              <a:rPr lang="en-US" sz="3200" dirty="0" err="1"/>
              <a:t>ortaça</a:t>
            </a:r>
            <a:r>
              <a:rPr lang="en-US" sz="3200" dirty="0"/>
              <a:t> </a:t>
            </a:r>
            <a:r>
              <a:rPr lang="en-US" sz="3200" dirty="0" err="1"/>
              <a:t>uzynlyk</a:t>
            </a:r>
            <a:r>
              <a:rPr lang="en-US" sz="3200" dirty="0"/>
              <a:t>, </a:t>
            </a:r>
            <a:r>
              <a:rPr lang="en-US" sz="3200" dirty="0" err="1"/>
              <a:t>kilometrde</a:t>
            </a:r>
            <a:r>
              <a:rPr lang="en-US" sz="3200" dirty="0"/>
              <a:t>.</a:t>
            </a:r>
          </a:p>
          <a:p>
            <a:endParaRPr lang="ru-RU" dirty="0"/>
          </a:p>
        </p:txBody>
      </p:sp>
    </p:spTree>
    <p:extLst>
      <p:ext uri="{BB962C8B-B14F-4D97-AF65-F5344CB8AC3E}">
        <p14:creationId xmlns:p14="http://schemas.microsoft.com/office/powerpoint/2010/main" val="42627571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04154"/>
          </a:xfrm>
        </p:spPr>
        <p:txBody>
          <a:bodyPr>
            <a:normAutofit fontScale="90000"/>
          </a:bodyPr>
          <a:lstStyle/>
          <a:p>
            <a:endParaRPr lang="ru-RU" dirty="0"/>
          </a:p>
        </p:txBody>
      </p:sp>
      <p:sp>
        <p:nvSpPr>
          <p:cNvPr id="3" name="Объект 2"/>
          <p:cNvSpPr>
            <a:spLocks noGrp="1"/>
          </p:cNvSpPr>
          <p:nvPr>
            <p:ph idx="1"/>
          </p:nvPr>
        </p:nvSpPr>
        <p:spPr>
          <a:xfrm>
            <a:off x="474785" y="791308"/>
            <a:ext cx="11412415" cy="5829300"/>
          </a:xfrm>
        </p:spPr>
        <p:txBody>
          <a:bodyPr>
            <a:noAutofit/>
          </a:bodyPr>
          <a:lstStyle/>
          <a:p>
            <a:pPr algn="just"/>
            <a:r>
              <a:rPr lang="en-US" sz="3200" b="1" dirty="0"/>
              <a:t> </a:t>
            </a:r>
            <a:r>
              <a:rPr lang="tk-TM" sz="3200" b="1" dirty="0" smtClean="0"/>
              <a:t>    </a:t>
            </a:r>
            <a:r>
              <a:rPr lang="tk-TM" sz="3200" b="1" dirty="0" smtClean="0"/>
              <a:t>4.</a:t>
            </a:r>
            <a:r>
              <a:rPr lang="tk-TM" sz="3200" dirty="0" smtClean="0"/>
              <a:t> </a:t>
            </a:r>
            <a:r>
              <a:rPr lang="en-US" dirty="0" err="1"/>
              <a:t>Häzirki</a:t>
            </a:r>
            <a:r>
              <a:rPr lang="en-US" dirty="0"/>
              <a:t> </a:t>
            </a:r>
            <a:r>
              <a:rPr lang="en-US" dirty="0" err="1"/>
              <a:t>döwürde</a:t>
            </a:r>
            <a:r>
              <a:rPr lang="en-US" dirty="0"/>
              <a:t> </a:t>
            </a:r>
            <a:r>
              <a:rPr lang="en-US" dirty="0" err="1"/>
              <a:t>dünýä</a:t>
            </a:r>
            <a:r>
              <a:rPr lang="en-US" dirty="0"/>
              <a:t> </a:t>
            </a:r>
            <a:r>
              <a:rPr lang="en-US" dirty="0" err="1"/>
              <a:t>möçberinde</a:t>
            </a:r>
            <a:r>
              <a:rPr lang="en-US" dirty="0"/>
              <a:t> </a:t>
            </a:r>
            <a:r>
              <a:rPr lang="en-US" dirty="0" err="1"/>
              <a:t>meşhur</a:t>
            </a:r>
            <a:r>
              <a:rPr lang="en-US" dirty="0"/>
              <a:t> </a:t>
            </a:r>
            <a:r>
              <a:rPr lang="en-US" dirty="0" err="1"/>
              <a:t>umumyýer</a:t>
            </a:r>
            <a:r>
              <a:rPr lang="en-US" dirty="0"/>
              <a:t> </a:t>
            </a:r>
            <a:r>
              <a:rPr lang="en-US" dirty="0" err="1"/>
              <a:t>koordinatlar</a:t>
            </a:r>
            <a:r>
              <a:rPr lang="en-US" dirty="0"/>
              <a:t> </a:t>
            </a:r>
            <a:r>
              <a:rPr lang="en-US" dirty="0" err="1"/>
              <a:t>sistemalary</a:t>
            </a:r>
            <a:r>
              <a:rPr lang="en-US" dirty="0"/>
              <a:t> </a:t>
            </a:r>
            <a:r>
              <a:rPr lang="en-US" dirty="0" err="1"/>
              <a:t>bellidir</a:t>
            </a:r>
            <a:r>
              <a:rPr lang="en-US" dirty="0"/>
              <a:t>. </a:t>
            </a:r>
            <a:r>
              <a:rPr lang="en-US" dirty="0" err="1"/>
              <a:t>Olar</a:t>
            </a:r>
            <a:r>
              <a:rPr lang="en-US" dirty="0"/>
              <a:t> </a:t>
            </a:r>
            <a:r>
              <a:rPr lang="en-US" dirty="0" err="1"/>
              <a:t>birmeňzeş</a:t>
            </a:r>
            <a:r>
              <a:rPr lang="en-US" dirty="0"/>
              <a:t> </a:t>
            </a:r>
            <a:r>
              <a:rPr lang="en-US" dirty="0" err="1"/>
              <a:t>teoretiki</a:t>
            </a:r>
            <a:r>
              <a:rPr lang="en-US" dirty="0"/>
              <a:t> </a:t>
            </a:r>
            <a:r>
              <a:rPr lang="en-US" dirty="0" err="1"/>
              <a:t>ýagdaýlara</a:t>
            </a:r>
            <a:r>
              <a:rPr lang="en-US" dirty="0"/>
              <a:t> </a:t>
            </a:r>
            <a:r>
              <a:rPr lang="en-US" dirty="0" err="1"/>
              <a:t>daýanýar</a:t>
            </a:r>
            <a:r>
              <a:rPr lang="en-US" dirty="0"/>
              <a:t>. </a:t>
            </a:r>
            <a:r>
              <a:rPr lang="en-US" dirty="0" err="1"/>
              <a:t>Punktlaryň</a:t>
            </a:r>
            <a:r>
              <a:rPr lang="en-US" dirty="0"/>
              <a:t> </a:t>
            </a:r>
            <a:r>
              <a:rPr lang="en-US" dirty="0" err="1"/>
              <a:t>arasyndaky</a:t>
            </a:r>
            <a:r>
              <a:rPr lang="en-US" dirty="0"/>
              <a:t> </a:t>
            </a:r>
            <a:r>
              <a:rPr lang="en-US" dirty="0" err="1"/>
              <a:t>tapawut</a:t>
            </a:r>
            <a:r>
              <a:rPr lang="en-US" dirty="0"/>
              <a:t> </a:t>
            </a:r>
            <a:r>
              <a:rPr lang="en-US" dirty="0" err="1"/>
              <a:t>aýratyn</a:t>
            </a:r>
            <a:r>
              <a:rPr lang="en-US" dirty="0"/>
              <a:t> hem fundamental </a:t>
            </a:r>
            <a:r>
              <a:rPr lang="en-US" dirty="0" err="1"/>
              <a:t>parametrler</a:t>
            </a:r>
            <a:r>
              <a:rPr lang="en-US" dirty="0"/>
              <a:t> </a:t>
            </a:r>
            <a:r>
              <a:rPr lang="en-US" dirty="0" err="1"/>
              <a:t>ölçegdäki</a:t>
            </a:r>
            <a:r>
              <a:rPr lang="en-US" dirty="0"/>
              <a:t> </a:t>
            </a:r>
            <a:r>
              <a:rPr lang="en-US" dirty="0" err="1"/>
              <a:t>ýalňyşlyklara</a:t>
            </a:r>
            <a:r>
              <a:rPr lang="en-US" dirty="0"/>
              <a:t>, </a:t>
            </a:r>
            <a:r>
              <a:rPr lang="en-US" dirty="0" err="1"/>
              <a:t>geodeziki</a:t>
            </a:r>
            <a:r>
              <a:rPr lang="en-US" dirty="0"/>
              <a:t> </a:t>
            </a:r>
            <a:r>
              <a:rPr lang="en-US" dirty="0" err="1"/>
              <a:t>punktlaryň</a:t>
            </a:r>
            <a:r>
              <a:rPr lang="en-US" dirty="0"/>
              <a:t> </a:t>
            </a:r>
            <a:r>
              <a:rPr lang="en-US" dirty="0" err="1"/>
              <a:t>endigan</a:t>
            </a:r>
            <a:r>
              <a:rPr lang="en-US" dirty="0"/>
              <a:t> </a:t>
            </a:r>
            <a:r>
              <a:rPr lang="en-US" dirty="0" err="1"/>
              <a:t>ýerleşmezligine</a:t>
            </a:r>
            <a:r>
              <a:rPr lang="en-US" dirty="0"/>
              <a:t> we </a:t>
            </a:r>
            <a:r>
              <a:rPr lang="en-US" dirty="0" err="1"/>
              <a:t>olaryň</a:t>
            </a:r>
            <a:r>
              <a:rPr lang="en-US" dirty="0"/>
              <a:t> </a:t>
            </a:r>
            <a:r>
              <a:rPr lang="en-US" dirty="0" err="1"/>
              <a:t>matematiki</a:t>
            </a:r>
            <a:r>
              <a:rPr lang="en-US" dirty="0"/>
              <a:t> </a:t>
            </a:r>
            <a:r>
              <a:rPr lang="en-US" dirty="0" err="1"/>
              <a:t>işlemegiň</a:t>
            </a:r>
            <a:r>
              <a:rPr lang="en-US" dirty="0"/>
              <a:t> </a:t>
            </a:r>
            <a:r>
              <a:rPr lang="en-US" dirty="0" err="1"/>
              <a:t>aýratynlygyna</a:t>
            </a:r>
            <a:r>
              <a:rPr lang="en-US" dirty="0"/>
              <a:t> </a:t>
            </a:r>
            <a:r>
              <a:rPr lang="en-US" dirty="0" err="1"/>
              <a:t>baglydyr</a:t>
            </a:r>
            <a:r>
              <a:rPr lang="en-US" dirty="0"/>
              <a:t>.</a:t>
            </a:r>
          </a:p>
          <a:p>
            <a:pPr algn="just"/>
            <a:r>
              <a:rPr lang="en-US" dirty="0"/>
              <a:t>           1993-nji </a:t>
            </a:r>
            <a:r>
              <a:rPr lang="en-US" dirty="0" err="1"/>
              <a:t>ýylda</a:t>
            </a:r>
            <a:r>
              <a:rPr lang="en-US" dirty="0"/>
              <a:t> Ýer </a:t>
            </a:r>
            <a:r>
              <a:rPr lang="en-US" dirty="0" err="1"/>
              <a:t>şary</a:t>
            </a:r>
            <a:r>
              <a:rPr lang="en-US" dirty="0"/>
              <a:t> </a:t>
            </a:r>
            <a:r>
              <a:rPr lang="en-US" dirty="0" err="1"/>
              <a:t>Halkara</a:t>
            </a:r>
            <a:r>
              <a:rPr lang="en-US" dirty="0"/>
              <a:t> </a:t>
            </a:r>
            <a:r>
              <a:rPr lang="en-US" dirty="0" err="1"/>
              <a:t>geodeziki</a:t>
            </a:r>
            <a:r>
              <a:rPr lang="en-US" dirty="0"/>
              <a:t> </a:t>
            </a:r>
            <a:r>
              <a:rPr lang="en-US" dirty="0" err="1"/>
              <a:t>gullugy</a:t>
            </a:r>
            <a:r>
              <a:rPr lang="en-US" dirty="0"/>
              <a:t> IGS (International Geodynamics GPS Service) </a:t>
            </a:r>
            <a:r>
              <a:rPr lang="en-US" dirty="0" err="1"/>
              <a:t>stansiýasy</a:t>
            </a:r>
            <a:r>
              <a:rPr lang="en-US" dirty="0"/>
              <a:t> </a:t>
            </a:r>
            <a:r>
              <a:rPr lang="en-US" dirty="0" err="1"/>
              <a:t>hereket</a:t>
            </a:r>
            <a:r>
              <a:rPr lang="en-US" dirty="0"/>
              <a:t> </a:t>
            </a:r>
            <a:r>
              <a:rPr lang="en-US" dirty="0" err="1"/>
              <a:t>edýär</a:t>
            </a:r>
            <a:r>
              <a:rPr lang="en-US" dirty="0"/>
              <a:t>. </a:t>
            </a:r>
            <a:r>
              <a:rPr lang="en-US" dirty="0" err="1"/>
              <a:t>Onuň</a:t>
            </a:r>
            <a:r>
              <a:rPr lang="en-US" dirty="0"/>
              <a:t> </a:t>
            </a:r>
            <a:r>
              <a:rPr lang="en-US" dirty="0" err="1"/>
              <a:t>parametrleri</a:t>
            </a:r>
            <a:r>
              <a:rPr lang="en-US" dirty="0"/>
              <a:t> </a:t>
            </a:r>
            <a:r>
              <a:rPr lang="en-US" dirty="0" smtClean="0"/>
              <a:t>WGS </a:t>
            </a:r>
            <a:r>
              <a:rPr lang="en-US" dirty="0"/>
              <a:t>- 84 we ITRS </a:t>
            </a:r>
            <a:r>
              <a:rPr lang="en-US" dirty="0" err="1"/>
              <a:t>koordinatlar</a:t>
            </a:r>
            <a:r>
              <a:rPr lang="en-US" dirty="0"/>
              <a:t> </a:t>
            </a:r>
            <a:r>
              <a:rPr lang="en-US" dirty="0" err="1"/>
              <a:t>sistemalaryny</a:t>
            </a:r>
            <a:r>
              <a:rPr lang="en-US" dirty="0"/>
              <a:t> </a:t>
            </a:r>
            <a:r>
              <a:rPr lang="en-US" dirty="0" err="1"/>
              <a:t>bir-birine</a:t>
            </a:r>
            <a:r>
              <a:rPr lang="en-US" dirty="0"/>
              <a:t> </a:t>
            </a:r>
            <a:r>
              <a:rPr lang="en-US" dirty="0" err="1"/>
              <a:t>ýakynlaşdyrýar</a:t>
            </a:r>
            <a:r>
              <a:rPr lang="en-US" dirty="0"/>
              <a:t>. XX </a:t>
            </a:r>
            <a:r>
              <a:rPr lang="en-US" dirty="0" err="1"/>
              <a:t>asyryň</a:t>
            </a:r>
            <a:r>
              <a:rPr lang="en-US" dirty="0"/>
              <a:t> </a:t>
            </a:r>
            <a:r>
              <a:rPr lang="en-US" dirty="0" err="1"/>
              <a:t>ahyrlarynda</a:t>
            </a:r>
            <a:r>
              <a:rPr lang="en-US" dirty="0"/>
              <a:t> </a:t>
            </a:r>
            <a:r>
              <a:rPr lang="en-US" dirty="0" err="1"/>
              <a:t>bu</a:t>
            </a:r>
            <a:r>
              <a:rPr lang="en-US" dirty="0"/>
              <a:t> </a:t>
            </a:r>
            <a:r>
              <a:rPr lang="en-US" dirty="0" err="1"/>
              <a:t>sistemada</a:t>
            </a:r>
            <a:r>
              <a:rPr lang="en-US" dirty="0"/>
              <a:t>, </a:t>
            </a:r>
            <a:r>
              <a:rPr lang="en-US" dirty="0" err="1"/>
              <a:t>takmynan</a:t>
            </a:r>
            <a:r>
              <a:rPr lang="en-US" dirty="0"/>
              <a:t> 200-e </a:t>
            </a:r>
            <a:r>
              <a:rPr lang="en-US" dirty="0" err="1"/>
              <a:t>ýakyn</a:t>
            </a:r>
            <a:r>
              <a:rPr lang="en-US" dirty="0"/>
              <a:t> </a:t>
            </a:r>
            <a:r>
              <a:rPr lang="en-US" dirty="0" err="1"/>
              <a:t>geodeziki</a:t>
            </a:r>
            <a:r>
              <a:rPr lang="en-US" dirty="0"/>
              <a:t> </a:t>
            </a:r>
            <a:r>
              <a:rPr lang="en-US" dirty="0" err="1"/>
              <a:t>punktlar</a:t>
            </a:r>
            <a:r>
              <a:rPr lang="en-US" dirty="0"/>
              <a:t> </a:t>
            </a:r>
            <a:r>
              <a:rPr lang="en-US" dirty="0" err="1"/>
              <a:t>bolup</a:t>
            </a:r>
            <a:r>
              <a:rPr lang="en-US" dirty="0"/>
              <a:t>, </a:t>
            </a:r>
            <a:r>
              <a:rPr lang="en-US" dirty="0" err="1"/>
              <a:t>olardan</a:t>
            </a:r>
            <a:r>
              <a:rPr lang="en-US" dirty="0"/>
              <a:t> ABŞ-</a:t>
            </a:r>
            <a:r>
              <a:rPr lang="en-US" dirty="0" err="1"/>
              <a:t>nyň</a:t>
            </a:r>
            <a:r>
              <a:rPr lang="en-US" dirty="0"/>
              <a:t> GPS </a:t>
            </a:r>
            <a:r>
              <a:rPr lang="en-US" dirty="0" err="1"/>
              <a:t>sistemasynyň</a:t>
            </a:r>
            <a:r>
              <a:rPr lang="en-US" dirty="0"/>
              <a:t> </a:t>
            </a:r>
            <a:r>
              <a:rPr lang="en-US" dirty="0" err="1"/>
              <a:t>priýomnikleriniň</a:t>
            </a:r>
            <a:r>
              <a:rPr lang="en-US" dirty="0"/>
              <a:t> </a:t>
            </a:r>
            <a:r>
              <a:rPr lang="en-US" dirty="0" err="1"/>
              <a:t>kömegi</a:t>
            </a:r>
            <a:r>
              <a:rPr lang="en-US" dirty="0"/>
              <a:t> </a:t>
            </a:r>
            <a:r>
              <a:rPr lang="en-US" dirty="0" err="1"/>
              <a:t>bilen</a:t>
            </a:r>
            <a:r>
              <a:rPr lang="en-US" dirty="0"/>
              <a:t> </a:t>
            </a:r>
            <a:r>
              <a:rPr lang="en-US" dirty="0" err="1"/>
              <a:t>yzygiderli</a:t>
            </a:r>
            <a:r>
              <a:rPr lang="en-US" dirty="0"/>
              <a:t> </a:t>
            </a:r>
            <a:r>
              <a:rPr lang="en-US" dirty="0" err="1"/>
              <a:t>gözegçilikler</a:t>
            </a:r>
            <a:r>
              <a:rPr lang="en-US" dirty="0"/>
              <a:t> </a:t>
            </a:r>
            <a:r>
              <a:rPr lang="en-US" dirty="0" err="1"/>
              <a:t>geçirilýär</a:t>
            </a:r>
            <a:r>
              <a:rPr lang="en-US" dirty="0"/>
              <a:t>. </a:t>
            </a:r>
            <a:r>
              <a:rPr lang="en-US" dirty="0" err="1"/>
              <a:t>Türkmenistanyň</a:t>
            </a:r>
            <a:r>
              <a:rPr lang="en-US" dirty="0"/>
              <a:t> </a:t>
            </a:r>
            <a:r>
              <a:rPr lang="en-US" dirty="0" err="1"/>
              <a:t>territoriýasynda</a:t>
            </a:r>
            <a:r>
              <a:rPr lang="en-US" dirty="0"/>
              <a:t> </a:t>
            </a:r>
            <a:r>
              <a:rPr lang="en-US" dirty="0" err="1"/>
              <a:t>bu</a:t>
            </a:r>
            <a:r>
              <a:rPr lang="en-US" dirty="0"/>
              <a:t> </a:t>
            </a:r>
            <a:r>
              <a:rPr lang="en-US" dirty="0" err="1"/>
              <a:t>stansiýalaryň</a:t>
            </a:r>
            <a:r>
              <a:rPr lang="en-US" dirty="0"/>
              <a:t> </a:t>
            </a:r>
            <a:r>
              <a:rPr lang="en-US" dirty="0" err="1"/>
              <a:t>birnäçesi</a:t>
            </a:r>
            <a:r>
              <a:rPr lang="en-US" dirty="0"/>
              <a:t> </a:t>
            </a:r>
            <a:r>
              <a:rPr lang="en-US" dirty="0" err="1"/>
              <a:t>elýeterlidir</a:t>
            </a:r>
            <a:r>
              <a:rPr lang="en-US" dirty="0"/>
              <a:t>.</a:t>
            </a:r>
          </a:p>
        </p:txBody>
      </p:sp>
    </p:spTree>
    <p:extLst>
      <p:ext uri="{BB962C8B-B14F-4D97-AF65-F5344CB8AC3E}">
        <p14:creationId xmlns:p14="http://schemas.microsoft.com/office/powerpoint/2010/main" val="2516329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6332" y="703384"/>
            <a:ext cx="11201400" cy="5627077"/>
          </a:xfrm>
        </p:spPr>
        <p:txBody>
          <a:bodyPr>
            <a:normAutofit fontScale="70000" lnSpcReduction="20000"/>
          </a:bodyPr>
          <a:lstStyle/>
          <a:p>
            <a:pPr algn="just"/>
            <a:r>
              <a:rPr lang="tk-TM" sz="4000" b="1" dirty="0" smtClean="0">
                <a:latin typeface="Times New Roman" panose="02020603050405020304" pitchFamily="18" charset="0"/>
                <a:ea typeface="Times New Roman" panose="02020603050405020304" pitchFamily="18" charset="0"/>
              </a:rPr>
              <a:t>     </a:t>
            </a:r>
            <a:r>
              <a:rPr lang="ru-RU" sz="4600" b="1" dirty="0" smtClean="0">
                <a:latin typeface="Times New Roman" panose="02020603050405020304" pitchFamily="18" charset="0"/>
                <a:ea typeface="Times New Roman" panose="02020603050405020304" pitchFamily="18" charset="0"/>
                <a:cs typeface="Times New Roman" panose="02020603050405020304" pitchFamily="18" charset="0"/>
              </a:rPr>
              <a:t>1</a:t>
            </a:r>
            <a:r>
              <a:rPr lang="ru-RU" sz="4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4600" b="1" dirty="0" smtClean="0">
                <a:latin typeface="Times New Roman" panose="02020603050405020304" pitchFamily="18" charset="0"/>
                <a:cs typeface="Times New Roman" panose="02020603050405020304" pitchFamily="18" charset="0"/>
              </a:rPr>
              <a:t> </a:t>
            </a:r>
            <a:r>
              <a:rPr lang="en-US" sz="4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Koordinata</a:t>
            </a:r>
            <a:r>
              <a:rPr lang="en-US" sz="4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diýip</a:t>
            </a:r>
            <a:r>
              <a:rPr lang="en-US" sz="4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ýer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üstündäki</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ýa</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giňişlikdäki</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nokadyň</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ýagdaýyny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anyklaýan</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ululyklara</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aýdylýar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Koordinata</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latyn</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sözi</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bolup</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bilelikde</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“ordinates”-“</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tertipleşdirlen</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diýmekdir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Absissa</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hem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latyn</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sözi</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bolup</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kesilip</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alnan</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diýen</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manyda</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türkmen</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diline</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terjime</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edilýär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Ony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ilkinji</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bolup</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nemes</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matematigi</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G. W.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Leýbins</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1665-nji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ýylda</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girizipdir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Koordinatlar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merkezini</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0-y 1679-njy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ýylda</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Lagir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girizýär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a:p>
            <a:pPr algn="just"/>
            <a:r>
              <a:rPr lang="tk-TM" sz="4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Ýeriň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gurluşy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Geodezik</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koordinatalar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ulgamy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Astronomik</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koordinatalar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ulgamy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Giňişlikdäki</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geomerkezli</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göniburçly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koordinatalar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ulgamy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Tekiz</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göniburçly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koordinatalar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ulgamy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Polýar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koordinatalar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ulgamy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Beýiklik</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koordinatalar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ulgamlary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Gorizontal</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uzynlyklary</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we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beýiklikleri</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ölçemekde</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ýer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üstüniň</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egriliginiň</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sferikliginiň</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täsiri</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degişlidir</a:t>
            </a:r>
            <a:r>
              <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4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008" y="615463"/>
            <a:ext cx="10676792" cy="254975"/>
          </a:xfrm>
        </p:spPr>
        <p:txBody>
          <a:bodyPr>
            <a:normAutofit fontScale="90000"/>
          </a:bodyPr>
          <a:lstStyle/>
          <a:p>
            <a:pPr algn="just"/>
            <a:endParaRPr lang="ru-RU" sz="2800"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838200" y="1081454"/>
            <a:ext cx="10515600" cy="5354514"/>
          </a:xfrm>
        </p:spPr>
        <p:txBody>
          <a:bodyPr>
            <a:normAutofit fontScale="92500" lnSpcReduction="10000"/>
          </a:bodyPr>
          <a:lstStyle/>
          <a:p>
            <a:pPr algn="just"/>
            <a:r>
              <a:rPr lang="tk-TM" dirty="0" smtClean="0"/>
              <a:t>     </a:t>
            </a:r>
            <a:r>
              <a:rPr lang="en-US" dirty="0" err="1" smtClean="0"/>
              <a:t>Nokadyň</a:t>
            </a:r>
            <a:r>
              <a:rPr lang="en-US" dirty="0" smtClean="0"/>
              <a:t> </a:t>
            </a:r>
            <a:r>
              <a:rPr lang="en-US" dirty="0" err="1"/>
              <a:t>koordinatasy</a:t>
            </a:r>
            <a:r>
              <a:rPr lang="en-US" dirty="0"/>
              <a:t> - </a:t>
            </a:r>
            <a:r>
              <a:rPr lang="en-US" dirty="0" err="1"/>
              <a:t>onuň</a:t>
            </a:r>
            <a:r>
              <a:rPr lang="en-US" dirty="0"/>
              <a:t> </a:t>
            </a:r>
            <a:r>
              <a:rPr lang="en-US" dirty="0" err="1"/>
              <a:t>ýagdaýyny</a:t>
            </a:r>
            <a:r>
              <a:rPr lang="en-US" dirty="0"/>
              <a:t> </a:t>
            </a:r>
            <a:r>
              <a:rPr lang="en-US" dirty="0" err="1"/>
              <a:t>tekizlikde</a:t>
            </a:r>
            <a:r>
              <a:rPr lang="en-US" dirty="0"/>
              <a:t> we </a:t>
            </a:r>
            <a:r>
              <a:rPr lang="en-US" dirty="0" err="1"/>
              <a:t>giňişlikde</a:t>
            </a:r>
            <a:r>
              <a:rPr lang="en-US" dirty="0"/>
              <a:t> </a:t>
            </a:r>
            <a:r>
              <a:rPr lang="en-US" dirty="0" err="1"/>
              <a:t>kesgitlemäge</a:t>
            </a:r>
            <a:r>
              <a:rPr lang="en-US" dirty="0"/>
              <a:t> </a:t>
            </a:r>
            <a:r>
              <a:rPr lang="en-US" dirty="0" err="1"/>
              <a:t>mümkinçilik</a:t>
            </a:r>
            <a:r>
              <a:rPr lang="en-US" dirty="0"/>
              <a:t> </a:t>
            </a:r>
            <a:r>
              <a:rPr lang="en-US" dirty="0" err="1"/>
              <a:t>berýär</a:t>
            </a:r>
            <a:r>
              <a:rPr lang="en-US" dirty="0"/>
              <a:t>.  </a:t>
            </a:r>
            <a:r>
              <a:rPr lang="en-US" dirty="0" err="1"/>
              <a:t>Geodeziýada</a:t>
            </a:r>
            <a:r>
              <a:rPr lang="en-US" dirty="0"/>
              <a:t> </a:t>
            </a:r>
            <a:r>
              <a:rPr lang="en-US" dirty="0" err="1"/>
              <a:t>aýratyn</a:t>
            </a:r>
            <a:r>
              <a:rPr lang="en-US" dirty="0"/>
              <a:t> hem  </a:t>
            </a:r>
            <a:r>
              <a:rPr lang="en-US" dirty="0" err="1"/>
              <a:t>geografiýa</a:t>
            </a:r>
            <a:r>
              <a:rPr lang="en-US" dirty="0"/>
              <a:t>, </a:t>
            </a:r>
            <a:r>
              <a:rPr lang="en-US" dirty="0" err="1"/>
              <a:t>tekiz</a:t>
            </a:r>
            <a:r>
              <a:rPr lang="en-US" dirty="0"/>
              <a:t> </a:t>
            </a:r>
            <a:r>
              <a:rPr lang="en-US" dirty="0" err="1"/>
              <a:t>gönüburçly</a:t>
            </a:r>
            <a:r>
              <a:rPr lang="en-US" dirty="0"/>
              <a:t>, </a:t>
            </a:r>
            <a:r>
              <a:rPr lang="en-US" dirty="0" err="1"/>
              <a:t>polýar</a:t>
            </a:r>
            <a:r>
              <a:rPr lang="en-US" dirty="0"/>
              <a:t> we </a:t>
            </a:r>
            <a:r>
              <a:rPr lang="en-US" dirty="0" err="1"/>
              <a:t>bipolýar</a:t>
            </a:r>
            <a:r>
              <a:rPr lang="en-US" dirty="0"/>
              <a:t> </a:t>
            </a:r>
            <a:r>
              <a:rPr lang="en-US" dirty="0" err="1"/>
              <a:t>koordinatlar</a:t>
            </a:r>
            <a:r>
              <a:rPr lang="en-US" dirty="0"/>
              <a:t> </a:t>
            </a:r>
            <a:r>
              <a:rPr lang="en-US" dirty="0" err="1"/>
              <a:t>sistemalary</a:t>
            </a:r>
            <a:r>
              <a:rPr lang="en-US" dirty="0"/>
              <a:t> </a:t>
            </a:r>
            <a:r>
              <a:rPr lang="en-US" dirty="0" err="1"/>
              <a:t>ulanylýar</a:t>
            </a:r>
            <a:r>
              <a:rPr lang="en-US" dirty="0"/>
              <a:t>. Ýeriň </a:t>
            </a:r>
            <a:r>
              <a:rPr lang="en-US" dirty="0" err="1"/>
              <a:t>fiziki</a:t>
            </a:r>
            <a:r>
              <a:rPr lang="en-US" dirty="0"/>
              <a:t> </a:t>
            </a:r>
            <a:r>
              <a:rPr lang="en-US" dirty="0" err="1"/>
              <a:t>üstündäki</a:t>
            </a:r>
            <a:r>
              <a:rPr lang="en-US" dirty="0"/>
              <a:t> </a:t>
            </a:r>
            <a:r>
              <a:rPr lang="en-US" dirty="0" err="1"/>
              <a:t>nokadyň</a:t>
            </a:r>
            <a:r>
              <a:rPr lang="en-US" dirty="0"/>
              <a:t> </a:t>
            </a:r>
            <a:r>
              <a:rPr lang="en-US" dirty="0" err="1"/>
              <a:t>ýagdaýyny</a:t>
            </a:r>
            <a:r>
              <a:rPr lang="en-US" dirty="0"/>
              <a:t> </a:t>
            </a:r>
            <a:r>
              <a:rPr lang="en-US" dirty="0" err="1"/>
              <a:t>kesgitlemekde</a:t>
            </a:r>
            <a:r>
              <a:rPr lang="en-US" dirty="0"/>
              <a:t>, </a:t>
            </a:r>
            <a:r>
              <a:rPr lang="en-US" dirty="0" err="1"/>
              <a:t>onuň</a:t>
            </a:r>
            <a:r>
              <a:rPr lang="en-US" dirty="0"/>
              <a:t> </a:t>
            </a:r>
            <a:r>
              <a:rPr lang="en-US" dirty="0" err="1"/>
              <a:t>şertli</a:t>
            </a:r>
            <a:r>
              <a:rPr lang="en-US" dirty="0"/>
              <a:t> </a:t>
            </a:r>
            <a:r>
              <a:rPr lang="en-US" dirty="0" err="1"/>
              <a:t>üstden</a:t>
            </a:r>
            <a:r>
              <a:rPr lang="en-US" dirty="0"/>
              <a:t> </a:t>
            </a:r>
            <a:r>
              <a:rPr lang="en-US" dirty="0" err="1"/>
              <a:t>beýikligini</a:t>
            </a:r>
            <a:r>
              <a:rPr lang="en-US" dirty="0"/>
              <a:t> </a:t>
            </a:r>
            <a:r>
              <a:rPr lang="en-US" dirty="0" err="1"/>
              <a:t>bilmek</a:t>
            </a:r>
            <a:r>
              <a:rPr lang="en-US" dirty="0"/>
              <a:t> </a:t>
            </a:r>
            <a:r>
              <a:rPr lang="en-US" dirty="0" err="1"/>
              <a:t>zerurdyr</a:t>
            </a:r>
            <a:r>
              <a:rPr lang="en-US" dirty="0"/>
              <a:t>. </a:t>
            </a:r>
            <a:r>
              <a:rPr lang="en-US" dirty="0" err="1"/>
              <a:t>Üç</a:t>
            </a:r>
            <a:r>
              <a:rPr lang="en-US" dirty="0"/>
              <a:t> </a:t>
            </a:r>
            <a:r>
              <a:rPr lang="en-US" dirty="0" err="1"/>
              <a:t>ululygyň</a:t>
            </a:r>
            <a:r>
              <a:rPr lang="en-US" dirty="0"/>
              <a:t> </a:t>
            </a:r>
            <a:r>
              <a:rPr lang="en-US" dirty="0" err="1"/>
              <a:t>ikisi</a:t>
            </a:r>
            <a:r>
              <a:rPr lang="en-US" dirty="0"/>
              <a:t>, </a:t>
            </a:r>
            <a:r>
              <a:rPr lang="en-US" dirty="0" err="1"/>
              <a:t>ýagny</a:t>
            </a:r>
            <a:r>
              <a:rPr lang="en-US" dirty="0"/>
              <a:t> </a:t>
            </a:r>
            <a:r>
              <a:rPr lang="en-US" dirty="0" err="1"/>
              <a:t>adsissasy</a:t>
            </a:r>
            <a:r>
              <a:rPr lang="en-US" dirty="0"/>
              <a:t> (X) we </a:t>
            </a:r>
            <a:r>
              <a:rPr lang="en-US" dirty="0" err="1"/>
              <a:t>ordinatasy</a:t>
            </a:r>
            <a:r>
              <a:rPr lang="en-US" dirty="0"/>
              <a:t> (Y)  </a:t>
            </a:r>
            <a:r>
              <a:rPr lang="en-US" dirty="0" err="1"/>
              <a:t>nokadyň</a:t>
            </a:r>
            <a:r>
              <a:rPr lang="en-US" dirty="0"/>
              <a:t> </a:t>
            </a:r>
            <a:r>
              <a:rPr lang="en-US" dirty="0" err="1"/>
              <a:t>tekizlikdäki</a:t>
            </a:r>
            <a:r>
              <a:rPr lang="en-US" dirty="0"/>
              <a:t> </a:t>
            </a:r>
            <a:r>
              <a:rPr lang="en-US" dirty="0" err="1"/>
              <a:t>ýagdaýyny</a:t>
            </a:r>
            <a:r>
              <a:rPr lang="en-US" dirty="0"/>
              <a:t>, </a:t>
            </a:r>
            <a:r>
              <a:rPr lang="en-US" dirty="0" err="1"/>
              <a:t>üçünjisi</a:t>
            </a:r>
            <a:r>
              <a:rPr lang="en-US" dirty="0"/>
              <a:t> </a:t>
            </a:r>
            <a:r>
              <a:rPr lang="en-US" dirty="0" err="1"/>
              <a:t>bolsa</a:t>
            </a:r>
            <a:r>
              <a:rPr lang="en-US" dirty="0"/>
              <a:t> </a:t>
            </a:r>
            <a:r>
              <a:rPr lang="en-US" dirty="0" err="1"/>
              <a:t>ýer</a:t>
            </a:r>
            <a:r>
              <a:rPr lang="en-US" dirty="0"/>
              <a:t> </a:t>
            </a:r>
            <a:r>
              <a:rPr lang="en-US" dirty="0" err="1"/>
              <a:t>ellipsoidiniň</a:t>
            </a:r>
            <a:r>
              <a:rPr lang="en-US" dirty="0"/>
              <a:t> </a:t>
            </a:r>
            <a:r>
              <a:rPr lang="en-US" dirty="0" err="1"/>
              <a:t>kabul</a:t>
            </a:r>
            <a:r>
              <a:rPr lang="en-US" dirty="0"/>
              <a:t> </a:t>
            </a:r>
            <a:r>
              <a:rPr lang="en-US" dirty="0" err="1"/>
              <a:t>edilen</a:t>
            </a:r>
            <a:r>
              <a:rPr lang="en-US" dirty="0"/>
              <a:t> </a:t>
            </a:r>
            <a:r>
              <a:rPr lang="en-US" dirty="0" err="1"/>
              <a:t>şertli</a:t>
            </a:r>
            <a:r>
              <a:rPr lang="en-US" dirty="0"/>
              <a:t> </a:t>
            </a:r>
            <a:r>
              <a:rPr lang="en-US" dirty="0" err="1"/>
              <a:t>üstünden</a:t>
            </a:r>
            <a:r>
              <a:rPr lang="en-US" dirty="0"/>
              <a:t> </a:t>
            </a:r>
            <a:r>
              <a:rPr lang="en-US" dirty="0" err="1"/>
              <a:t>näçe</a:t>
            </a:r>
            <a:r>
              <a:rPr lang="en-US" dirty="0"/>
              <a:t> </a:t>
            </a:r>
            <a:r>
              <a:rPr lang="en-US" dirty="0" err="1"/>
              <a:t>beýikde</a:t>
            </a:r>
            <a:r>
              <a:rPr lang="en-US" dirty="0"/>
              <a:t> </a:t>
            </a:r>
            <a:r>
              <a:rPr lang="en-US" dirty="0" err="1"/>
              <a:t>ýa</a:t>
            </a:r>
            <a:r>
              <a:rPr lang="en-US" dirty="0"/>
              <a:t>-da </a:t>
            </a:r>
            <a:r>
              <a:rPr lang="en-US" dirty="0" err="1"/>
              <a:t>pesde</a:t>
            </a:r>
            <a:r>
              <a:rPr lang="en-US" dirty="0"/>
              <a:t> (H) </a:t>
            </a:r>
            <a:r>
              <a:rPr lang="en-US" dirty="0" err="1"/>
              <a:t>ýerleşýändigini</a:t>
            </a:r>
            <a:r>
              <a:rPr lang="en-US" dirty="0"/>
              <a:t> </a:t>
            </a:r>
            <a:r>
              <a:rPr lang="en-US" dirty="0" err="1"/>
              <a:t>görkezýär</a:t>
            </a:r>
            <a:r>
              <a:rPr lang="en-US" dirty="0"/>
              <a:t>. </a:t>
            </a:r>
            <a:r>
              <a:rPr lang="en-US" dirty="0" err="1"/>
              <a:t>Geodeziýada</a:t>
            </a:r>
            <a:r>
              <a:rPr lang="en-US" dirty="0"/>
              <a:t> </a:t>
            </a:r>
            <a:r>
              <a:rPr lang="en-US" dirty="0" err="1"/>
              <a:t>esasy</a:t>
            </a:r>
            <a:r>
              <a:rPr lang="en-US" dirty="0"/>
              <a:t> </a:t>
            </a:r>
            <a:r>
              <a:rPr lang="en-US" dirty="0" err="1"/>
              <a:t>şu</a:t>
            </a:r>
            <a:r>
              <a:rPr lang="en-US" dirty="0"/>
              <a:t> </a:t>
            </a:r>
            <a:r>
              <a:rPr lang="en-US" dirty="0" err="1"/>
              <a:t>üç</a:t>
            </a:r>
            <a:r>
              <a:rPr lang="en-US" dirty="0"/>
              <a:t> </a:t>
            </a:r>
            <a:r>
              <a:rPr lang="en-US" dirty="0" err="1"/>
              <a:t>ululykdan</a:t>
            </a:r>
            <a:r>
              <a:rPr lang="en-US" dirty="0"/>
              <a:t> </a:t>
            </a:r>
            <a:r>
              <a:rPr lang="en-US" dirty="0" err="1"/>
              <a:t>peýdalanylýar</a:t>
            </a:r>
            <a:r>
              <a:rPr lang="en-US" dirty="0"/>
              <a:t>.</a:t>
            </a:r>
          </a:p>
          <a:p>
            <a:pPr algn="just"/>
            <a:r>
              <a:rPr lang="en-US" dirty="0"/>
              <a:t>       </a:t>
            </a:r>
            <a:r>
              <a:rPr lang="en-US" dirty="0" err="1"/>
              <a:t>Geografiýa</a:t>
            </a:r>
            <a:r>
              <a:rPr lang="en-US" dirty="0"/>
              <a:t> </a:t>
            </a:r>
            <a:r>
              <a:rPr lang="en-US" dirty="0" err="1"/>
              <a:t>koordinatlar</a:t>
            </a:r>
            <a:r>
              <a:rPr lang="en-US" dirty="0"/>
              <a:t> </a:t>
            </a:r>
            <a:r>
              <a:rPr lang="en-US" dirty="0" err="1"/>
              <a:t>ulgamlary</a:t>
            </a:r>
            <a:r>
              <a:rPr lang="en-US" dirty="0"/>
              <a:t> </a:t>
            </a:r>
            <a:r>
              <a:rPr lang="en-US" dirty="0" err="1"/>
              <a:t>nokadyň</a:t>
            </a:r>
            <a:r>
              <a:rPr lang="en-US" dirty="0"/>
              <a:t> </a:t>
            </a:r>
            <a:r>
              <a:rPr lang="en-US" dirty="0" err="1"/>
              <a:t>ýagdaýyny</a:t>
            </a:r>
            <a:r>
              <a:rPr lang="en-US" dirty="0"/>
              <a:t> </a:t>
            </a:r>
            <a:r>
              <a:rPr lang="en-US" dirty="0" err="1"/>
              <a:t>ellipsoidiň</a:t>
            </a:r>
            <a:r>
              <a:rPr lang="en-US" dirty="0"/>
              <a:t> </a:t>
            </a:r>
            <a:r>
              <a:rPr lang="en-US" dirty="0" err="1"/>
              <a:t>ýa</a:t>
            </a:r>
            <a:r>
              <a:rPr lang="en-US" dirty="0"/>
              <a:t>-da </a:t>
            </a:r>
            <a:r>
              <a:rPr lang="en-US" dirty="0" err="1"/>
              <a:t>ýer</a:t>
            </a:r>
            <a:r>
              <a:rPr lang="en-US" dirty="0"/>
              <a:t> </a:t>
            </a:r>
            <a:r>
              <a:rPr lang="en-US" dirty="0" err="1"/>
              <a:t>şarynyň</a:t>
            </a:r>
            <a:r>
              <a:rPr lang="en-US" dirty="0"/>
              <a:t> </a:t>
            </a:r>
            <a:r>
              <a:rPr lang="en-US" dirty="0" err="1"/>
              <a:t>üstünde</a:t>
            </a:r>
            <a:r>
              <a:rPr lang="en-US" dirty="0"/>
              <a:t> </a:t>
            </a:r>
            <a:r>
              <a:rPr lang="en-US" dirty="0" err="1"/>
              <a:t>kesgitlemekde</a:t>
            </a:r>
            <a:r>
              <a:rPr lang="en-US" dirty="0"/>
              <a:t> </a:t>
            </a:r>
            <a:r>
              <a:rPr lang="en-US" dirty="0" err="1"/>
              <a:t>ulanylýar</a:t>
            </a:r>
            <a:r>
              <a:rPr lang="en-US" dirty="0"/>
              <a:t>. </a:t>
            </a:r>
            <a:r>
              <a:rPr lang="en-US" dirty="0" err="1"/>
              <a:t>Berlen</a:t>
            </a:r>
            <a:r>
              <a:rPr lang="en-US" dirty="0"/>
              <a:t> </a:t>
            </a:r>
            <a:r>
              <a:rPr lang="en-US" dirty="0" err="1"/>
              <a:t>ululyklar</a:t>
            </a:r>
            <a:r>
              <a:rPr lang="en-US" dirty="0"/>
              <a:t> </a:t>
            </a:r>
            <a:r>
              <a:rPr lang="en-US" dirty="0" err="1"/>
              <a:t>hökmünde</a:t>
            </a:r>
            <a:r>
              <a:rPr lang="en-US" dirty="0"/>
              <a:t> </a:t>
            </a:r>
            <a:r>
              <a:rPr lang="en-US" dirty="0" err="1"/>
              <a:t>başlangyç</a:t>
            </a:r>
            <a:r>
              <a:rPr lang="en-US" dirty="0"/>
              <a:t> </a:t>
            </a:r>
            <a:r>
              <a:rPr lang="en-US" dirty="0" err="1"/>
              <a:t>meridianyň</a:t>
            </a:r>
            <a:r>
              <a:rPr lang="en-US" dirty="0"/>
              <a:t> we </a:t>
            </a:r>
            <a:r>
              <a:rPr lang="en-US" dirty="0" err="1"/>
              <a:t>ekwotaryň</a:t>
            </a:r>
            <a:r>
              <a:rPr lang="en-US" dirty="0"/>
              <a:t> </a:t>
            </a:r>
            <a:r>
              <a:rPr lang="en-US" dirty="0" err="1"/>
              <a:t>tekizlikleri</a:t>
            </a:r>
            <a:r>
              <a:rPr lang="en-US" dirty="0"/>
              <a:t> </a:t>
            </a:r>
            <a:r>
              <a:rPr lang="en-US" dirty="0" err="1"/>
              <a:t>alynýar</a:t>
            </a:r>
            <a:r>
              <a:rPr lang="en-US" dirty="0"/>
              <a:t>. </a:t>
            </a:r>
            <a:r>
              <a:rPr lang="en-US" dirty="0" err="1"/>
              <a:t>Geografiýa</a:t>
            </a:r>
            <a:r>
              <a:rPr lang="en-US" dirty="0"/>
              <a:t> </a:t>
            </a:r>
            <a:r>
              <a:rPr lang="en-US" dirty="0" err="1"/>
              <a:t>koordinatlar</a:t>
            </a:r>
            <a:r>
              <a:rPr lang="en-US" dirty="0"/>
              <a:t> </a:t>
            </a:r>
            <a:r>
              <a:rPr lang="en-US" dirty="0" err="1"/>
              <a:t>sistemasynda</a:t>
            </a:r>
            <a:r>
              <a:rPr lang="en-US" dirty="0"/>
              <a:t> </a:t>
            </a:r>
            <a:r>
              <a:rPr lang="en-US" dirty="0" err="1"/>
              <a:t>ýeriň</a:t>
            </a:r>
            <a:r>
              <a:rPr lang="en-US" dirty="0"/>
              <a:t> </a:t>
            </a:r>
            <a:r>
              <a:rPr lang="en-US" dirty="0" err="1"/>
              <a:t>üstündäki</a:t>
            </a:r>
            <a:r>
              <a:rPr lang="en-US" dirty="0"/>
              <a:t> </a:t>
            </a:r>
            <a:r>
              <a:rPr lang="en-US" dirty="0" err="1"/>
              <a:t>nokadyň</a:t>
            </a:r>
            <a:r>
              <a:rPr lang="en-US" dirty="0"/>
              <a:t> </a:t>
            </a:r>
            <a:r>
              <a:rPr lang="en-US" dirty="0" err="1"/>
              <a:t>ýagdaýy</a:t>
            </a:r>
            <a:r>
              <a:rPr lang="en-US" dirty="0"/>
              <a:t>, </a:t>
            </a:r>
            <a:r>
              <a:rPr lang="en-US" dirty="0" err="1"/>
              <a:t>onuň</a:t>
            </a:r>
            <a:r>
              <a:rPr lang="en-US" dirty="0"/>
              <a:t> </a:t>
            </a:r>
            <a:r>
              <a:rPr lang="en-US" dirty="0" err="1"/>
              <a:t>geografiki</a:t>
            </a:r>
            <a:r>
              <a:rPr lang="en-US" dirty="0"/>
              <a:t> </a:t>
            </a:r>
            <a:r>
              <a:rPr lang="en-US" dirty="0" err="1"/>
              <a:t>giňligi</a:t>
            </a:r>
            <a:r>
              <a:rPr lang="en-US" dirty="0"/>
              <a:t> we </a:t>
            </a:r>
            <a:r>
              <a:rPr lang="en-US" dirty="0" err="1"/>
              <a:t>uzaklygy</a:t>
            </a:r>
            <a:r>
              <a:rPr lang="en-US" dirty="0"/>
              <a:t> </a:t>
            </a:r>
            <a:r>
              <a:rPr lang="en-US" dirty="0" err="1"/>
              <a:t>bilen</a:t>
            </a:r>
            <a:r>
              <a:rPr lang="en-US" dirty="0"/>
              <a:t> </a:t>
            </a:r>
            <a:r>
              <a:rPr lang="en-US" dirty="0" err="1"/>
              <a:t>kesgitlenilýär</a:t>
            </a:r>
            <a:r>
              <a:rPr lang="en-US" dirty="0"/>
              <a:t>. </a:t>
            </a:r>
            <a:r>
              <a:rPr lang="en-US" dirty="0" err="1"/>
              <a:t>Olar</a:t>
            </a:r>
            <a:r>
              <a:rPr lang="en-US" dirty="0"/>
              <a:t> </a:t>
            </a:r>
            <a:r>
              <a:rPr lang="en-US" dirty="0" err="1"/>
              <a:t>gradus</a:t>
            </a:r>
            <a:r>
              <a:rPr lang="en-US" dirty="0"/>
              <a:t> </a:t>
            </a:r>
            <a:r>
              <a:rPr lang="en-US" dirty="0" err="1"/>
              <a:t>ölçeg</a:t>
            </a:r>
            <a:r>
              <a:rPr lang="en-US" dirty="0"/>
              <a:t> </a:t>
            </a:r>
            <a:r>
              <a:rPr lang="en-US" dirty="0" err="1"/>
              <a:t>birliginde</a:t>
            </a:r>
            <a:r>
              <a:rPr lang="en-US" dirty="0"/>
              <a:t> </a:t>
            </a:r>
            <a:r>
              <a:rPr lang="en-US" dirty="0" err="1"/>
              <a:t>berilýär</a:t>
            </a:r>
            <a:r>
              <a:rPr lang="en-US" dirty="0"/>
              <a:t>. </a:t>
            </a:r>
            <a:r>
              <a:rPr lang="en-US" dirty="0" err="1"/>
              <a:t>Geografiýa</a:t>
            </a:r>
            <a:r>
              <a:rPr lang="en-US" dirty="0"/>
              <a:t> </a:t>
            </a:r>
            <a:r>
              <a:rPr lang="en-US" dirty="0" err="1"/>
              <a:t>koordinatlar</a:t>
            </a:r>
            <a:r>
              <a:rPr lang="en-US" dirty="0"/>
              <a:t> </a:t>
            </a:r>
            <a:r>
              <a:rPr lang="en-US" dirty="0" err="1"/>
              <a:t>sistemasy</a:t>
            </a:r>
            <a:r>
              <a:rPr lang="en-US" dirty="0"/>
              <a:t> </a:t>
            </a:r>
            <a:r>
              <a:rPr lang="en-US" dirty="0" err="1"/>
              <a:t>özleriniň</a:t>
            </a:r>
            <a:r>
              <a:rPr lang="en-US" dirty="0"/>
              <a:t> </a:t>
            </a:r>
            <a:r>
              <a:rPr lang="en-US" dirty="0" err="1"/>
              <a:t>kesgitleniş</a:t>
            </a:r>
            <a:r>
              <a:rPr lang="en-US" dirty="0"/>
              <a:t> </a:t>
            </a:r>
            <a:r>
              <a:rPr lang="en-US" dirty="0" err="1"/>
              <a:t>ýoluna</a:t>
            </a:r>
            <a:r>
              <a:rPr lang="en-US" dirty="0"/>
              <a:t> </a:t>
            </a:r>
            <a:r>
              <a:rPr lang="en-US" dirty="0" err="1"/>
              <a:t>baglylykda</a:t>
            </a:r>
            <a:r>
              <a:rPr lang="en-US" dirty="0"/>
              <a:t> </a:t>
            </a:r>
            <a:r>
              <a:rPr lang="en-US" dirty="0" err="1"/>
              <a:t>astronomiýa</a:t>
            </a:r>
            <a:r>
              <a:rPr lang="en-US" dirty="0"/>
              <a:t> we </a:t>
            </a:r>
            <a:r>
              <a:rPr lang="en-US" dirty="0" err="1"/>
              <a:t>geodeziki</a:t>
            </a:r>
            <a:r>
              <a:rPr lang="en-US" dirty="0"/>
              <a:t> </a:t>
            </a:r>
            <a:r>
              <a:rPr lang="en-US" dirty="0" err="1"/>
              <a:t>görnüşlerde</a:t>
            </a:r>
            <a:r>
              <a:rPr lang="en-US" dirty="0"/>
              <a:t> </a:t>
            </a:r>
            <a:r>
              <a:rPr lang="en-US" dirty="0" err="1"/>
              <a:t>bolýar</a:t>
            </a:r>
            <a:r>
              <a:rPr lang="en-US" dirty="0"/>
              <a:t>. </a:t>
            </a:r>
            <a:endParaRPr lang="ru-RU" dirty="0"/>
          </a:p>
        </p:txBody>
      </p:sp>
    </p:spTree>
    <p:extLst>
      <p:ext uri="{BB962C8B-B14F-4D97-AF65-F5344CB8AC3E}">
        <p14:creationId xmlns:p14="http://schemas.microsoft.com/office/powerpoint/2010/main" val="170839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09954"/>
            <a:ext cx="10515600" cy="2813538"/>
          </a:xfrm>
        </p:spPr>
        <p:txBody>
          <a:bodyPr>
            <a:noAutofit/>
          </a:bodyPr>
          <a:lstStyle/>
          <a:p>
            <a:pPr algn="just"/>
            <a:r>
              <a:rPr lang="tk-TM" sz="24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 </a:t>
            </a:r>
            <a:endParaRPr lang="ru-RU" sz="2600"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flipV="1">
            <a:off x="838200" y="6390248"/>
            <a:ext cx="10515600" cy="45719"/>
          </a:xfrm>
        </p:spPr>
        <p:txBody>
          <a:bodyPr>
            <a:normAutofit fontScale="25000" lnSpcReduction="20000"/>
          </a:bodyPr>
          <a:lstStyle/>
          <a:p>
            <a:endParaRPr lang="ru-RU" dirty="0"/>
          </a:p>
        </p:txBody>
      </p:sp>
      <p:sp>
        <p:nvSpPr>
          <p:cNvPr id="6" name="Прямоугольник 5"/>
          <p:cNvSpPr/>
          <p:nvPr/>
        </p:nvSpPr>
        <p:spPr>
          <a:xfrm>
            <a:off x="534865" y="241390"/>
            <a:ext cx="11122269" cy="6324808"/>
          </a:xfrm>
          <a:prstGeom prst="rect">
            <a:avLst/>
          </a:prstGeom>
        </p:spPr>
        <p:txBody>
          <a:bodyPr wrap="square">
            <a:spAutoFit/>
          </a:bodyPr>
          <a:lstStyle/>
          <a:p>
            <a:pPr algn="just"/>
            <a:r>
              <a:rPr lang="en-US" dirty="0"/>
              <a:t> </a:t>
            </a:r>
            <a:r>
              <a:rPr lang="tk-TM" dirty="0" smtClean="0"/>
              <a:t>        </a:t>
            </a:r>
            <a:r>
              <a:rPr lang="en-US" sz="2700" dirty="0" err="1" smtClean="0">
                <a:latin typeface="Times New Roman" panose="02020603050405020304" pitchFamily="18" charset="0"/>
                <a:cs typeface="Times New Roman" panose="02020603050405020304" pitchFamily="18" charset="0"/>
              </a:rPr>
              <a:t>Astronomiki</a:t>
            </a:r>
            <a:r>
              <a:rPr lang="en-US" sz="2700" dirty="0" smtClean="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koordinatlar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sistemasy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asman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ýagtylgyçlaryna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seretmek</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ýoly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bilen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geoidiň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üstünde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kesgitlenilýär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Geodeziki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koordinatlar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bolsa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ýer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ellipsoidiniň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üstünde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alnyp</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barylýan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ölçegleriň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netijesinde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hasaplanylyp</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çykarylýar</a:t>
            </a:r>
            <a:r>
              <a:rPr lang="en-US" sz="2700" dirty="0" smtClean="0">
                <a:latin typeface="Times New Roman" panose="02020603050405020304" pitchFamily="18" charset="0"/>
                <a:cs typeface="Times New Roman" panose="02020603050405020304" pitchFamily="18" charset="0"/>
              </a:rPr>
              <a:t>.             </a:t>
            </a:r>
            <a:endParaRPr lang="en-US" sz="2700" dirty="0">
              <a:latin typeface="Times New Roman" panose="02020603050405020304" pitchFamily="18" charset="0"/>
              <a:cs typeface="Times New Roman" panose="02020603050405020304" pitchFamily="18" charset="0"/>
            </a:endParaRPr>
          </a:p>
          <a:p>
            <a:pPr algn="just"/>
            <a:r>
              <a:rPr lang="en-US" sz="2700" dirty="0">
                <a:latin typeface="Times New Roman" panose="02020603050405020304" pitchFamily="18" charset="0"/>
                <a:cs typeface="Times New Roman" panose="02020603050405020304" pitchFamily="18" charset="0"/>
              </a:rPr>
              <a:t>  </a:t>
            </a:r>
            <a:r>
              <a:rPr lang="tk-TM" sz="2700" dirty="0" smtClean="0">
                <a:latin typeface="Times New Roman" panose="02020603050405020304" pitchFamily="18" charset="0"/>
                <a:cs typeface="Times New Roman" panose="02020603050405020304" pitchFamily="18" charset="0"/>
              </a:rPr>
              <a:t>   </a:t>
            </a:r>
            <a:r>
              <a:rPr lang="en-US" sz="2700" dirty="0" smtClean="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Geodeziki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koordinata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Geodeziki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koordinatlar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sistemasynda</a:t>
            </a:r>
            <a:r>
              <a:rPr lang="en-US" sz="2700" dirty="0">
                <a:latin typeface="Times New Roman" panose="02020603050405020304" pitchFamily="18" charset="0"/>
                <a:cs typeface="Times New Roman" panose="02020603050405020304" pitchFamily="18" charset="0"/>
              </a:rPr>
              <a:t>, belli </a:t>
            </a:r>
            <a:r>
              <a:rPr lang="en-US" sz="2700" dirty="0" err="1">
                <a:latin typeface="Times New Roman" panose="02020603050405020304" pitchFamily="18" charset="0"/>
                <a:cs typeface="Times New Roman" panose="02020603050405020304" pitchFamily="18" charset="0"/>
              </a:rPr>
              <a:t>nokadyň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ýagdaýyny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kesgitlemekde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esasy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koordinatlar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üsti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hökmünde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referens-ellipsoidiň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üsti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esasy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koordinata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çyzyklaryň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häsiýetinde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bolsa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geodeziki</a:t>
            </a:r>
            <a:r>
              <a:rPr lang="en-US" sz="2700" dirty="0">
                <a:latin typeface="Times New Roman" panose="02020603050405020304" pitchFamily="18" charset="0"/>
                <a:cs typeface="Times New Roman" panose="02020603050405020304" pitchFamily="18" charset="0"/>
              </a:rPr>
              <a:t> meridian we parallel </a:t>
            </a:r>
            <a:r>
              <a:rPr lang="en-US" sz="2700" dirty="0" err="1">
                <a:latin typeface="Times New Roman" panose="02020603050405020304" pitchFamily="18" charset="0"/>
                <a:cs typeface="Times New Roman" panose="02020603050405020304" pitchFamily="18" charset="0"/>
              </a:rPr>
              <a:t>kabul</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edilendir</a:t>
            </a:r>
            <a:r>
              <a:rPr lang="en-US" sz="2700" dirty="0">
                <a:latin typeface="Times New Roman" panose="02020603050405020304" pitchFamily="18" charset="0"/>
                <a:cs typeface="Times New Roman" panose="02020603050405020304" pitchFamily="18" charset="0"/>
              </a:rPr>
              <a:t>. Ýer </a:t>
            </a:r>
            <a:r>
              <a:rPr lang="en-US" sz="2700" dirty="0" err="1">
                <a:latin typeface="Times New Roman" panose="02020603050405020304" pitchFamily="18" charset="0"/>
                <a:cs typeface="Times New Roman" panose="02020603050405020304" pitchFamily="18" charset="0"/>
              </a:rPr>
              <a:t>ellipsoidindäki</a:t>
            </a:r>
            <a:r>
              <a:rPr lang="en-US" sz="2700" dirty="0">
                <a:latin typeface="Times New Roman" panose="02020603050405020304" pitchFamily="18" charset="0"/>
                <a:cs typeface="Times New Roman" panose="02020603050405020304" pitchFamily="18" charset="0"/>
              </a:rPr>
              <a:t> belli </a:t>
            </a:r>
            <a:r>
              <a:rPr lang="en-US" sz="2700" dirty="0" err="1">
                <a:latin typeface="Times New Roman" panose="02020603050405020304" pitchFamily="18" charset="0"/>
                <a:cs typeface="Times New Roman" panose="02020603050405020304" pitchFamily="18" charset="0"/>
              </a:rPr>
              <a:t>nokadynyň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ýagdaýyny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kesgitlemekde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nokatdan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geçirilen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meridianyň</a:t>
            </a:r>
            <a:r>
              <a:rPr lang="en-US" sz="2700" dirty="0">
                <a:latin typeface="Times New Roman" panose="02020603050405020304" pitchFamily="18" charset="0"/>
                <a:cs typeface="Times New Roman" panose="02020603050405020304" pitchFamily="18" charset="0"/>
              </a:rPr>
              <a:t> we </a:t>
            </a:r>
            <a:r>
              <a:rPr lang="en-US" sz="2700" dirty="0" err="1">
                <a:latin typeface="Times New Roman" panose="02020603050405020304" pitchFamily="18" charset="0"/>
                <a:cs typeface="Times New Roman" panose="02020603050405020304" pitchFamily="18" charset="0"/>
              </a:rPr>
              <a:t>paralleliň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kesişen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nokady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alynýar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Geodeziki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giňlik</a:t>
            </a:r>
            <a:r>
              <a:rPr lang="en-US" sz="2700" dirty="0">
                <a:latin typeface="Times New Roman" panose="02020603050405020304" pitchFamily="18" charset="0"/>
                <a:cs typeface="Times New Roman" panose="02020603050405020304" pitchFamily="18" charset="0"/>
              </a:rPr>
              <a:t> we </a:t>
            </a:r>
            <a:r>
              <a:rPr lang="en-US" sz="2700" dirty="0" err="1">
                <a:latin typeface="Times New Roman" panose="02020603050405020304" pitchFamily="18" charset="0"/>
                <a:cs typeface="Times New Roman" panose="02020603050405020304" pitchFamily="18" charset="0"/>
              </a:rPr>
              <a:t>uzaklyk</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dogrusynda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söz</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açmazdan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öňürti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geodeziki</a:t>
            </a:r>
            <a:r>
              <a:rPr lang="en-US" sz="2700" dirty="0">
                <a:latin typeface="Times New Roman" panose="02020603050405020304" pitchFamily="18" charset="0"/>
                <a:cs typeface="Times New Roman" panose="02020603050405020304" pitchFamily="18" charset="0"/>
              </a:rPr>
              <a:t> meridian, parallel hem-de </a:t>
            </a:r>
            <a:r>
              <a:rPr lang="en-US" sz="2700" dirty="0" err="1">
                <a:latin typeface="Times New Roman" panose="02020603050405020304" pitchFamily="18" charset="0"/>
                <a:cs typeface="Times New Roman" panose="02020603050405020304" pitchFamily="18" charset="0"/>
              </a:rPr>
              <a:t>ekwator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barada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durup</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geçeliň</a:t>
            </a:r>
            <a:r>
              <a:rPr lang="en-US" sz="2700" dirty="0">
                <a:latin typeface="Times New Roman" panose="02020603050405020304" pitchFamily="18" charset="0"/>
                <a:cs typeface="Times New Roman" panose="02020603050405020304" pitchFamily="18" charset="0"/>
              </a:rPr>
              <a:t>.</a:t>
            </a:r>
          </a:p>
          <a:p>
            <a:pPr algn="just"/>
            <a:r>
              <a:rPr lang="tk-TM"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Türkmenistanyň</a:t>
            </a:r>
            <a:r>
              <a:rPr lang="en-US" sz="2700" dirty="0" smtClean="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ýeriniň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çägi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ekwatordan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demirgazykda</a:t>
            </a:r>
            <a:r>
              <a:rPr lang="en-US" sz="2700" dirty="0">
                <a:latin typeface="Times New Roman" panose="02020603050405020304" pitchFamily="18" charset="0"/>
                <a:cs typeface="Times New Roman" panose="02020603050405020304" pitchFamily="18" charset="0"/>
              </a:rPr>
              <a:t> we </a:t>
            </a:r>
            <a:r>
              <a:rPr lang="en-US" sz="2700" dirty="0" err="1">
                <a:latin typeface="Times New Roman" panose="02020603050405020304" pitchFamily="18" charset="0"/>
                <a:cs typeface="Times New Roman" panose="02020603050405020304" pitchFamily="18" charset="0"/>
              </a:rPr>
              <a:t>Grinwiç</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merdianyndan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gündogarda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ýerleşenligi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üçin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şu</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ýeriň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çäginde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ýatan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nokatlaryň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geodeziki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koordinatlarynyň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giňligi</a:t>
            </a:r>
            <a:r>
              <a:rPr lang="en-US" sz="2700" dirty="0">
                <a:latin typeface="Times New Roman" panose="02020603050405020304" pitchFamily="18" charset="0"/>
                <a:cs typeface="Times New Roman" panose="02020603050405020304" pitchFamily="18" charset="0"/>
              </a:rPr>
              <a:t> (+) we </a:t>
            </a:r>
            <a:r>
              <a:rPr lang="en-US" sz="2700" dirty="0" err="1">
                <a:latin typeface="Times New Roman" panose="02020603050405020304" pitchFamily="18" charset="0"/>
                <a:cs typeface="Times New Roman" panose="02020603050405020304" pitchFamily="18" charset="0"/>
              </a:rPr>
              <a:t>uzaklygy</a:t>
            </a:r>
            <a:r>
              <a:rPr lang="en-US" sz="2700" dirty="0">
                <a:latin typeface="Times New Roman" panose="02020603050405020304" pitchFamily="18" charset="0"/>
                <a:cs typeface="Times New Roman" panose="02020603050405020304" pitchFamily="18" charset="0"/>
              </a:rPr>
              <a:t> (+)) </a:t>
            </a:r>
            <a:r>
              <a:rPr lang="en-US" sz="2700" dirty="0" err="1">
                <a:latin typeface="Times New Roman" panose="02020603050405020304" pitchFamily="18" charset="0"/>
                <a:cs typeface="Times New Roman" panose="02020603050405020304" pitchFamily="18" charset="0"/>
              </a:rPr>
              <a:t>öňüne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položitel</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alamatlary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goýulýar</a:t>
            </a:r>
            <a:r>
              <a:rPr lang="en-US" sz="2700" dirty="0">
                <a:latin typeface="Times New Roman" panose="02020603050405020304" pitchFamily="18" charset="0"/>
                <a:cs typeface="Times New Roman" panose="02020603050405020304" pitchFamily="18" charset="0"/>
              </a:rPr>
              <a:t>.  </a:t>
            </a:r>
            <a:endParaRPr lang="ru-RU"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Заголовок 1"/>
              <p:cNvSpPr>
                <a:spLocks noGrp="1"/>
              </p:cNvSpPr>
              <p:nvPr>
                <p:ph type="title"/>
              </p:nvPr>
            </p:nvSpPr>
            <p:spPr>
              <a:xfrm>
                <a:off x="838199" y="738553"/>
                <a:ext cx="10688515" cy="5416061"/>
              </a:xfrm>
            </p:spPr>
            <p:txBody>
              <a:bodyPr>
                <a:normAutofit fontScale="90000"/>
              </a:bodyPr>
              <a:lstStyle/>
              <a:p>
                <a:pPr algn="just"/>
                <a:r>
                  <a:rPr lang="tk-TM" sz="1600" dirty="0" smtClean="0"/>
                  <a:t>   </a:t>
                </a:r>
                <a:r>
                  <a:rPr lang="tk-TM" sz="1600" dirty="0" smtClean="0"/>
                  <a:t>         </a:t>
                </a:r>
                <a:r>
                  <a:rPr lang="en-US" sz="3100" b="1" dirty="0" err="1" smtClean="0">
                    <a:latin typeface="Times New Roman" panose="02020603050405020304" pitchFamily="18" charset="0"/>
                    <a:cs typeface="Times New Roman" panose="02020603050405020304" pitchFamily="18" charset="0"/>
                  </a:rPr>
                  <a:t>Astronomiki</a:t>
                </a:r>
                <a:r>
                  <a:rPr lang="en-US" sz="3100" b="1" dirty="0" smtClean="0">
                    <a:latin typeface="Times New Roman" panose="02020603050405020304" pitchFamily="18" charset="0"/>
                    <a:cs typeface="Times New Roman" panose="02020603050405020304" pitchFamily="18" charset="0"/>
                  </a:rPr>
                  <a:t> </a:t>
                </a:r>
                <a:r>
                  <a:rPr lang="en-US" sz="3100" b="1" dirty="0" err="1">
                    <a:latin typeface="Times New Roman" panose="02020603050405020304" pitchFamily="18" charset="0"/>
                    <a:cs typeface="Times New Roman" panose="02020603050405020304" pitchFamily="18" charset="0"/>
                  </a:rPr>
                  <a:t>koordinatlar</a:t>
                </a:r>
                <a:r>
                  <a:rPr lang="en-US" sz="3100" b="1"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giňişlikde</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berlen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nokatdaky</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asma</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çyzygyň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üstünden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geçýän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ugruň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ýagny</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ýeriň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aýlanma</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okuna</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perpendikulýar</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geçýän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tekizlik</a:t>
                </a:r>
                <a:r>
                  <a:rPr lang="en-US" sz="3100" dirty="0">
                    <a:latin typeface="Times New Roman" panose="02020603050405020304" pitchFamily="18" charset="0"/>
                    <a:cs typeface="Times New Roman" panose="02020603050405020304" pitchFamily="18" charset="0"/>
                  </a:rPr>
                  <a:t>(</a:t>
                </a:r>
                <a:r>
                  <a:rPr lang="en-US" sz="3100" dirty="0" err="1">
                    <a:latin typeface="Times New Roman" panose="02020603050405020304" pitchFamily="18" charset="0"/>
                    <a:cs typeface="Times New Roman" panose="02020603050405020304" pitchFamily="18" charset="0"/>
                  </a:rPr>
                  <a:t>ekwatoryň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tekizligi</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bilen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başlangyç</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astronomiki</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meridianyň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tekizlikleriniň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otnositellikdäki</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bileleşmesidir</a:t>
                </a:r>
                <a:r>
                  <a:rPr lang="en-US" sz="3100" dirty="0">
                    <a:latin typeface="Times New Roman" panose="02020603050405020304" pitchFamily="18" charset="0"/>
                    <a:cs typeface="Times New Roman" panose="02020603050405020304" pitchFamily="18" charset="0"/>
                  </a:rPr>
                  <a:t>.</a:t>
                </a:r>
                <a:br>
                  <a:rPr lang="en-US" sz="3100" dirty="0">
                    <a:latin typeface="Times New Roman" panose="02020603050405020304" pitchFamily="18" charset="0"/>
                    <a:cs typeface="Times New Roman" panose="02020603050405020304" pitchFamily="18" charset="0"/>
                  </a:rPr>
                </a:br>
                <a:r>
                  <a:rPr lang="tk-TM" sz="3100" dirty="0" smtClean="0">
                    <a:latin typeface="Times New Roman" panose="02020603050405020304" pitchFamily="18" charset="0"/>
                    <a:cs typeface="Times New Roman" panose="02020603050405020304" pitchFamily="18" charset="0"/>
                  </a:rPr>
                  <a:t>      </a:t>
                </a:r>
                <a:r>
                  <a:rPr lang="en-US" sz="3100" b="1" dirty="0" err="1" smtClean="0">
                    <a:latin typeface="Times New Roman" panose="02020603050405020304" pitchFamily="18" charset="0"/>
                    <a:cs typeface="Times New Roman" panose="02020603050405020304" pitchFamily="18" charset="0"/>
                  </a:rPr>
                  <a:t>Astronomiki</a:t>
                </a:r>
                <a:r>
                  <a:rPr lang="en-US" sz="3100" b="1" dirty="0" smtClean="0">
                    <a:latin typeface="Times New Roman" panose="02020603050405020304" pitchFamily="18" charset="0"/>
                    <a:cs typeface="Times New Roman" panose="02020603050405020304" pitchFamily="18" charset="0"/>
                  </a:rPr>
                  <a:t> </a:t>
                </a:r>
                <a:r>
                  <a:rPr lang="en-US" sz="3100" b="1" dirty="0" err="1">
                    <a:latin typeface="Times New Roman" panose="02020603050405020304" pitchFamily="18" charset="0"/>
                    <a:cs typeface="Times New Roman" panose="02020603050405020304" pitchFamily="18" charset="0"/>
                  </a:rPr>
                  <a:t>meridianyň</a:t>
                </a:r>
                <a:r>
                  <a:rPr lang="en-US" sz="3100" b="1" dirty="0">
                    <a:latin typeface="Times New Roman" panose="02020603050405020304" pitchFamily="18" charset="0"/>
                    <a:cs typeface="Times New Roman" panose="02020603050405020304" pitchFamily="18" charset="0"/>
                  </a:rPr>
                  <a:t> </a:t>
                </a:r>
                <a:r>
                  <a:rPr lang="en-US" sz="3100" b="1" dirty="0" err="1">
                    <a:latin typeface="Times New Roman" panose="02020603050405020304" pitchFamily="18" charset="0"/>
                    <a:cs typeface="Times New Roman" panose="02020603050405020304" pitchFamily="18" charset="0"/>
                  </a:rPr>
                  <a:t>tekizligi</a:t>
                </a:r>
                <a:r>
                  <a:rPr lang="en-US" sz="3100" b="1" dirty="0">
                    <a:latin typeface="Times New Roman" panose="02020603050405020304" pitchFamily="18" charset="0"/>
                    <a:cs typeface="Times New Roman" panose="02020603050405020304" pitchFamily="18" charset="0"/>
                  </a:rPr>
                  <a:t> </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bu</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berlen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nokatdaky</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asma</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çyzygynyň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şeýle</a:t>
                </a:r>
                <a:r>
                  <a:rPr lang="en-US" sz="3100" dirty="0">
                    <a:latin typeface="Times New Roman" panose="02020603050405020304" pitchFamily="18" charset="0"/>
                    <a:cs typeface="Times New Roman" panose="02020603050405020304" pitchFamily="18" charset="0"/>
                  </a:rPr>
                  <a:t> hem </a:t>
                </a:r>
                <a:r>
                  <a:rPr lang="en-US" sz="3100" dirty="0" err="1">
                    <a:latin typeface="Times New Roman" panose="02020603050405020304" pitchFamily="18" charset="0"/>
                    <a:cs typeface="Times New Roman" panose="02020603050405020304" pitchFamily="18" charset="0"/>
                  </a:rPr>
                  <a:t>ýeriň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aýlanma</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okuna</a:t>
                </a:r>
                <a:r>
                  <a:rPr lang="en-US" sz="3100" dirty="0">
                    <a:latin typeface="Times New Roman" panose="02020603050405020304" pitchFamily="18" charset="0"/>
                    <a:cs typeface="Times New Roman" panose="02020603050405020304" pitchFamily="18" charset="0"/>
                  </a:rPr>
                  <a:t> parallel </a:t>
                </a:r>
                <a:r>
                  <a:rPr lang="en-US" sz="3100" dirty="0" err="1">
                    <a:latin typeface="Times New Roman" panose="02020603050405020304" pitchFamily="18" charset="0"/>
                    <a:cs typeface="Times New Roman" panose="02020603050405020304" pitchFamily="18" charset="0"/>
                  </a:rPr>
                  <a:t>bolan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çyzygyň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üstünden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geçende</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alnan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tekizligidir</a:t>
                </a:r>
                <a:r>
                  <a:rPr lang="en-US" sz="3100" dirty="0">
                    <a:latin typeface="Times New Roman" panose="02020603050405020304" pitchFamily="18" charset="0"/>
                    <a:cs typeface="Times New Roman" panose="02020603050405020304" pitchFamily="18" charset="0"/>
                  </a:rPr>
                  <a:t>.</a:t>
                </a:r>
                <a:br>
                  <a:rPr lang="en-US" sz="3100" dirty="0">
                    <a:latin typeface="Times New Roman" panose="02020603050405020304" pitchFamily="18" charset="0"/>
                    <a:cs typeface="Times New Roman" panose="02020603050405020304" pitchFamily="18" charset="0"/>
                  </a:rPr>
                </a:br>
                <a:r>
                  <a:rPr lang="tk-TM" sz="3100" dirty="0" smtClean="0">
                    <a:latin typeface="Times New Roman" panose="02020603050405020304" pitchFamily="18" charset="0"/>
                    <a:cs typeface="Times New Roman" panose="02020603050405020304" pitchFamily="18" charset="0"/>
                  </a:rPr>
                  <a:t>       </a:t>
                </a:r>
                <a:r>
                  <a:rPr lang="en-US" sz="3100" b="1" dirty="0" err="1" smtClean="0">
                    <a:latin typeface="Times New Roman" panose="02020603050405020304" pitchFamily="18" charset="0"/>
                    <a:cs typeface="Times New Roman" panose="02020603050405020304" pitchFamily="18" charset="0"/>
                  </a:rPr>
                  <a:t>Astronomiki</a:t>
                </a:r>
                <a:r>
                  <a:rPr lang="en-US" sz="3100" b="1" dirty="0" smtClean="0">
                    <a:latin typeface="Times New Roman" panose="02020603050405020304" pitchFamily="18" charset="0"/>
                    <a:cs typeface="Times New Roman" panose="02020603050405020304" pitchFamily="18" charset="0"/>
                  </a:rPr>
                  <a:t> </a:t>
                </a:r>
                <a:r>
                  <a:rPr lang="en-US" sz="3100" b="1" dirty="0">
                    <a:latin typeface="Times New Roman" panose="02020603050405020304" pitchFamily="18" charset="0"/>
                    <a:cs typeface="Times New Roman" panose="02020603050405020304" pitchFamily="18" charset="0"/>
                  </a:rPr>
                  <a:t>meridian </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bu</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berlen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nokadyň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üstünden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geçýän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astronomiki</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meridianyň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tekizliginiň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ýeriň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üsti</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bilen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kesişmegi</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netijesinde</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emele</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gelen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çyzygydyr</a:t>
                </a:r>
                <a:r>
                  <a:rPr lang="en-US" sz="3100" dirty="0">
                    <a:latin typeface="Times New Roman" panose="02020603050405020304" pitchFamily="18" charset="0"/>
                    <a:cs typeface="Times New Roman" panose="02020603050405020304" pitchFamily="18" charset="0"/>
                  </a:rPr>
                  <a:t>.            </a:t>
                </a:r>
                <a:br>
                  <a:rPr lang="en-US" sz="3100" dirty="0">
                    <a:latin typeface="Times New Roman" panose="02020603050405020304" pitchFamily="18" charset="0"/>
                    <a:cs typeface="Times New Roman" panose="02020603050405020304" pitchFamily="18" charset="0"/>
                  </a:rPr>
                </a:br>
                <a:r>
                  <a:rPr lang="tk-TM" sz="3100" dirty="0" smtClean="0">
                    <a:latin typeface="Times New Roman" panose="02020603050405020304" pitchFamily="18" charset="0"/>
                    <a:cs typeface="Times New Roman" panose="02020603050405020304" pitchFamily="18" charset="0"/>
                  </a:rPr>
                  <a:t>   </a:t>
                </a:r>
                <a:r>
                  <a:rPr lang="en-US" sz="3100" b="1" dirty="0" err="1" smtClean="0">
                    <a:latin typeface="Times New Roman" panose="02020603050405020304" pitchFamily="18" charset="0"/>
                    <a:cs typeface="Times New Roman" panose="02020603050405020304" pitchFamily="18" charset="0"/>
                  </a:rPr>
                  <a:t>Astronomiki</a:t>
                </a:r>
                <a:r>
                  <a:rPr lang="en-US" sz="3100" b="1" dirty="0" smtClean="0">
                    <a:latin typeface="Times New Roman" panose="02020603050405020304" pitchFamily="18" charset="0"/>
                    <a:cs typeface="Times New Roman" panose="02020603050405020304" pitchFamily="18" charset="0"/>
                  </a:rPr>
                  <a:t> </a:t>
                </a:r>
                <a:r>
                  <a:rPr lang="en-US" sz="3100" b="1" dirty="0" err="1" smtClean="0">
                    <a:latin typeface="Times New Roman" panose="02020603050405020304" pitchFamily="18" charset="0"/>
                    <a:cs typeface="Times New Roman" panose="02020603050405020304" pitchFamily="18" charset="0"/>
                  </a:rPr>
                  <a:t>giňlik</a:t>
                </a:r>
                <a:r>
                  <a:rPr lang="tk-TM" sz="3100" b="1" dirty="0" smtClean="0">
                    <a:latin typeface="Times New Roman" panose="02020603050405020304" pitchFamily="18" charset="0"/>
                    <a:cs typeface="Times New Roman" panose="02020603050405020304" pitchFamily="18" charset="0"/>
                  </a:rPr>
                  <a:t> </a:t>
                </a:r>
                <a:r>
                  <a:rPr lang="en-US" sz="3100" dirty="0" smtClean="0">
                    <a:latin typeface="Times New Roman" panose="02020603050405020304" pitchFamily="18" charset="0"/>
                    <a:cs typeface="Times New Roman" panose="02020603050405020304" pitchFamily="18" charset="0"/>
                  </a:rPr>
                  <a:t>(</a:t>
                </a:r>
                <a14:m>
                  <m:oMath xmlns:m="http://schemas.openxmlformats.org/officeDocument/2006/math">
                    <m:r>
                      <a:rPr lang="en-US" sz="3100" i="1" dirty="0" smtClean="0">
                        <a:latin typeface="Cambria Math" panose="02040503050406030204" pitchFamily="18" charset="0"/>
                        <a:cs typeface="Times New Roman" panose="02020603050405020304" pitchFamily="18" charset="0"/>
                      </a:rPr>
                      <m:t></m:t>
                    </m:r>
                  </m:oMath>
                </a14:m>
                <a:r>
                  <a:rPr lang="en-US" sz="3100" dirty="0">
                    <a:latin typeface="Times New Roman" panose="02020603050405020304" pitchFamily="18" charset="0"/>
                    <a:cs typeface="Times New Roman" panose="02020603050405020304" pitchFamily="18" charset="0"/>
                  </a:rPr>
                  <a:t>) - </a:t>
                </a:r>
                <a:r>
                  <a:rPr lang="en-US" sz="3100" dirty="0" err="1">
                    <a:latin typeface="Times New Roman" panose="02020603050405020304" pitchFamily="18" charset="0"/>
                    <a:cs typeface="Times New Roman" panose="02020603050405020304" pitchFamily="18" charset="0"/>
                  </a:rPr>
                  <a:t>bu</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berlen</a:t>
                </a:r>
                <a:r>
                  <a:rPr lang="en-US" sz="3100" dirty="0">
                    <a:latin typeface="Times New Roman" panose="02020603050405020304" pitchFamily="18" charset="0"/>
                    <a:cs typeface="Times New Roman" panose="02020603050405020304" pitchFamily="18" charset="0"/>
                  </a:rPr>
                  <a:t> M </a:t>
                </a:r>
                <a:r>
                  <a:rPr lang="en-US" sz="3100" dirty="0" err="1">
                    <a:latin typeface="Times New Roman" panose="02020603050405020304" pitchFamily="18" charset="0"/>
                    <a:cs typeface="Times New Roman" panose="02020603050405020304" pitchFamily="18" charset="0"/>
                  </a:rPr>
                  <a:t>nokadyň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üstünden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geçýän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asma</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çyzyk</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bilen</a:t>
                </a:r>
                <a:r>
                  <a:rPr lang="en-US" sz="3100" dirty="0">
                    <a:latin typeface="Times New Roman" panose="02020603050405020304" pitchFamily="18" charset="0"/>
                    <a:cs typeface="Times New Roman" panose="02020603050405020304" pitchFamily="18" charset="0"/>
                  </a:rPr>
                  <a:t> Ýeriň </a:t>
                </a:r>
                <a:r>
                  <a:rPr lang="en-US" sz="3100" dirty="0" err="1">
                    <a:latin typeface="Times New Roman" panose="02020603050405020304" pitchFamily="18" charset="0"/>
                    <a:cs typeface="Times New Roman" panose="02020603050405020304" pitchFamily="18" charset="0"/>
                  </a:rPr>
                  <a:t>aýlanma</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okuna</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perpendikulýar</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ýerleşen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tekizligiň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arasyndaky</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emele</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gelen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burçydyr</a:t>
                </a:r>
                <a:r>
                  <a:rPr lang="en-US" sz="3100" dirty="0">
                    <a:latin typeface="Times New Roman" panose="02020603050405020304" pitchFamily="18" charset="0"/>
                    <a:cs typeface="Times New Roman" panose="02020603050405020304" pitchFamily="18" charset="0"/>
                  </a:rPr>
                  <a:t>. </a:t>
                </a:r>
                <a:endParaRPr lang="ru-RU" sz="3100" dirty="0">
                  <a:latin typeface="Times New Roman" panose="02020603050405020304" pitchFamily="18" charset="0"/>
                  <a:cs typeface="Times New Roman" panose="02020603050405020304" pitchFamily="18" charset="0"/>
                </a:endParaRPr>
              </a:p>
            </p:txBody>
          </p:sp>
        </mc:Choice>
        <mc:Fallback>
          <p:sp>
            <p:nvSpPr>
              <p:cNvPr id="2" name="Заголовок 1"/>
              <p:cNvSpPr>
                <a:spLocks noGrp="1" noRot="1" noChangeAspect="1" noMove="1" noResize="1" noEditPoints="1" noAdjustHandles="1" noChangeArrowheads="1" noChangeShapeType="1" noTextEdit="1"/>
              </p:cNvSpPr>
              <p:nvPr>
                <p:ph type="title"/>
              </p:nvPr>
            </p:nvSpPr>
            <p:spPr>
              <a:xfrm>
                <a:off x="838199" y="738553"/>
                <a:ext cx="10688515" cy="5416061"/>
              </a:xfrm>
              <a:blipFill>
                <a:blip r:embed="rId2"/>
                <a:stretch>
                  <a:fillRect l="-1140" r="-1140"/>
                </a:stretch>
              </a:blipFill>
            </p:spPr>
            <p:txBody>
              <a:bodyPr/>
              <a:lstStyle/>
              <a:p>
                <a:r>
                  <a:rPr lang="ru-RU">
                    <a:noFill/>
                  </a:rPr>
                  <a:t> </a:t>
                </a:r>
              </a:p>
            </p:txBody>
          </p:sp>
        </mc:Fallback>
      </mc:AlternateContent>
      <p:sp>
        <p:nvSpPr>
          <p:cNvPr id="3" name="Объект 2"/>
          <p:cNvSpPr>
            <a:spLocks noGrp="1"/>
          </p:cNvSpPr>
          <p:nvPr>
            <p:ph idx="1"/>
          </p:nvPr>
        </p:nvSpPr>
        <p:spPr>
          <a:xfrm>
            <a:off x="838200" y="5169876"/>
            <a:ext cx="10515600" cy="1266091"/>
          </a:xfrm>
        </p:spPr>
        <p:txBody>
          <a:bodyPr>
            <a:normAutofit/>
          </a:bodyPr>
          <a:lstStyle/>
          <a:p>
            <a:pPr algn="just"/>
            <a:r>
              <a:rPr lang="en-US" dirty="0"/>
              <a:t> </a:t>
            </a:r>
            <a:r>
              <a:rPr lang="tk-TM" dirty="0" smtClean="0"/>
              <a:t>    </a:t>
            </a:r>
            <a:r>
              <a:rPr lang="en-US" dirty="0"/>
              <a:t> </a:t>
            </a:r>
            <a:r>
              <a:rPr lang="tk-TM" dirty="0" smtClean="0"/>
              <a:t> </a:t>
            </a:r>
            <a:endParaRPr lang="ru-RU" sz="3500" dirty="0"/>
          </a:p>
        </p:txBody>
      </p:sp>
    </p:spTree>
    <p:extLst>
      <p:ext uri="{BB962C8B-B14F-4D97-AF65-F5344CB8AC3E}">
        <p14:creationId xmlns:p14="http://schemas.microsoft.com/office/powerpoint/2010/main" val="346446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99806"/>
          </a:xfrm>
        </p:spPr>
        <p:txBody>
          <a:bodyPr>
            <a:normAutofit fontScale="90000"/>
          </a:bodyPr>
          <a:lstStyle/>
          <a:p>
            <a:endParaRPr lang="ru-RU" dirty="0"/>
          </a:p>
        </p:txBody>
      </p:sp>
      <p:sp>
        <p:nvSpPr>
          <p:cNvPr id="3" name="Объект 2"/>
          <p:cNvSpPr>
            <a:spLocks noGrp="1"/>
          </p:cNvSpPr>
          <p:nvPr>
            <p:ph idx="1"/>
          </p:nvPr>
        </p:nvSpPr>
        <p:spPr>
          <a:xfrm>
            <a:off x="838200" y="1116623"/>
            <a:ext cx="10515600" cy="5060340"/>
          </a:xfrm>
        </p:spPr>
        <p:txBody>
          <a:bodyPr/>
          <a:lstStyle/>
          <a:p>
            <a:pPr algn="just"/>
            <a:r>
              <a:rPr lang="tk-TM" dirty="0" smtClean="0"/>
              <a:t>     </a:t>
            </a:r>
            <a:r>
              <a:rPr lang="en-US" dirty="0" err="1" smtClean="0"/>
              <a:t>Astronomiki</a:t>
            </a:r>
            <a:r>
              <a:rPr lang="en-US" dirty="0" smtClean="0"/>
              <a:t> </a:t>
            </a:r>
            <a:r>
              <a:rPr lang="en-US" dirty="0" err="1"/>
              <a:t>uzaklyk</a:t>
            </a:r>
            <a:r>
              <a:rPr lang="en-US" dirty="0"/>
              <a:t>() - </a:t>
            </a:r>
            <a:r>
              <a:rPr lang="en-US" dirty="0" err="1"/>
              <a:t>bu</a:t>
            </a:r>
            <a:r>
              <a:rPr lang="en-US" dirty="0"/>
              <a:t> </a:t>
            </a:r>
            <a:r>
              <a:rPr lang="en-US" dirty="0" err="1"/>
              <a:t>berlen</a:t>
            </a:r>
            <a:r>
              <a:rPr lang="en-US" dirty="0"/>
              <a:t> M </a:t>
            </a:r>
            <a:r>
              <a:rPr lang="en-US" dirty="0" err="1"/>
              <a:t>nokadyň</a:t>
            </a:r>
            <a:r>
              <a:rPr lang="en-US" dirty="0"/>
              <a:t> </a:t>
            </a:r>
            <a:r>
              <a:rPr lang="en-US" dirty="0" err="1"/>
              <a:t>astronomiki</a:t>
            </a:r>
            <a:r>
              <a:rPr lang="en-US" dirty="0"/>
              <a:t> </a:t>
            </a:r>
            <a:r>
              <a:rPr lang="en-US" dirty="0" err="1"/>
              <a:t>meridiany</a:t>
            </a:r>
            <a:r>
              <a:rPr lang="en-US" dirty="0"/>
              <a:t> </a:t>
            </a:r>
            <a:r>
              <a:rPr lang="en-US" dirty="0" err="1"/>
              <a:t>bilen</a:t>
            </a:r>
            <a:r>
              <a:rPr lang="en-US" dirty="0"/>
              <a:t> </a:t>
            </a:r>
            <a:r>
              <a:rPr lang="en-US" dirty="0" err="1"/>
              <a:t>başlangyç</a:t>
            </a:r>
            <a:r>
              <a:rPr lang="en-US" dirty="0"/>
              <a:t> </a:t>
            </a:r>
            <a:r>
              <a:rPr lang="en-US" dirty="0" err="1"/>
              <a:t>astronomiki</a:t>
            </a:r>
            <a:r>
              <a:rPr lang="en-US" dirty="0"/>
              <a:t> </a:t>
            </a:r>
            <a:r>
              <a:rPr lang="en-US" dirty="0" err="1"/>
              <a:t>meridianyň</a:t>
            </a:r>
            <a:r>
              <a:rPr lang="en-US" dirty="0"/>
              <a:t> </a:t>
            </a:r>
            <a:r>
              <a:rPr lang="en-US" dirty="0" err="1"/>
              <a:t>arasynda</a:t>
            </a:r>
            <a:r>
              <a:rPr lang="en-US" dirty="0"/>
              <a:t> </a:t>
            </a:r>
            <a:r>
              <a:rPr lang="en-US" dirty="0" err="1"/>
              <a:t>emele</a:t>
            </a:r>
            <a:r>
              <a:rPr lang="en-US" dirty="0"/>
              <a:t> </a:t>
            </a:r>
            <a:r>
              <a:rPr lang="en-US" dirty="0" err="1"/>
              <a:t>gelen</a:t>
            </a:r>
            <a:r>
              <a:rPr lang="en-US" dirty="0"/>
              <a:t> </a:t>
            </a:r>
            <a:r>
              <a:rPr lang="en-US" dirty="0" err="1"/>
              <a:t>iki</a:t>
            </a:r>
            <a:r>
              <a:rPr lang="en-US" dirty="0"/>
              <a:t> </a:t>
            </a:r>
            <a:r>
              <a:rPr lang="en-US" dirty="0" err="1"/>
              <a:t>granly</a:t>
            </a:r>
            <a:r>
              <a:rPr lang="en-US" dirty="0"/>
              <a:t> </a:t>
            </a:r>
            <a:r>
              <a:rPr lang="en-US" dirty="0" err="1"/>
              <a:t>burçydyr</a:t>
            </a:r>
            <a:r>
              <a:rPr lang="en-US" dirty="0"/>
              <a:t>.  </a:t>
            </a:r>
            <a:r>
              <a:rPr lang="en-US" dirty="0" err="1"/>
              <a:t>Deňiz</a:t>
            </a:r>
            <a:r>
              <a:rPr lang="en-US" dirty="0"/>
              <a:t> we </a:t>
            </a:r>
            <a:r>
              <a:rPr lang="en-US" dirty="0" err="1"/>
              <a:t>howa</a:t>
            </a:r>
            <a:r>
              <a:rPr lang="en-US" dirty="0"/>
              <a:t> </a:t>
            </a:r>
            <a:r>
              <a:rPr lang="en-US" dirty="0" err="1"/>
              <a:t>nawigasiýa</a:t>
            </a:r>
            <a:r>
              <a:rPr lang="en-US" dirty="0"/>
              <a:t> </a:t>
            </a:r>
            <a:r>
              <a:rPr lang="en-US" dirty="0" err="1"/>
              <a:t>hereketlerinde</a:t>
            </a:r>
            <a:r>
              <a:rPr lang="en-US" dirty="0"/>
              <a:t> </a:t>
            </a:r>
            <a:r>
              <a:rPr lang="en-US" dirty="0" err="1"/>
              <a:t>astronomiki</a:t>
            </a:r>
            <a:r>
              <a:rPr lang="en-US" dirty="0"/>
              <a:t> </a:t>
            </a:r>
            <a:r>
              <a:rPr lang="en-US" dirty="0" err="1"/>
              <a:t>gözegçiligiň</a:t>
            </a:r>
            <a:r>
              <a:rPr lang="en-US" dirty="0"/>
              <a:t> </a:t>
            </a:r>
            <a:r>
              <a:rPr lang="en-US" dirty="0" err="1"/>
              <a:t>netijesinde</a:t>
            </a:r>
            <a:r>
              <a:rPr lang="en-US" dirty="0"/>
              <a:t> </a:t>
            </a:r>
            <a:r>
              <a:rPr lang="en-US" dirty="0" err="1"/>
              <a:t>iki</a:t>
            </a:r>
            <a:r>
              <a:rPr lang="en-US" dirty="0"/>
              <a:t> </a:t>
            </a:r>
            <a:r>
              <a:rPr lang="en-US" dirty="0" err="1"/>
              <a:t>nokadyň</a:t>
            </a:r>
            <a:r>
              <a:rPr lang="en-US" dirty="0"/>
              <a:t> </a:t>
            </a:r>
            <a:r>
              <a:rPr lang="en-US" dirty="0" err="1"/>
              <a:t>uzaklyklarynyň</a:t>
            </a:r>
            <a:r>
              <a:rPr lang="en-US" dirty="0"/>
              <a:t> </a:t>
            </a:r>
            <a:r>
              <a:rPr lang="en-US" dirty="0" err="1"/>
              <a:t>tapawudy</a:t>
            </a:r>
            <a:r>
              <a:rPr lang="en-US" dirty="0"/>
              <a:t> </a:t>
            </a:r>
            <a:r>
              <a:rPr lang="en-US" dirty="0" err="1"/>
              <a:t>hasaplanylýar</a:t>
            </a:r>
            <a:r>
              <a:rPr lang="en-US" dirty="0"/>
              <a:t>. </a:t>
            </a:r>
            <a:r>
              <a:rPr lang="en-US" dirty="0" err="1"/>
              <a:t>Uzaklyk</a:t>
            </a:r>
            <a:r>
              <a:rPr lang="en-US" dirty="0"/>
              <a:t> </a:t>
            </a:r>
            <a:r>
              <a:rPr lang="en-US" dirty="0" err="1"/>
              <a:t>boýunça</a:t>
            </a:r>
            <a:r>
              <a:rPr lang="en-US" dirty="0"/>
              <a:t> her </a:t>
            </a:r>
            <a:r>
              <a:rPr lang="en-US" dirty="0" err="1"/>
              <a:t>bir</a:t>
            </a:r>
            <a:r>
              <a:rPr lang="en-US" dirty="0"/>
              <a:t> 15° -a 1 </a:t>
            </a:r>
            <a:r>
              <a:rPr lang="en-US" dirty="0" err="1"/>
              <a:t>sagat</a:t>
            </a:r>
            <a:r>
              <a:rPr lang="en-US" dirty="0"/>
              <a:t> </a:t>
            </a:r>
            <a:r>
              <a:rPr lang="en-US" dirty="0" err="1"/>
              <a:t>wagt</a:t>
            </a:r>
            <a:r>
              <a:rPr lang="en-US" dirty="0"/>
              <a:t> </a:t>
            </a:r>
            <a:r>
              <a:rPr lang="en-US" dirty="0" err="1"/>
              <a:t>birligi</a:t>
            </a:r>
            <a:r>
              <a:rPr lang="en-US" dirty="0"/>
              <a:t> </a:t>
            </a:r>
            <a:r>
              <a:rPr lang="en-US" dirty="0" err="1"/>
              <a:t>degişlidir</a:t>
            </a:r>
            <a:r>
              <a:rPr lang="en-US" dirty="0"/>
              <a:t>. </a:t>
            </a:r>
            <a:r>
              <a:rPr lang="en-US" dirty="0" err="1"/>
              <a:t>Ýagny</a:t>
            </a:r>
            <a:r>
              <a:rPr lang="en-US" dirty="0"/>
              <a:t> 24 </a:t>
            </a:r>
            <a:r>
              <a:rPr lang="en-US" dirty="0" err="1"/>
              <a:t>sagadyň</a:t>
            </a:r>
            <a:r>
              <a:rPr lang="en-US" dirty="0"/>
              <a:t> </a:t>
            </a:r>
            <a:r>
              <a:rPr lang="en-US" dirty="0" err="1"/>
              <a:t>dowamynda</a:t>
            </a:r>
            <a:r>
              <a:rPr lang="en-US" dirty="0"/>
              <a:t> Ýeriň </a:t>
            </a:r>
            <a:r>
              <a:rPr lang="en-US" dirty="0" err="1"/>
              <a:t>öz</a:t>
            </a:r>
            <a:r>
              <a:rPr lang="en-US" dirty="0"/>
              <a:t> </a:t>
            </a:r>
            <a:r>
              <a:rPr lang="en-US" dirty="0" err="1"/>
              <a:t>okunuň</a:t>
            </a:r>
            <a:r>
              <a:rPr lang="en-US" dirty="0"/>
              <a:t> </a:t>
            </a:r>
            <a:r>
              <a:rPr lang="en-US" dirty="0" err="1"/>
              <a:t>daşyndan</a:t>
            </a:r>
            <a:r>
              <a:rPr lang="en-US" dirty="0"/>
              <a:t> </a:t>
            </a:r>
            <a:r>
              <a:rPr lang="en-US" dirty="0" err="1"/>
              <a:t>aýlanmagy</a:t>
            </a:r>
            <a:r>
              <a:rPr lang="en-US" dirty="0"/>
              <a:t> 360°-a </a:t>
            </a:r>
            <a:r>
              <a:rPr lang="en-US" dirty="0" err="1"/>
              <a:t>burça</a:t>
            </a:r>
            <a:r>
              <a:rPr lang="en-US" dirty="0"/>
              <a:t> </a:t>
            </a:r>
            <a:r>
              <a:rPr lang="en-US" dirty="0" err="1"/>
              <a:t>deňdir</a:t>
            </a:r>
            <a:r>
              <a:rPr lang="en-US" dirty="0"/>
              <a:t>. </a:t>
            </a:r>
            <a:r>
              <a:rPr lang="en-US" dirty="0" err="1"/>
              <a:t>Şonuň</a:t>
            </a:r>
            <a:r>
              <a:rPr lang="en-US" dirty="0"/>
              <a:t> </a:t>
            </a:r>
            <a:r>
              <a:rPr lang="en-US" dirty="0" err="1"/>
              <a:t>üçin</a:t>
            </a:r>
            <a:r>
              <a:rPr lang="en-US" dirty="0"/>
              <a:t> hem </a:t>
            </a:r>
            <a:r>
              <a:rPr lang="en-US" dirty="0" err="1"/>
              <a:t>nawigasion</a:t>
            </a:r>
            <a:r>
              <a:rPr lang="en-US" dirty="0"/>
              <a:t> </a:t>
            </a:r>
            <a:r>
              <a:rPr lang="en-US" dirty="0" err="1"/>
              <a:t>kartasynda</a:t>
            </a:r>
            <a:r>
              <a:rPr lang="en-US" dirty="0"/>
              <a:t> </a:t>
            </a:r>
            <a:r>
              <a:rPr lang="en-US" dirty="0" err="1"/>
              <a:t>meridianlar</a:t>
            </a:r>
            <a:r>
              <a:rPr lang="en-US" dirty="0"/>
              <a:t> </a:t>
            </a:r>
            <a:r>
              <a:rPr lang="en-US" dirty="0" err="1"/>
              <a:t>diňe</a:t>
            </a:r>
            <a:r>
              <a:rPr lang="en-US" dirty="0"/>
              <a:t> </a:t>
            </a:r>
            <a:r>
              <a:rPr lang="en-US" dirty="0" err="1"/>
              <a:t>gradusda</a:t>
            </a:r>
            <a:r>
              <a:rPr lang="en-US" dirty="0"/>
              <a:t> </a:t>
            </a:r>
            <a:r>
              <a:rPr lang="en-US" dirty="0" err="1"/>
              <a:t>ýazylman</a:t>
            </a:r>
            <a:r>
              <a:rPr lang="en-US" dirty="0"/>
              <a:t>, </a:t>
            </a:r>
            <a:r>
              <a:rPr lang="en-US" dirty="0" err="1"/>
              <a:t>eýsem</a:t>
            </a:r>
            <a:r>
              <a:rPr lang="en-US" dirty="0"/>
              <a:t> </a:t>
            </a:r>
            <a:r>
              <a:rPr lang="en-US" dirty="0" err="1"/>
              <a:t>sagat</a:t>
            </a:r>
            <a:r>
              <a:rPr lang="en-US" dirty="0"/>
              <a:t> </a:t>
            </a:r>
            <a:r>
              <a:rPr lang="en-US" dirty="0" err="1"/>
              <a:t>ölçeg</a:t>
            </a:r>
            <a:r>
              <a:rPr lang="en-US" dirty="0"/>
              <a:t> </a:t>
            </a:r>
            <a:r>
              <a:rPr lang="en-US" dirty="0" err="1"/>
              <a:t>birliginde</a:t>
            </a:r>
            <a:r>
              <a:rPr lang="en-US" dirty="0"/>
              <a:t>  hem </a:t>
            </a:r>
            <a:r>
              <a:rPr lang="en-US" dirty="0" err="1"/>
              <a:t>görkezilýär</a:t>
            </a:r>
            <a:r>
              <a:rPr lang="en-US" dirty="0"/>
              <a:t>. </a:t>
            </a:r>
            <a:r>
              <a:rPr lang="en-US" dirty="0" err="1"/>
              <a:t>Meselem</a:t>
            </a:r>
            <a:r>
              <a:rPr lang="en-US" dirty="0"/>
              <a:t>, 45°30' </a:t>
            </a:r>
            <a:r>
              <a:rPr lang="en-US" dirty="0" err="1"/>
              <a:t>gündogar</a:t>
            </a:r>
            <a:r>
              <a:rPr lang="en-US" dirty="0"/>
              <a:t> </a:t>
            </a:r>
            <a:r>
              <a:rPr lang="en-US" dirty="0" err="1"/>
              <a:t>uzaklykdaky</a:t>
            </a:r>
            <a:r>
              <a:rPr lang="en-US" dirty="0"/>
              <a:t> </a:t>
            </a:r>
            <a:r>
              <a:rPr lang="en-US" dirty="0" err="1"/>
              <a:t>nokadyň</a:t>
            </a:r>
            <a:r>
              <a:rPr lang="en-US" dirty="0"/>
              <a:t> </a:t>
            </a:r>
            <a:r>
              <a:rPr lang="en-US" dirty="0" err="1"/>
              <a:t>meridiany</a:t>
            </a:r>
            <a:r>
              <a:rPr lang="en-US" dirty="0"/>
              <a:t> </a:t>
            </a:r>
            <a:r>
              <a:rPr lang="en-US" dirty="0" err="1"/>
              <a:t>wagt</a:t>
            </a:r>
            <a:r>
              <a:rPr lang="en-US" dirty="0"/>
              <a:t> </a:t>
            </a:r>
            <a:r>
              <a:rPr lang="en-US" dirty="0" err="1"/>
              <a:t>birliginde</a:t>
            </a:r>
            <a:r>
              <a:rPr lang="en-US" dirty="0"/>
              <a:t> 2 </a:t>
            </a:r>
            <a:r>
              <a:rPr lang="en-US" dirty="0" err="1"/>
              <a:t>sagat</a:t>
            </a:r>
            <a:r>
              <a:rPr lang="en-US" dirty="0"/>
              <a:t> 02 </a:t>
            </a:r>
            <a:r>
              <a:rPr lang="en-US" dirty="0" err="1"/>
              <a:t>minut</a:t>
            </a:r>
            <a:r>
              <a:rPr lang="en-US" dirty="0"/>
              <a:t> </a:t>
            </a:r>
            <a:r>
              <a:rPr lang="en-US" dirty="0" err="1"/>
              <a:t>bahany</a:t>
            </a:r>
            <a:r>
              <a:rPr lang="en-US" dirty="0"/>
              <a:t> </a:t>
            </a:r>
            <a:r>
              <a:rPr lang="en-US" dirty="0" err="1"/>
              <a:t>alýar</a:t>
            </a:r>
            <a:r>
              <a:rPr lang="en-US" dirty="0"/>
              <a:t>. </a:t>
            </a:r>
            <a:endParaRPr lang="ru-RU" dirty="0"/>
          </a:p>
        </p:txBody>
      </p:sp>
    </p:spTree>
    <p:extLst>
      <p:ext uri="{BB962C8B-B14F-4D97-AF65-F5344CB8AC3E}">
        <p14:creationId xmlns:p14="http://schemas.microsoft.com/office/powerpoint/2010/main" val="37409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64637"/>
          </a:xfrm>
        </p:spPr>
        <p:txBody>
          <a:bodyPr>
            <a:normAutofit fontScale="90000"/>
          </a:bodyPr>
          <a:lstStyle/>
          <a:p>
            <a:endParaRPr lang="ru-RU" dirty="0"/>
          </a:p>
        </p:txBody>
      </p:sp>
      <p:sp>
        <p:nvSpPr>
          <p:cNvPr id="3" name="Объект 2"/>
          <p:cNvSpPr>
            <a:spLocks noGrp="1"/>
          </p:cNvSpPr>
          <p:nvPr>
            <p:ph idx="1"/>
          </p:nvPr>
        </p:nvSpPr>
        <p:spPr>
          <a:xfrm>
            <a:off x="838200" y="1002323"/>
            <a:ext cx="10515600" cy="5275385"/>
          </a:xfrm>
        </p:spPr>
        <p:txBody>
          <a:bodyPr/>
          <a:lstStyle/>
          <a:p>
            <a:pPr algn="just"/>
            <a:r>
              <a:rPr lang="en-US" dirty="0"/>
              <a:t> </a:t>
            </a:r>
            <a:r>
              <a:rPr lang="tk-TM" dirty="0" smtClean="0"/>
              <a:t>   </a:t>
            </a:r>
            <a:r>
              <a:rPr lang="en-US" sz="3200" dirty="0" smtClean="0"/>
              <a:t>“</a:t>
            </a:r>
            <a:r>
              <a:rPr lang="en-US" sz="3200" dirty="0"/>
              <a:t>Gradus” </a:t>
            </a:r>
            <a:r>
              <a:rPr lang="en-US" sz="3200" dirty="0" err="1"/>
              <a:t>latyn</a:t>
            </a:r>
            <a:r>
              <a:rPr lang="en-US" sz="3200" dirty="0"/>
              <a:t> </a:t>
            </a:r>
            <a:r>
              <a:rPr lang="en-US" sz="3200" dirty="0" err="1"/>
              <a:t>sözi</a:t>
            </a:r>
            <a:r>
              <a:rPr lang="en-US" sz="3200" dirty="0"/>
              <a:t> </a:t>
            </a:r>
            <a:r>
              <a:rPr lang="en-US" sz="3200" dirty="0" err="1"/>
              <a:t>bolup</a:t>
            </a:r>
            <a:r>
              <a:rPr lang="en-US" sz="3200" dirty="0"/>
              <a:t>, </a:t>
            </a:r>
            <a:r>
              <a:rPr lang="en-US" sz="3200" dirty="0" err="1"/>
              <a:t>türkmen</a:t>
            </a:r>
            <a:r>
              <a:rPr lang="en-US" sz="3200" dirty="0"/>
              <a:t> </a:t>
            </a:r>
            <a:r>
              <a:rPr lang="en-US" sz="3200" dirty="0" err="1"/>
              <a:t>dilinde</a:t>
            </a:r>
            <a:r>
              <a:rPr lang="en-US" sz="3200" dirty="0"/>
              <a:t> </a:t>
            </a:r>
            <a:r>
              <a:rPr lang="en-US" sz="3200" dirty="0" err="1"/>
              <a:t>adim</a:t>
            </a:r>
            <a:r>
              <a:rPr lang="en-US" sz="3200" dirty="0"/>
              <a:t>, </a:t>
            </a:r>
            <a:r>
              <a:rPr lang="en-US" sz="3200" dirty="0" err="1"/>
              <a:t>basgançak</a:t>
            </a:r>
            <a:r>
              <a:rPr lang="en-US" sz="3200" dirty="0"/>
              <a:t> </a:t>
            </a:r>
            <a:r>
              <a:rPr lang="en-US" sz="3200" dirty="0" err="1"/>
              <a:t>diýen</a:t>
            </a:r>
            <a:r>
              <a:rPr lang="en-US" sz="3200" dirty="0"/>
              <a:t> </a:t>
            </a:r>
            <a:r>
              <a:rPr lang="en-US" sz="3200" dirty="0" err="1"/>
              <a:t>manyny</a:t>
            </a:r>
            <a:r>
              <a:rPr lang="en-US" sz="3200" dirty="0"/>
              <a:t> </a:t>
            </a:r>
            <a:r>
              <a:rPr lang="en-US" sz="3200" dirty="0" err="1"/>
              <a:t>berýär</a:t>
            </a:r>
            <a:r>
              <a:rPr lang="en-US" sz="3200" dirty="0"/>
              <a:t>. </a:t>
            </a:r>
            <a:r>
              <a:rPr lang="en-US" sz="3200" dirty="0" err="1"/>
              <a:t>Ol</a:t>
            </a:r>
            <a:r>
              <a:rPr lang="en-US" sz="3200" dirty="0"/>
              <a:t> </a:t>
            </a:r>
            <a:r>
              <a:rPr lang="en-US" sz="3200" dirty="0" err="1"/>
              <a:t>tekiz</a:t>
            </a:r>
            <a:r>
              <a:rPr lang="en-US" sz="3200" dirty="0"/>
              <a:t> </a:t>
            </a:r>
            <a:r>
              <a:rPr lang="en-US" sz="3200" dirty="0" err="1"/>
              <a:t>burçlaryň</a:t>
            </a:r>
            <a:r>
              <a:rPr lang="en-US" sz="3200" dirty="0"/>
              <a:t> </a:t>
            </a:r>
            <a:r>
              <a:rPr lang="en-US" sz="3200" dirty="0" err="1"/>
              <a:t>ölçeg</a:t>
            </a:r>
            <a:r>
              <a:rPr lang="en-US" sz="3200" dirty="0"/>
              <a:t> </a:t>
            </a:r>
            <a:r>
              <a:rPr lang="en-US" sz="3200" dirty="0" err="1"/>
              <a:t>birligidir</a:t>
            </a:r>
            <a:r>
              <a:rPr lang="en-US" sz="3200" dirty="0"/>
              <a:t>. </a:t>
            </a:r>
            <a:r>
              <a:rPr lang="en-US" sz="3200" dirty="0" err="1"/>
              <a:t>Wawilion</a:t>
            </a:r>
            <a:r>
              <a:rPr lang="en-US" sz="3200" dirty="0"/>
              <a:t> </a:t>
            </a:r>
            <a:r>
              <a:rPr lang="en-US" sz="3200" dirty="0" err="1"/>
              <a:t>alymlary</a:t>
            </a:r>
            <a:r>
              <a:rPr lang="en-US" sz="3200" dirty="0"/>
              <a:t> </a:t>
            </a:r>
            <a:r>
              <a:rPr lang="en-US" sz="3200" dirty="0" err="1"/>
              <a:t>Gün</a:t>
            </a:r>
            <a:r>
              <a:rPr lang="en-US" sz="3200" dirty="0"/>
              <a:t> </a:t>
            </a:r>
            <a:r>
              <a:rPr lang="en-US" sz="3200" dirty="0" err="1"/>
              <a:t>gündizine</a:t>
            </a:r>
            <a:r>
              <a:rPr lang="en-US" sz="3200" dirty="0"/>
              <a:t> “180° </a:t>
            </a:r>
            <a:r>
              <a:rPr lang="en-US" sz="3200" dirty="0" err="1"/>
              <a:t>ädim</a:t>
            </a:r>
            <a:r>
              <a:rPr lang="en-US" sz="3200" dirty="0"/>
              <a:t> </a:t>
            </a:r>
            <a:r>
              <a:rPr lang="en-US" sz="3200" dirty="0" err="1"/>
              <a:t>ädýär</a:t>
            </a:r>
            <a:r>
              <a:rPr lang="en-US" sz="3200" dirty="0"/>
              <a:t>” </a:t>
            </a:r>
            <a:r>
              <a:rPr lang="en-US" sz="3200" dirty="0" err="1"/>
              <a:t>diýip</a:t>
            </a:r>
            <a:r>
              <a:rPr lang="en-US" sz="3200" dirty="0"/>
              <a:t> </a:t>
            </a:r>
            <a:r>
              <a:rPr lang="en-US" sz="3200" dirty="0" err="1"/>
              <a:t>hasaplapdyrlar</a:t>
            </a:r>
            <a:r>
              <a:rPr lang="en-US" sz="3200" dirty="0"/>
              <a:t>. </a:t>
            </a:r>
          </a:p>
          <a:p>
            <a:pPr algn="just"/>
            <a:r>
              <a:rPr lang="tk-TM" sz="3200" dirty="0" smtClean="0"/>
              <a:t>    </a:t>
            </a:r>
            <a:r>
              <a:rPr lang="en-US" sz="3200" dirty="0" err="1" smtClean="0"/>
              <a:t>Geodeziki</a:t>
            </a:r>
            <a:r>
              <a:rPr lang="en-US" sz="3200" dirty="0" smtClean="0"/>
              <a:t> </a:t>
            </a:r>
            <a:r>
              <a:rPr lang="en-US" sz="3200" dirty="0" err="1"/>
              <a:t>beýiklik</a:t>
            </a:r>
            <a:r>
              <a:rPr lang="en-US" sz="3200" dirty="0"/>
              <a:t> </a:t>
            </a:r>
            <a:r>
              <a:rPr lang="en-US" sz="3200" dirty="0" err="1"/>
              <a:t>diýlende</a:t>
            </a:r>
            <a:r>
              <a:rPr lang="en-US" sz="3200" dirty="0"/>
              <a:t> </a:t>
            </a:r>
            <a:r>
              <a:rPr lang="en-US" sz="3200" dirty="0" err="1"/>
              <a:t>ýeriň</a:t>
            </a:r>
            <a:r>
              <a:rPr lang="en-US" sz="3200" dirty="0"/>
              <a:t> </a:t>
            </a:r>
            <a:r>
              <a:rPr lang="en-US" sz="3200" dirty="0" err="1"/>
              <a:t>tebigy</a:t>
            </a:r>
            <a:r>
              <a:rPr lang="en-US" sz="3200" dirty="0"/>
              <a:t> </a:t>
            </a:r>
            <a:r>
              <a:rPr lang="en-US" sz="3200" dirty="0" err="1"/>
              <a:t>üstündäki</a:t>
            </a:r>
            <a:r>
              <a:rPr lang="en-US" sz="3200" dirty="0"/>
              <a:t> belli </a:t>
            </a:r>
            <a:r>
              <a:rPr lang="en-US" sz="3200" dirty="0" err="1"/>
              <a:t>nokadyň</a:t>
            </a:r>
            <a:r>
              <a:rPr lang="en-US" sz="3200" dirty="0"/>
              <a:t>, Ýer </a:t>
            </a:r>
            <a:r>
              <a:rPr lang="en-US" sz="3200" dirty="0" err="1"/>
              <a:t>ellipsoidiniň</a:t>
            </a:r>
            <a:r>
              <a:rPr lang="en-US" sz="3200" dirty="0"/>
              <a:t> </a:t>
            </a:r>
            <a:r>
              <a:rPr lang="en-US" sz="3200" dirty="0" err="1"/>
              <a:t>üstünden</a:t>
            </a:r>
            <a:r>
              <a:rPr lang="en-US" sz="3200" dirty="0"/>
              <a:t> </a:t>
            </a:r>
            <a:r>
              <a:rPr lang="en-US" sz="3200" dirty="0" err="1"/>
              <a:t>beýikligine</a:t>
            </a:r>
            <a:r>
              <a:rPr lang="en-US" sz="3200" dirty="0"/>
              <a:t> </a:t>
            </a:r>
            <a:r>
              <a:rPr lang="en-US" sz="3200" dirty="0" err="1"/>
              <a:t>düşünilýär</a:t>
            </a:r>
            <a:r>
              <a:rPr lang="en-US" sz="3200" dirty="0"/>
              <a:t>. </a:t>
            </a:r>
            <a:r>
              <a:rPr lang="en-US" sz="3200" dirty="0" err="1"/>
              <a:t>Hakykatda</a:t>
            </a:r>
            <a:r>
              <a:rPr lang="en-US" sz="3200" dirty="0"/>
              <a:t> </a:t>
            </a:r>
            <a:r>
              <a:rPr lang="en-US" sz="3200" dirty="0" err="1"/>
              <a:t>bolsa</a:t>
            </a:r>
            <a:r>
              <a:rPr lang="en-US" sz="3200" dirty="0"/>
              <a:t> </a:t>
            </a:r>
            <a:r>
              <a:rPr lang="en-US" sz="3200" dirty="0" err="1"/>
              <a:t>nokat</a:t>
            </a:r>
            <a:r>
              <a:rPr lang="en-US" sz="3200" dirty="0"/>
              <a:t> </a:t>
            </a:r>
            <a:r>
              <a:rPr lang="en-US" sz="3200" dirty="0" err="1"/>
              <a:t>ellipsoidiň</a:t>
            </a:r>
            <a:r>
              <a:rPr lang="en-US" sz="3200" dirty="0"/>
              <a:t> </a:t>
            </a:r>
            <a:r>
              <a:rPr lang="en-US" sz="3200" dirty="0" err="1"/>
              <a:t>üstünde</a:t>
            </a:r>
            <a:r>
              <a:rPr lang="en-US" sz="3200" dirty="0"/>
              <a:t> </a:t>
            </a:r>
            <a:r>
              <a:rPr lang="en-US" sz="3200" dirty="0" err="1"/>
              <a:t>däl</a:t>
            </a:r>
            <a:r>
              <a:rPr lang="en-US" sz="3200" dirty="0"/>
              <a:t>-de, </a:t>
            </a:r>
            <a:r>
              <a:rPr lang="en-US" sz="3200" dirty="0" err="1"/>
              <a:t>eýsem</a:t>
            </a:r>
            <a:r>
              <a:rPr lang="en-US" sz="3200" dirty="0"/>
              <a:t> Ýeriň </a:t>
            </a:r>
            <a:r>
              <a:rPr lang="en-US" sz="3200" dirty="0" err="1"/>
              <a:t>tebigy</a:t>
            </a:r>
            <a:r>
              <a:rPr lang="en-US" sz="3200" dirty="0"/>
              <a:t> </a:t>
            </a:r>
            <a:r>
              <a:rPr lang="en-US" sz="3200" dirty="0" err="1"/>
              <a:t>üstünde</a:t>
            </a:r>
            <a:r>
              <a:rPr lang="en-US" sz="3200" dirty="0"/>
              <a:t> </a:t>
            </a:r>
            <a:r>
              <a:rPr lang="en-US" sz="3200" dirty="0" err="1"/>
              <a:t>ýerleşen</a:t>
            </a:r>
            <a:r>
              <a:rPr lang="en-US" sz="3200" dirty="0"/>
              <a:t> </a:t>
            </a:r>
            <a:r>
              <a:rPr lang="en-US" sz="3200" dirty="0" err="1"/>
              <a:t>bolýar</a:t>
            </a:r>
            <a:r>
              <a:rPr lang="en-US" sz="3200" dirty="0"/>
              <a:t>. </a:t>
            </a:r>
            <a:r>
              <a:rPr lang="en-US" sz="3200" dirty="0" err="1"/>
              <a:t>Şonuň</a:t>
            </a:r>
            <a:r>
              <a:rPr lang="en-US" sz="3200" dirty="0"/>
              <a:t> </a:t>
            </a:r>
            <a:r>
              <a:rPr lang="en-US" sz="3200" dirty="0" err="1"/>
              <a:t>üçin</a:t>
            </a:r>
            <a:r>
              <a:rPr lang="en-US" sz="3200" dirty="0"/>
              <a:t> </a:t>
            </a:r>
            <a:r>
              <a:rPr lang="en-US" sz="3200" dirty="0" err="1"/>
              <a:t>nokadyň</a:t>
            </a:r>
            <a:r>
              <a:rPr lang="en-US" sz="3200" dirty="0"/>
              <a:t>, Ýeriň </a:t>
            </a:r>
            <a:r>
              <a:rPr lang="en-US" sz="3200" dirty="0" err="1"/>
              <a:t>üstündäki</a:t>
            </a:r>
            <a:r>
              <a:rPr lang="en-US" sz="3200" dirty="0"/>
              <a:t> </a:t>
            </a:r>
            <a:r>
              <a:rPr lang="en-US" sz="3200" dirty="0" err="1"/>
              <a:t>ýagdaýyny</a:t>
            </a:r>
            <a:r>
              <a:rPr lang="en-US" sz="3200" dirty="0"/>
              <a:t> </a:t>
            </a:r>
            <a:r>
              <a:rPr lang="en-US" sz="3200" dirty="0" err="1"/>
              <a:t>kesgitlemekde</a:t>
            </a:r>
            <a:r>
              <a:rPr lang="en-US" sz="3200" dirty="0"/>
              <a:t>, </a:t>
            </a:r>
            <a:r>
              <a:rPr lang="en-US" sz="3200" dirty="0" err="1"/>
              <a:t>onuň</a:t>
            </a:r>
            <a:r>
              <a:rPr lang="en-US" sz="3200" dirty="0"/>
              <a:t> </a:t>
            </a:r>
            <a:r>
              <a:rPr lang="en-US" sz="3200" dirty="0" err="1"/>
              <a:t>ellipsoidiň</a:t>
            </a:r>
            <a:r>
              <a:rPr lang="en-US" sz="3200" dirty="0"/>
              <a:t> </a:t>
            </a:r>
            <a:r>
              <a:rPr lang="en-US" sz="3200" dirty="0" err="1"/>
              <a:t>üstünden</a:t>
            </a:r>
            <a:r>
              <a:rPr lang="en-US" sz="3200" dirty="0"/>
              <a:t> </a:t>
            </a:r>
            <a:r>
              <a:rPr lang="en-US" sz="3200" dirty="0" err="1"/>
              <a:t>beýikligi</a:t>
            </a:r>
            <a:r>
              <a:rPr lang="en-US" sz="3200" dirty="0"/>
              <a:t> </a:t>
            </a:r>
            <a:r>
              <a:rPr lang="en-US" sz="3200" dirty="0" err="1"/>
              <a:t>göz</a:t>
            </a:r>
            <a:r>
              <a:rPr lang="en-US" sz="3200" dirty="0"/>
              <a:t> </a:t>
            </a:r>
            <a:r>
              <a:rPr lang="en-US" sz="3200" dirty="0" err="1"/>
              <a:t>öňünde</a:t>
            </a:r>
            <a:r>
              <a:rPr lang="en-US" sz="3200" dirty="0"/>
              <a:t> </a:t>
            </a:r>
            <a:r>
              <a:rPr lang="en-US" sz="3200" dirty="0" err="1"/>
              <a:t>tutulýar</a:t>
            </a:r>
            <a:r>
              <a:rPr lang="en-US" sz="3200" dirty="0"/>
              <a:t> (2.1-nji </a:t>
            </a:r>
            <a:r>
              <a:rPr lang="en-US" sz="3200" dirty="0" err="1"/>
              <a:t>suraty</a:t>
            </a:r>
            <a:r>
              <a:rPr lang="en-US" sz="3200" dirty="0"/>
              <a:t>) </a:t>
            </a:r>
            <a:endParaRPr lang="ru-RU" sz="3200" dirty="0"/>
          </a:p>
        </p:txBody>
      </p:sp>
    </p:spTree>
    <p:extLst>
      <p:ext uri="{BB962C8B-B14F-4D97-AF65-F5344CB8AC3E}">
        <p14:creationId xmlns:p14="http://schemas.microsoft.com/office/powerpoint/2010/main" val="1690044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36331"/>
            <a:ext cx="10515600" cy="1582615"/>
          </a:xfrm>
        </p:spPr>
        <p:txBody>
          <a:bodyPr>
            <a:normAutofit fontScale="90000"/>
          </a:bodyPr>
          <a:lstStyle/>
          <a:p>
            <a:r>
              <a:rPr lang="tk-TM" sz="2800" dirty="0" smtClean="0"/>
              <a:t/>
            </a:r>
            <a:br>
              <a:rPr lang="tk-TM" sz="2800" dirty="0" smtClean="0"/>
            </a:br>
            <a:r>
              <a:rPr lang="tk-TM" sz="2800" dirty="0"/>
              <a:t/>
            </a:r>
            <a:br>
              <a:rPr lang="tk-TM" sz="2800" dirty="0"/>
            </a:br>
            <a:r>
              <a:rPr lang="en-US" sz="2800" b="1" dirty="0" smtClean="0">
                <a:latin typeface="Times New Roman" panose="02020603050405020304" pitchFamily="18" charset="0"/>
                <a:cs typeface="Times New Roman" panose="02020603050405020304" pitchFamily="18" charset="0"/>
              </a:rPr>
              <a:t>2.1-nji </a:t>
            </a:r>
            <a:r>
              <a:rPr lang="en-US" sz="2800" b="1" dirty="0" err="1">
                <a:latin typeface="Times New Roman" panose="02020603050405020304" pitchFamily="18" charset="0"/>
                <a:cs typeface="Times New Roman" panose="02020603050405020304" pitchFamily="18" charset="0"/>
              </a:rPr>
              <a:t>surat</a:t>
            </a:r>
            <a:r>
              <a:rPr lang="en-US" sz="2800" b="1" dirty="0">
                <a:latin typeface="Times New Roman" panose="02020603050405020304" pitchFamily="18" charset="0"/>
                <a:cs typeface="Times New Roman" panose="02020603050405020304" pitchFamily="18" charset="0"/>
              </a:rPr>
              <a:t>. Ýeriň </a:t>
            </a:r>
            <a:r>
              <a:rPr lang="en-US" sz="2800" b="1" dirty="0" err="1">
                <a:latin typeface="Times New Roman" panose="02020603050405020304" pitchFamily="18" charset="0"/>
                <a:cs typeface="Times New Roman" panose="02020603050405020304" pitchFamily="18" charset="0"/>
              </a:rPr>
              <a:t>üstünde</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nokatlary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beýikliginiň</a:t>
            </a:r>
            <a:r>
              <a:rPr lang="en-US" sz="2800" b="1" dirty="0">
                <a:latin typeface="Times New Roman" panose="02020603050405020304" pitchFamily="18" charset="0"/>
                <a:cs typeface="Times New Roman" panose="02020603050405020304" pitchFamily="18" charset="0"/>
              </a:rPr>
              <a:t> we </a:t>
            </a:r>
            <a:r>
              <a:rPr lang="en-US" sz="2800" b="1" dirty="0" err="1">
                <a:latin typeface="Times New Roman" panose="02020603050405020304" pitchFamily="18" charset="0"/>
                <a:cs typeface="Times New Roman" panose="02020603050405020304" pitchFamily="18" charset="0"/>
              </a:rPr>
              <a:t>beýhelmesiniň</a:t>
            </a:r>
            <a:r>
              <a:rPr lang="en-US" sz="2800" b="1" dirty="0">
                <a:latin typeface="Times New Roman" panose="02020603050405020304" pitchFamily="18" charset="0"/>
                <a:cs typeface="Times New Roman" panose="02020603050405020304" pitchFamily="18" charset="0"/>
              </a:rPr>
              <a:t> </a:t>
            </a:r>
            <a:br>
              <a:rPr lang="en-US" sz="2800" b="1" dirty="0">
                <a:latin typeface="Times New Roman" panose="02020603050405020304" pitchFamily="18" charset="0"/>
                <a:cs typeface="Times New Roman" panose="02020603050405020304" pitchFamily="18" charset="0"/>
              </a:rPr>
            </a:br>
            <a:r>
              <a:rPr lang="en-US" sz="2800" b="1" dirty="0" err="1">
                <a:latin typeface="Times New Roman" panose="02020603050405020304" pitchFamily="18" charset="0"/>
                <a:cs typeface="Times New Roman" panose="02020603050405020304" pitchFamily="18" charset="0"/>
              </a:rPr>
              <a:t>kesgitleniş</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shemasy</a:t>
            </a:r>
            <a:r>
              <a:rPr lang="en-US" sz="2800" b="1" dirty="0">
                <a:latin typeface="Times New Roman" panose="02020603050405020304" pitchFamily="18" charset="0"/>
                <a:cs typeface="Times New Roman" panose="02020603050405020304" pitchFamily="18" charset="0"/>
              </a:rPr>
              <a:t>.</a:t>
            </a:r>
            <a:br>
              <a:rPr lang="en-US" sz="2800"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2"/>
          <a:stretch>
            <a:fillRect/>
          </a:stretch>
        </p:blipFill>
        <p:spPr>
          <a:xfrm>
            <a:off x="2259623" y="1608993"/>
            <a:ext cx="6497515" cy="4659922"/>
          </a:xfrm>
          <a:prstGeom prst="rect">
            <a:avLst/>
          </a:prstGeom>
        </p:spPr>
      </p:pic>
    </p:spTree>
    <p:extLst>
      <p:ext uri="{BB962C8B-B14F-4D97-AF65-F5344CB8AC3E}">
        <p14:creationId xmlns:p14="http://schemas.microsoft.com/office/powerpoint/2010/main" val="419111078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662</TotalTime>
  <Words>1583</Words>
  <Application>Microsoft Office PowerPoint</Application>
  <PresentationFormat>Широкоэкранный</PresentationFormat>
  <Paragraphs>48</Paragraphs>
  <Slides>24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24</vt:i4>
      </vt:variant>
    </vt:vector>
  </HeadingPairs>
  <TitlesOfParts>
    <vt:vector size="30" baseType="lpstr">
      <vt:lpstr>Arial</vt:lpstr>
      <vt:lpstr>Calibri</vt:lpstr>
      <vt:lpstr>Calibri Light</vt:lpstr>
      <vt:lpstr>Cambria Math</vt:lpstr>
      <vt:lpstr>Times New Roman</vt:lpstr>
      <vt:lpstr>Тема Office</vt:lpstr>
      <vt:lpstr>Tema:Geodeziýada ulanylýan koordinatalar ulgamlary.</vt:lpstr>
      <vt:lpstr>Sapagyň meýilnamasy</vt:lpstr>
      <vt:lpstr>Презентация PowerPoint</vt:lpstr>
      <vt:lpstr>Презентация PowerPoint</vt:lpstr>
      <vt:lpstr>      </vt:lpstr>
      <vt:lpstr>            Astronomiki koordinatlar giňişlikde berlen nokatdaky asma çyzygyň üstünden geçýän ugruň, ýagny ýeriň aýlanma okuna perpendikulýar geçýän tekizlik(ekwatoryň tekizligi) bilen başlangyç astronomiki meridianyň tekizlikleriniň otnositellikdäki  bileleşmesidir.       Astronomiki meridianyň tekizligi - bu berlen nokatdaky asma çyzygynyň, şeýle hem ýeriň aýlanma okuna parallel bolan çyzygyň üstünden geçende alnan tekizligidir.        Astronomiki meridian - bu berlen nokadyň üstünden geçýän astronomiki meridianyň tekizliginiň, ýeriň üsti bilen kesişmegi netijesinde emele gelen çyzygydyr.                Astronomiki giňlik () - bu berlen M nokadyň üstünden geçýän asma çyzyk bilen Ýeriň aýlanma okuna perpendikulýar ýerleşen tekizligiň arasyndaky emele gelen burçydyr. </vt:lpstr>
      <vt:lpstr>Презентация PowerPoint</vt:lpstr>
      <vt:lpstr>Презентация PowerPoint</vt:lpstr>
      <vt:lpstr>  2.1-nji surat. Ýeriň üstünde nokatlary beýikliginiň we beýhelmesiniň  kesgitleniş shemasy.  </vt:lpstr>
      <vt:lpstr>Презентация PowerPoint</vt:lpstr>
      <vt:lpstr>Презентация PowerPoint</vt:lpstr>
      <vt:lpstr>Презентация PowerPoint</vt:lpstr>
      <vt:lpstr>Презентация PowerPoint</vt:lpstr>
      <vt:lpstr>Geografiki koordinatlaryň kesgitleniş shemasy</vt:lpstr>
      <vt:lpstr>Презентация PowerPoint</vt:lpstr>
      <vt:lpstr>  Polýar koordinatlar sistemasynyň shemasy.  </vt:lpstr>
      <vt:lpstr>Презентация PowerPoint</vt:lpstr>
      <vt:lpstr>    </vt:lpstr>
      <vt:lpstr>Презентация PowerPoint</vt:lpstr>
      <vt:lpstr>  Tekiz görnüburçly koordinatlar sistemasy.  </vt:lpstr>
      <vt:lpstr>           Zolakly koordinatalar – ulgamlarynda ýer şarynda islendik nokadyň geografiki koordinatalar bilen, şol nokadyň göni bruçly koordinatalarynyň arabaglanşygyny kesgitlemek üçin koordinatalaryň zolaklaýyn sistemasy ulanylýar. Koordinatalaryň zolaklaýyn sistemasynda ýer şarynyň üsti, iki gyrasy merdianlar bilen çäklenen geografiki uzaklygy 6°-deň bolan zolaklara bölünýär.  Bu zolaklaryň ekwator boýunça giňligi takmynan 670 km deñdir. </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94</cp:revision>
  <dcterms:created xsi:type="dcterms:W3CDTF">2019-02-11T16:56:33Z</dcterms:created>
  <dcterms:modified xsi:type="dcterms:W3CDTF">2019-09-21T05:17:51Z</dcterms:modified>
</cp:coreProperties>
</file>